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1" r:id="rId6"/>
    <p:sldId id="266" r:id="rId7"/>
    <p:sldId id="262" r:id="rId8"/>
    <p:sldId id="267" r:id="rId9"/>
    <p:sldId id="263" r:id="rId10"/>
    <p:sldId id="268" r:id="rId11"/>
    <p:sldId id="264" r:id="rId12"/>
    <p:sldId id="272" r:id="rId13"/>
    <p:sldId id="269" r:id="rId14"/>
    <p:sldId id="270" r:id="rId15"/>
    <p:sldId id="265" r:id="rId16"/>
    <p:sldId id="271" r:id="rId17"/>
    <p:sldId id="285" r:id="rId18"/>
    <p:sldId id="274" r:id="rId19"/>
    <p:sldId id="275" r:id="rId20"/>
    <p:sldId id="277" r:id="rId21"/>
    <p:sldId id="280" r:id="rId22"/>
    <p:sldId id="282" r:id="rId23"/>
    <p:sldId id="281" r:id="rId24"/>
    <p:sldId id="283" r:id="rId25"/>
    <p:sldId id="276" r:id="rId26"/>
    <p:sldId id="278" r:id="rId27"/>
    <p:sldId id="273" r:id="rId28"/>
    <p:sldId id="284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B1043-A008-4493-95C9-DB2267EE00B1}" type="datetimeFigureOut">
              <a:rPr lang="pl-PL" smtClean="0"/>
              <a:t>17.11.2021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9E4C0-005A-4C4D-AFCB-8ED43AD646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149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AD820C-716E-45F0-A7D9-A8F221066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07CA8D4-81B3-4F44-A5DA-83965F40E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B18414-FF24-4982-9A17-FF589D6E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1BA0-EE15-492E-8D9E-84F1C017517B}" type="datetime1">
              <a:rPr lang="pl-PL" smtClean="0"/>
              <a:t>17.11.2021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953C73-116F-4C45-BBCA-703831A43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8CFC36-DE33-4490-A5F6-6AA1BC25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5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071644-1E30-4D2A-9F15-2A6AF1A6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E664E92-3412-459B-8B35-115863EFD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066881-A682-4F90-A647-0825CB138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110A-C3C4-40F3-A788-9F5A6B313437}" type="datetime1">
              <a:rPr lang="pl-PL" smtClean="0"/>
              <a:t>17.11.2021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B3B897-77DB-4E50-9CD6-5AC83605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464D35-06F7-4043-A6B4-08DD6F9F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92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7796D29-44EF-411B-81E2-0E6D70587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DDED5D0-EE2F-42F7-9B05-C5E266399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321E32-779D-4236-817A-018A09D0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1D35-D12A-4D01-BF0F-73371366CB0C}" type="datetime1">
              <a:rPr lang="pl-PL" smtClean="0"/>
              <a:t>17.11.2021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8F417C-1C1C-4C07-BC70-49EB2F6E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D4BF47-6E81-4601-A300-6ED9CB41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017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403CD1-500F-4CE0-BDB8-211C3445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DA688A-1140-496F-9065-88211656B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6CDC93-5AB2-44CC-9A01-A34D3826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A959-9470-41A0-A479-2F9FA018AC17}" type="datetime1">
              <a:rPr lang="pl-PL" smtClean="0"/>
              <a:t>17.11.2021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EB189F-D55A-49EB-BF61-99654AB99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941FD1A-D526-4A36-835E-F209B954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210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82F487-A0F4-4A02-B34B-029FC1E2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72D676-C36C-45D5-8F72-807CACE7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8A8A18-323E-4C11-B0ED-703D0E7F5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4F4F-E6D6-4512-9F09-B1E1F8A3EBB1}" type="datetime1">
              <a:rPr lang="pl-PL" smtClean="0"/>
              <a:t>17.11.2021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CFC1A2-0473-45BC-9D02-FA689FC7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C1FE21-11F8-470D-A821-FAF8FFE99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292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C53862-8070-4748-AF10-91918ED76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98A98F-E546-4F1B-9915-A948ECCDA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E1EB322-FBDF-4825-87D4-F18BD33E2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ABF5363-9D0D-43E2-B76C-A6C2F41E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E9E7-83F7-4149-AB2A-97850A9BF54A}" type="datetime1">
              <a:rPr lang="pl-PL" smtClean="0"/>
              <a:t>17.11.2021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EB13896-D4D6-49D3-9B5F-A2BFCEBB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2E57B56-617E-49D6-ACE7-C0DF3F41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20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33A54E-F230-4A00-81E9-0F8BABB1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E9C7A2-AB15-4A80-8348-E65361708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7954F2D-11CE-48BD-A189-9FF9C596E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041FDE0-1022-46C5-848D-888D5935D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7CB0CA0-BD08-4935-8571-D715FC381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29CB7F3-A51A-493A-B0FC-F2984225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DD51-C4BB-4C7A-8243-84C963FD64CA}" type="datetime1">
              <a:rPr lang="pl-PL" smtClean="0"/>
              <a:t>17.11.2021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13D628B-4693-4E98-A44C-3F5DE103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B75B5E1-533B-429C-B6AB-223C21A1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9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632014-ADD2-4ECF-B2F8-2067A5EB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FD4EFFC-B18F-442A-8FCF-1D685B96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D566-5702-4874-9864-71D8B9B2586E}" type="datetime1">
              <a:rPr lang="pl-PL" smtClean="0"/>
              <a:t>17.11.2021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DF73113-DEE9-468C-8C9D-08C7110FE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F8ED9F-B546-47A9-84D2-1F1B5933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09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E4FDA41-0DE3-4AE6-8CC2-81B89E1BC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9DCB-0CCF-496D-B272-5D546ADD3EA5}" type="datetime1">
              <a:rPr lang="pl-PL" smtClean="0"/>
              <a:t>17.11.2021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A0062E5-CDDE-4A1C-9883-C683AB63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CC7048-8BCE-49B6-8002-558207E7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842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E88FEE-520E-464C-B592-DA385A73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F8C22C-F462-4036-AC48-BA8BDA54B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5FD282B-BA05-4D08-AAA8-67045FF29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07556B5-3C48-4EC4-96C2-AC84E0755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013C-4490-4955-A99E-156BC821D632}" type="datetime1">
              <a:rPr lang="pl-PL" smtClean="0"/>
              <a:t>17.11.2021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853231C-DAF6-42B6-A844-B950ACAD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34BADF7-9D37-4D39-9C30-5CDE2DF1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858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AA7C90-7A95-4B2C-BCB9-51E72184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6FB7343-6CB8-4A17-BC30-2915AD265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43B515C-5166-43C1-A8D0-7F6BEE24B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1823773-ACF6-41D8-A332-251493CE8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37AF-289E-4D63-812E-51B92C0F537C}" type="datetime1">
              <a:rPr lang="pl-PL" smtClean="0"/>
              <a:t>17.11.2021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95E8B72-AC99-46F2-9D2E-35191B32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E6FED0B-DC99-4DF7-94F5-BD343125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28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EA1352F-FF1F-4AC9-94D3-979C786A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0863DE2-CE73-4631-AB1A-15A9D721B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C1181E-C34B-4DCA-A0D8-87608540A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47E52-0E45-4F3D-8F1A-F8BFB88A76A2}" type="datetime1">
              <a:rPr lang="pl-PL" smtClean="0"/>
              <a:t>17.11.2021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7D9E7A-E8C9-4B53-8E94-A6D383AF2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24ABC1-78DC-4781-8103-15C996487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973F8-10CA-458F-9087-ED80404E12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3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002E3A-C20A-4359-A291-0C59EC53A3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Problem struktury kapitałowej w finansach przedsiębiorstw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2D820CC-9926-4DA2-95BA-C90F68D8DB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Dr hab. Joanna Wyrobek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47098A6-D260-4A3A-ABFB-174603D9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42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E51730-44CF-419F-A979-17DF4E34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2A76C5-701B-4B4F-8FD8-8D57BFE2F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2D56127-6767-412F-9B31-86815C11A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6" t="18511" r="37378" b="18040"/>
          <a:stretch/>
        </p:blipFill>
        <p:spPr>
          <a:xfrm>
            <a:off x="1313895" y="379021"/>
            <a:ext cx="8930936" cy="5797942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543F5A-4824-49A0-8B26-CF06E428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77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00310E-0A30-4B0D-8CD3-3C3E8A24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Teoria Modiglianiego-Millera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53B352-F732-400D-898C-6D3397584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Jedna z najczęściej omawianych w literaturze przedmiotu teorii struktury kapitału, opublikowana przez Franco Modiglianiego i </a:t>
            </a:r>
            <a:r>
              <a:rPr lang="pl-PL" dirty="0" err="1"/>
              <a:t>Mertona</a:t>
            </a:r>
            <a:r>
              <a:rPr lang="pl-PL" dirty="0"/>
              <a:t> Millera w czerwcu 1958 roku w periodyku „American </a:t>
            </a:r>
            <a:r>
              <a:rPr lang="pl-PL" dirty="0" err="1"/>
              <a:t>Economic</a:t>
            </a:r>
            <a:r>
              <a:rPr lang="pl-PL" dirty="0"/>
              <a:t> </a:t>
            </a:r>
            <a:r>
              <a:rPr lang="pl-PL" dirty="0" err="1"/>
              <a:t>Review</a:t>
            </a:r>
            <a:r>
              <a:rPr lang="pl-PL" dirty="0"/>
              <a:t>” w artykule zatytułowanym The </a:t>
            </a:r>
            <a:r>
              <a:rPr lang="pl-PL" dirty="0" err="1"/>
              <a:t>Cost</a:t>
            </a:r>
            <a:r>
              <a:rPr lang="pl-PL" dirty="0"/>
              <a:t> of Capital, Corporation Finance and </a:t>
            </a:r>
            <a:r>
              <a:rPr lang="pl-PL" dirty="0" err="1"/>
              <a:t>Theory</a:t>
            </a:r>
            <a:r>
              <a:rPr lang="pl-PL" dirty="0"/>
              <a:t> of Investment.</a:t>
            </a:r>
          </a:p>
          <a:p>
            <a:r>
              <a:rPr lang="pl-PL" dirty="0"/>
              <a:t>Badacze rozważali dwa warianty świata ekonomicznego: bez podatków i z podatkami. </a:t>
            </a:r>
          </a:p>
          <a:p>
            <a:r>
              <a:rPr lang="pl-PL" b="1" dirty="0"/>
              <a:t>Teoria MM I (bez podatków)</a:t>
            </a:r>
          </a:p>
          <a:p>
            <a:r>
              <a:rPr lang="pl-PL" dirty="0"/>
              <a:t>Wnioski są podobne to teorii zysku operacyjnego, wartość przedsiębiorstwa zależy wyłącznie od zysków przedsiębiorstwa, a nie od struktury kapitału</a:t>
            </a:r>
          </a:p>
          <a:p>
            <a:r>
              <a:rPr lang="pl-PL" b="1" dirty="0"/>
              <a:t>Teoria MM II (z podatkiem dochodowym płaconym przez przedsiębiorstwo) </a:t>
            </a:r>
          </a:p>
          <a:p>
            <a:r>
              <a:rPr lang="pl-PL" dirty="0"/>
              <a:t>Teoria uwzględnia zjawisko tarczy podatkowej, wynikające z faktu, iż odsetki płacone wierzycielom pomniejszają podstawę opodatkowania. To sprawia, że rynkowa wartość firmy częściowo wykorzystującej dług w strukturze kapitałowej jest równa wartości firmy niezadłużonej, powiększonej o wartość odsetkowych tarcz podatkowych. Zgodnie z tą teorią, przedsiębiorstwo zwiększa swoją wartość w miarę zwiększania udziału zadłużenia w finansowaniu.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8A7B761-910C-4D83-AE5F-ABD2B58C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594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C07477-87F1-432A-BF6E-5A6BC4D37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Założenia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FD4F7E-3F80-4D1A-A7F7-9FA7B56DF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Brak podatków (teoria I)</a:t>
            </a:r>
          </a:p>
          <a:p>
            <a:r>
              <a:rPr lang="pl-PL" dirty="0"/>
              <a:t>Koszt pożyczania środków jest taki sam dla osób fizycznych i firm</a:t>
            </a:r>
          </a:p>
          <a:p>
            <a:r>
              <a:rPr lang="pl-PL" dirty="0"/>
              <a:t>Brak kosztów transakcyjnych</a:t>
            </a:r>
          </a:p>
          <a:p>
            <a:r>
              <a:rPr lang="pl-PL" dirty="0"/>
              <a:t>Wszyscy mają taki sam dostęp do informacji -&gt; zachowują się racjonalnie</a:t>
            </a:r>
          </a:p>
          <a:p>
            <a:r>
              <a:rPr lang="pl-PL" dirty="0"/>
              <a:t>Brak podatku od dywidend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35ED97F-E338-44FB-BAA5-18CFD749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147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DB2A2A-517A-4E53-9D35-F45399C6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FF63B8-3C8D-4C7E-81BA-8BF5014BE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013B30E-715B-4DF0-BF7F-6EC404670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6" t="15923" r="10873" b="15340"/>
          <a:stretch/>
        </p:blipFill>
        <p:spPr>
          <a:xfrm>
            <a:off x="763480" y="681037"/>
            <a:ext cx="10968854" cy="5237826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B05F96-3DA4-4F30-AA28-A758C98EA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7930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FF9726-5EFF-49FC-A77A-0EDC15D0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2F58DC-525B-4861-A990-9A083F659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01F1FAC-E913-4366-940B-B9A5BF3E4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06" t="23171" r="13787" b="19482"/>
          <a:stretch/>
        </p:blipFill>
        <p:spPr>
          <a:xfrm>
            <a:off x="171940" y="681037"/>
            <a:ext cx="11848119" cy="5227807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36DC8D-65CE-4E65-B061-9683FDE5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413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022108-E41D-4897-A5F8-E0F04F080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Teoria Millera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A08490-3A84-4A8B-8767-DCEFDD06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To modyfikacja modelu Modiglianiego–Millera, która uwzględnia nie tylko podatki od zysków przedsiębiorstw, ale również podatki osobiste od akcji (kapitału własnego) oraz obligacji (kapitału obcego). </a:t>
            </a:r>
          </a:p>
          <a:p>
            <a:r>
              <a:rPr lang="pl-PL" dirty="0"/>
              <a:t>Zgodnie z tą propozycją, wpływ struktury kapitału na rynkową wartość przedsiębiorstw zależy od tego, jak kształtują się wielkości poszczególnych stawek opodatkowania (może to być zarówno brak zależności, jak i dodatnia bądź ujemna zależność).</a:t>
            </a:r>
          </a:p>
          <a:p>
            <a:r>
              <a:rPr lang="pl-PL" dirty="0"/>
              <a:t>Korzyści wynikające z zadłużenia nie zależą tylko od opodatkowania przedsiębiorstwa, ale także od opodatkowania akcjonariuszy z ich dochodów (proporcjonalna zależność) oraz od opodatkowania dochodów z obligacji (odwrotna zależność).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A088868-8819-43D0-BDCE-737F8902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9571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BF09A-90D0-4FAF-8602-63354A153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Teoria Milesa-</a:t>
            </a:r>
            <a:r>
              <a:rPr lang="pl-PL" dirty="0" err="1"/>
              <a:t>Ezzella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FB785F-1912-4123-9E75-EA33AC900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Badacze zastanawiają się w jakich sytuacjach można wyceniać przedsiębiorstwo jako nieobarczone ryzykiem przepływy pieniężne dyskontowane WACC zakładającym niezmienną strukturę kapitałową</a:t>
            </a:r>
          </a:p>
          <a:p>
            <a:r>
              <a:rPr lang="pl-PL" dirty="0"/>
              <a:t>Badacze doszli do wniosku że używanie WACC ma sens tylko jeżeli firma aktywnie zarządza długiem</a:t>
            </a:r>
          </a:p>
          <a:p>
            <a:r>
              <a:rPr lang="pl-PL" dirty="0"/>
              <a:t>Wycena firmy ma różne stopy dyskontowe dla przepływów z różnych lat – pierwszy przepływ jest dyskontowany kosztem długu, a potem </a:t>
            </a:r>
            <a:r>
              <a:rPr lang="pl-PL" dirty="0" err="1"/>
              <a:t>odlewarowanym</a:t>
            </a:r>
            <a:r>
              <a:rPr lang="pl-PL" dirty="0"/>
              <a:t> kosztem kapitału własnego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2C6AC5E-5618-4091-8BC7-F5B3EB5C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1940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73BCB3-1670-4A05-82FC-C6FED90A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Podstawowe szkoły myśli ekonomicznej dotyczące struktury kapitałowej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6BDA3D-B3F7-48BC-9F94-6A0DF7932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Teorie rynku niedoskonałego</a:t>
            </a:r>
          </a:p>
          <a:p>
            <a:r>
              <a:rPr lang="pl-PL" dirty="0"/>
              <a:t>Teoria kosztów agencji</a:t>
            </a:r>
          </a:p>
          <a:p>
            <a:r>
              <a:rPr lang="pl-PL" dirty="0"/>
              <a:t>Teoria kosztów bankructwa</a:t>
            </a:r>
          </a:p>
          <a:p>
            <a:r>
              <a:rPr lang="pl-PL" dirty="0"/>
              <a:t>Teoria hierarchii źródeł finansowania</a:t>
            </a:r>
          </a:p>
          <a:p>
            <a:r>
              <a:rPr lang="pl-PL" dirty="0"/>
              <a:t>Teoria asymetrii informacji</a:t>
            </a:r>
          </a:p>
          <a:p>
            <a:r>
              <a:rPr lang="pl-PL" dirty="0"/>
              <a:t>Teoria kosztów monitoringu</a:t>
            </a:r>
          </a:p>
          <a:p>
            <a:r>
              <a:rPr lang="pl-PL" dirty="0"/>
              <a:t>Teoria negatywnej selekcji</a:t>
            </a:r>
          </a:p>
          <a:p>
            <a:r>
              <a:rPr lang="pl-PL" dirty="0"/>
              <a:t>Teoria sygnalizacji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80052BC-35B4-4256-AF04-08D03BCD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55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791DF0-19B9-4DB0-AA83-68A2CD9A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Teoria kosztów agencji (substytucji)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4C7A8E-AC1A-4726-A421-ADAA7201D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Problem agencji, który powstaje, gdy:</a:t>
            </a:r>
          </a:p>
          <a:p>
            <a:r>
              <a:rPr lang="pl-PL" dirty="0"/>
              <a:t>    występuje konflikt celów i pragnień pomiędzy agentem i przełożonym,</a:t>
            </a:r>
          </a:p>
          <a:p>
            <a:r>
              <a:rPr lang="pl-PL" dirty="0"/>
              <a:t>    występują trudności lub wysokie koszty weryfikacji przez przełożonego tego co właściwie agent wykonuje,</a:t>
            </a:r>
          </a:p>
          <a:p>
            <a:r>
              <a:rPr lang="pl-PL" dirty="0"/>
              <a:t>Koszty agencji mogą być minimalizowane przez zwiększenie udziału długu, gdyż konieczność bieżącej obsługi zobowiązań zmniejsza poziom wolnych przepływów pieniężnych pozostających do dyspozycji zarządu i wymusza efektywniejsze gospodarowanie środkami (jeżeli potrzebny jest nowy kapitał to trzeba go pozyskać z rynku i wtedy trzeba przekonać inwestorów o słuszności wydatków)</a:t>
            </a:r>
          </a:p>
          <a:p>
            <a:r>
              <a:rPr lang="pl-PL" dirty="0"/>
              <a:t>Zastępowanie kapitału własnego długiem jest opłacalne dopóki korzyści płynące z zastosowania długu (tarcza podatkowa, ograniczenie kosztów agencji) przewyższają zagrożenia wynikające z wysokiego poziomu zadłużenia (koszty bankructwa, koszty agencyjne długu).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8633BA-838D-4E5E-80DE-0B9B8043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75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BFDB98-D718-492F-9033-EF95366E0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Teoria kosztów bankructwa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5B1301-CFA3-4359-90D4-2496813F6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7" y="1473694"/>
            <a:ext cx="10937289" cy="4882656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Teoria poszerza koncepcje rynku doskonałego o ryzyko bankructwa przedsiębiorstwa, pojawiającego się w miarę wzrostu zadłużenia i ryzyka finansowego. </a:t>
            </a:r>
          </a:p>
          <a:p>
            <a:r>
              <a:rPr lang="pl-PL" dirty="0"/>
              <a:t>Bankructwo wiąże się z szeregiem kosztów: bezpośrednich (dotyczących m.in. procesu upadłościowego) oraz pośrednich (dotyczących głównie postrzegania ryzyka upadłości firmy przez otoczenie i dotykających wielu płaszczyzn działalności – m.in. kosztów finansowania, relacji z kontrahentami)</a:t>
            </a:r>
          </a:p>
          <a:p>
            <a:r>
              <a:rPr lang="pl-PL" dirty="0"/>
              <a:t>O ile bezpośrednie koszty bankructwa są względnie stałe, to pośrednie koszty bankructwa narastają w miarę wzrostu ryzyka finansowego, czyli w miarę zwiększania poziomu zadłużenia. </a:t>
            </a:r>
          </a:p>
          <a:p>
            <a:r>
              <a:rPr lang="pl-PL" dirty="0"/>
              <a:t>To z kolei sprawia, że przedsiębiorstwo powinno zwiększać swoje zadłużenie do momentu, w którym korzyści wynikające z dźwigni finansowej przyrastają szybciej, aniżeli koszty bankructwa. </a:t>
            </a:r>
          </a:p>
          <a:p>
            <a:r>
              <a:rPr lang="pl-PL" dirty="0"/>
              <a:t>Dopóki tak się dzieje, dopóty wzrasta rynkowa wartość przedsiębiorstwa. W momencie, kiedy ryzyko finansowe będzie zbyt duże, a wcześniejsza zależność ulegnie odwróceniu, koszty bankructwa będą wyższe od korzyści wynikających ze zwiększania zadłużenia. Wówczas dalszy wzrost zadłużenia będzie powodować spadek wartości firmy. Wskazuje to, iż – podobnie jak w teorii klasycznej – istnieje pewien optymalny poziom zadłużenia maksymalizujący wartość przedsiębiorstwa.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0871EC-561A-44BF-B98E-632C4D3A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494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FD199E-30F5-449D-8BA3-DCC3C523B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 czym polega problem struktury kapitałowej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9DCB26-D435-4335-9159-792908248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Jaką relację długu do kapitału własnego utrzymywać w przedsiębiorstwie, aby zmaksymalizować jego wartość rynkową (wycenę)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CA32EE1-C6FD-4798-9E76-F9460EEE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920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E115F7-E9FA-431B-BC50-5BD1AA622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Teoria asymetrii informacji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1B166E-7C4C-4ECE-962F-928A69CD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672"/>
            <a:ext cx="10515600" cy="4953678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Teoria asymetrii informacji – uchyla ona założenie o równym dostępie do informacji wśród uczestników rynku. Teoria ta opiera się na twierdzeniu, że w praktyce gospodarczej różne grupy interesu posiadają zróżnicowany zakres informacji na temat spółek i okoliczności transakcji dokonywanych przez podmioty gospodarcze. </a:t>
            </a:r>
          </a:p>
          <a:p>
            <a:r>
              <a:rPr lang="pl-PL" dirty="0"/>
              <a:t>W efekcie, podmiot posiadający przewagę informacyjną może wykorzystać ją w celu uzyskania dodatkowych korzyści, kosztem strony posiadającej mniejszy zasób informacji</a:t>
            </a:r>
          </a:p>
          <a:p>
            <a:r>
              <a:rPr lang="pl-PL" dirty="0"/>
              <a:t>Istnienie asymetrii informacyjnej powoduje szereg zjawisk, które mogą wpływać na zależność między poziomem zadłużenia firmy a jej wartością rynkową. </a:t>
            </a:r>
          </a:p>
          <a:p>
            <a:r>
              <a:rPr lang="pl-PL" dirty="0"/>
              <a:t>Są to m.in.: pokusa nadużycia i negatywna selekcja, a także koszty agencji (przedstawicielstwa). Jedną z koncepcji związanych z teorią asymetrii informacyjnej jest teoria hierarchii źródeł finansowania. Mówi ona o tym, że przedsiębiorstwa preferują takie źródła finansowania, które w możliwie najniższym stopniu wymagają ujawniania informacji: w pierwszej kolejności finansują się wypracowanymi zyskami, następnie kredytem bankowym i obligacjami, a w ostateczności emisją nowych akcji. </a:t>
            </a:r>
          </a:p>
          <a:p>
            <a:r>
              <a:rPr lang="pl-PL" dirty="0"/>
              <a:t>Z koncepcji tej wynika, że to nie podział finansowania na własne i obce decyduje o preferencjach finansowania działalności przedsiębiorstw.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2181E54-2D62-43B7-B9A0-DBAEB289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222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3561A4-FD14-4F3A-AD86-1515BBF0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Pokusa nadużycia (</a:t>
            </a:r>
            <a:r>
              <a:rPr lang="pl-PL" dirty="0" err="1"/>
              <a:t>moral</a:t>
            </a:r>
            <a:r>
              <a:rPr lang="pl-PL" dirty="0"/>
              <a:t> hazard)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E96A3C-EF5F-41D3-85E8-60F03B1BA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Podmiot chroniony przed ryzykiem może zachowywać się inaczej, niż gdyby był w pełni eksponowany na ryzyko. </a:t>
            </a:r>
          </a:p>
          <a:p>
            <a:r>
              <a:rPr lang="pl-PL" dirty="0"/>
              <a:t>Na przykład, osoba ubezpieczona może zachowywać się bardziej ryzykownie w porównaniu z sytuacją, w której nie miałaby ona ubezpieczenia. </a:t>
            </a:r>
          </a:p>
          <a:p>
            <a:r>
              <a:rPr lang="pl-PL" dirty="0" err="1"/>
              <a:t>Moral</a:t>
            </a:r>
            <a:r>
              <a:rPr lang="pl-PL" dirty="0"/>
              <a:t> hazard narasta, ponieważ poszczególni ludzie jak i instytucje nie ponoszą konsekwencji swoich działań i w związku z tym mają tendencję do </a:t>
            </a:r>
            <a:r>
              <a:rPr lang="pl-PL" dirty="0" err="1"/>
              <a:t>zachowań</a:t>
            </a:r>
            <a:r>
              <a:rPr lang="pl-PL" dirty="0"/>
              <a:t> mniej ostrożnych, niż miałoby to miejsce w przypadku ponoszenia pełnych skutków.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CD6B61-8E60-40C8-B20D-8F12310E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930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46653A-C444-4284-812D-58126904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Pokusa nadużycia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F41C91-FA75-427C-B1B8-B7B56418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959"/>
            <a:ext cx="10515600" cy="4965916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Abolicje finansowe instytucji pożyczkowych (kredytowych) dokonywane przez rząd, bank centralny czy inne podmioty, mogą być zachętą do ryzykownego zadłużania się w przyszłości, wtedy gdy ponoszący ryzyko dojdą do przekonania, że nie będą musieli ponosić całkowitej odpowiedzialności i radzić sobie ze stratą. </a:t>
            </a:r>
          </a:p>
          <a:p>
            <a:r>
              <a:rPr lang="pl-PL" dirty="0"/>
              <a:t>Instytucje kredytujące muszą podejmować ryzyko przy kredytowaniu, a zwiększanie wolumenu kredytów ryzykownych zazwyczaj oznacza potencjalną możliwość uzyskania większych dochodów. Ryzyko nadużycia wzrasta, gdy zarządzający instytucjami pożyczkowymi (lub bankami) wierzą, że mogą dokonywać ryzykownych pożyczek (kredytów) - a te jeżeli nie wystąpią problemy, będą bardzo opłacalne, ale nie biorą pod uwagę tego, że w razie kłopotów ze spłatami mogą nie być stanie pokryć wynikających z tego strat. </a:t>
            </a:r>
          </a:p>
          <a:p>
            <a:r>
              <a:rPr lang="pl-PL" dirty="0"/>
              <a:t>Podatnicy, depozytariusze, oraz inni wierzyciele często muszą przyjąć na swoje barki przynajmniej część obciążenia ryzykownymi decyzjami instytucji kredytujących.</a:t>
            </a:r>
          </a:p>
          <a:p>
            <a:r>
              <a:rPr lang="pl-PL" dirty="0" err="1"/>
              <a:t>Moral</a:t>
            </a:r>
            <a:r>
              <a:rPr lang="pl-PL" dirty="0"/>
              <a:t> hazard może dotyczyć także pożyczających. Mogą oni nie zachowywać się w sposób ostrożny - z punktu widzenia pożyczkodawcy - gdy inwestują lub wydają środki lekkomyślnie. Na przykład - wydający karty kredytowe mogą limitować swoim klientom poziom obciążeń na kartach, ponieważ bez tych ograniczeń mogliby oni wydać pożyczone środki lekkomyślnie, prowadząc tym samym do zaniedbania obowiązku spłaty.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2527E6D-8610-41E4-9BD7-31ED81ED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3692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D21E8F-072C-47E4-BAD3-8DB773A5F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Negatywna selekcja (</a:t>
            </a:r>
            <a:r>
              <a:rPr lang="pl-PL" dirty="0" err="1"/>
              <a:t>adverse</a:t>
            </a:r>
            <a:r>
              <a:rPr lang="pl-PL" dirty="0"/>
              <a:t> </a:t>
            </a:r>
            <a:r>
              <a:rPr lang="pl-PL" dirty="0" err="1"/>
              <a:t>selection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67DEA1-3168-45F1-83D3-B8126674D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Negatywna selekcja (ang. </a:t>
            </a:r>
            <a:r>
              <a:rPr lang="pl-PL" dirty="0" err="1"/>
              <a:t>adverse</a:t>
            </a:r>
            <a:r>
              <a:rPr lang="pl-PL" dirty="0"/>
              <a:t> </a:t>
            </a:r>
            <a:r>
              <a:rPr lang="pl-PL" dirty="0" err="1"/>
              <a:t>selection</a:t>
            </a:r>
            <a:r>
              <a:rPr lang="pl-PL" dirty="0"/>
              <a:t>) – sytuacja, w której asymetria informacji prowadzi do zawodności rynku i powoduje wypieranie produktu lepszego przez gorszy. </a:t>
            </a:r>
          </a:p>
          <a:p>
            <a:r>
              <a:rPr lang="pl-PL" dirty="0"/>
              <a:t>Warunkiem koniecznym, aby mogła mieć miejsce negatywna selekcja, jest asymetria informacji.</a:t>
            </a:r>
          </a:p>
          <a:p>
            <a:r>
              <a:rPr lang="pl-PL" dirty="0"/>
              <a:t>Np. na rynku używanych samochodów: w przypadku rynku używanych samochodów sprzedawca zna stan techniczny pojazdu lepiej niż kupujący. </a:t>
            </a:r>
          </a:p>
          <a:p>
            <a:r>
              <a:rPr lang="pl-PL" dirty="0"/>
              <a:t>Przyjmijmy, że istnieją tylko dwa rodzaje samochodów: "w dobrym stanie", za który kupujący jest skłonny zapłacić 20 tysięcy złotych oraz "w złym stanie", za które kupujący jest skłonny zapłacić tylko 10 tysięcy złotych. </a:t>
            </a:r>
          </a:p>
          <a:p>
            <a:r>
              <a:rPr lang="pl-PL" dirty="0"/>
              <a:t>Jeżeli połowa samochodów jest w dobrym stanie, a połowa w złym, wówczas z pewnością kupujący, który nie zna stanu technicznego pojazdu, jest skłonny zapłacić nie więcej niż 15 tysięcy złotych za samochód, co stanowi jego wartość oczekiwaną. </a:t>
            </a:r>
          </a:p>
          <a:p>
            <a:r>
              <a:rPr lang="pl-PL" dirty="0"/>
              <a:t>Jeżeli sprzedający samochody w dobrym stanie oczekują więcej niż 15 tysięcy złotych za swoje pojazdy (o wartości 20 tysięcy złotych dla kupujących), wówczas, wycofają się oni z rynku. </a:t>
            </a:r>
          </a:p>
          <a:p>
            <a:r>
              <a:rPr lang="pl-PL" dirty="0"/>
              <a:t>Na rynku pozostaną wyłącznie "cytryny", za które kupujący zapłacą 10 tysięcy złotych, zaś sprzedawcy "wiśni" nie będą w stanie sprzedać swoich pojazdów.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6F6C66-42AF-4448-9CEE-2ABEA000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5723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658BAB-AE6A-4E63-BE89-B9F986F9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Negatywna selekcja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D4AC51-F0A9-47BC-88F2-265A8DE7D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Negatywna selekcja może mieć miejsce na wielu innych rynkach, w których występuje asymetria informacji, szczególnie na rynku ubezpieczeń. </a:t>
            </a:r>
          </a:p>
          <a:p>
            <a:r>
              <a:rPr lang="pl-PL" dirty="0"/>
              <a:t>Na przykład na rynku ubezpieczeń na życie firma ubezpieczeniowa może mieć gorszą informację na temat zdrowia i stylu życia niż klienci wykupujący jej polisę. </a:t>
            </a:r>
          </a:p>
          <a:p>
            <a:r>
              <a:rPr lang="pl-PL" dirty="0"/>
              <a:t>Kupujący mają więcej informacji niż sprzedający. </a:t>
            </a:r>
          </a:p>
          <a:p>
            <a:r>
              <a:rPr lang="pl-PL" dirty="0"/>
              <a:t>Jeżeli wszystkie sprzedawane polisy muszą być w jednakowej cenie, wówczas mogą one być zbyt drogie dla osób zdrowych i rynek będzie zdominowany przez osoby o gorszym zdrowiu.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03C8B3C-D740-4E3A-AD90-92B5F924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090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78B555-38FA-46BA-BD17-82C72532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Teoria hierarchii źródeł finansowania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8E8CAE-B8F0-4CBE-AB20-AB93B4273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Przedsiębiorstwa preferują takie źródła finansowania, które w możliwie najniższym stopniu wymagają ujawniania informacji: </a:t>
            </a:r>
          </a:p>
          <a:p>
            <a:r>
              <a:rPr lang="pl-PL" dirty="0"/>
              <a:t>W pierwszej kolejności finansują się wypracowanymi zyskami, </a:t>
            </a:r>
          </a:p>
          <a:p>
            <a:r>
              <a:rPr lang="pl-PL" dirty="0"/>
              <a:t>Następnie kredytem bankowym i obligacjami, </a:t>
            </a:r>
          </a:p>
          <a:p>
            <a:r>
              <a:rPr lang="pl-PL" dirty="0"/>
              <a:t>A w ostateczności emisją nowych akcji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2076DDA-C451-41E6-A778-3FF4B068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40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F418C6-F47A-4189-A15B-5E599904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Teoria kosztów monitoringu (część kosztów agencji)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5359BD-58EF-4848-ADC8-D14D60BF6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 przykład rada dyrektorów spółki działa w imieniu akcjonariuszy w celu monitorowania i ograniczania działań kierownictwa. </a:t>
            </a:r>
          </a:p>
          <a:p>
            <a:r>
              <a:rPr lang="pl-PL" dirty="0"/>
              <a:t>Ma to zapewnić, że zachowanie maksymalizuje wartość dla akcjonariuszy. </a:t>
            </a:r>
          </a:p>
          <a:p>
            <a:r>
              <a:rPr lang="pl-PL" dirty="0"/>
              <a:t>Koszt posiadania rady dyrektorów jest zatem, przynajmniej w pewnym stopniu, uważany za koszt monitorowania agencji. </a:t>
            </a:r>
          </a:p>
          <a:p>
            <a:r>
              <a:rPr lang="pl-PL" dirty="0"/>
              <a:t>Koszty związane z wystawianiem sprawozdań finansowych i opcji na akcje dla pracowników to również koszty monitorowania.</a:t>
            </a:r>
          </a:p>
          <a:p>
            <a:r>
              <a:rPr lang="pl-PL" dirty="0"/>
              <a:t>Im więcej długu, tym niższe są koszty monitorowania.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39C2BCF-E8ED-4D36-8533-54FB7255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1250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891366-EAC9-4FC3-A3EE-A990B8BD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Teoria sygnalizacji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1C4E29-055D-479F-BB6C-0C861041A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Decyzje zarządu dotyczące wyboru źródeł finansowania działalności przedsiębiorstwa traktowane są jak sygnały o przyszłej kondycji finansowej podmiotu: decyzja o emisji akcji traktowana jest jako sygnał negatywny, a decyzja o zwiększeniu poziomu zadłużenia – jako sygnał pozytywny.</a:t>
            </a:r>
          </a:p>
          <a:p>
            <a:r>
              <a:rPr lang="pl-PL" dirty="0"/>
              <a:t>W związku z tym przedsiębiorstwo powinno utrzymywać rezerwową zdolność kredytową (poziom zadłużenia poniżej optymalnego), aby uniknąć wysyłania negatywnych sygnałów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CEF32B4-0063-42F9-922C-5FC30AED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868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1A8206-0ED9-4BC6-A3F0-9408A4170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Teoria momentu rynku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D04FED-E961-4FC3-B9EA-CAC114307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 strukturze kapitału przedsiębiorstwa decyduje sytuacja na rynku kapitałowym aktualna w momencie poszukiwania kapitału oraz sygnały płynące z tego rynku – nie uwzględnia się postulatu o optymalizacji struktury kapitału.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9FB1B0-05E6-494A-B540-FDA62890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22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73BCB3-1670-4A05-82FC-C6FED90A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Podstawowe szkoły myśli ekonomicznej dotyczące struktury kapitałowej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6BDA3D-B3F7-48BC-9F94-6A0DF7932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Teorie rynku doskonałego</a:t>
            </a:r>
          </a:p>
          <a:p>
            <a:r>
              <a:rPr lang="pl-PL" dirty="0"/>
              <a:t>Teoria zysku netto</a:t>
            </a:r>
          </a:p>
          <a:p>
            <a:r>
              <a:rPr lang="pl-PL" dirty="0"/>
              <a:t>Teoria zysku operacyjnego</a:t>
            </a:r>
          </a:p>
          <a:p>
            <a:r>
              <a:rPr lang="pl-PL" dirty="0"/>
              <a:t>Teoria klasyczna</a:t>
            </a:r>
          </a:p>
          <a:p>
            <a:r>
              <a:rPr lang="pl-PL" dirty="0"/>
              <a:t>Teoria Modiglianiego &amp; Millera</a:t>
            </a:r>
          </a:p>
          <a:p>
            <a:r>
              <a:rPr lang="pl-PL" dirty="0"/>
              <a:t>Teoria Millera</a:t>
            </a:r>
          </a:p>
          <a:p>
            <a:r>
              <a:rPr lang="pl-PL" dirty="0"/>
              <a:t>Teoria </a:t>
            </a:r>
            <a:r>
              <a:rPr lang="pl-PL" dirty="0" err="1"/>
              <a:t>Millesa-Ezela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2ACB08-AE61-4345-9C01-61525DEE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01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73BCB3-1670-4A05-82FC-C6FED90A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Podstawowe szkoły myśli ekonomicznej dotyczące struktury kapitałowej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6BDA3D-B3F7-48BC-9F94-6A0DF7932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Teorie rynku niedoskonałego</a:t>
            </a:r>
          </a:p>
          <a:p>
            <a:r>
              <a:rPr lang="pl-PL" dirty="0"/>
              <a:t>Teoria kosztów agencji</a:t>
            </a:r>
          </a:p>
          <a:p>
            <a:r>
              <a:rPr lang="pl-PL" dirty="0"/>
              <a:t>Teoria kosztów bankructwa</a:t>
            </a:r>
          </a:p>
          <a:p>
            <a:r>
              <a:rPr lang="pl-PL" dirty="0"/>
              <a:t>Teoria hierarchii źródeł finansowania</a:t>
            </a:r>
          </a:p>
          <a:p>
            <a:r>
              <a:rPr lang="pl-PL" dirty="0"/>
              <a:t>Teoria asymetrii informacji</a:t>
            </a:r>
          </a:p>
          <a:p>
            <a:r>
              <a:rPr lang="pl-PL" dirty="0"/>
              <a:t>Teoria kosztów monitoringu</a:t>
            </a:r>
          </a:p>
          <a:p>
            <a:r>
              <a:rPr lang="pl-PL" dirty="0"/>
              <a:t>Teoria negatywnej selekcji</a:t>
            </a:r>
          </a:p>
          <a:p>
            <a:r>
              <a:rPr lang="pl-PL" dirty="0"/>
              <a:t>Teoria sygnalizacji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80052BC-35B4-4256-AF04-08D03BCD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73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9DFD5E-9158-4562-BD5E-B7642E888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Teoria zysku netto (Duranda)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738778-4A68-44C0-BFFF-797CE992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Wycena przedsiębiorstwa opiera się na zdyskontowanych zyskach netto (średnim ważonym kosztem kapitału)</a:t>
            </a:r>
          </a:p>
          <a:p>
            <a:pPr algn="just"/>
            <a:r>
              <a:rPr lang="pl-PL" dirty="0"/>
              <a:t>Teoria zakłada niezmienność kosztów finansowania przedsiębiorstwa,</a:t>
            </a:r>
          </a:p>
          <a:p>
            <a:pPr algn="just"/>
            <a:r>
              <a:rPr lang="pl-PL" dirty="0"/>
              <a:t>Jej podstawowym założeniem jest niezmienność kosztów finansowania przedsiębiorstwa, niezależnie od udziału poszczególnych źródeł w całej ich strukturze,</a:t>
            </a:r>
          </a:p>
          <a:p>
            <a:pPr algn="just"/>
            <a:r>
              <a:rPr lang="pl-PL" dirty="0"/>
              <a:t>Koszt kapitału obcego jest niższy od kosztu kapitału własnego,</a:t>
            </a:r>
          </a:p>
          <a:p>
            <a:pPr algn="just"/>
            <a:r>
              <a:rPr lang="pl-PL" dirty="0"/>
              <a:t>Z założeń tych wynika z kolei, że w miarę zwiększania udziału długu w finansowaniu działalności, przedsiębiorstwo zmniejsza średni ważony koszt kapitału i dąży do maksymalizacji swojej rynkowej wartości.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793D095-09B1-4E6A-8192-AA8AC06E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49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3E059D-2FBC-4C7E-90BA-DED39062F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11999A-2F0E-464E-B221-E2D939179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3758481-8888-443F-B7B4-68EA804CA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6" t="26621" r="47427" b="12492"/>
          <a:stretch/>
        </p:blipFill>
        <p:spPr>
          <a:xfrm>
            <a:off x="1695635" y="374850"/>
            <a:ext cx="7466120" cy="6118025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7078D1B-05FA-4F10-92C7-E62F1D534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22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4C3980-5F32-4A0E-A10D-3A8AADA6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Teoria zysku operacyjnego Duranda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691B4D-C031-4734-9442-BBEF2B39D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Wycena przedsiębiorstwa opiera się na zdyskontowanych zyskach operacyjnych, które są dyskontowane średnim ważonym kosztem kapitału, czyli przed uwzględnieniem kosztów finansowych</a:t>
            </a:r>
          </a:p>
          <a:p>
            <a:r>
              <a:rPr lang="pl-PL" dirty="0"/>
              <a:t>Zmiany poziomu zadłużenia powodują adekwatne zmiany kosztu kapitału własnego, równoważąc tym samym średni ważony koszt kapitału, który pozostaje na niezmienionym poziomie</a:t>
            </a:r>
          </a:p>
          <a:p>
            <a:r>
              <a:rPr lang="pl-PL" dirty="0"/>
              <a:t>Wynika to z faktu, że w miarę wzrostu zadłużenia inwestorzy oczekują coraz wyższej premii za podejmowane ryzyko, co przejawia się w wyższej oczekiwanej stopie zwrotu z kapitału własnego.</a:t>
            </a:r>
          </a:p>
          <a:p>
            <a:r>
              <a:rPr lang="pl-PL" dirty="0"/>
              <a:t>Wnioskiem płynącym z teorii zysku operacyjnego jest brak powiązania wartości przedsiębiorstwa ze strukturą jego finansowania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EC9519D-FC5D-4550-A065-A4CF7A7CD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14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43C105-7C32-45EF-8DDD-A6B87B843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16D292-2DDF-4E66-B494-B9AC4A810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4854B0D-F222-4CA7-8052-47550B69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31" t="14498" r="28495" b="14045"/>
          <a:stretch/>
        </p:blipFill>
        <p:spPr>
          <a:xfrm>
            <a:off x="1162975" y="479392"/>
            <a:ext cx="9445840" cy="6236968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B2781B-A0C2-4128-93B3-4F78B870A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39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2BC35C-787E-44D0-A34C-1AAD4294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Teoria klasyczna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3927EF-2A9F-4DB9-AE56-723D3814D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1606858"/>
            <a:ext cx="10946167" cy="4767309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Stanowi pewnego rodzaju kompromis pomiędzy teorią zysku netto i teorią zysku operacyjnego. </a:t>
            </a:r>
          </a:p>
          <a:p>
            <a:r>
              <a:rPr lang="pl-PL" dirty="0"/>
              <a:t>Opiera się na założeniu, że właściciele przedsiębiorstwa akceptują jego zadłużenie do pewnego poziomu, nie oczekując dodatkowej premii za ryzyko. </a:t>
            </a:r>
          </a:p>
          <a:p>
            <a:r>
              <a:rPr lang="pl-PL" dirty="0"/>
              <a:t>To powoduje, że dopóki udział zadłużenia w finansowaniu nie osiągnie owego akceptowalnego dla inwestorów poziomu, dopóty wraz ze wzrostem zadłużenia średni ważony koszt kapitału będzie spadać </a:t>
            </a:r>
          </a:p>
          <a:p>
            <a:r>
              <a:rPr lang="pl-PL" dirty="0"/>
              <a:t>W sytuacji, w której udział długu w finansowaniu przekroczy akceptowalny poziom, zarówno udziałowcy, jak i wierzyciele będą oczekiwać dodatkowej, coraz wyższej premii za zwiększające się ryzyko.</a:t>
            </a:r>
          </a:p>
          <a:p>
            <a:r>
              <a:rPr lang="pl-PL" dirty="0"/>
              <a:t>Tym samym koszt kapitału własnego, obcego oraz średni ważony koszt kapitału będą wzrastać. </a:t>
            </a:r>
          </a:p>
          <a:p>
            <a:r>
              <a:rPr lang="pl-PL" dirty="0"/>
              <a:t>To z kolei prowadzi do spadków wartości przedsiębiorstwa na rynku kapitałowym. </a:t>
            </a:r>
          </a:p>
          <a:p>
            <a:r>
              <a:rPr lang="pl-PL" dirty="0"/>
              <a:t>Najważniejszym wnioskiem płynącym z klasycznej teorii struktury kapitału jest to, iż istnieje pewien poziom zadłużenia, który pozwala maksymalizować wartość przedsiębiorstwa.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A81EE57-2719-4F91-9F82-8C2DFCAF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3F8-10CA-458F-9087-ED80404E12D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15025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2148</Words>
  <Application>Microsoft Office PowerPoint</Application>
  <PresentationFormat>Panoramiczny</PresentationFormat>
  <Paragraphs>154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Motyw pakietu Office</vt:lpstr>
      <vt:lpstr>Problem struktury kapitałowej w finansach przedsiębiorstw</vt:lpstr>
      <vt:lpstr>Na czym polega problem struktury kapitałowej</vt:lpstr>
      <vt:lpstr>Podstawowe szkoły myśli ekonomicznej dotyczące struktury kapitałowej</vt:lpstr>
      <vt:lpstr>Podstawowe szkoły myśli ekonomicznej dotyczące struktury kapitałowej</vt:lpstr>
      <vt:lpstr>Teoria zysku netto (Duranda)</vt:lpstr>
      <vt:lpstr>Prezentacja programu PowerPoint</vt:lpstr>
      <vt:lpstr>Teoria zysku operacyjnego Duranda</vt:lpstr>
      <vt:lpstr>Prezentacja programu PowerPoint</vt:lpstr>
      <vt:lpstr>Teoria klasyczna</vt:lpstr>
      <vt:lpstr>Prezentacja programu PowerPoint</vt:lpstr>
      <vt:lpstr>Teoria Modiglianiego-Millera</vt:lpstr>
      <vt:lpstr>Założenia</vt:lpstr>
      <vt:lpstr>Prezentacja programu PowerPoint</vt:lpstr>
      <vt:lpstr>Prezentacja programu PowerPoint</vt:lpstr>
      <vt:lpstr>Teoria Millera</vt:lpstr>
      <vt:lpstr>Teoria Milesa-Ezzella</vt:lpstr>
      <vt:lpstr>Podstawowe szkoły myśli ekonomicznej dotyczące struktury kapitałowej</vt:lpstr>
      <vt:lpstr>Teoria kosztów agencji (substytucji)</vt:lpstr>
      <vt:lpstr>Teoria kosztów bankructwa</vt:lpstr>
      <vt:lpstr>Teoria asymetrii informacji</vt:lpstr>
      <vt:lpstr>Pokusa nadużycia (moral hazard)</vt:lpstr>
      <vt:lpstr>Pokusa nadużycia</vt:lpstr>
      <vt:lpstr>Negatywna selekcja (adverse selection)</vt:lpstr>
      <vt:lpstr>Negatywna selekcja</vt:lpstr>
      <vt:lpstr>Teoria hierarchii źródeł finansowania</vt:lpstr>
      <vt:lpstr>Teoria kosztów monitoringu (część kosztów agencji)</vt:lpstr>
      <vt:lpstr>Teoria sygnalizacji</vt:lpstr>
      <vt:lpstr>Teoria momentu rynku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struktury kapitałowej w finansach przedsiębiorstw</dc:title>
  <dc:creator>Joanna Wyrobek</dc:creator>
  <cp:lastModifiedBy>Joanna Wyrobek</cp:lastModifiedBy>
  <cp:revision>69</cp:revision>
  <dcterms:created xsi:type="dcterms:W3CDTF">2021-11-15T11:23:57Z</dcterms:created>
  <dcterms:modified xsi:type="dcterms:W3CDTF">2021-11-17T21:19:49Z</dcterms:modified>
</cp:coreProperties>
</file>