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8" r:id="rId2"/>
    <p:sldId id="269" r:id="rId3"/>
    <p:sldId id="270" r:id="rId4"/>
    <p:sldId id="271" r:id="rId5"/>
    <p:sldId id="256" r:id="rId6"/>
    <p:sldId id="257" r:id="rId7"/>
    <p:sldId id="258" r:id="rId8"/>
    <p:sldId id="259" r:id="rId9"/>
    <p:sldId id="260" r:id="rId10"/>
    <p:sldId id="261" r:id="rId11"/>
    <p:sldId id="262" r:id="rId12"/>
    <p:sldId id="263" r:id="rId13"/>
    <p:sldId id="264" r:id="rId14"/>
    <p:sldId id="265" r:id="rId15"/>
    <p:sldId id="266" r:id="rId16"/>
    <p:sldId id="267"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9" d="100"/>
          <a:sy n="79" d="100"/>
        </p:scale>
        <p:origin x="157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viewProps" Target="view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7F6D4E-337F-4F2A-A84B-810963DB2D3C}" type="doc">
      <dgm:prSet loTypeId="urn:microsoft.com/office/officeart/2008/layout/LinedList" loCatId="list" qsTypeId="urn:microsoft.com/office/officeart/2005/8/quickstyle/simple1" qsCatId="simple" csTypeId="urn:microsoft.com/office/officeart/2005/8/colors/accent3_2" csCatId="accent3"/>
      <dgm:spPr/>
      <dgm:t>
        <a:bodyPr/>
        <a:lstStyle/>
        <a:p>
          <a:endParaRPr lang="en-US"/>
        </a:p>
      </dgm:t>
    </dgm:pt>
    <dgm:pt modelId="{74958EC6-7989-4F68-8441-5CEC0DB69373}">
      <dgm:prSet/>
      <dgm:spPr/>
      <dgm:t>
        <a:bodyPr/>
        <a:lstStyle/>
        <a:p>
          <a:r>
            <a:rPr lang="en-US"/>
            <a:t>Temat: Motywacja przez cele w dzisiejszych czasach</a:t>
          </a:r>
        </a:p>
      </dgm:t>
    </dgm:pt>
    <dgm:pt modelId="{019049CB-E2D7-484D-80E4-3E7C3A9CD7AE}" type="parTrans" cxnId="{EB78C48B-EBDB-41C9-8144-CEA9C1972305}">
      <dgm:prSet/>
      <dgm:spPr/>
      <dgm:t>
        <a:bodyPr/>
        <a:lstStyle/>
        <a:p>
          <a:endParaRPr lang="en-US"/>
        </a:p>
      </dgm:t>
    </dgm:pt>
    <dgm:pt modelId="{93FF1D49-0129-48E4-9C75-6040D4FFDD01}" type="sibTrans" cxnId="{EB78C48B-EBDB-41C9-8144-CEA9C1972305}">
      <dgm:prSet/>
      <dgm:spPr/>
      <dgm:t>
        <a:bodyPr/>
        <a:lstStyle/>
        <a:p>
          <a:endParaRPr lang="en-US"/>
        </a:p>
      </dgm:t>
    </dgm:pt>
    <dgm:pt modelId="{B3567676-6F94-44B1-8637-CE58A31BA678}">
      <dgm:prSet/>
      <dgm:spPr/>
      <dgm:t>
        <a:bodyPr/>
        <a:lstStyle/>
        <a:p>
          <a:r>
            <a:rPr lang="en-US"/>
            <a:t>Główne zagadnienie: Skuteczność klasycznych modeli motywacyjnych opartych na celach</a:t>
          </a:r>
        </a:p>
      </dgm:t>
    </dgm:pt>
    <dgm:pt modelId="{2B89F3C9-E595-4ED7-87F1-C7688E938D86}" type="parTrans" cxnId="{EBBDE4AE-EF68-4B6C-AAD8-D7D6D00EB38C}">
      <dgm:prSet/>
      <dgm:spPr/>
      <dgm:t>
        <a:bodyPr/>
        <a:lstStyle/>
        <a:p>
          <a:endParaRPr lang="en-US"/>
        </a:p>
      </dgm:t>
    </dgm:pt>
    <dgm:pt modelId="{BEC7DDFB-59AC-4DBA-8747-3FE67B97C3C5}" type="sibTrans" cxnId="{EBBDE4AE-EF68-4B6C-AAD8-D7D6D00EB38C}">
      <dgm:prSet/>
      <dgm:spPr/>
      <dgm:t>
        <a:bodyPr/>
        <a:lstStyle/>
        <a:p>
          <a:endParaRPr lang="en-US"/>
        </a:p>
      </dgm:t>
    </dgm:pt>
    <dgm:pt modelId="{5E1386EF-B81C-4601-96EA-E0F117FDB2EA}">
      <dgm:prSet/>
      <dgm:spPr/>
      <dgm:t>
        <a:bodyPr/>
        <a:lstStyle/>
        <a:p>
          <a:r>
            <a:rPr lang="en-US"/>
            <a:t>Pytanie przewodnie: Czy współczesne podejście do motywacji przez cele jest nadal aktualne?</a:t>
          </a:r>
        </a:p>
      </dgm:t>
    </dgm:pt>
    <dgm:pt modelId="{7B2C31A3-A015-465A-B5C6-1ECFA62DB315}" type="parTrans" cxnId="{347CA223-8DC3-4ED5-96AA-98E2286D951C}">
      <dgm:prSet/>
      <dgm:spPr/>
      <dgm:t>
        <a:bodyPr/>
        <a:lstStyle/>
        <a:p>
          <a:endParaRPr lang="en-US"/>
        </a:p>
      </dgm:t>
    </dgm:pt>
    <dgm:pt modelId="{A671B483-DC67-43DB-9669-6F27FAC2C0ED}" type="sibTrans" cxnId="{347CA223-8DC3-4ED5-96AA-98E2286D951C}">
      <dgm:prSet/>
      <dgm:spPr/>
      <dgm:t>
        <a:bodyPr/>
        <a:lstStyle/>
        <a:p>
          <a:endParaRPr lang="en-US"/>
        </a:p>
      </dgm:t>
    </dgm:pt>
    <dgm:pt modelId="{00E07239-0042-4D3E-A9AD-697FDBFFC146}">
      <dgm:prSet/>
      <dgm:spPr/>
      <dgm:t>
        <a:bodyPr/>
        <a:lstStyle/>
        <a:p>
          <a:r>
            <a:rPr lang="en-US" b="1" i="1"/>
            <a:t>Komentarz: Wprowadzenie do tematu – kluczowe pytanie, czy tradycyjne modele motywacji nadal działają w nowoczesnym świecie?</a:t>
          </a:r>
          <a:endParaRPr lang="en-US"/>
        </a:p>
      </dgm:t>
    </dgm:pt>
    <dgm:pt modelId="{7BFE1440-0B2D-4962-862C-DABE0C01AAD1}" type="parTrans" cxnId="{8B9F9217-38D1-4E9D-8069-37EA47BE37BD}">
      <dgm:prSet/>
      <dgm:spPr/>
      <dgm:t>
        <a:bodyPr/>
        <a:lstStyle/>
        <a:p>
          <a:endParaRPr lang="en-US"/>
        </a:p>
      </dgm:t>
    </dgm:pt>
    <dgm:pt modelId="{C3932ED9-FB61-4E32-86DB-E8895523575B}" type="sibTrans" cxnId="{8B9F9217-38D1-4E9D-8069-37EA47BE37BD}">
      <dgm:prSet/>
      <dgm:spPr/>
      <dgm:t>
        <a:bodyPr/>
        <a:lstStyle/>
        <a:p>
          <a:endParaRPr lang="en-US"/>
        </a:p>
      </dgm:t>
    </dgm:pt>
    <dgm:pt modelId="{11F745E4-7946-425C-A6FB-84C6A5B3F359}" type="pres">
      <dgm:prSet presAssocID="{B87F6D4E-337F-4F2A-A84B-810963DB2D3C}" presName="vert0" presStyleCnt="0">
        <dgm:presLayoutVars>
          <dgm:dir/>
          <dgm:animOne val="branch"/>
          <dgm:animLvl val="lvl"/>
        </dgm:presLayoutVars>
      </dgm:prSet>
      <dgm:spPr/>
    </dgm:pt>
    <dgm:pt modelId="{EBDF8897-32D2-4484-BCFB-A15EC3468E11}" type="pres">
      <dgm:prSet presAssocID="{74958EC6-7989-4F68-8441-5CEC0DB69373}" presName="thickLine" presStyleLbl="alignNode1" presStyleIdx="0" presStyleCnt="4"/>
      <dgm:spPr/>
    </dgm:pt>
    <dgm:pt modelId="{C4013491-4799-459F-AA98-92DA707E8082}" type="pres">
      <dgm:prSet presAssocID="{74958EC6-7989-4F68-8441-5CEC0DB69373}" presName="horz1" presStyleCnt="0"/>
      <dgm:spPr/>
    </dgm:pt>
    <dgm:pt modelId="{9843F2E1-F62D-4653-8E9F-EBFA328D9EDC}" type="pres">
      <dgm:prSet presAssocID="{74958EC6-7989-4F68-8441-5CEC0DB69373}" presName="tx1" presStyleLbl="revTx" presStyleIdx="0" presStyleCnt="4"/>
      <dgm:spPr/>
    </dgm:pt>
    <dgm:pt modelId="{CFA3B47D-D0A7-4E54-B3BA-3FF59D6BD43B}" type="pres">
      <dgm:prSet presAssocID="{74958EC6-7989-4F68-8441-5CEC0DB69373}" presName="vert1" presStyleCnt="0"/>
      <dgm:spPr/>
    </dgm:pt>
    <dgm:pt modelId="{7E882A85-3AA5-4FDE-8CB0-D9F42C0B75AD}" type="pres">
      <dgm:prSet presAssocID="{B3567676-6F94-44B1-8637-CE58A31BA678}" presName="thickLine" presStyleLbl="alignNode1" presStyleIdx="1" presStyleCnt="4"/>
      <dgm:spPr/>
    </dgm:pt>
    <dgm:pt modelId="{F6DCE72A-4212-43D7-8C92-DAC1EF9B634C}" type="pres">
      <dgm:prSet presAssocID="{B3567676-6F94-44B1-8637-CE58A31BA678}" presName="horz1" presStyleCnt="0"/>
      <dgm:spPr/>
    </dgm:pt>
    <dgm:pt modelId="{98FE9C1E-8290-4039-8379-A1980A0A5AFC}" type="pres">
      <dgm:prSet presAssocID="{B3567676-6F94-44B1-8637-CE58A31BA678}" presName="tx1" presStyleLbl="revTx" presStyleIdx="1" presStyleCnt="4"/>
      <dgm:spPr/>
    </dgm:pt>
    <dgm:pt modelId="{9809CDB2-A73A-4EEE-8DB7-BF7EE4B9B540}" type="pres">
      <dgm:prSet presAssocID="{B3567676-6F94-44B1-8637-CE58A31BA678}" presName="vert1" presStyleCnt="0"/>
      <dgm:spPr/>
    </dgm:pt>
    <dgm:pt modelId="{8DAA50D8-B266-4804-AA9A-0AEF3D6A7267}" type="pres">
      <dgm:prSet presAssocID="{5E1386EF-B81C-4601-96EA-E0F117FDB2EA}" presName="thickLine" presStyleLbl="alignNode1" presStyleIdx="2" presStyleCnt="4"/>
      <dgm:spPr/>
    </dgm:pt>
    <dgm:pt modelId="{82CAE58C-1803-450D-87BC-A23CA2F0509C}" type="pres">
      <dgm:prSet presAssocID="{5E1386EF-B81C-4601-96EA-E0F117FDB2EA}" presName="horz1" presStyleCnt="0"/>
      <dgm:spPr/>
    </dgm:pt>
    <dgm:pt modelId="{23470BEB-9C73-4657-9803-46625E2174A0}" type="pres">
      <dgm:prSet presAssocID="{5E1386EF-B81C-4601-96EA-E0F117FDB2EA}" presName="tx1" presStyleLbl="revTx" presStyleIdx="2" presStyleCnt="4"/>
      <dgm:spPr/>
    </dgm:pt>
    <dgm:pt modelId="{EC3A85AD-076B-40E2-A24C-5DD447937E14}" type="pres">
      <dgm:prSet presAssocID="{5E1386EF-B81C-4601-96EA-E0F117FDB2EA}" presName="vert1" presStyleCnt="0"/>
      <dgm:spPr/>
    </dgm:pt>
    <dgm:pt modelId="{717E4D91-D31A-4097-ABC9-8B5A13548818}" type="pres">
      <dgm:prSet presAssocID="{00E07239-0042-4D3E-A9AD-697FDBFFC146}" presName="thickLine" presStyleLbl="alignNode1" presStyleIdx="3" presStyleCnt="4"/>
      <dgm:spPr/>
    </dgm:pt>
    <dgm:pt modelId="{8B6F6600-1F06-4C95-A12A-5C59605C75CA}" type="pres">
      <dgm:prSet presAssocID="{00E07239-0042-4D3E-A9AD-697FDBFFC146}" presName="horz1" presStyleCnt="0"/>
      <dgm:spPr/>
    </dgm:pt>
    <dgm:pt modelId="{A3072219-11F1-432D-9E25-88074B832131}" type="pres">
      <dgm:prSet presAssocID="{00E07239-0042-4D3E-A9AD-697FDBFFC146}" presName="tx1" presStyleLbl="revTx" presStyleIdx="3" presStyleCnt="4"/>
      <dgm:spPr/>
    </dgm:pt>
    <dgm:pt modelId="{C7DEDEDA-E76F-4952-9C4A-64C269806217}" type="pres">
      <dgm:prSet presAssocID="{00E07239-0042-4D3E-A9AD-697FDBFFC146}" presName="vert1" presStyleCnt="0"/>
      <dgm:spPr/>
    </dgm:pt>
  </dgm:ptLst>
  <dgm:cxnLst>
    <dgm:cxn modelId="{4AC2DD13-12DB-46BC-B678-9EE7AFB98E24}" type="presOf" srcId="{00E07239-0042-4D3E-A9AD-697FDBFFC146}" destId="{A3072219-11F1-432D-9E25-88074B832131}" srcOrd="0" destOrd="0" presId="urn:microsoft.com/office/officeart/2008/layout/LinedList"/>
    <dgm:cxn modelId="{8B9F9217-38D1-4E9D-8069-37EA47BE37BD}" srcId="{B87F6D4E-337F-4F2A-A84B-810963DB2D3C}" destId="{00E07239-0042-4D3E-A9AD-697FDBFFC146}" srcOrd="3" destOrd="0" parTransId="{7BFE1440-0B2D-4962-862C-DABE0C01AAD1}" sibTransId="{C3932ED9-FB61-4E32-86DB-E8895523575B}"/>
    <dgm:cxn modelId="{684B8921-7C98-49FE-9741-62C64D6C992C}" type="presOf" srcId="{B87F6D4E-337F-4F2A-A84B-810963DB2D3C}" destId="{11F745E4-7946-425C-A6FB-84C6A5B3F359}" srcOrd="0" destOrd="0" presId="urn:microsoft.com/office/officeart/2008/layout/LinedList"/>
    <dgm:cxn modelId="{347CA223-8DC3-4ED5-96AA-98E2286D951C}" srcId="{B87F6D4E-337F-4F2A-A84B-810963DB2D3C}" destId="{5E1386EF-B81C-4601-96EA-E0F117FDB2EA}" srcOrd="2" destOrd="0" parTransId="{7B2C31A3-A015-465A-B5C6-1ECFA62DB315}" sibTransId="{A671B483-DC67-43DB-9669-6F27FAC2C0ED}"/>
    <dgm:cxn modelId="{EB78C48B-EBDB-41C9-8144-CEA9C1972305}" srcId="{B87F6D4E-337F-4F2A-A84B-810963DB2D3C}" destId="{74958EC6-7989-4F68-8441-5CEC0DB69373}" srcOrd="0" destOrd="0" parTransId="{019049CB-E2D7-484D-80E4-3E7C3A9CD7AE}" sibTransId="{93FF1D49-0129-48E4-9C75-6040D4FFDD01}"/>
    <dgm:cxn modelId="{F3CE5598-8526-4FF8-967E-D84E8E550A9F}" type="presOf" srcId="{B3567676-6F94-44B1-8637-CE58A31BA678}" destId="{98FE9C1E-8290-4039-8379-A1980A0A5AFC}" srcOrd="0" destOrd="0" presId="urn:microsoft.com/office/officeart/2008/layout/LinedList"/>
    <dgm:cxn modelId="{EBBDE4AE-EF68-4B6C-AAD8-D7D6D00EB38C}" srcId="{B87F6D4E-337F-4F2A-A84B-810963DB2D3C}" destId="{B3567676-6F94-44B1-8637-CE58A31BA678}" srcOrd="1" destOrd="0" parTransId="{2B89F3C9-E595-4ED7-87F1-C7688E938D86}" sibTransId="{BEC7DDFB-59AC-4DBA-8747-3FE67B97C3C5}"/>
    <dgm:cxn modelId="{7CEE5AE7-45A3-439B-8338-CAE777D1B456}" type="presOf" srcId="{5E1386EF-B81C-4601-96EA-E0F117FDB2EA}" destId="{23470BEB-9C73-4657-9803-46625E2174A0}" srcOrd="0" destOrd="0" presId="urn:microsoft.com/office/officeart/2008/layout/LinedList"/>
    <dgm:cxn modelId="{FB62C9F8-4736-419C-A10A-CBCA7B637CE8}" type="presOf" srcId="{74958EC6-7989-4F68-8441-5CEC0DB69373}" destId="{9843F2E1-F62D-4653-8E9F-EBFA328D9EDC}" srcOrd="0" destOrd="0" presId="urn:microsoft.com/office/officeart/2008/layout/LinedList"/>
    <dgm:cxn modelId="{AC2D0A7E-1274-4AB4-8227-7EFC478E3F4E}" type="presParOf" srcId="{11F745E4-7946-425C-A6FB-84C6A5B3F359}" destId="{EBDF8897-32D2-4484-BCFB-A15EC3468E11}" srcOrd="0" destOrd="0" presId="urn:microsoft.com/office/officeart/2008/layout/LinedList"/>
    <dgm:cxn modelId="{CC8627DB-1916-4B36-AF29-20E56E62D4A8}" type="presParOf" srcId="{11F745E4-7946-425C-A6FB-84C6A5B3F359}" destId="{C4013491-4799-459F-AA98-92DA707E8082}" srcOrd="1" destOrd="0" presId="urn:microsoft.com/office/officeart/2008/layout/LinedList"/>
    <dgm:cxn modelId="{A138CD55-DA98-4A46-8A4F-EBCCEEA680B4}" type="presParOf" srcId="{C4013491-4799-459F-AA98-92DA707E8082}" destId="{9843F2E1-F62D-4653-8E9F-EBFA328D9EDC}" srcOrd="0" destOrd="0" presId="urn:microsoft.com/office/officeart/2008/layout/LinedList"/>
    <dgm:cxn modelId="{BD9140B7-E278-41DE-A690-B21912AC8161}" type="presParOf" srcId="{C4013491-4799-459F-AA98-92DA707E8082}" destId="{CFA3B47D-D0A7-4E54-B3BA-3FF59D6BD43B}" srcOrd="1" destOrd="0" presId="urn:microsoft.com/office/officeart/2008/layout/LinedList"/>
    <dgm:cxn modelId="{87A3EB48-0169-4AE2-889B-5709330B91A0}" type="presParOf" srcId="{11F745E4-7946-425C-A6FB-84C6A5B3F359}" destId="{7E882A85-3AA5-4FDE-8CB0-D9F42C0B75AD}" srcOrd="2" destOrd="0" presId="urn:microsoft.com/office/officeart/2008/layout/LinedList"/>
    <dgm:cxn modelId="{AE21C203-4BA2-46A0-B515-AD4D3194281C}" type="presParOf" srcId="{11F745E4-7946-425C-A6FB-84C6A5B3F359}" destId="{F6DCE72A-4212-43D7-8C92-DAC1EF9B634C}" srcOrd="3" destOrd="0" presId="urn:microsoft.com/office/officeart/2008/layout/LinedList"/>
    <dgm:cxn modelId="{88FE8E6A-BFC2-4A8C-94F2-A940DE3BA0F8}" type="presParOf" srcId="{F6DCE72A-4212-43D7-8C92-DAC1EF9B634C}" destId="{98FE9C1E-8290-4039-8379-A1980A0A5AFC}" srcOrd="0" destOrd="0" presId="urn:microsoft.com/office/officeart/2008/layout/LinedList"/>
    <dgm:cxn modelId="{5401654F-3A12-48A3-9AF2-02152622846F}" type="presParOf" srcId="{F6DCE72A-4212-43D7-8C92-DAC1EF9B634C}" destId="{9809CDB2-A73A-4EEE-8DB7-BF7EE4B9B540}" srcOrd="1" destOrd="0" presId="urn:microsoft.com/office/officeart/2008/layout/LinedList"/>
    <dgm:cxn modelId="{013B43D5-1764-4C1F-A94D-3535D1AC48DA}" type="presParOf" srcId="{11F745E4-7946-425C-A6FB-84C6A5B3F359}" destId="{8DAA50D8-B266-4804-AA9A-0AEF3D6A7267}" srcOrd="4" destOrd="0" presId="urn:microsoft.com/office/officeart/2008/layout/LinedList"/>
    <dgm:cxn modelId="{87B83CE5-EA6A-4968-9721-99AAAD3A06CB}" type="presParOf" srcId="{11F745E4-7946-425C-A6FB-84C6A5B3F359}" destId="{82CAE58C-1803-450D-87BC-A23CA2F0509C}" srcOrd="5" destOrd="0" presId="urn:microsoft.com/office/officeart/2008/layout/LinedList"/>
    <dgm:cxn modelId="{8FB354F1-D1EA-4988-860D-22850D8CDC9D}" type="presParOf" srcId="{82CAE58C-1803-450D-87BC-A23CA2F0509C}" destId="{23470BEB-9C73-4657-9803-46625E2174A0}" srcOrd="0" destOrd="0" presId="urn:microsoft.com/office/officeart/2008/layout/LinedList"/>
    <dgm:cxn modelId="{C5D6EFC9-CCAE-4F66-A6B7-6917134ABEA1}" type="presParOf" srcId="{82CAE58C-1803-450D-87BC-A23CA2F0509C}" destId="{EC3A85AD-076B-40E2-A24C-5DD447937E14}" srcOrd="1" destOrd="0" presId="urn:microsoft.com/office/officeart/2008/layout/LinedList"/>
    <dgm:cxn modelId="{382BBF4F-511F-4182-A998-0FFD6A83524D}" type="presParOf" srcId="{11F745E4-7946-425C-A6FB-84C6A5B3F359}" destId="{717E4D91-D31A-4097-ABC9-8B5A13548818}" srcOrd="6" destOrd="0" presId="urn:microsoft.com/office/officeart/2008/layout/LinedList"/>
    <dgm:cxn modelId="{44BDA9BA-C2D9-4F14-9AA6-4AEEB4452BBE}" type="presParOf" srcId="{11F745E4-7946-425C-A6FB-84C6A5B3F359}" destId="{8B6F6600-1F06-4C95-A12A-5C59605C75CA}" srcOrd="7" destOrd="0" presId="urn:microsoft.com/office/officeart/2008/layout/LinedList"/>
    <dgm:cxn modelId="{18875348-D4FA-481C-8742-E9EB5F5D922B}" type="presParOf" srcId="{8B6F6600-1F06-4C95-A12A-5C59605C75CA}" destId="{A3072219-11F1-432D-9E25-88074B832131}" srcOrd="0" destOrd="0" presId="urn:microsoft.com/office/officeart/2008/layout/LinedList"/>
    <dgm:cxn modelId="{6D1D2E7B-8A63-47F3-8535-857F222F0703}" type="presParOf" srcId="{8B6F6600-1F06-4C95-A12A-5C59605C75CA}" destId="{C7DEDEDA-E76F-4952-9C4A-64C26980621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DF8897-32D2-4484-BCFB-A15EC3468E11}">
      <dsp:nvSpPr>
        <dsp:cNvPr id="0" name=""/>
        <dsp:cNvSpPr/>
      </dsp:nvSpPr>
      <dsp:spPr>
        <a:xfrm>
          <a:off x="0" y="0"/>
          <a:ext cx="3993357"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43F2E1-F62D-4653-8E9F-EBFA328D9EDC}">
      <dsp:nvSpPr>
        <dsp:cNvPr id="0" name=""/>
        <dsp:cNvSpPr/>
      </dsp:nvSpPr>
      <dsp:spPr>
        <a:xfrm>
          <a:off x="0" y="0"/>
          <a:ext cx="3993357" cy="979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Temat: Motywacja przez cele w dzisiejszych czasach</a:t>
          </a:r>
        </a:p>
      </dsp:txBody>
      <dsp:txXfrm>
        <a:off x="0" y="0"/>
        <a:ext cx="3993357" cy="979884"/>
      </dsp:txXfrm>
    </dsp:sp>
    <dsp:sp modelId="{7E882A85-3AA5-4FDE-8CB0-D9F42C0B75AD}">
      <dsp:nvSpPr>
        <dsp:cNvPr id="0" name=""/>
        <dsp:cNvSpPr/>
      </dsp:nvSpPr>
      <dsp:spPr>
        <a:xfrm>
          <a:off x="0" y="979884"/>
          <a:ext cx="3993357"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FE9C1E-8290-4039-8379-A1980A0A5AFC}">
      <dsp:nvSpPr>
        <dsp:cNvPr id="0" name=""/>
        <dsp:cNvSpPr/>
      </dsp:nvSpPr>
      <dsp:spPr>
        <a:xfrm>
          <a:off x="0" y="979884"/>
          <a:ext cx="3993357" cy="979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Główne zagadnienie: Skuteczność klasycznych modeli motywacyjnych opartych na celach</a:t>
          </a:r>
        </a:p>
      </dsp:txBody>
      <dsp:txXfrm>
        <a:off x="0" y="979884"/>
        <a:ext cx="3993357" cy="979884"/>
      </dsp:txXfrm>
    </dsp:sp>
    <dsp:sp modelId="{8DAA50D8-B266-4804-AA9A-0AEF3D6A7267}">
      <dsp:nvSpPr>
        <dsp:cNvPr id="0" name=""/>
        <dsp:cNvSpPr/>
      </dsp:nvSpPr>
      <dsp:spPr>
        <a:xfrm>
          <a:off x="0" y="1959768"/>
          <a:ext cx="3993357"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470BEB-9C73-4657-9803-46625E2174A0}">
      <dsp:nvSpPr>
        <dsp:cNvPr id="0" name=""/>
        <dsp:cNvSpPr/>
      </dsp:nvSpPr>
      <dsp:spPr>
        <a:xfrm>
          <a:off x="0" y="1959768"/>
          <a:ext cx="3993357" cy="979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a:t>Pytanie przewodnie: Czy współczesne podejście do motywacji przez cele jest nadal aktualne?</a:t>
          </a:r>
        </a:p>
      </dsp:txBody>
      <dsp:txXfrm>
        <a:off x="0" y="1959768"/>
        <a:ext cx="3993357" cy="979884"/>
      </dsp:txXfrm>
    </dsp:sp>
    <dsp:sp modelId="{717E4D91-D31A-4097-ABC9-8B5A13548818}">
      <dsp:nvSpPr>
        <dsp:cNvPr id="0" name=""/>
        <dsp:cNvSpPr/>
      </dsp:nvSpPr>
      <dsp:spPr>
        <a:xfrm>
          <a:off x="0" y="2939653"/>
          <a:ext cx="3993357"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072219-11F1-432D-9E25-88074B832131}">
      <dsp:nvSpPr>
        <dsp:cNvPr id="0" name=""/>
        <dsp:cNvSpPr/>
      </dsp:nvSpPr>
      <dsp:spPr>
        <a:xfrm>
          <a:off x="0" y="2939653"/>
          <a:ext cx="3993357" cy="979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i="1" kern="1200"/>
            <a:t>Komentarz: Wprowadzenie do tematu – kluczowe pytanie, czy tradycyjne modele motywacji nadal działają w nowoczesnym świecie?</a:t>
          </a:r>
          <a:endParaRPr lang="en-US" sz="1500" kern="1200"/>
        </a:p>
      </dsp:txBody>
      <dsp:txXfrm>
        <a:off x="0" y="2939653"/>
        <a:ext cx="3993357" cy="97988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10/29/2024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10/29/2024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10/29/2024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10/29/2024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10/29/2024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10/29/2024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041" y="586855"/>
            <a:ext cx="2401025" cy="3387497"/>
          </a:xfrm>
        </p:spPr>
        <p:txBody>
          <a:bodyPr anchor="b">
            <a:normAutofit/>
          </a:bodyPr>
          <a:lstStyle/>
          <a:p>
            <a:pPr algn="r">
              <a:defRPr sz="2400"/>
            </a:pPr>
            <a:r>
              <a:rPr lang="pl-PL" sz="3500">
                <a:solidFill>
                  <a:srgbClr val="FFFFFF"/>
                </a:solidFill>
              </a:rPr>
              <a:t>Ilość teorii motywacji</a:t>
            </a:r>
          </a:p>
        </p:txBody>
      </p:sp>
      <p:sp>
        <p:nvSpPr>
          <p:cNvPr id="3" name="Content Placeholder 2"/>
          <p:cNvSpPr>
            <a:spLocks noGrp="1"/>
          </p:cNvSpPr>
          <p:nvPr>
            <p:ph idx="1"/>
          </p:nvPr>
        </p:nvSpPr>
        <p:spPr>
          <a:xfrm>
            <a:off x="3607694" y="649480"/>
            <a:ext cx="4916510" cy="5546047"/>
          </a:xfrm>
        </p:spPr>
        <p:txBody>
          <a:bodyPr anchor="ctr">
            <a:normAutofit/>
          </a:bodyPr>
          <a:lstStyle/>
          <a:p>
            <a:pPr>
              <a:defRPr sz="1800"/>
            </a:pPr>
            <a:r>
              <a:rPr lang="pl-PL" sz="1700"/>
              <a:t>Jessica Pryce-Jones, psycholog, wskazuje, że istnieją 72 teorie motywacji, co pokazuje, jak złożony jest temat motywacji. Od czasów starożytnych ludzie zastanawiali się nad przyczynami motywacji, np. gladiatorów walczących o wolność lub chwałę. Chociaż wiele teorii powstało wieki temu, prawdziwe badania nad motywacją rozpoczęły się dopiero pod koniec XIX wieku, a wyniki eksperymentów z tego okresu muszą być dziś analizowane pod kątem ich aktualnej przydatności.</a:t>
            </a:r>
          </a:p>
          <a:p>
            <a:pPr>
              <a:defRPr sz="1800"/>
            </a:pPr>
            <a:endParaRPr lang="pl-PL" sz="1700"/>
          </a:p>
          <a:p>
            <a:pPr>
              <a:defRPr sz="1800"/>
            </a:pPr>
            <a:r>
              <a:rPr lang="pl-PL" sz="1700"/>
              <a:t>Komentarz: Pryce-Jones wyliczyła aż 72 teorie, co świadczy o różnorodności podejść do motywacji. Od gladiatorów po współczesne eksperymenty, motywacja pozostaje kluczowym elementem ludzkiej psychologii.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A zatem..</a:t>
            </a:r>
            <a:endParaRPr dirty="0"/>
          </a:p>
        </p:txBody>
      </p:sp>
      <p:sp>
        <p:nvSpPr>
          <p:cNvPr id="3" name="Content Placeholder 2"/>
          <p:cNvSpPr>
            <a:spLocks noGrp="1"/>
          </p:cNvSpPr>
          <p:nvPr>
            <p:ph idx="1"/>
          </p:nvPr>
        </p:nvSpPr>
        <p:spPr/>
        <p:txBody>
          <a:bodyPr/>
          <a:lstStyle/>
          <a:p>
            <a:endParaRPr/>
          </a:p>
          <a:p>
            <a:pPr algn="l">
              <a:defRPr sz="1800"/>
            </a:pPr>
            <a:r>
              <a:t>Motywacja przez cel jest coraz mniej skuteczna w dynamicznie zmieniającym się świecie</a:t>
            </a:r>
          </a:p>
          <a:p>
            <a:pPr algn="l">
              <a:defRPr sz="1800"/>
            </a:pPr>
            <a:r>
              <a:t>Potrzeba nowego podejścia do motywacji i automotywacji, dostosowanego do współczesnych realiów</a:t>
            </a:r>
          </a:p>
          <a:p>
            <a:pPr algn="l">
              <a:defRPr sz="1800"/>
            </a:pPr>
            <a:r>
              <a:t>Zapowiedź kolejnego odcinka: Narzędzia i techniki skutecznej motywacji i automotywacji</a:t>
            </a:r>
          </a:p>
          <a:p>
            <a:pPr algn="l">
              <a:defRPr sz="1200" b="1" i="1"/>
            </a:pPr>
            <a:r>
              <a:t>Komentarz: Podsumowanie z zachętą do refleksji na temat potrzeby nowych metod motywacji w obliczu zmian.</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Społeczny Wpływ na Pasywność i Aktywność</a:t>
            </a:r>
          </a:p>
        </p:txBody>
      </p:sp>
      <p:sp>
        <p:nvSpPr>
          <p:cNvPr id="3" name="Content Placeholder 2"/>
          <p:cNvSpPr>
            <a:spLocks noGrp="1"/>
          </p:cNvSpPr>
          <p:nvPr>
            <p:ph idx="1"/>
          </p:nvPr>
        </p:nvSpPr>
        <p:spPr/>
        <p:txBody>
          <a:bodyPr/>
          <a:lstStyle/>
          <a:p>
            <a:r>
              <a:t>Od najmłodszych lat promuje się aktywność jako pozytywną, podczas gdy pasywność bywa piętnowana.</a:t>
            </a:r>
          </a:p>
          <a:p>
            <a:r>
              <a:t>Przekaz socjalizacyjny: aktywność = sukces, pasywność = porażka.</a:t>
            </a:r>
          </a:p>
          <a:p>
            <a:r>
              <a:t>Osobowość aktywna w efekcie obarcza pasywną winą za każde niepowodzenie w realizacji celów.</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Złudne Rozwiązanie: Utrzymanie Tylko Aktywnej Osobowości</a:t>
            </a:r>
          </a:p>
        </p:txBody>
      </p:sp>
      <p:sp>
        <p:nvSpPr>
          <p:cNvPr id="3" name="Content Placeholder 2"/>
          <p:cNvSpPr>
            <a:spLocks noGrp="1"/>
          </p:cNvSpPr>
          <p:nvPr>
            <p:ph idx="1"/>
          </p:nvPr>
        </p:nvSpPr>
        <p:spPr/>
        <p:txBody>
          <a:bodyPr>
            <a:normAutofit fontScale="92500" lnSpcReduction="10000"/>
          </a:bodyPr>
          <a:lstStyle/>
          <a:p>
            <a:r>
              <a:t>Z punktu widzenia osobowości aktywnej najlepszym rozwiązaniem problemów motywacyjnych byłoby całkowite pozbycie się pasywnej strony.</a:t>
            </a:r>
          </a:p>
          <a:p>
            <a:r>
              <a:t>Jednak to podejście nie sprawdza się: osoby, które próbowały eliminować pasywność, prędzej czy później doświadczały wypalenia.</a:t>
            </a:r>
          </a:p>
          <a:p>
            <a:r>
              <a:t>Przykład: Osoba, która nigdy nie odpoczywa, traci efektywność i zaczyna odczuwać skutki zdrowotne.</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Negatywne Skutki Dominacji Aktywnej Osobowości</a:t>
            </a:r>
          </a:p>
        </p:txBody>
      </p:sp>
      <p:sp>
        <p:nvSpPr>
          <p:cNvPr id="3" name="Content Placeholder 2"/>
          <p:cNvSpPr>
            <a:spLocks noGrp="1"/>
          </p:cNvSpPr>
          <p:nvPr>
            <p:ph idx="1"/>
          </p:nvPr>
        </p:nvSpPr>
        <p:spPr/>
        <p:txBody>
          <a:bodyPr>
            <a:normAutofit lnSpcReduction="10000"/>
          </a:bodyPr>
          <a:lstStyle/>
          <a:p>
            <a:r>
              <a:t>Brak odpoczynku powoduje przeciążenie systemu, obniżając koncentrację, sen i regulację emocji.</a:t>
            </a:r>
          </a:p>
          <a:p>
            <a:r>
              <a:t>Nadmierna aktywność staje się uciążliwa dla otoczenia i ogranicza możliwości współpracy.</a:t>
            </a:r>
          </a:p>
          <a:p>
            <a:r>
              <a:t>W perspektywie transpersonalnej taka osobowość aktywna, która próbuje zdominować system, nazywana jest nieświadomą osobowością.</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Potrzeba Równowagi i Integracji Osobowości</a:t>
            </a:r>
          </a:p>
        </p:txBody>
      </p:sp>
      <p:sp>
        <p:nvSpPr>
          <p:cNvPr id="3" name="Content Placeholder 2"/>
          <p:cNvSpPr>
            <a:spLocks noGrp="1"/>
          </p:cNvSpPr>
          <p:nvPr>
            <p:ph idx="1"/>
          </p:nvPr>
        </p:nvSpPr>
        <p:spPr/>
        <p:txBody>
          <a:bodyPr>
            <a:normAutofit fontScale="92500"/>
          </a:bodyPr>
          <a:lstStyle/>
          <a:p>
            <a:r>
              <a:t>Jedynym sposobem na zmianę tej nierównowagi jest uznanie i włączenie osobowości pasywnej do systemu jako równorzędnego elementu.</a:t>
            </a:r>
          </a:p>
          <a:p>
            <a:r>
              <a:t>System dominowany tylko przez aktywność lub tylko przez pasywność jest nieefektywny i destrukcyjny.</a:t>
            </a:r>
          </a:p>
          <a:p>
            <a:r>
              <a:t>Tylko równowaga między tymi dwoma skrajnościami pozwala na trwałe, skuteczne procesy motywacyjne.</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Przykład: Dwie Osoby w Rosarium</a:t>
            </a:r>
          </a:p>
        </p:txBody>
      </p:sp>
      <p:sp>
        <p:nvSpPr>
          <p:cNvPr id="3" name="Content Placeholder 2"/>
          <p:cNvSpPr>
            <a:spLocks noGrp="1"/>
          </p:cNvSpPr>
          <p:nvPr>
            <p:ph idx="1"/>
          </p:nvPr>
        </p:nvSpPr>
        <p:spPr/>
        <p:txBody>
          <a:bodyPr/>
          <a:lstStyle/>
          <a:p>
            <a:r>
              <a:t>Przykład równowagi: Dwie osoby zwiedzające rosarium z zamiarem poznania gatunków róż.</a:t>
            </a:r>
          </a:p>
          <a:p>
            <a:r>
              <a:t>Pierwsza osoba biegnie przez grządki, druga zatrzymuje się przy pierwszym krzewie i nie idzie dalej.</a:t>
            </a:r>
          </a:p>
          <a:p>
            <a:r>
              <a:t>Obie skrajności – hiperaktywność i bierność – uniemożliwiają osiągnięcie celu, jakim jest pełne doświadczenie rosarium.</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Podsumowanie: Równowaga jako Klucz</a:t>
            </a:r>
          </a:p>
        </p:txBody>
      </p:sp>
      <p:sp>
        <p:nvSpPr>
          <p:cNvPr id="3" name="Content Placeholder 2"/>
          <p:cNvSpPr>
            <a:spLocks noGrp="1"/>
          </p:cNvSpPr>
          <p:nvPr>
            <p:ph idx="1"/>
          </p:nvPr>
        </p:nvSpPr>
        <p:spPr/>
        <p:txBody>
          <a:bodyPr>
            <a:normAutofit fontScale="92500"/>
          </a:bodyPr>
          <a:lstStyle/>
          <a:p>
            <a:r>
              <a:t>Z perspektywy transpersonalnej skuteczna motywacja wymaga współistnienia i komunikacji między osobowościami aktywną i pasywną.</a:t>
            </a:r>
          </a:p>
          <a:p>
            <a:r>
              <a:t>Dopiero wtedy możliwe jest efektywne zarządzanie sobą, które zapewnia regenerację i utrzymanie trwałej motywacji.</a:t>
            </a:r>
          </a:p>
          <a:p>
            <a:r>
              <a:t>Idealny stan: harmonia między aktywnością i odpoczynkiem, co pozwala czerpać pełne korzyści z obu.</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sz="2400"/>
            </a:pPr>
            <a:r>
              <a:t>Osobowość pasywna</a:t>
            </a:r>
          </a:p>
        </p:txBody>
      </p:sp>
      <p:sp>
        <p:nvSpPr>
          <p:cNvPr id="3" name="Content Placeholder 2"/>
          <p:cNvSpPr>
            <a:spLocks noGrp="1"/>
          </p:cNvSpPr>
          <p:nvPr>
            <p:ph idx="1"/>
          </p:nvPr>
        </p:nvSpPr>
        <p:spPr/>
        <p:txBody>
          <a:bodyPr/>
          <a:lstStyle/>
          <a:p>
            <a:pPr algn="l">
              <a:defRPr sz="1800"/>
            </a:pPr>
            <a:r>
              <a:t>Przyjrzyjmy się teraz osobowości pasywnej, aby zrozumieć, co powoduje jej bierność i jaką strategię przyjmuje.</a:t>
            </a:r>
          </a:p>
          <a:p>
            <a:pPr algn="l">
              <a:defRPr sz="1800"/>
            </a:pPr>
            <a:endParaRPr/>
          </a:p>
          <a:p>
            <a:pPr algn="l">
              <a:defRPr sz="1800"/>
            </a:pPr>
            <a:r>
              <a:t>Osobowość pasywna często wykazuje poziom nieświadomości podobny do osobowości aktywnej, ponieważ zazwyczaj warunkuje swoją pasywność czynnikami zewnętrznymi, zrzucając odpowiedzialność za swoją bierność na niezależne od niej okoliczności, w ten sposób konstytuując swoją niemoc i brak działania.</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sz="2400"/>
            </a:pPr>
            <a:r>
              <a:t>Czynniki zewnętrzne jako wymówka</a:t>
            </a:r>
          </a:p>
        </p:txBody>
      </p:sp>
      <p:sp>
        <p:nvSpPr>
          <p:cNvPr id="3" name="Content Placeholder 2"/>
          <p:cNvSpPr>
            <a:spLocks noGrp="1"/>
          </p:cNvSpPr>
          <p:nvPr>
            <p:ph idx="1"/>
          </p:nvPr>
        </p:nvSpPr>
        <p:spPr/>
        <p:txBody>
          <a:bodyPr/>
          <a:lstStyle/>
          <a:p>
            <a:pPr algn="l">
              <a:defRPr sz="1800"/>
            </a:pPr>
            <a:r>
              <a:t>Czynniki zewnętrzne przybierają postać przeszkód, za pomocą których osobowość pasywna usprawiedliwia swoją bierność.</a:t>
            </a:r>
          </a:p>
          <a:p>
            <a:pPr algn="l">
              <a:defRPr sz="1800"/>
            </a:pPr>
            <a:endParaRPr/>
          </a:p>
          <a:p>
            <a:pPr algn="l">
              <a:defRPr sz="1800"/>
            </a:pPr>
            <a:r>
              <a:t>Usunięcie przeszkód, którymi osobowość pasywna tłumaczy swój brak aktywności, nie wywołuje automatycznie aktywności.</a:t>
            </a:r>
          </a:p>
          <a:p>
            <a:pPr algn="l">
              <a:defRPr sz="1800"/>
            </a:pPr>
            <a:endParaRPr/>
          </a:p>
          <a:p>
            <a:pPr algn="l">
              <a:defRPr sz="1800"/>
            </a:pPr>
            <a:r>
              <a:t>Zamiast tego osobowość pasywna może szukać nowych barier lub wprost przyznać, że nie widzi sensu ani potrzeby działania.</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sz="2400"/>
            </a:pPr>
            <a:r>
              <a:t>Akceptacja pasywności</a:t>
            </a:r>
          </a:p>
        </p:txBody>
      </p:sp>
      <p:sp>
        <p:nvSpPr>
          <p:cNvPr id="3" name="Content Placeholder 2"/>
          <p:cNvSpPr>
            <a:spLocks noGrp="1"/>
          </p:cNvSpPr>
          <p:nvPr>
            <p:ph idx="1"/>
          </p:nvPr>
        </p:nvSpPr>
        <p:spPr/>
        <p:txBody>
          <a:bodyPr/>
          <a:lstStyle/>
          <a:p>
            <a:pPr algn="l">
              <a:defRPr sz="1800"/>
            </a:pPr>
            <a:r>
              <a:t>Jedyną skuteczną metodą zmiany jest akceptacja własnej pasywności osobowości pasywnej.</a:t>
            </a:r>
          </a:p>
          <a:p>
            <a:pPr algn="l">
              <a:defRPr sz="1800"/>
            </a:pPr>
            <a:endParaRPr/>
          </a:p>
          <a:p>
            <a:pPr algn="l">
              <a:defRPr sz="1800"/>
            </a:pPr>
            <a:r>
              <a:t>Akceptacja bierności nie polega jedynie na zgodzie na bierność; zakłada zmianę sposobu postrzegania tej pasywności jako świadomej, pełniącej konkretną rolę w systemie.</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sz="2400"/>
            </a:pPr>
            <a:r>
              <a:t>Przykład logistyka w zespole</a:t>
            </a:r>
          </a:p>
        </p:txBody>
      </p:sp>
      <p:sp>
        <p:nvSpPr>
          <p:cNvPr id="3" name="Content Placeholder 2"/>
          <p:cNvSpPr>
            <a:spLocks noGrp="1"/>
          </p:cNvSpPr>
          <p:nvPr>
            <p:ph idx="1"/>
          </p:nvPr>
        </p:nvSpPr>
        <p:spPr/>
        <p:txBody>
          <a:bodyPr/>
          <a:lstStyle/>
          <a:p>
            <a:pPr algn="l">
              <a:defRPr sz="1800"/>
            </a:pPr>
            <a:r>
              <a:t>Wyobraźmy sobie zespół specjalistów, gdzie młody logistyk uważa, że jego głos nie ma znaczenia.</a:t>
            </a:r>
          </a:p>
          <a:p>
            <a:pPr algn="l">
              <a:defRPr sz="1800"/>
            </a:pPr>
            <a:endParaRPr/>
          </a:p>
          <a:p>
            <a:pPr algn="l">
              <a:defRPr sz="1800"/>
            </a:pPr>
            <a:r>
              <a:t>W pewnym momencie pojawia się problem wymagający jego interwencji. Kiedy jego pomysły zostają wysłuchane, jego poczucie ważności rośnie, a on angażuje się bardziej.</a:t>
            </a:r>
          </a:p>
          <a:p>
            <a:pPr algn="l">
              <a:defRPr sz="1800"/>
            </a:pPr>
            <a:endParaRPr/>
          </a:p>
          <a:p>
            <a:pPr algn="l">
              <a:defRPr sz="1800"/>
            </a:pPr>
            <a:r>
              <a:t>Taki psychologiczny efekt wzbudza świadomość w osobowości pasywnej.</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err="1"/>
              <a:t>Wprowadzenie</a:t>
            </a:r>
            <a:r>
              <a:rPr dirty="0"/>
              <a:t> do </a:t>
            </a:r>
            <a:r>
              <a:rPr lang="pl-PL" dirty="0"/>
              <a:t>Atawizmów</a:t>
            </a:r>
            <a:endParaRPr dirty="0"/>
          </a:p>
        </p:txBody>
      </p:sp>
      <p:sp>
        <p:nvSpPr>
          <p:cNvPr id="3" name="Content Placeholder 2"/>
          <p:cNvSpPr>
            <a:spLocks noGrp="1"/>
          </p:cNvSpPr>
          <p:nvPr>
            <p:ph idx="1"/>
          </p:nvPr>
        </p:nvSpPr>
        <p:spPr/>
        <p:txBody>
          <a:bodyPr/>
          <a:lstStyle/>
          <a:p>
            <a:endParaRPr/>
          </a:p>
          <a:p>
            <a:pPr algn="l">
              <a:defRPr sz="1800"/>
            </a:pPr>
            <a:r>
              <a:t>Założenie: Część naszych motywacji może nie być autentycznie nasza.</a:t>
            </a:r>
          </a:p>
          <a:p>
            <a:pPr algn="l">
              <a:defRPr sz="1800"/>
            </a:pPr>
            <a:r>
              <a:t>Motywacje mogą opierać się na schematach odziedziczonych po przodkach.</a:t>
            </a:r>
          </a:p>
          <a:p>
            <a:pPr algn="l">
              <a:defRPr sz="1800"/>
            </a:pPr>
            <a:r>
              <a:t>Pytanie: Czy nasze zachowania są odpowiednie w dzisiejszych warunkach?</a:t>
            </a:r>
          </a:p>
          <a:p>
            <a:pPr algn="l">
              <a:defRPr sz="1200" b="1" i="1"/>
            </a:pPr>
            <a:r>
              <a:t>Komentarz: Wprowadzenie do rozważań nad autentycznością naszych motywacji. Często kierujemy się schematami, które były kluczowe dla przetrwania przodków, lecz dziś mogą ograniczać nasze decyzje.</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sz="2400"/>
            </a:pPr>
            <a:r>
              <a:t>Zmiana postrzegania roli</a:t>
            </a:r>
          </a:p>
        </p:txBody>
      </p:sp>
      <p:sp>
        <p:nvSpPr>
          <p:cNvPr id="3" name="Content Placeholder 2"/>
          <p:cNvSpPr>
            <a:spLocks noGrp="1"/>
          </p:cNvSpPr>
          <p:nvPr>
            <p:ph idx="1"/>
          </p:nvPr>
        </p:nvSpPr>
        <p:spPr/>
        <p:txBody>
          <a:bodyPr/>
          <a:lstStyle/>
          <a:p>
            <a:pPr algn="l">
              <a:defRPr sz="1800"/>
            </a:pPr>
            <a:r>
              <a:t>Osobowość pasywna, postrzegana dotąd jako zbędna i nieużyteczna, może dostrzec swoją rolę w systemie.</a:t>
            </a:r>
          </a:p>
          <a:p>
            <a:pPr algn="l">
              <a:defRPr sz="1800"/>
            </a:pPr>
            <a:endParaRPr/>
          </a:p>
          <a:p>
            <a:pPr algn="l">
              <a:defRPr sz="1800"/>
            </a:pPr>
            <a:r>
              <a:t>Akceptacja własnej pasywności i świadomość, że jej obecność zwiększa efektywność całego systemu, prowadzi do bardziej harmonijnej motywacji.</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sz="2400"/>
            </a:pPr>
            <a:r>
              <a:t>System propulsyjny i jego wpływ na motywację</a:t>
            </a:r>
          </a:p>
        </p:txBody>
      </p:sp>
      <p:sp>
        <p:nvSpPr>
          <p:cNvPr id="3" name="Content Placeholder 2"/>
          <p:cNvSpPr>
            <a:spLocks noGrp="1"/>
          </p:cNvSpPr>
          <p:nvPr>
            <p:ph idx="1"/>
          </p:nvPr>
        </p:nvSpPr>
        <p:spPr/>
        <p:txBody>
          <a:bodyPr/>
          <a:lstStyle/>
          <a:p>
            <a:pPr algn="l">
              <a:defRPr sz="1800"/>
            </a:pPr>
            <a:r>
              <a:t>System propulsyjny jest jednym z kluczowych czynników wpływających na trudność automotywacji, szczególnie w przypadku osobowości pasywnych.</a:t>
            </a:r>
          </a:p>
          <a:p>
            <a:pPr algn="l">
              <a:defRPr sz="1800"/>
            </a:pPr>
            <a:r>
              <a:t>Wyróżniamy dwa główne imperatywy motywacyjne: 'do' (motywacja do celu) i 'od' (motywacja, by unikać pewnych stanów).</a:t>
            </a:r>
          </a:p>
          <a:p>
            <a:pPr algn="l">
              <a:defRPr sz="1800"/>
            </a:pPr>
            <a:endParaRPr/>
          </a:p>
          <a:p>
            <a:pPr algn="l">
              <a:defRPr sz="1800"/>
            </a:pPr>
            <a:r>
              <a:t>Przykład: Noworoczne postanowienia na siłowni - wiele osób zaczyna intensywnie, ale szybko traci motywację ze względu na brak szybkich nagród. Dlatego utrzymanie konsekwencji jest trudne, szczególnie gdy efekt jest odległy w czasie.</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sz="2400"/>
            </a:pPr>
            <a:r>
              <a:t>Różnica między motywacją 'do' i 'od'</a:t>
            </a:r>
          </a:p>
        </p:txBody>
      </p:sp>
      <p:sp>
        <p:nvSpPr>
          <p:cNvPr id="3" name="Content Placeholder 2"/>
          <p:cNvSpPr>
            <a:spLocks noGrp="1"/>
          </p:cNvSpPr>
          <p:nvPr>
            <p:ph idx="1"/>
          </p:nvPr>
        </p:nvSpPr>
        <p:spPr/>
        <p:txBody>
          <a:bodyPr/>
          <a:lstStyle/>
          <a:p>
            <a:pPr algn="l">
              <a:defRPr sz="1800"/>
            </a:pPr>
            <a:r>
              <a:t>Motywacja 'do' wiąże się z dążeniem do atrakcyjnego celu, jednak im bardziej wymagający i odległy cel, tym większe ryzyko spadku motywacji.</a:t>
            </a:r>
          </a:p>
          <a:p>
            <a:pPr algn="l">
              <a:defRPr sz="1800"/>
            </a:pPr>
            <a:r>
              <a:t>Motywacja 'od' koncentruje się na unikaniu niepożądanych stanów, co często jest bardziej skuteczne na krótką metę.</a:t>
            </a:r>
          </a:p>
          <a:p>
            <a:pPr algn="l">
              <a:defRPr sz="1800"/>
            </a:pPr>
            <a:endParaRPr/>
          </a:p>
          <a:p>
            <a:pPr algn="l">
              <a:defRPr sz="1800"/>
            </a:pPr>
            <a:r>
              <a:t>Przykład: Osoba chcąca schudnąć może łatwiej zmotywować się do drobnych zmian, jak picie większej ilości wody, niż do drastycznej diety. Wprowadzenie małych zmian daje szybkie, zauważalne efekty, co sprzyja utrzymaniu motywacji.</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sz="2400"/>
            </a:pPr>
            <a:r>
              <a:t>Kaizen jako metoda stopniowej zmiany</a:t>
            </a:r>
          </a:p>
        </p:txBody>
      </p:sp>
      <p:sp>
        <p:nvSpPr>
          <p:cNvPr id="3" name="Content Placeholder 2"/>
          <p:cNvSpPr>
            <a:spLocks noGrp="1"/>
          </p:cNvSpPr>
          <p:nvPr>
            <p:ph idx="1"/>
          </p:nvPr>
        </p:nvSpPr>
        <p:spPr/>
        <p:txBody>
          <a:bodyPr/>
          <a:lstStyle/>
          <a:p>
            <a:pPr algn="l">
              <a:defRPr sz="1800"/>
            </a:pPr>
            <a:r>
              <a:t>Wprowadzenie małych, ciągłych zmian (metoda Kaizen) jest skutecznym sposobem podtrzymania motywacji, szczególnie dla osób, które szybko tracą zaangażowanie przy dużych wyzwaniach.</a:t>
            </a:r>
          </a:p>
          <a:p>
            <a:pPr algn="l">
              <a:defRPr sz="1800"/>
            </a:pPr>
            <a:endParaRPr/>
          </a:p>
          <a:p>
            <a:pPr algn="l">
              <a:defRPr sz="1800"/>
            </a:pPr>
            <a:r>
              <a:t>Komentarz: Zamiast wielkiego celu, jak schudnięcie 30 kg, warto wprowadzać drobne zmiany, np. codzienny spacer. Małe kroki prowadzą do zmiany nawyków i w efekcie do osiągnięcia dużego celu bez presji.</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sz="2400"/>
            </a:pPr>
            <a:r>
              <a:t>Kontraktowanie motywacji w systemie</a:t>
            </a:r>
          </a:p>
        </p:txBody>
      </p:sp>
      <p:sp>
        <p:nvSpPr>
          <p:cNvPr id="3" name="Content Placeholder 2"/>
          <p:cNvSpPr>
            <a:spLocks noGrp="1"/>
          </p:cNvSpPr>
          <p:nvPr>
            <p:ph idx="1"/>
          </p:nvPr>
        </p:nvSpPr>
        <p:spPr/>
        <p:txBody>
          <a:bodyPr/>
          <a:lstStyle/>
          <a:p>
            <a:pPr algn="l">
              <a:defRPr sz="1800"/>
            </a:pPr>
            <a:r>
              <a:t>Transpersonalny kontrakt polega na wyznaczeniu zasad koegzystencji osobowości aktywnej i pasywnej, które działają wspólnie w jednym systemie.</a:t>
            </a:r>
          </a:p>
          <a:p>
            <a:pPr algn="l">
              <a:defRPr sz="1800"/>
            </a:pPr>
            <a:r>
              <a:t>Właściwie ustawiony kontrakt motywacyjny pozwala na zrównoważenie efektywności i regeneracji.</a:t>
            </a:r>
          </a:p>
          <a:p>
            <a:pPr algn="l">
              <a:defRPr sz="1800"/>
            </a:pPr>
            <a:endParaRPr/>
          </a:p>
          <a:p>
            <a:pPr algn="l">
              <a:defRPr sz="1800"/>
            </a:pPr>
            <a:r>
              <a:t>Przykład: Właściciel fabryki kontraktuje menadżerów odpowiedzialnych za wydajność i regenerację, dbając o równowagę między produkcją a regeneracją sprzętu i pracowników.</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sz="2400"/>
            </a:pPr>
            <a:r>
              <a:t>Teoria Herzberga - Motywacja przez higienę i motywatory</a:t>
            </a:r>
          </a:p>
        </p:txBody>
      </p:sp>
      <p:sp>
        <p:nvSpPr>
          <p:cNvPr id="3" name="Content Placeholder 2"/>
          <p:cNvSpPr>
            <a:spLocks noGrp="1"/>
          </p:cNvSpPr>
          <p:nvPr>
            <p:ph idx="1"/>
          </p:nvPr>
        </p:nvSpPr>
        <p:spPr/>
        <p:txBody>
          <a:bodyPr/>
          <a:lstStyle/>
          <a:p>
            <a:pPr algn="l">
              <a:defRPr sz="1800"/>
            </a:pPr>
            <a:r>
              <a:t>Teoria Herzberga wyróżnia dwa typy czynników motywacyjnych: higieniczne (zewnętrzne) i motywatory (wewnętrzne).</a:t>
            </a:r>
          </a:p>
          <a:p>
            <a:pPr algn="l">
              <a:defRPr sz="1800"/>
            </a:pPr>
            <a:r>
              <a:t>Usunięcie problemów higienicznych (np. lepsze warunki pracy) nie powoduje wzrostu motywacji, ale jest istotne, by zapobiegać niezadowoleniu.</a:t>
            </a:r>
          </a:p>
          <a:p>
            <a:pPr algn="l">
              <a:defRPr sz="1800"/>
            </a:pPr>
            <a:endParaRPr/>
          </a:p>
          <a:p>
            <a:pPr algn="l">
              <a:defRPr sz="1800"/>
            </a:pPr>
            <a:r>
              <a:t>Komentarz: Zmiana biura na wygodniejsze nie zwiększy motywacji zespołu, jeśli nie towarzyszy jej rozwój możliwości zawodowych i uznanie.</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sz="2400"/>
            </a:pPr>
            <a:r>
              <a:t>McGregor i motywacyjne podejścia X i Y</a:t>
            </a:r>
          </a:p>
        </p:txBody>
      </p:sp>
      <p:sp>
        <p:nvSpPr>
          <p:cNvPr id="3" name="Content Placeholder 2"/>
          <p:cNvSpPr>
            <a:spLocks noGrp="1"/>
          </p:cNvSpPr>
          <p:nvPr>
            <p:ph idx="1"/>
          </p:nvPr>
        </p:nvSpPr>
        <p:spPr/>
        <p:txBody>
          <a:bodyPr/>
          <a:lstStyle/>
          <a:p>
            <a:pPr algn="l">
              <a:defRPr sz="1800"/>
            </a:pPr>
            <a:r>
              <a:t>Teoria X i Y McGregora wskazuje dwa podejścia do zarządzania - X zakłada kontrolę i hierarchię, a Y - autonomię i kreatywność pracowników.</a:t>
            </a:r>
          </a:p>
          <a:p>
            <a:pPr algn="l">
              <a:defRPr sz="1800"/>
            </a:pPr>
            <a:r>
              <a:t>Wybór podejścia warunkuje styl zarządzania i wpływa na motywację zespołu.</a:t>
            </a:r>
          </a:p>
          <a:p>
            <a:pPr algn="l">
              <a:defRPr sz="1800"/>
            </a:pPr>
            <a:endParaRPr/>
          </a:p>
          <a:p>
            <a:pPr algn="l">
              <a:defRPr sz="1800"/>
            </a:pPr>
            <a:r>
              <a:t>Przykład: Podejście X opiera się na kontroli i jest skuteczne w sytuacjach wymagających ścisłych procedur, podczas gdy podejście Y zwiększa kreatywność i zaangażowanie przy pracy projektowej.</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Atawizmy i Dziedziczone Wzorce</a:t>
            </a:r>
          </a:p>
        </p:txBody>
      </p:sp>
      <p:sp>
        <p:nvSpPr>
          <p:cNvPr id="3" name="Content Placeholder 2"/>
          <p:cNvSpPr>
            <a:spLocks noGrp="1"/>
          </p:cNvSpPr>
          <p:nvPr>
            <p:ph idx="1"/>
          </p:nvPr>
        </p:nvSpPr>
        <p:spPr/>
        <p:txBody>
          <a:bodyPr/>
          <a:lstStyle/>
          <a:p>
            <a:endParaRPr/>
          </a:p>
          <a:p>
            <a:pPr algn="l">
              <a:defRPr sz="1800"/>
            </a:pPr>
            <a:r>
              <a:t>Atawizmy fizyczne: Przykłady - szczątkowy ogon, nadmierne owłosienie, silna szczęka.</a:t>
            </a:r>
          </a:p>
          <a:p>
            <a:pPr algn="l">
              <a:defRPr sz="1800"/>
            </a:pPr>
            <a:r>
              <a:t>Kiedyś pomocne, dziś zbędne cechy.</a:t>
            </a:r>
          </a:p>
          <a:p>
            <a:pPr algn="l">
              <a:defRPr sz="1800"/>
            </a:pPr>
            <a:r>
              <a:t>Atawizmy psychiczne: mentalne schematy kształtujące nasze przekonania i reakcje.</a:t>
            </a:r>
          </a:p>
          <a:p>
            <a:pPr algn="l">
              <a:defRPr sz="1200" b="1" i="1"/>
            </a:pPr>
            <a:r>
              <a:t>Komentarz: Przykład fizycznych atawizmów ilustruje, jak ewolucja pozostawia cechy, które kiedyś były użyteczne, ale teraz nie spełniają już swojej funkcji. Podobne wzorce istnieją w sferze psychicznej.</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Przykład Atawizmów Psychicznych</a:t>
            </a:r>
          </a:p>
        </p:txBody>
      </p:sp>
      <p:sp>
        <p:nvSpPr>
          <p:cNvPr id="3" name="Content Placeholder 2"/>
          <p:cNvSpPr>
            <a:spLocks noGrp="1"/>
          </p:cNvSpPr>
          <p:nvPr>
            <p:ph idx="1"/>
          </p:nvPr>
        </p:nvSpPr>
        <p:spPr/>
        <p:txBody>
          <a:bodyPr/>
          <a:lstStyle/>
          <a:p>
            <a:endParaRPr/>
          </a:p>
          <a:p>
            <a:pPr algn="l">
              <a:defRPr sz="1800"/>
            </a:pPr>
            <a:r>
              <a:t>Wzorzec unikania zagrożenia i dążenia do przyjemności.</a:t>
            </a:r>
          </a:p>
          <a:p>
            <a:pPr algn="l">
              <a:defRPr sz="1800"/>
            </a:pPr>
            <a:r>
              <a:t>Silna reakcja na bodźce związane z zagrożeniem i przyjemnością.</a:t>
            </a:r>
          </a:p>
          <a:p>
            <a:pPr algn="l">
              <a:defRPr sz="1800"/>
            </a:pPr>
            <a:r>
              <a:t>Problem: Pomijanie szerszego kontekstu życia, który jest neutralny.</a:t>
            </a:r>
          </a:p>
          <a:p>
            <a:pPr algn="l">
              <a:defRPr sz="1200" b="1" i="1"/>
            </a:pPr>
            <a:r>
              <a:t>Komentarz: Przykład atawizmu psychicznego: Skupiamy się na skrajnościach, takich jak zagrożenia i przyjemności, co ogranicza nasze postrzeganie reszty rzeczywistości.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Współczesne Przejawy Atawizmów w Marketingu</a:t>
            </a:r>
          </a:p>
        </p:txBody>
      </p:sp>
      <p:sp>
        <p:nvSpPr>
          <p:cNvPr id="3" name="Content Placeholder 2"/>
          <p:cNvSpPr>
            <a:spLocks noGrp="1"/>
          </p:cNvSpPr>
          <p:nvPr>
            <p:ph idx="1"/>
          </p:nvPr>
        </p:nvSpPr>
        <p:spPr/>
        <p:txBody>
          <a:bodyPr/>
          <a:lstStyle/>
          <a:p>
            <a:endParaRPr/>
          </a:p>
          <a:p>
            <a:pPr algn="l">
              <a:defRPr sz="1800"/>
            </a:pPr>
            <a:r>
              <a:t>Rynek dostosowany do naszego prymitywnego schematu myślenia.</a:t>
            </a:r>
          </a:p>
          <a:p>
            <a:pPr algn="l">
              <a:defRPr sz="1800"/>
            </a:pPr>
            <a:r>
              <a:t>Reklamy bazują na strachu („Uniknij bólu”) lub przyjemności („Ciesz się luksusem”).</a:t>
            </a:r>
          </a:p>
          <a:p>
            <a:pPr algn="l">
              <a:defRPr sz="1800"/>
            </a:pPr>
            <a:r>
              <a:t>Zasilanie dawnych atawizmów przez komunikaty reklamowe.</a:t>
            </a:r>
          </a:p>
          <a:p>
            <a:pPr algn="l">
              <a:defRPr sz="1200" b="1" i="1"/>
            </a:pPr>
            <a:r>
              <a:t>Komentarz: Przykłady reklam: Leki przeciwbólowe czy luksusowe produkty to świetne przykłady marketingu, który celuje w nasze psychiczne atawizmy, motywując nas poprzez strach lub przyjemność.</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Problemy Motywacji Opartej na Strachu i Pożądaniu</a:t>
            </a:r>
          </a:p>
        </p:txBody>
      </p:sp>
      <p:sp>
        <p:nvSpPr>
          <p:cNvPr id="3" name="Content Placeholder 2"/>
          <p:cNvSpPr>
            <a:spLocks noGrp="1"/>
          </p:cNvSpPr>
          <p:nvPr>
            <p:ph idx="1"/>
          </p:nvPr>
        </p:nvSpPr>
        <p:spPr/>
        <p:txBody>
          <a:bodyPr/>
          <a:lstStyle/>
          <a:p>
            <a:endParaRPr/>
          </a:p>
          <a:p>
            <a:pPr algn="l">
              <a:defRPr sz="1800"/>
            </a:pPr>
            <a:r>
              <a:t>Dwa bieguny motywacji: Pożądanie i Strach.</a:t>
            </a:r>
          </a:p>
          <a:p>
            <a:pPr algn="l">
              <a:defRPr sz="1800"/>
            </a:pPr>
            <a:r>
              <a:t>Oba motywy są krótkotrwałe – chęć zdobycia słabnie, strach traci intensywność.</a:t>
            </a:r>
          </a:p>
          <a:p>
            <a:pPr algn="l">
              <a:defRPr sz="1800"/>
            </a:pPr>
            <a:r>
              <a:t>Przykład: Lider zespołu grożący obcięciem premii jako motywacja – działa na krótko.</a:t>
            </a:r>
          </a:p>
          <a:p>
            <a:pPr algn="l">
              <a:defRPr sz="1200" b="1" i="1"/>
            </a:pPr>
            <a:r>
              <a:t>Komentarz: Motywacja oparta na strachu i pożądaniu szybko się wyczerpuje. Przykład lidera zespołu: zagrożenie premii działa początkowo, ale wkrótce przestaje mieć efekt.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Podsumowanie i Wnioski</a:t>
            </a:r>
          </a:p>
        </p:txBody>
      </p:sp>
      <p:sp>
        <p:nvSpPr>
          <p:cNvPr id="3" name="Content Placeholder 2"/>
          <p:cNvSpPr>
            <a:spLocks noGrp="1"/>
          </p:cNvSpPr>
          <p:nvPr>
            <p:ph idx="1"/>
          </p:nvPr>
        </p:nvSpPr>
        <p:spPr/>
        <p:txBody>
          <a:bodyPr/>
          <a:lstStyle/>
          <a:p>
            <a:endParaRPr/>
          </a:p>
          <a:p>
            <a:pPr algn="l">
              <a:defRPr sz="1800"/>
            </a:pPr>
            <a:r>
              <a:t>Atawizmy mogą wpływać na naszą percepcję i decyzje.</a:t>
            </a:r>
          </a:p>
          <a:p>
            <a:pPr algn="l">
              <a:defRPr sz="1800"/>
            </a:pPr>
            <a:r>
              <a:t>Dzisiejszy rynek podtrzymuje dawny schemat myślenia o zagrożeniach i przyjemnościach.</a:t>
            </a:r>
          </a:p>
          <a:p>
            <a:pPr algn="l">
              <a:defRPr sz="1800"/>
            </a:pPr>
            <a:r>
              <a:t>Przemyślenie naszych motywacji może pomóc uniknąć rozczarowań i niespełnienia.</a:t>
            </a:r>
          </a:p>
          <a:p>
            <a:pPr algn="l">
              <a:defRPr sz="1200" b="1" i="1"/>
            </a:pPr>
            <a:r>
              <a:t>Komentarz: Wnioski podkreślają potrzebę refleksji nad naszymi motywacjami. Być może warto wyjść poza atawizmy i poszukać motywacji bardziej dopasowanych do współczesnych realiów.</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Wprowadzenie do Spadku Motywacji</a:t>
            </a:r>
          </a:p>
        </p:txBody>
      </p:sp>
      <p:sp>
        <p:nvSpPr>
          <p:cNvPr id="3" name="Content Placeholder 2"/>
          <p:cNvSpPr>
            <a:spLocks noGrp="1"/>
          </p:cNvSpPr>
          <p:nvPr>
            <p:ph idx="1"/>
          </p:nvPr>
        </p:nvSpPr>
        <p:spPr/>
        <p:txBody>
          <a:bodyPr/>
          <a:lstStyle/>
          <a:p>
            <a:endParaRPr/>
          </a:p>
          <a:p>
            <a:pPr algn="l">
              <a:defRPr sz="1800"/>
            </a:pPr>
            <a:r>
              <a:t>Problem: Poziom motywacji ma tendencję do spadku wraz z czasem.</a:t>
            </a:r>
          </a:p>
          <a:p>
            <a:pPr algn="l">
              <a:defRPr sz="1800"/>
            </a:pPr>
            <a:r>
              <a:t>Przykład: Płomienne przemówienie lidera podnosi motywację, ale efekt z czasem słabnie.</a:t>
            </a:r>
          </a:p>
          <a:p>
            <a:pPr algn="l">
              <a:defRPr sz="1800"/>
            </a:pPr>
            <a:r>
              <a:t>Zobaczmy to na wykresie, gdzie oś pozioma reprezentuje czas, a oś pionowa – poziom motywacji.</a:t>
            </a:r>
          </a:p>
          <a:p>
            <a:pPr algn="l">
              <a:defRPr sz="1200" b="1" i="1"/>
            </a:pPr>
            <a:r>
              <a:t>Komentarz: Na tym slajdzie wprowadzamy problem spadku motywacji. Początkowy impuls motywacyjny działa krótko, co pokazuje wykres motywacji w kształcie odwróconej litery U.</a:t>
            </a:r>
          </a:p>
        </p:txBody>
      </p:sp>
      <p:pic>
        <p:nvPicPr>
          <p:cNvPr id="4" name="Picture 3" descr="motywacja_w_czasie_wykres.png"/>
          <p:cNvPicPr>
            <a:picLocks noChangeAspect="1"/>
          </p:cNvPicPr>
          <p:nvPr/>
        </p:nvPicPr>
        <p:blipFill>
          <a:blip r:embed="rId2"/>
          <a:stretch>
            <a:fillRect/>
          </a:stretch>
        </p:blipFill>
        <p:spPr>
          <a:xfrm>
            <a:off x="2626468" y="4114800"/>
            <a:ext cx="3657600" cy="27432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Cztery Główne Przyczyny Spadku Motywacji wg Davida Burkusa</a:t>
            </a:r>
          </a:p>
        </p:txBody>
      </p:sp>
      <p:sp>
        <p:nvSpPr>
          <p:cNvPr id="3" name="Content Placeholder 2"/>
          <p:cNvSpPr>
            <a:spLocks noGrp="1"/>
          </p:cNvSpPr>
          <p:nvPr>
            <p:ph idx="1"/>
          </p:nvPr>
        </p:nvSpPr>
        <p:spPr/>
        <p:txBody>
          <a:bodyPr/>
          <a:lstStyle/>
          <a:p>
            <a:endParaRPr/>
          </a:p>
          <a:p>
            <a:pPr algn="l">
              <a:defRPr sz="1800"/>
            </a:pPr>
            <a:r>
              <a:t>David Burkus, profesor i autor książek, identyfikuje cztery przyczyny spadku motywacji.</a:t>
            </a:r>
          </a:p>
          <a:p>
            <a:pPr algn="l">
              <a:defRPr sz="1800"/>
            </a:pPr>
            <a:r>
              <a:t>Przyczyny te odnoszą się zarówno do życia zawodowego, jak i prywatnego.</a:t>
            </a:r>
          </a:p>
          <a:p>
            <a:pPr algn="l">
              <a:defRPr sz="1200" b="1" i="1"/>
            </a:pPr>
            <a:r>
              <a:t>Komentarz: Wprowadzenie do przyczyn spadku motywacji opartych na pracach Davida Burkusa.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Pierwsza Przyczyna: Utrata Wiary w Możliwość Wykonania</a:t>
            </a:r>
          </a:p>
        </p:txBody>
      </p:sp>
      <p:sp>
        <p:nvSpPr>
          <p:cNvPr id="3" name="Content Placeholder 2"/>
          <p:cNvSpPr>
            <a:spLocks noGrp="1"/>
          </p:cNvSpPr>
          <p:nvPr>
            <p:ph idx="1"/>
          </p:nvPr>
        </p:nvSpPr>
        <p:spPr/>
        <p:txBody>
          <a:bodyPr/>
          <a:lstStyle/>
          <a:p>
            <a:endParaRPr/>
          </a:p>
          <a:p>
            <a:pPr algn="l">
              <a:defRPr sz="1800"/>
            </a:pPr>
            <a:r>
              <a:t>Problem: Trudności w realizacji celu powodują utratę wiary.</a:t>
            </a:r>
          </a:p>
          <a:p>
            <a:pPr algn="l">
              <a:defRPr sz="1800"/>
            </a:pPr>
            <a:r>
              <a:t>Przykład: Budowa domu, która okazuje się trudniejsza niż oczekiwano.</a:t>
            </a:r>
          </a:p>
          <a:p>
            <a:pPr algn="l">
              <a:defRPr sz="1800"/>
            </a:pPr>
            <a:r>
              <a:t>Z czasem pojawiają się zwątpienie i brak postępu, nawet przy zwiększonym wysiłku.</a:t>
            </a:r>
          </a:p>
          <a:p>
            <a:pPr algn="l">
              <a:defRPr sz="1200" b="1" i="1"/>
            </a:pPr>
            <a:r>
              <a:t>Komentarz: Pierwsza przyczyna spadku motywacji - gdy wyzwanie wydaje się nieosiągalne, początkowy entuzjazm spada, co demotywuje do dalszej pracy.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041" y="586855"/>
            <a:ext cx="2401025" cy="3387497"/>
          </a:xfrm>
        </p:spPr>
        <p:txBody>
          <a:bodyPr anchor="b">
            <a:normAutofit/>
          </a:bodyPr>
          <a:lstStyle/>
          <a:p>
            <a:pPr algn="r">
              <a:defRPr sz="2400"/>
            </a:pPr>
            <a:r>
              <a:rPr lang="pl-PL" sz="3500">
                <a:solidFill>
                  <a:srgbClr val="FFFFFF"/>
                </a:solidFill>
              </a:rPr>
              <a:t>Teoria pobudzenia Yerkesa i Dodsona</a:t>
            </a:r>
          </a:p>
        </p:txBody>
      </p:sp>
      <p:sp>
        <p:nvSpPr>
          <p:cNvPr id="3" name="Content Placeholder 2"/>
          <p:cNvSpPr>
            <a:spLocks noGrp="1"/>
          </p:cNvSpPr>
          <p:nvPr>
            <p:ph idx="1"/>
          </p:nvPr>
        </p:nvSpPr>
        <p:spPr>
          <a:xfrm>
            <a:off x="3607694" y="649480"/>
            <a:ext cx="4916510" cy="5546047"/>
          </a:xfrm>
        </p:spPr>
        <p:txBody>
          <a:bodyPr anchor="ctr">
            <a:normAutofit/>
          </a:bodyPr>
          <a:lstStyle/>
          <a:p>
            <a:pPr>
              <a:defRPr sz="1800"/>
            </a:pPr>
            <a:r>
              <a:rPr lang="pl-PL" sz="1700"/>
              <a:t>W 1908 roku Robert Yerkes i John Dodson opisali zależność między fizjologicznym pobudzeniem a efektywnością czynności. Na wykresie w kształcie odwróconej litery U zobrazowali, że zwiększenie pobudzenia zwiększa efektywność, ale tylko do pewnego momentu. Powyżej tej granicy nadmierna motywacja obniża wyniki.</a:t>
            </a:r>
          </a:p>
          <a:p>
            <a:pPr>
              <a:defRPr sz="1800"/>
            </a:pPr>
            <a:endParaRPr lang="pl-PL" sz="1700"/>
          </a:p>
          <a:p>
            <a:pPr>
              <a:defRPr sz="1800"/>
            </a:pPr>
            <a:r>
              <a:rPr lang="pl-PL" sz="1700"/>
              <a:t>Przykład: Podczas wystąpień publicznych nadmierna motywacja może prowadzić do spięcia i błędów, natomiast lekkie pobudzenie zwiększa energię i poprawia wynik. Efektywność zależy od indywidualnego poziomu pobudzenia.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Druga Przyczyna: Utrata Wiary w Rozwiązanie Problemów</a:t>
            </a:r>
          </a:p>
        </p:txBody>
      </p:sp>
      <p:sp>
        <p:nvSpPr>
          <p:cNvPr id="3" name="Content Placeholder 2"/>
          <p:cNvSpPr>
            <a:spLocks noGrp="1"/>
          </p:cNvSpPr>
          <p:nvPr>
            <p:ph idx="1"/>
          </p:nvPr>
        </p:nvSpPr>
        <p:spPr/>
        <p:txBody>
          <a:bodyPr/>
          <a:lstStyle/>
          <a:p>
            <a:endParaRPr/>
          </a:p>
          <a:p>
            <a:pPr algn="l">
              <a:defRPr sz="1800"/>
            </a:pPr>
            <a:r>
              <a:t>Problem: Cel nie wydaje się rozwiązywać problemu.</a:t>
            </a:r>
          </a:p>
          <a:p>
            <a:pPr algn="l">
              <a:defRPr sz="1800"/>
            </a:pPr>
            <a:r>
              <a:t>Przykład: Budowa domu, który miał być tanim rozwiązaniem, a okazuje się kosztowny i czasochłonny.</a:t>
            </a:r>
          </a:p>
          <a:p>
            <a:pPr algn="l">
              <a:defRPr sz="1800"/>
            </a:pPr>
            <a:r>
              <a:t>Skutkuje to zwątpieniem, że działanie przyniesie oczekiwane rezultaty.</a:t>
            </a:r>
          </a:p>
          <a:p>
            <a:pPr algn="l">
              <a:defRPr sz="1200" b="1" i="1"/>
            </a:pPr>
            <a:r>
              <a:t>Komentarz: Druga przyczyna spadku motywacji - gdy pojawia się przekonanie, że cel nie rozwiąże problemu, wówczas spada nasza motywacja do działania.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Trzecia Przyczyna: Brak Postępu i Rozwoju</a:t>
            </a:r>
          </a:p>
        </p:txBody>
      </p:sp>
      <p:sp>
        <p:nvSpPr>
          <p:cNvPr id="3" name="Content Placeholder 2"/>
          <p:cNvSpPr>
            <a:spLocks noGrp="1"/>
          </p:cNvSpPr>
          <p:nvPr>
            <p:ph idx="1"/>
          </p:nvPr>
        </p:nvSpPr>
        <p:spPr/>
        <p:txBody>
          <a:bodyPr/>
          <a:lstStyle/>
          <a:p>
            <a:endParaRPr/>
          </a:p>
          <a:p>
            <a:pPr algn="l">
              <a:defRPr sz="1800"/>
            </a:pPr>
            <a:r>
              <a:t>Problem: Brak odczuwalnego postępu oraz osobistego rozwoju.</a:t>
            </a:r>
          </a:p>
          <a:p>
            <a:pPr algn="l">
              <a:defRPr sz="1800"/>
            </a:pPr>
            <a:r>
              <a:t>Przykład: Na budowie domu zaczynamy myśleć, że angażowanie się w coś innego mogłoby przynieść szybszy postęp i rozwój.</a:t>
            </a:r>
          </a:p>
          <a:p>
            <a:pPr algn="l">
              <a:defRPr sz="1800"/>
            </a:pPr>
            <a:r>
              <a:t>Motywacja spada, gdy realizacja projektu pochłania czas bez wystarczających rezultatów.</a:t>
            </a:r>
          </a:p>
          <a:p>
            <a:pPr algn="l">
              <a:defRPr sz="1200" b="1" i="1"/>
            </a:pPr>
            <a:r>
              <a:t>Komentarz: Trzecia przyczyna - gdy brak postępów, pojawia się frustracja, a motywacja do kontynuowania spada.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Czwarta Przyczyna: Utrata Poczucia Sensu</a:t>
            </a:r>
          </a:p>
        </p:txBody>
      </p:sp>
      <p:sp>
        <p:nvSpPr>
          <p:cNvPr id="3" name="Content Placeholder 2"/>
          <p:cNvSpPr>
            <a:spLocks noGrp="1"/>
          </p:cNvSpPr>
          <p:nvPr>
            <p:ph idx="1"/>
          </p:nvPr>
        </p:nvSpPr>
        <p:spPr/>
        <p:txBody>
          <a:bodyPr/>
          <a:lstStyle/>
          <a:p>
            <a:endParaRPr/>
          </a:p>
          <a:p>
            <a:pPr algn="l">
              <a:defRPr sz="1800"/>
            </a:pPr>
            <a:r>
              <a:t>Problem: Tracimy poczucie, że projekt ma sens.</a:t>
            </a:r>
          </a:p>
          <a:p>
            <a:pPr algn="l">
              <a:defRPr sz="1800"/>
            </a:pPr>
            <a:r>
              <a:t>Przykład: Budowa domu, która wydaje się nieopłacalna pod względem kosztów i zaangażowania.</a:t>
            </a:r>
          </a:p>
          <a:p>
            <a:pPr algn="l">
              <a:defRPr sz="1800"/>
            </a:pPr>
            <a:r>
              <a:t>Brak sensu powoduje drastyczny spadek motywacji.</a:t>
            </a:r>
          </a:p>
          <a:p>
            <a:pPr algn="l">
              <a:defRPr sz="1200" b="1" i="1"/>
            </a:pPr>
            <a:r>
              <a:t>Komentarz: Czwarta przyczyna - gdy projekt traci sens, motywacja znika, a kontynuacja staje się trudna.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Podsumowanie i Wnioski</a:t>
            </a:r>
          </a:p>
        </p:txBody>
      </p:sp>
      <p:sp>
        <p:nvSpPr>
          <p:cNvPr id="3" name="Content Placeholder 2"/>
          <p:cNvSpPr>
            <a:spLocks noGrp="1"/>
          </p:cNvSpPr>
          <p:nvPr>
            <p:ph idx="1"/>
          </p:nvPr>
        </p:nvSpPr>
        <p:spPr/>
        <p:txBody>
          <a:bodyPr/>
          <a:lstStyle/>
          <a:p>
            <a:endParaRPr/>
          </a:p>
          <a:p>
            <a:pPr algn="l">
              <a:defRPr sz="1800"/>
            </a:pPr>
            <a:r>
              <a:t>Spadek motywacji jest zjawiskiem naturalnym, ale można nim zarządzać.</a:t>
            </a:r>
          </a:p>
          <a:p>
            <a:pPr algn="l">
              <a:defRPr sz="1800"/>
            </a:pPr>
            <a:r>
              <a:t>Zrozumienie przyczyn pozwala lepiej reagować i podtrzymywać zaangażowanie.</a:t>
            </a:r>
          </a:p>
          <a:p>
            <a:pPr algn="l">
              <a:defRPr sz="1800"/>
            </a:pPr>
            <a:r>
              <a:t>Warto regularnie monitorować motywację i analizować źródła spadku.</a:t>
            </a:r>
          </a:p>
          <a:p>
            <a:pPr algn="l">
              <a:defRPr sz="1200" b="1" i="1"/>
            </a:pPr>
            <a:r>
              <a:t>Komentarz: Podsumowanie całego procesu - zrozumienie przyczyn spadku motywacji daje możliwość przeciwdziałania i skuteczniejszego zarządzania motywacją.</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Wprowadzenie do Motywacji i Oszukiwania</a:t>
            </a:r>
          </a:p>
        </p:txBody>
      </p:sp>
      <p:sp>
        <p:nvSpPr>
          <p:cNvPr id="3" name="Content Placeholder 2"/>
          <p:cNvSpPr>
            <a:spLocks noGrp="1"/>
          </p:cNvSpPr>
          <p:nvPr>
            <p:ph idx="1"/>
          </p:nvPr>
        </p:nvSpPr>
        <p:spPr/>
        <p:txBody>
          <a:bodyPr/>
          <a:lstStyle/>
          <a:p>
            <a:endParaRPr/>
          </a:p>
          <a:p>
            <a:pPr algn="l">
              <a:defRPr sz="1800"/>
            </a:pPr>
            <a:r>
              <a:t>Motywacja wymaga energii do osiągnięcia celu.</a:t>
            </a:r>
          </a:p>
          <a:p>
            <a:pPr algn="l">
              <a:defRPr sz="1800"/>
            </a:pPr>
            <a:r>
              <a:t>Zawsze tam, gdzie pojawia się wysiłek, pojawia się też chęć znalezienia drogi na skróty.</a:t>
            </a:r>
          </a:p>
          <a:p>
            <a:pPr algn="l">
              <a:defRPr sz="1800"/>
            </a:pPr>
            <a:r>
              <a:t>Przykład: Ludzie skłonni są do oszustwa, aby osiągnąć zamierzony cel szybciej lub łatwiej.</a:t>
            </a:r>
          </a:p>
          <a:p>
            <a:pPr algn="l">
              <a:defRPr sz="1200" b="1" i="1"/>
            </a:pPr>
            <a:r>
              <a:t>Komentarz: Wprowadzenie tematu: w przypadku wymagających celów ludzie często szukają dróg na skróty, nawet kosztem uczciwości.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Motywacyjne Priorytety i Uczciwość</a:t>
            </a:r>
          </a:p>
        </p:txBody>
      </p:sp>
      <p:sp>
        <p:nvSpPr>
          <p:cNvPr id="3" name="Content Placeholder 2"/>
          <p:cNvSpPr>
            <a:spLocks noGrp="1"/>
          </p:cNvSpPr>
          <p:nvPr>
            <p:ph idx="1"/>
          </p:nvPr>
        </p:nvSpPr>
        <p:spPr/>
        <p:txBody>
          <a:bodyPr/>
          <a:lstStyle/>
          <a:p>
            <a:endParaRPr/>
          </a:p>
          <a:p>
            <a:pPr algn="l">
              <a:defRPr sz="1800"/>
            </a:pPr>
            <a:r>
              <a:t>Czasem ludzie wybierają skróty, gdy cele są trudne do osiągnięcia.</a:t>
            </a:r>
          </a:p>
          <a:p>
            <a:pPr algn="l">
              <a:defRPr sz="1800"/>
            </a:pPr>
            <a:r>
              <a:t>George Loewenstein: 'Jeśli cele są nierealistyczne, ludzie będą oszukiwać.'</a:t>
            </a:r>
          </a:p>
          <a:p>
            <a:pPr algn="l">
              <a:defRPr sz="1800"/>
            </a:pPr>
            <a:r>
              <a:t>David Rand: 'Społeczna presja motywuje do uczciwości, ale tylko gdy jest obecność innych.'</a:t>
            </a:r>
          </a:p>
          <a:p>
            <a:pPr algn="l">
              <a:defRPr sz="1200" b="1" i="1"/>
            </a:pPr>
            <a:r>
              <a:t>Komentarz: Motywacyjne priorytety często są oparte na szukaniu łatwiejszej drogi. Gdy cele są nierealistyczne, pojawia się pokusa oszustwa.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Przykład z Syberyjskimi Zesłańcami</a:t>
            </a:r>
          </a:p>
        </p:txBody>
      </p:sp>
      <p:sp>
        <p:nvSpPr>
          <p:cNvPr id="3" name="Content Placeholder 2"/>
          <p:cNvSpPr>
            <a:spLocks noGrp="1"/>
          </p:cNvSpPr>
          <p:nvPr>
            <p:ph idx="1"/>
          </p:nvPr>
        </p:nvSpPr>
        <p:spPr/>
        <p:txBody>
          <a:bodyPr/>
          <a:lstStyle/>
          <a:p>
            <a:endParaRPr/>
          </a:p>
          <a:p>
            <a:pPr algn="l">
              <a:defRPr sz="1800"/>
            </a:pPr>
            <a:r>
              <a:t>Historia zesłańców na Syberii: nie mogli wykonać narzuconych norm.</a:t>
            </a:r>
          </a:p>
          <a:p>
            <a:pPr algn="l">
              <a:defRPr sz="1800"/>
            </a:pPr>
            <a:r>
              <a:t>Aby uniknąć kar, zmieniali oznaczenia na stosach drewna.</a:t>
            </a:r>
          </a:p>
          <a:p>
            <a:pPr algn="l">
              <a:defRPr sz="1800"/>
            </a:pPr>
            <a:r>
              <a:t>Przykład pokazuje, że ludzie stosują nieuczciwe metody, by przetrwać w trudnych warunkach.</a:t>
            </a:r>
          </a:p>
          <a:p>
            <a:pPr algn="l">
              <a:defRPr sz="1200" b="1" i="1"/>
            </a:pPr>
            <a:r>
              <a:t>Komentarz: Przykład zesłańców ilustruje, jak przy ekstremalnych wymaganiach ludzie szukają sposobów, aby uniknąć kary i przetrwać.</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Efekt Kobry - Zjawisko Niezamierzonych Konsekwencji</a:t>
            </a:r>
          </a:p>
        </p:txBody>
      </p:sp>
      <p:sp>
        <p:nvSpPr>
          <p:cNvPr id="3" name="Content Placeholder 2"/>
          <p:cNvSpPr>
            <a:spLocks noGrp="1"/>
          </p:cNvSpPr>
          <p:nvPr>
            <p:ph idx="1"/>
          </p:nvPr>
        </p:nvSpPr>
        <p:spPr/>
        <p:txBody>
          <a:bodyPr/>
          <a:lstStyle/>
          <a:p>
            <a:endParaRPr/>
          </a:p>
          <a:p>
            <a:pPr algn="l">
              <a:defRPr sz="1800"/>
            </a:pPr>
            <a:r>
              <a:t>Brytyjczycy w Indiach chcieli zmniejszyć populację kobry, oferując nagrody za martwe węże.</a:t>
            </a:r>
          </a:p>
          <a:p>
            <a:pPr algn="l">
              <a:defRPr sz="1800"/>
            </a:pPr>
            <a:r>
              <a:t>Mieszkańcy zaczęli hodować kobry, aby uzyskać nagrody.</a:t>
            </a:r>
          </a:p>
          <a:p>
            <a:pPr algn="l">
              <a:defRPr sz="1800"/>
            </a:pPr>
            <a:r>
              <a:t>Po zakończeniu programu wypuścili węże na wolność, zwiększając ich populację.</a:t>
            </a:r>
          </a:p>
          <a:p>
            <a:pPr algn="l">
              <a:defRPr sz="1200" b="1" i="1"/>
            </a:pPr>
            <a:r>
              <a:t>Komentarz: Efekt kobry jest przykładem, jak dobre intencje mogą prowadzić do odwrotnych skutków. Historia ta przypomina, by być ostrożnym przy ustalaniu nagród lub celów.</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Wnioski z Efektu Kobry</a:t>
            </a:r>
          </a:p>
        </p:txBody>
      </p:sp>
      <p:sp>
        <p:nvSpPr>
          <p:cNvPr id="3" name="Content Placeholder 2"/>
          <p:cNvSpPr>
            <a:spLocks noGrp="1"/>
          </p:cNvSpPr>
          <p:nvPr>
            <p:ph idx="1"/>
          </p:nvPr>
        </p:nvSpPr>
        <p:spPr/>
        <p:txBody>
          <a:bodyPr/>
          <a:lstStyle/>
          <a:p>
            <a:endParaRPr/>
          </a:p>
          <a:p>
            <a:pPr algn="l">
              <a:defRPr sz="1800"/>
            </a:pPr>
            <a:r>
              <a:t>Zbyt trudne cele lub łatwe korzyści mogą prowadzić do nieoczekiwanych skutków.</a:t>
            </a:r>
          </a:p>
          <a:p>
            <a:pPr algn="l">
              <a:defRPr sz="1800"/>
            </a:pPr>
            <a:r>
              <a:t>Motywując ludzi, należy uwzględniać niezamierzone konsekwencje działań.</a:t>
            </a:r>
          </a:p>
          <a:p>
            <a:pPr algn="l">
              <a:defRPr sz="1800"/>
            </a:pPr>
            <a:r>
              <a:t>Przykład z Indii uczy, że nieprzemyślane nagrody mogą przynieść efekt odwrotny.</a:t>
            </a:r>
          </a:p>
          <a:p>
            <a:pPr algn="l">
              <a:defRPr sz="1200" b="1" i="1"/>
            </a:pPr>
            <a:r>
              <a:t>Komentarz: Wnioski: ustalając cele lub oferując korzyści, trzeba pamiętać o możliwych efektach ubocznych, takich jak efekt kobry, który pokazuje ryzyko nadmiernej motywacji.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Wprowadzenie do Motywacji i Wydatkowania Energii</a:t>
            </a:r>
          </a:p>
        </p:txBody>
      </p:sp>
      <p:sp>
        <p:nvSpPr>
          <p:cNvPr id="3" name="Content Placeholder 2"/>
          <p:cNvSpPr>
            <a:spLocks noGrp="1"/>
          </p:cNvSpPr>
          <p:nvPr>
            <p:ph idx="1"/>
          </p:nvPr>
        </p:nvSpPr>
        <p:spPr/>
        <p:txBody>
          <a:bodyPr/>
          <a:lstStyle/>
          <a:p>
            <a:endParaRPr/>
          </a:p>
          <a:p>
            <a:pPr algn="l">
              <a:defRPr sz="1800"/>
            </a:pPr>
            <a:r>
              <a:t>Motywacja wymaga wydatkowania energii na realizację celu.</a:t>
            </a:r>
          </a:p>
          <a:p>
            <a:pPr algn="l">
              <a:defRPr sz="1800"/>
            </a:pPr>
            <a:r>
              <a:t>Gdy pojawia się wysiłek, naturalnie szukamy dróg na skróty.</a:t>
            </a:r>
          </a:p>
          <a:p>
            <a:pPr algn="l">
              <a:defRPr sz="1800"/>
            </a:pPr>
            <a:r>
              <a:t>Przykład: Skłonność do oszukiwania, aby osiągnąć cel mniejszym kosztem.</a:t>
            </a:r>
          </a:p>
          <a:p>
            <a:pPr algn="l">
              <a:defRPr sz="1200" b="1" i="1"/>
            </a:pPr>
            <a:r>
              <a:t>Komentarz: Wprowadzenie tematu: w sytuacjach wymagających wysiłku pojawia się pokusa skrócenia drogi do celu, nawet kosztem uczciwości.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041" y="586855"/>
            <a:ext cx="2401025" cy="3387497"/>
          </a:xfrm>
        </p:spPr>
        <p:txBody>
          <a:bodyPr anchor="b">
            <a:normAutofit/>
          </a:bodyPr>
          <a:lstStyle/>
          <a:p>
            <a:pPr algn="r">
              <a:defRPr sz="2400"/>
            </a:pPr>
            <a:r>
              <a:rPr lang="pl-PL" sz="3500">
                <a:solidFill>
                  <a:srgbClr val="FFFFFF"/>
                </a:solidFill>
              </a:rPr>
              <a:t>Wniosek z teorii Yerkesa i Dodsona</a:t>
            </a:r>
          </a:p>
        </p:txBody>
      </p:sp>
      <p:sp>
        <p:nvSpPr>
          <p:cNvPr id="3" name="Content Placeholder 2"/>
          <p:cNvSpPr>
            <a:spLocks noGrp="1"/>
          </p:cNvSpPr>
          <p:nvPr>
            <p:ph idx="1"/>
          </p:nvPr>
        </p:nvSpPr>
        <p:spPr>
          <a:xfrm>
            <a:off x="3607694" y="649480"/>
            <a:ext cx="4916510" cy="5546047"/>
          </a:xfrm>
        </p:spPr>
        <p:txBody>
          <a:bodyPr anchor="ctr">
            <a:normAutofit/>
          </a:bodyPr>
          <a:lstStyle/>
          <a:p>
            <a:pPr>
              <a:defRPr sz="1800"/>
            </a:pPr>
            <a:r>
              <a:rPr lang="pl-PL" sz="1700"/>
              <a:t>Z teorii Yerkesa i Dodsona wynika, że każdy człowiek posiada własny optymalny poziom motywacji. Utrzymywanie efektywności wymaga działania poniżej poziomu przemotywowania, który obniża wydajność.</a:t>
            </a:r>
          </a:p>
          <a:p>
            <a:pPr>
              <a:defRPr sz="1800"/>
            </a:pPr>
            <a:endParaRPr lang="pl-PL" sz="1700"/>
          </a:p>
          <a:p>
            <a:pPr>
              <a:defRPr sz="1800"/>
            </a:pPr>
            <a:r>
              <a:rPr lang="pl-PL" sz="1700"/>
              <a:t>Komentarz: Codzienne naciski ze strony przełożonych, jak krzyki o wyniki sprzedażowe, często powodują odwrotny efekt - pracownicy są przemotywowani i mniej skuteczni. Optymalny poziom motywacji daje najlepsze wyniki.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Motywacyjne Priorytety i Skróty</a:t>
            </a:r>
          </a:p>
        </p:txBody>
      </p:sp>
      <p:sp>
        <p:nvSpPr>
          <p:cNvPr id="3" name="Content Placeholder 2"/>
          <p:cNvSpPr>
            <a:spLocks noGrp="1"/>
          </p:cNvSpPr>
          <p:nvPr>
            <p:ph idx="1"/>
          </p:nvPr>
        </p:nvSpPr>
        <p:spPr/>
        <p:txBody>
          <a:bodyPr/>
          <a:lstStyle/>
          <a:p>
            <a:endParaRPr/>
          </a:p>
          <a:p>
            <a:pPr algn="l">
              <a:defRPr sz="1800"/>
            </a:pPr>
            <a:r>
              <a:t>Gdy cele są trudne, naturalna jest chęć znalezienia skrótów.</a:t>
            </a:r>
          </a:p>
          <a:p>
            <a:pPr algn="l">
              <a:defRPr sz="1800"/>
            </a:pPr>
            <a:r>
              <a:t>George Loewenstein: 'Gdy cele są nierealistyczne, ludzie będą oszukiwać.'</a:t>
            </a:r>
          </a:p>
          <a:p>
            <a:pPr algn="l">
              <a:defRPr sz="1800"/>
            </a:pPr>
            <a:r>
              <a:t>David Rand: 'Społeczna presja wpływa na uczciwość, ale tylko w obecności innych.'</a:t>
            </a:r>
          </a:p>
          <a:p>
            <a:pPr algn="l">
              <a:defRPr sz="1200" b="1" i="1"/>
            </a:pPr>
            <a:r>
              <a:t>Komentarz: Często przy trudnych celach pojawia się chęć poszukiwania łatwiejszej drogi, nawet za cenę oszustwa.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Przykład z Syberyjskimi Zesłańcami</a:t>
            </a:r>
          </a:p>
        </p:txBody>
      </p:sp>
      <p:sp>
        <p:nvSpPr>
          <p:cNvPr id="3" name="Content Placeholder 2"/>
          <p:cNvSpPr>
            <a:spLocks noGrp="1"/>
          </p:cNvSpPr>
          <p:nvPr>
            <p:ph idx="1"/>
          </p:nvPr>
        </p:nvSpPr>
        <p:spPr/>
        <p:txBody>
          <a:bodyPr/>
          <a:lstStyle/>
          <a:p>
            <a:endParaRPr/>
          </a:p>
          <a:p>
            <a:pPr algn="l">
              <a:defRPr sz="1800"/>
            </a:pPr>
            <a:r>
              <a:t>Zesłańcy na Syberii nie byli w stanie wykonać narzuconych norm wycinki.</a:t>
            </a:r>
          </a:p>
          <a:p>
            <a:pPr algn="l">
              <a:defRPr sz="1800"/>
            </a:pPr>
            <a:r>
              <a:t>Aby uniknąć kar, zmieniali oznaczenia na stosach drewna.</a:t>
            </a:r>
          </a:p>
          <a:p>
            <a:pPr algn="l">
              <a:defRPr sz="1800"/>
            </a:pPr>
            <a:r>
              <a:t>Historia ta ilustruje, jak ludzie szukają sposobów na przetrwanie w obliczu niemożliwych do spełnienia wymagań.</a:t>
            </a:r>
          </a:p>
          <a:p>
            <a:pPr algn="l">
              <a:defRPr sz="1200" b="1" i="1"/>
            </a:pPr>
            <a:r>
              <a:t>Komentarz: Przykład zesłańców pokazuje, że przy ekstremalnych wymaganiach ludzie stosują nieuczciwe metody, by uniknąć kar i przetrwać.</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Efekt Kobry – Przykład Niezamierzonych Konsekwencji</a:t>
            </a:r>
          </a:p>
        </p:txBody>
      </p:sp>
      <p:sp>
        <p:nvSpPr>
          <p:cNvPr id="3" name="Content Placeholder 2"/>
          <p:cNvSpPr>
            <a:spLocks noGrp="1"/>
          </p:cNvSpPr>
          <p:nvPr>
            <p:ph idx="1"/>
          </p:nvPr>
        </p:nvSpPr>
        <p:spPr/>
        <p:txBody>
          <a:bodyPr/>
          <a:lstStyle/>
          <a:p>
            <a:endParaRPr/>
          </a:p>
          <a:p>
            <a:pPr algn="l">
              <a:defRPr sz="1800"/>
            </a:pPr>
            <a:r>
              <a:t>Brytyjczycy w Indiach wprowadzili nagrody za każdą martwą kobrę.</a:t>
            </a:r>
          </a:p>
          <a:p>
            <a:pPr algn="l">
              <a:defRPr sz="1800"/>
            </a:pPr>
            <a:r>
              <a:t>Mieszkańcy zaczęli hodować kobry, by zarabiać na nagrodach.</a:t>
            </a:r>
          </a:p>
          <a:p>
            <a:pPr algn="l">
              <a:defRPr sz="1800"/>
            </a:pPr>
            <a:r>
              <a:t>Po zakończeniu programu wypuścili węże, co zwiększyło ich populację.</a:t>
            </a:r>
          </a:p>
          <a:p>
            <a:pPr algn="l">
              <a:defRPr sz="1200" b="1" i="1"/>
            </a:pPr>
            <a:r>
              <a:t>Komentarz: Efekt kobry pokazuje, że nieprzemyślane nagrody mogą przynieść efekt odwrotny, prowadząc do wzrostu problemu zamiast jego rozwiązania.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Wnioski z Efektu Kobry</a:t>
            </a:r>
          </a:p>
        </p:txBody>
      </p:sp>
      <p:sp>
        <p:nvSpPr>
          <p:cNvPr id="3" name="Content Placeholder 2"/>
          <p:cNvSpPr>
            <a:spLocks noGrp="1"/>
          </p:cNvSpPr>
          <p:nvPr>
            <p:ph idx="1"/>
          </p:nvPr>
        </p:nvSpPr>
        <p:spPr/>
        <p:txBody>
          <a:bodyPr/>
          <a:lstStyle/>
          <a:p>
            <a:endParaRPr/>
          </a:p>
          <a:p>
            <a:pPr algn="l">
              <a:defRPr sz="1800"/>
            </a:pPr>
            <a:r>
              <a:t>Zbyt trudne cele lub łatwe korzyści mogą prowadzić do nieoczekiwanych skutków.</a:t>
            </a:r>
          </a:p>
          <a:p>
            <a:pPr algn="l">
              <a:defRPr sz="1800"/>
            </a:pPr>
            <a:r>
              <a:t>Warto przewidywać możliwe efekty uboczne programów motywacyjnych.</a:t>
            </a:r>
          </a:p>
          <a:p>
            <a:pPr algn="l">
              <a:defRPr sz="1800"/>
            </a:pPr>
            <a:r>
              <a:t>Efekt kobry przypomina, że niektóre działania mogą przynieść odwrotny skutek do zamierzonego.</a:t>
            </a:r>
          </a:p>
          <a:p>
            <a:pPr algn="l">
              <a:defRPr sz="1200" b="1" i="1"/>
            </a:pPr>
            <a:r>
              <a:t>Komentarz: Ustalając cele lub oferując nagrody, należy pamiętać o możliwych efektach ubocznych, by uniknąć motywacyjnych pułapek.</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Wprowadzenie do Efektu Bezwładności w Motywacji</a:t>
            </a:r>
          </a:p>
        </p:txBody>
      </p:sp>
      <p:sp>
        <p:nvSpPr>
          <p:cNvPr id="3" name="Content Placeholder 2"/>
          <p:cNvSpPr>
            <a:spLocks noGrp="1"/>
          </p:cNvSpPr>
          <p:nvPr>
            <p:ph idx="1"/>
          </p:nvPr>
        </p:nvSpPr>
        <p:spPr/>
        <p:txBody>
          <a:bodyPr/>
          <a:lstStyle/>
          <a:p>
            <a:endParaRPr/>
          </a:p>
          <a:p>
            <a:pPr algn="l">
              <a:defRPr sz="1800"/>
            </a:pPr>
            <a:r>
              <a:t>Efekt bezwładności: Ciało w stanie spoczynku ma tendencję do pozostawania w spoczynku.</a:t>
            </a:r>
          </a:p>
          <a:p>
            <a:pPr algn="l">
              <a:defRPr sz="1800"/>
            </a:pPr>
            <a:r>
              <a:t>Oznacza to, że motywacja łatwiej pojawia się, gdy jesteśmy już w ruchu.</a:t>
            </a:r>
          </a:p>
          <a:p>
            <a:pPr algn="l">
              <a:defRPr sz="1800"/>
            </a:pPr>
            <a:r>
              <a:t>Przykład: Motywacja wymaga początkowego bodźca, by podtrzymać dynamikę działania.</a:t>
            </a:r>
          </a:p>
          <a:p>
            <a:pPr algn="l">
              <a:defRPr sz="1200" b="1" i="1"/>
            </a:pPr>
            <a:r>
              <a:t>Komentarz: Efekt bezwładności w motywacji sugeruje, że łatwiej utrzymać motywację, gdy jest się w ruchu, niż rozpoczynać działania z całkowitego spoczynku.</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Motywacja jako Ruch</a:t>
            </a:r>
          </a:p>
        </p:txBody>
      </p:sp>
      <p:sp>
        <p:nvSpPr>
          <p:cNvPr id="3" name="Content Placeholder 2"/>
          <p:cNvSpPr>
            <a:spLocks noGrp="1"/>
          </p:cNvSpPr>
          <p:nvPr>
            <p:ph idx="1"/>
          </p:nvPr>
        </p:nvSpPr>
        <p:spPr/>
        <p:txBody>
          <a:bodyPr/>
          <a:lstStyle/>
          <a:p>
            <a:endParaRPr/>
          </a:p>
          <a:p>
            <a:pPr algn="l">
              <a:defRPr sz="1800"/>
            </a:pPr>
            <a:r>
              <a:t>Zgodnie z zasadą fizyki, poruszające się ciało zyskuje energię kinetyczną.</a:t>
            </a:r>
          </a:p>
          <a:p>
            <a:pPr algn="l">
              <a:defRPr sz="1800"/>
            </a:pPr>
            <a:r>
              <a:t>W motywacji poruszanie się generuje energię do dalszych działań.</a:t>
            </a:r>
          </a:p>
          <a:p>
            <a:pPr algn="l">
              <a:defRPr sz="1800"/>
            </a:pPr>
            <a:r>
              <a:t>Bez początkowego bodźca trudno jest wzbudzić motywację w stanie spoczynku.</a:t>
            </a:r>
          </a:p>
          <a:p>
            <a:pPr algn="l">
              <a:defRPr sz="1200" b="1" i="1"/>
            </a:pPr>
            <a:r>
              <a:t>Komentarz: Przykład: Motywacja działa jak energia kinetyczna – trudniej ją uruchomić, gdy zaczynamy od zera, ale łatwiej podtrzymać, gdy już jest w ruchu.</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Przykład Wykładowcy i Studenta</a:t>
            </a:r>
          </a:p>
        </p:txBody>
      </p:sp>
      <p:sp>
        <p:nvSpPr>
          <p:cNvPr id="3" name="Content Placeholder 2"/>
          <p:cNvSpPr>
            <a:spLocks noGrp="1"/>
          </p:cNvSpPr>
          <p:nvPr>
            <p:ph idx="1"/>
          </p:nvPr>
        </p:nvSpPr>
        <p:spPr/>
        <p:txBody>
          <a:bodyPr/>
          <a:lstStyle/>
          <a:p>
            <a:endParaRPr/>
          </a:p>
          <a:p>
            <a:pPr algn="l">
              <a:defRPr sz="1800"/>
            </a:pPr>
            <a:r>
              <a:t>Wariant 1: Wykładowca dostarcza studentom wszystkie materiały.</a:t>
            </a:r>
          </a:p>
          <a:p>
            <a:pPr algn="l">
              <a:defRPr sz="1800"/>
            </a:pPr>
            <a:r>
              <a:t>Studenci tylko pobierają dokumenty i zapoznają się z nimi.</a:t>
            </a:r>
          </a:p>
          <a:p>
            <a:pPr algn="l">
              <a:defRPr sz="1800"/>
            </a:pPr>
            <a:r>
              <a:t>Wariant 2: Wykładowca nie dostarcza materiałów, zmuszając studentów do samodzielnego poszukiwania wiedzy.</a:t>
            </a:r>
          </a:p>
          <a:p>
            <a:pPr algn="l">
              <a:defRPr sz="1200" b="1" i="1"/>
            </a:pPr>
            <a:r>
              <a:t>Komentarz: Przykład wykładowcy i studentów pokazuje, że aktywne poszukiwanie informacji zmusza do ruchu intelektualnego, co wzmacnia motywację.</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Efekt Bezwładności Motywacyjnej wg MARGE</a:t>
            </a:r>
          </a:p>
        </p:txBody>
      </p:sp>
      <p:sp>
        <p:nvSpPr>
          <p:cNvPr id="3" name="Content Placeholder 2"/>
          <p:cNvSpPr>
            <a:spLocks noGrp="1"/>
          </p:cNvSpPr>
          <p:nvPr>
            <p:ph idx="1"/>
          </p:nvPr>
        </p:nvSpPr>
        <p:spPr/>
        <p:txBody>
          <a:bodyPr/>
          <a:lstStyle/>
          <a:p>
            <a:endParaRPr/>
          </a:p>
          <a:p>
            <a:pPr algn="l">
              <a:defRPr sz="1800"/>
            </a:pPr>
            <a:r>
              <a:t>Sekwencja MARGE: Motywacja, Aktywne uczestnictwo, Relacje, Generowanie wkładu, Ewaluacja.</a:t>
            </a:r>
          </a:p>
          <a:p>
            <a:pPr algn="l">
              <a:defRPr sz="1800"/>
            </a:pPr>
            <a:r>
              <a:t>Motywacja jako efekt ruchu, a nie jego przyczyna.</a:t>
            </a:r>
          </a:p>
          <a:p>
            <a:pPr algn="l">
              <a:defRPr sz="1800"/>
            </a:pPr>
            <a:r>
              <a:t>Ruch generuje motywację, więc kluczowe jest zaczęcie działań, by ją wzbudzić.</a:t>
            </a:r>
          </a:p>
          <a:p>
            <a:pPr algn="l">
              <a:defRPr sz="1200" b="1" i="1"/>
            </a:pPr>
            <a:r>
              <a:t>Komentarz: Sekwencja MARGE pokazuje, że pierwszym krokiem jest motywacja, jednak samo poruszenie generuje dalszą chęć kontynuowania działań.</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Praktyczne Wskazówki do Wzbudzania Motywacji</a:t>
            </a:r>
          </a:p>
        </p:txBody>
      </p:sp>
      <p:sp>
        <p:nvSpPr>
          <p:cNvPr id="3" name="Content Placeholder 2"/>
          <p:cNvSpPr>
            <a:spLocks noGrp="1"/>
          </p:cNvSpPr>
          <p:nvPr>
            <p:ph idx="1"/>
          </p:nvPr>
        </p:nvSpPr>
        <p:spPr/>
        <p:txBody>
          <a:bodyPr/>
          <a:lstStyle/>
          <a:p>
            <a:endParaRPr/>
          </a:p>
          <a:p>
            <a:pPr algn="l">
              <a:defRPr sz="1800"/>
            </a:pPr>
            <a:r>
              <a:t>Eksploracja otoczenia jako metoda wzbudzania ruchu.</a:t>
            </a:r>
          </a:p>
          <a:p>
            <a:pPr algn="l">
              <a:defRPr sz="1800"/>
            </a:pPr>
            <a:r>
              <a:t>Spacer, odwiedziny muzeów lub miejsc kulturalnych, poszukiwanie nowych doświadczeń.</a:t>
            </a:r>
          </a:p>
          <a:p>
            <a:pPr algn="l">
              <a:defRPr sz="1800"/>
            </a:pPr>
            <a:r>
              <a:t>Zadawanie pytań: „Jak mogę to wykorzystać?” lub „Co to zmienia?”.</a:t>
            </a:r>
          </a:p>
          <a:p>
            <a:pPr algn="l">
              <a:defRPr sz="1200" b="1" i="1"/>
            </a:pPr>
            <a:r>
              <a:t>Komentarz: Rady profesora Shimamury pomagają w pokonaniu początkowej bezwładności – eksploracja otoczenia pozwala wejść w stan ruchu intelektualnego, co ułatwia wzbudzenie motywacji.</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Wprowadzenie: Diagnoza Motywacji w Zespole</a:t>
            </a:r>
          </a:p>
        </p:txBody>
      </p:sp>
      <p:sp>
        <p:nvSpPr>
          <p:cNvPr id="3" name="Content Placeholder 2"/>
          <p:cNvSpPr>
            <a:spLocks noGrp="1"/>
          </p:cNvSpPr>
          <p:nvPr>
            <p:ph idx="1"/>
          </p:nvPr>
        </p:nvSpPr>
        <p:spPr/>
        <p:txBody>
          <a:bodyPr/>
          <a:lstStyle/>
          <a:p>
            <a:endParaRPr/>
          </a:p>
          <a:p>
            <a:pPr algn="l">
              <a:defRPr sz="1800"/>
            </a:pPr>
            <a:r>
              <a:t>Twoje zadanie: Zdiagnozować przyczyny niskiej motywacji w nowym zespole.</a:t>
            </a:r>
          </a:p>
          <a:p>
            <a:pPr algn="l">
              <a:defRPr sz="1800"/>
            </a:pPr>
            <a:r>
              <a:t>Główne pytanie: Co wpływa na motywację do osiągania wyników?</a:t>
            </a:r>
          </a:p>
          <a:p>
            <a:pPr algn="l">
              <a:defRPr sz="1800"/>
            </a:pPr>
            <a:r>
              <a:t>Typowe podejście: Sprawdzenie systemu nagród i kar (model 'kija i marchewki').</a:t>
            </a:r>
          </a:p>
          <a:p>
            <a:pPr algn="l">
              <a:defRPr sz="1200" b="1" i="1"/>
            </a:pPr>
            <a:r>
              <a:t>Komentarz: Wprowadzenie do diagnozy motywacji zespołu i typowych metod zarządzania, które często ograniczają się do systemu nagród i kar.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041" y="586855"/>
            <a:ext cx="2401025" cy="3387497"/>
          </a:xfrm>
        </p:spPr>
        <p:txBody>
          <a:bodyPr anchor="b">
            <a:normAutofit/>
          </a:bodyPr>
          <a:lstStyle/>
          <a:p>
            <a:pPr algn="r">
              <a:defRPr sz="2400"/>
            </a:pPr>
            <a:r>
              <a:rPr lang="pl-PL" sz="2700">
                <a:solidFill>
                  <a:srgbClr val="FFFFFF"/>
                </a:solidFill>
              </a:rPr>
              <a:t>Efekt Hawthorne i rola zaangażowania</a:t>
            </a:r>
          </a:p>
        </p:txBody>
      </p:sp>
      <p:sp>
        <p:nvSpPr>
          <p:cNvPr id="3" name="Content Placeholder 2"/>
          <p:cNvSpPr>
            <a:spLocks noGrp="1"/>
          </p:cNvSpPr>
          <p:nvPr>
            <p:ph idx="1"/>
          </p:nvPr>
        </p:nvSpPr>
        <p:spPr>
          <a:xfrm>
            <a:off x="3607694" y="649480"/>
            <a:ext cx="4916510" cy="5546047"/>
          </a:xfrm>
        </p:spPr>
        <p:txBody>
          <a:bodyPr anchor="ctr">
            <a:normAutofit/>
          </a:bodyPr>
          <a:lstStyle/>
          <a:p>
            <a:pPr>
              <a:defRPr sz="1800"/>
            </a:pPr>
            <a:r>
              <a:rPr lang="pl-PL" sz="1700"/>
              <a:t>Elton Mayo podczas eksperymentu w fabryce Hawthorne odkrył, że wydajność pracowników wzrasta, gdy czują się obserwowani i świadomi swojej roli. Bez względu na zmiany oświetlenia, wzrosła ich efektywność w grupach kontrolnych i eksperymentalnych dzięki wzrostowi poczucia wartości i zaangażowania.</a:t>
            </a:r>
          </a:p>
          <a:p>
            <a:pPr>
              <a:defRPr sz="1800"/>
            </a:pPr>
            <a:endParaRPr lang="pl-PL" sz="1700"/>
          </a:p>
          <a:p>
            <a:pPr>
              <a:defRPr sz="1800"/>
            </a:pPr>
            <a:r>
              <a:rPr lang="pl-PL" sz="1700"/>
              <a:t>Przykład: Pracownicy zaangażowani w projekty, w których czują, że ich wkład ma znaczenie, są bardziej zmotywowani do osiągania lepszych wyników niż ci, którzy czują, że nic od nich nie zależy.</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Model 'Kija i Marchewki': Zalety i Ograniczenia</a:t>
            </a:r>
          </a:p>
        </p:txBody>
      </p:sp>
      <p:sp>
        <p:nvSpPr>
          <p:cNvPr id="3" name="Content Placeholder 2"/>
          <p:cNvSpPr>
            <a:spLocks noGrp="1"/>
          </p:cNvSpPr>
          <p:nvPr>
            <p:ph idx="1"/>
          </p:nvPr>
        </p:nvSpPr>
        <p:spPr/>
        <p:txBody>
          <a:bodyPr/>
          <a:lstStyle/>
          <a:p>
            <a:endParaRPr/>
          </a:p>
          <a:p>
            <a:pPr algn="l">
              <a:defRPr sz="1800"/>
            </a:pPr>
            <a:r>
              <a:t>System zakłada wysokie premie za wyniki i niskie pensje podstawowe.</a:t>
            </a:r>
          </a:p>
          <a:p>
            <a:pPr algn="l">
              <a:defRPr sz="1800"/>
            </a:pPr>
            <a:r>
              <a:t>Pracownicy są zachęceni do pracy, aby zwiększyć zarobki lub uniknąć niższej pensji.</a:t>
            </a:r>
          </a:p>
          <a:p>
            <a:pPr algn="l">
              <a:defRPr sz="1800"/>
            </a:pPr>
            <a:r>
              <a:t>Oczekiwany efekt: Motywacja do osiągania wyników poprzez nagrody i strach przed stratą.</a:t>
            </a:r>
          </a:p>
          <a:p>
            <a:pPr algn="l">
              <a:defRPr sz="1200" b="1" i="1"/>
            </a:pPr>
            <a:r>
              <a:t>Komentarz: Model ten jest popularny, ale nie zawsze skuteczny. Zachęca pracowników do pracy pod presją, co może prowadzić do frustracji.</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Przykład Firmy z Wysokimi Premiami i Niską Pensją Podstawową</a:t>
            </a:r>
          </a:p>
        </p:txBody>
      </p:sp>
      <p:sp>
        <p:nvSpPr>
          <p:cNvPr id="3" name="Content Placeholder 2"/>
          <p:cNvSpPr>
            <a:spLocks noGrp="1"/>
          </p:cNvSpPr>
          <p:nvPr>
            <p:ph idx="1"/>
          </p:nvPr>
        </p:nvSpPr>
        <p:spPr/>
        <p:txBody>
          <a:bodyPr/>
          <a:lstStyle/>
          <a:p>
            <a:endParaRPr/>
          </a:p>
          <a:p>
            <a:pPr algn="l">
              <a:defRPr sz="1800"/>
            </a:pPr>
            <a:r>
              <a:t>W jednej z firm średni staż handlowca wynosił tylko 3 miesiące.</a:t>
            </a:r>
          </a:p>
          <a:p>
            <a:pPr algn="l">
              <a:defRPr sz="1800"/>
            </a:pPr>
            <a:r>
              <a:t>Oczekiwano wysokich wyników, co rodziło stres i frustrację.</a:t>
            </a:r>
          </a:p>
          <a:p>
            <a:pPr algn="l">
              <a:defRPr sz="1800"/>
            </a:pPr>
            <a:r>
              <a:t>Pracownicy odchodzili, zanim inwestycje szkoleniowe zdążyły się zwrócić.</a:t>
            </a:r>
          </a:p>
          <a:p>
            <a:pPr algn="l">
              <a:defRPr sz="1200" b="1" i="1"/>
            </a:pPr>
            <a:r>
              <a:t>Komentarz: Przykład ilustruje, że nadmierne oczekiwania połączone z niskimi pensjami mogą powodować rotację i koszty związane z brakiem stabilności zespołu.</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Alternatywne Podejście George'a Akerlofa</a:t>
            </a:r>
          </a:p>
        </p:txBody>
      </p:sp>
      <p:sp>
        <p:nvSpPr>
          <p:cNvPr id="3" name="Content Placeholder 2"/>
          <p:cNvSpPr>
            <a:spLocks noGrp="1"/>
          </p:cNvSpPr>
          <p:nvPr>
            <p:ph idx="1"/>
          </p:nvPr>
        </p:nvSpPr>
        <p:spPr/>
        <p:txBody>
          <a:bodyPr/>
          <a:lstStyle/>
          <a:p>
            <a:endParaRPr/>
          </a:p>
          <a:p>
            <a:pPr algn="l">
              <a:defRPr sz="1800"/>
            </a:pPr>
            <a:r>
              <a:t>George Akerlof: Firmy z wyższymi pensjami podstawowymi osiągają lepsze wyniki.</a:t>
            </a:r>
          </a:p>
          <a:p>
            <a:pPr algn="l">
              <a:defRPr sz="1800"/>
            </a:pPr>
            <a:r>
              <a:t>Mniejsze premie, wyższa pensja podstawowa zmniejsza stres i frustrację.</a:t>
            </a:r>
          </a:p>
          <a:p>
            <a:pPr algn="l">
              <a:defRPr sz="1800"/>
            </a:pPr>
            <a:r>
              <a:t>Efekt: Stabilność zespołu i wyższa efektywność.</a:t>
            </a:r>
          </a:p>
          <a:p>
            <a:pPr algn="l">
              <a:defRPr sz="1200" b="1" i="1"/>
            </a:pPr>
            <a:r>
              <a:t>Komentarz: Badania Akerlofa wskazują, że wyższe pensje mogą zwiększać wydajność i stabilność zespołu, redukując jednocześnie koszty rotacji.</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Wnioski wg Daniela Pinka: Zalety Wyższej Pensji Podstawowej</a:t>
            </a:r>
          </a:p>
        </p:txBody>
      </p:sp>
      <p:sp>
        <p:nvSpPr>
          <p:cNvPr id="3" name="Content Placeholder 2"/>
          <p:cNvSpPr>
            <a:spLocks noGrp="1"/>
          </p:cNvSpPr>
          <p:nvPr>
            <p:ph idx="1"/>
          </p:nvPr>
        </p:nvSpPr>
        <p:spPr/>
        <p:txBody>
          <a:bodyPr/>
          <a:lstStyle/>
          <a:p>
            <a:endParaRPr/>
          </a:p>
          <a:p>
            <a:pPr algn="l">
              <a:defRPr sz="1800"/>
            </a:pPr>
            <a:r>
              <a:t>Daniel Pink: Wyższe płace redukują wydatki firmy na dłuższą metę.</a:t>
            </a:r>
          </a:p>
          <a:p>
            <a:pPr algn="l">
              <a:defRPr sz="1800"/>
            </a:pPr>
            <a:r>
              <a:t>Pensja powyżej średniej eliminuje potrzebę stosowania systemów 'jeśli-to'.</a:t>
            </a:r>
          </a:p>
          <a:p>
            <a:pPr algn="l">
              <a:defRPr sz="1800"/>
            </a:pPr>
            <a:r>
              <a:t>Efekt: Pracownicy mogą skupić się na pracy, a nie na zarobkach.</a:t>
            </a:r>
          </a:p>
          <a:p>
            <a:pPr algn="l">
              <a:defRPr sz="1200" b="1" i="1"/>
            </a:pPr>
            <a:r>
              <a:t>Komentarz: Pink sugeruje, że wyższe pensje redukują konieczność stosowania kar i nagród, co pozwala pracownikom bardziej zaangażować się w pracę.</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Pułapka Systemu 'Jeśli - To' i Rola Lęku</a:t>
            </a:r>
          </a:p>
        </p:txBody>
      </p:sp>
      <p:sp>
        <p:nvSpPr>
          <p:cNvPr id="3" name="Content Placeholder 2"/>
          <p:cNvSpPr>
            <a:spLocks noGrp="1"/>
          </p:cNvSpPr>
          <p:nvPr>
            <p:ph idx="1"/>
          </p:nvPr>
        </p:nvSpPr>
        <p:spPr/>
        <p:txBody>
          <a:bodyPr/>
          <a:lstStyle/>
          <a:p>
            <a:endParaRPr/>
          </a:p>
          <a:p>
            <a:pPr algn="l">
              <a:defRPr sz="1800"/>
            </a:pPr>
            <a:r>
              <a:t>System 'jeśli-to' daje iluzję bezpieczeństwa finansowego, ale dominuje w nim lęk.</a:t>
            </a:r>
          </a:p>
          <a:p>
            <a:pPr algn="l">
              <a:defRPr sz="1800"/>
            </a:pPr>
            <a:r>
              <a:t>Pracownicy obawiają się strat, co paraliżuje motywację.</a:t>
            </a:r>
          </a:p>
          <a:p>
            <a:pPr algn="l">
              <a:defRPr sz="1800"/>
            </a:pPr>
            <a:r>
              <a:t>Kiedy lęk zostaje wyeliminowany, przestrzeń mentalna wypełnia się kreatywnością i zaangażowaniem.</a:t>
            </a:r>
          </a:p>
          <a:p>
            <a:pPr algn="l">
              <a:defRPr sz="1200" b="1" i="1"/>
            </a:pPr>
            <a:r>
              <a:t>Komentarz: System 'jeśli-to' zdominowany jest przez lęk przed stratą, który osłabia motywację. Wyższe pensje mogą uwolnić pracowników od tego lęku, dając przestrzeń na kreatywność.</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Wprowadzenie do Teorii Samostanowienia</a:t>
            </a:r>
          </a:p>
        </p:txBody>
      </p:sp>
      <p:sp>
        <p:nvSpPr>
          <p:cNvPr id="3" name="Content Placeholder 2"/>
          <p:cNvSpPr>
            <a:spLocks noGrp="1"/>
          </p:cNvSpPr>
          <p:nvPr>
            <p:ph idx="1"/>
          </p:nvPr>
        </p:nvSpPr>
        <p:spPr/>
        <p:txBody>
          <a:bodyPr/>
          <a:lstStyle/>
          <a:p>
            <a:endParaRPr/>
          </a:p>
          <a:p>
            <a:pPr algn="l">
              <a:defRPr sz="1800"/>
            </a:pPr>
            <a:r>
              <a:t>Teoria samostanowienia opiera się na trzech kluczowych potrzebach: kompetencji, autonomii oraz związku z innymi.</a:t>
            </a:r>
          </a:p>
          <a:p>
            <a:pPr algn="l">
              <a:defRPr sz="1800"/>
            </a:pPr>
            <a:r>
              <a:t>Potrzeba autonomii stała się podstawą modelu motywacyjnego ROWE.</a:t>
            </a:r>
          </a:p>
          <a:p>
            <a:pPr algn="l">
              <a:defRPr sz="1800"/>
            </a:pPr>
            <a:r>
              <a:t>Model ROWE: results-only work environment, czyli środowisko pracy zorientowane wyłącznie na wyniki.</a:t>
            </a:r>
          </a:p>
          <a:p>
            <a:pPr algn="l">
              <a:defRPr sz="1200" b="1" i="1"/>
            </a:pPr>
            <a:r>
              <a:t>Komentarz: Wprowadzenie teorii samostanowienia jako fundamentu dla modelu ROWE, który podkreśla rolę autonomii w motywacji pracowników.</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Model ROWE w Praktyce</a:t>
            </a:r>
          </a:p>
        </p:txBody>
      </p:sp>
      <p:sp>
        <p:nvSpPr>
          <p:cNvPr id="3" name="Content Placeholder 2"/>
          <p:cNvSpPr>
            <a:spLocks noGrp="1"/>
          </p:cNvSpPr>
          <p:nvPr>
            <p:ph idx="1"/>
          </p:nvPr>
        </p:nvSpPr>
        <p:spPr/>
        <p:txBody>
          <a:bodyPr/>
          <a:lstStyle/>
          <a:p>
            <a:endParaRPr/>
          </a:p>
          <a:p>
            <a:pPr algn="l">
              <a:defRPr sz="1800"/>
            </a:pPr>
            <a:r>
              <a:t>Model ROWE pozwala pracownikom na elastyczność w godzinach pracy.</a:t>
            </a:r>
          </a:p>
          <a:p>
            <a:pPr algn="l">
              <a:defRPr sz="1800"/>
            </a:pPr>
            <a:r>
              <a:t>Pracownicy nie muszą być w biurze ani trzymać się konkretnych godzin, ale muszą wykonać swoje zadania.</a:t>
            </a:r>
          </a:p>
          <a:p>
            <a:pPr algn="l">
              <a:defRPr sz="1800"/>
            </a:pPr>
            <a:r>
              <a:t>Jak podkreśla Daniel Pink, w modelu ROWE liczy się wynik, nie sposób wykonania.</a:t>
            </a:r>
          </a:p>
          <a:p>
            <a:pPr algn="l">
              <a:defRPr sz="1200" b="1" i="1"/>
            </a:pPr>
            <a:r>
              <a:t>Komentarz: ROWE w praktyce: pracownicy mają swobodę wyboru miejsca i czasu pracy, co zwiększa ich autonomię i odpowiedzialność za efekty działań.</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Przykłady Wątpliwości i Adaptacji do ROWE</a:t>
            </a:r>
          </a:p>
        </p:txBody>
      </p:sp>
      <p:sp>
        <p:nvSpPr>
          <p:cNvPr id="3" name="Content Placeholder 2"/>
          <p:cNvSpPr>
            <a:spLocks noGrp="1"/>
          </p:cNvSpPr>
          <p:nvPr>
            <p:ph idx="1"/>
          </p:nvPr>
        </p:nvSpPr>
        <p:spPr/>
        <p:txBody>
          <a:bodyPr/>
          <a:lstStyle/>
          <a:p>
            <a:endParaRPr/>
          </a:p>
          <a:p>
            <a:pPr algn="l">
              <a:defRPr sz="1800"/>
            </a:pPr>
            <a:r>
              <a:t>ROWE budził początkowe wątpliwości pracodawców i niektórych pracowników.</a:t>
            </a:r>
          </a:p>
          <a:p>
            <a:pPr algn="l">
              <a:defRPr sz="1800"/>
            </a:pPr>
            <a:r>
              <a:t>W niektórych firmach pracownicy rezygnowali, nie mogąc przyzwyczaić się do nowego systemu.</a:t>
            </a:r>
          </a:p>
          <a:p>
            <a:pPr algn="l">
              <a:defRPr sz="1800"/>
            </a:pPr>
            <a:r>
              <a:t>Przykład: U niektórych pojawiało się poczucie winy z powodu mniejszej liczby godzin spędzonych w pracy.</a:t>
            </a:r>
          </a:p>
          <a:p>
            <a:pPr algn="l">
              <a:defRPr sz="1200" b="1" i="1"/>
            </a:pPr>
            <a:r>
              <a:t>Komentarz: Początkowe trudności adaptacyjne są naturalne, ponieważ model ROWE odbiega od tradycyjnych metod zarządzania, wymagając przestawienia na nowy sposób myślenia o pracy.</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Efekty Wdrożenia ROWE</a:t>
            </a:r>
          </a:p>
        </p:txBody>
      </p:sp>
      <p:sp>
        <p:nvSpPr>
          <p:cNvPr id="3" name="Content Placeholder 2"/>
          <p:cNvSpPr>
            <a:spLocks noGrp="1"/>
          </p:cNvSpPr>
          <p:nvPr>
            <p:ph idx="1"/>
          </p:nvPr>
        </p:nvSpPr>
        <p:spPr/>
        <p:txBody>
          <a:bodyPr/>
          <a:lstStyle/>
          <a:p>
            <a:endParaRPr/>
          </a:p>
          <a:p>
            <a:pPr algn="l">
              <a:defRPr sz="1800"/>
            </a:pPr>
            <a:r>
              <a:t>Po wdrożeniu ROWE zauważono wzrost produktywności oraz zmniejszenie stresu pracowników.</a:t>
            </a:r>
          </a:p>
          <a:p>
            <a:pPr algn="l">
              <a:defRPr sz="1800"/>
            </a:pPr>
            <a:r>
              <a:t>Firmy, które próbnie wdrożyły ROWE, zdecydowały się na stałe wprowadzenie tego systemu.</a:t>
            </a:r>
          </a:p>
          <a:p>
            <a:pPr algn="l">
              <a:defRPr sz="1800"/>
            </a:pPr>
            <a:r>
              <a:t>Badania wskazują, że autonomia znacząco zwiększa motywację pracowników.</a:t>
            </a:r>
          </a:p>
          <a:p>
            <a:pPr algn="l">
              <a:defRPr sz="1200" b="1" i="1"/>
            </a:pPr>
            <a:r>
              <a:t>Komentarz: Przykład firm stosujących ROWE pokazuje, że autonomia pracowników sprzyja wyższym wynikom i mniejszemu stresowi, co pozytywnie wpływa na efektywność organizacji.</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Autonomia jako Główny Motywator</a:t>
            </a:r>
          </a:p>
        </p:txBody>
      </p:sp>
      <p:sp>
        <p:nvSpPr>
          <p:cNvPr id="3" name="Content Placeholder 2"/>
          <p:cNvSpPr>
            <a:spLocks noGrp="1"/>
          </p:cNvSpPr>
          <p:nvPr>
            <p:ph idx="1"/>
          </p:nvPr>
        </p:nvSpPr>
        <p:spPr/>
        <p:txBody>
          <a:bodyPr/>
          <a:lstStyle/>
          <a:p>
            <a:endParaRPr/>
          </a:p>
          <a:p>
            <a:pPr algn="l">
              <a:defRPr sz="1800"/>
            </a:pPr>
            <a:r>
              <a:t>Autonomia staje się kluczowym motywatorem po usunięciu problemu niskich zarobków.</a:t>
            </a:r>
          </a:p>
          <a:p>
            <a:pPr algn="l">
              <a:defRPr sz="1800"/>
            </a:pPr>
            <a:r>
              <a:t>Pracownicy systemu ROWE bardziej cenią autonomię niż ewentualne wyższe zarobki w tradycyjnym systemie pracy.</a:t>
            </a:r>
          </a:p>
          <a:p>
            <a:pPr algn="l">
              <a:defRPr sz="1800"/>
            </a:pPr>
            <a:r>
              <a:t>Poczucie autonomii prowadzi do większego zaangażowania i motywacji.</a:t>
            </a:r>
          </a:p>
          <a:p>
            <a:pPr algn="l">
              <a:defRPr sz="1200" b="1" i="1"/>
            </a:pPr>
            <a:r>
              <a:t>Komentarz: Badania pokazują, że pracownicy cenią sobie autonomię bardziej niż finansowe nagrody, co może pozytywnie wpływać na ich długotrwałe zaangażowanie.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0758" y="327025"/>
            <a:ext cx="3993358" cy="1630363"/>
          </a:xfrm>
        </p:spPr>
        <p:txBody>
          <a:bodyPr anchor="b">
            <a:normAutofit/>
          </a:bodyPr>
          <a:lstStyle/>
          <a:p>
            <a:r>
              <a:rPr lang="pl-PL" sz="3100"/>
              <a:t>Czy stare teorie nadal mają sens?</a:t>
            </a:r>
          </a:p>
        </p:txBody>
      </p:sp>
      <p:pic>
        <p:nvPicPr>
          <p:cNvPr id="6" name="Picture 5">
            <a:extLst>
              <a:ext uri="{FF2B5EF4-FFF2-40B4-BE49-F238E27FC236}">
                <a16:creationId xmlns:a16="http://schemas.microsoft.com/office/drawing/2014/main" id="{3B4062CD-C10B-4568-0A25-AC8BEBB4EBFF}"/>
              </a:ext>
            </a:extLst>
          </p:cNvPr>
          <p:cNvPicPr>
            <a:picLocks noChangeAspect="1"/>
          </p:cNvPicPr>
          <p:nvPr/>
        </p:nvPicPr>
        <p:blipFill>
          <a:blip r:embed="rId2"/>
          <a:srcRect l="30287" r="24256" b="-2"/>
          <a:stretch/>
        </p:blipFill>
        <p:spPr>
          <a:xfrm>
            <a:off x="4474766" y="1"/>
            <a:ext cx="4669234" cy="6856412"/>
          </a:xfrm>
          <a:custGeom>
            <a:avLst/>
            <a:gdLst/>
            <a:ahLst/>
            <a:cxnLst/>
            <a:rect l="l" t="t" r="r" b="b"/>
            <a:pathLst>
              <a:path w="5620032" h="6856412">
                <a:moveTo>
                  <a:pt x="13187" y="0"/>
                </a:moveTo>
                <a:lnTo>
                  <a:pt x="5620032" y="0"/>
                </a:lnTo>
                <a:lnTo>
                  <a:pt x="5620032" y="6856412"/>
                </a:lnTo>
                <a:lnTo>
                  <a:pt x="0" y="6856412"/>
                </a:lnTo>
                <a:lnTo>
                  <a:pt x="64318" y="6298274"/>
                </a:lnTo>
                <a:cubicBezTo>
                  <a:pt x="203221" y="4970220"/>
                  <a:pt x="240510" y="3632077"/>
                  <a:pt x="97152" y="2276000"/>
                </a:cubicBezTo>
                <a:cubicBezTo>
                  <a:pt x="35713" y="1694824"/>
                  <a:pt x="7455" y="1116942"/>
                  <a:pt x="6154" y="541737"/>
                </a:cubicBezTo>
                <a:close/>
              </a:path>
            </a:pathLst>
          </a:custGeom>
        </p:spPr>
      </p:pic>
      <p:graphicFrame>
        <p:nvGraphicFramePr>
          <p:cNvPr id="5" name="Content Placeholder 2">
            <a:extLst>
              <a:ext uri="{FF2B5EF4-FFF2-40B4-BE49-F238E27FC236}">
                <a16:creationId xmlns:a16="http://schemas.microsoft.com/office/drawing/2014/main" id="{02ADE3FB-4FB3-1003-FB27-68A2BEDF3319}"/>
              </a:ext>
            </a:extLst>
          </p:cNvPr>
          <p:cNvGraphicFramePr>
            <a:graphicFrameLocks noGrp="1"/>
          </p:cNvGraphicFramePr>
          <p:nvPr>
            <p:ph idx="1"/>
            <p:extLst>
              <p:ext uri="{D42A27DB-BD31-4B8C-83A1-F6EECF244321}">
                <p14:modId xmlns:p14="http://schemas.microsoft.com/office/powerpoint/2010/main" val="3119500821"/>
              </p:ext>
            </p:extLst>
          </p:nvPr>
        </p:nvGraphicFramePr>
        <p:xfrm>
          <a:off x="360759" y="2286001"/>
          <a:ext cx="3993357" cy="39195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ROWE a Naturalna Motywacja: „Ustawienia Domyślne”</a:t>
            </a:r>
          </a:p>
        </p:txBody>
      </p:sp>
      <p:sp>
        <p:nvSpPr>
          <p:cNvPr id="3" name="Content Placeholder 2"/>
          <p:cNvSpPr>
            <a:spLocks noGrp="1"/>
          </p:cNvSpPr>
          <p:nvPr>
            <p:ph idx="1"/>
          </p:nvPr>
        </p:nvSpPr>
        <p:spPr/>
        <p:txBody>
          <a:bodyPr/>
          <a:lstStyle/>
          <a:p>
            <a:endParaRPr/>
          </a:p>
          <a:p>
            <a:pPr algn="l">
              <a:defRPr sz="1800"/>
            </a:pPr>
            <a:r>
              <a:t>Teoria ustawień domyślnych: naturalna potrzeba samodzielności i ciekawości jest naszą podstawową motywacją.</a:t>
            </a:r>
          </a:p>
          <a:p>
            <a:pPr algn="l">
              <a:defRPr sz="1800"/>
            </a:pPr>
            <a:r>
              <a:t>ROWE przywraca tę wewnętrzną potrzebę autonomii, pozwalając pracownikom na większe zaangażowanie.</a:t>
            </a:r>
          </a:p>
          <a:p>
            <a:pPr algn="l">
              <a:defRPr sz="1800"/>
            </a:pPr>
            <a:r>
              <a:t>System umożliwia pracownikom skupienie się na pracy, nie na kontrolach i sztywnych godzinach.</a:t>
            </a:r>
          </a:p>
          <a:p>
            <a:pPr algn="l">
              <a:defRPr sz="1200" b="1" i="1"/>
            </a:pPr>
            <a:r>
              <a:t>Komentarz: ROWE jako powrót do wewnętrznej potrzeby autonomii. Pracownicy mogą realizować swoje zadania w oparciu o naturalną motywację, bez zewnętrznych ograniczeń.</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Teoria Motywacji wg Shimamury</a:t>
            </a:r>
          </a:p>
        </p:txBody>
      </p:sp>
      <p:sp>
        <p:nvSpPr>
          <p:cNvPr id="3" name="Content Placeholder 2"/>
          <p:cNvSpPr>
            <a:spLocks noGrp="1"/>
          </p:cNvSpPr>
          <p:nvPr>
            <p:ph idx="1"/>
          </p:nvPr>
        </p:nvSpPr>
        <p:spPr/>
        <p:txBody>
          <a:bodyPr/>
          <a:lstStyle/>
          <a:p>
            <a:endParaRPr/>
          </a:p>
          <a:p>
            <a:pPr algn="l">
              <a:defRPr sz="1800"/>
            </a:pPr>
            <a:r>
              <a:t>Główna teza Shimamury: Motywacja pojawia się jako efekt działania.</a:t>
            </a:r>
          </a:p>
          <a:p>
            <a:pPr algn="l">
              <a:defRPr sz="1800"/>
            </a:pPr>
            <a:r>
              <a:t>Nowe podejście: To działanie prowadzi do motywacji, a nie odwrotnie.</a:t>
            </a:r>
          </a:p>
          <a:p>
            <a:pPr algn="l">
              <a:defRPr sz="1800"/>
            </a:pPr>
            <a:r>
              <a:t>Przykład: Mark Manson mówi: 'Jeśli brakuje Ci motywacji, zrób coś!'</a:t>
            </a:r>
          </a:p>
          <a:p>
            <a:pPr algn="l">
              <a:defRPr sz="1200" b="1" i="1"/>
            </a:pPr>
            <a:r>
              <a:t>Komentarz: W teorii Shimamury i Manson'a działanie staje się katalizatorem, który uruchamia motywację. Motywacja nie jest wymagana na początku, wystarczy zacząć działać.</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Pętla Motywacyjna - Na Czym Polega?</a:t>
            </a:r>
          </a:p>
        </p:txBody>
      </p:sp>
      <p:sp>
        <p:nvSpPr>
          <p:cNvPr id="3" name="Content Placeholder 2"/>
          <p:cNvSpPr>
            <a:spLocks noGrp="1"/>
          </p:cNvSpPr>
          <p:nvPr>
            <p:ph idx="1"/>
          </p:nvPr>
        </p:nvSpPr>
        <p:spPr/>
        <p:txBody>
          <a:bodyPr/>
          <a:lstStyle/>
          <a:p>
            <a:endParaRPr/>
          </a:p>
          <a:p>
            <a:pPr algn="l">
              <a:defRPr sz="1800"/>
            </a:pPr>
            <a:r>
              <a:t>Pętla motywacyjna składa się z trzech elementów: inspiracji, napięcia do działania i samego działania.</a:t>
            </a:r>
          </a:p>
          <a:p>
            <a:pPr algn="l">
              <a:defRPr sz="1800"/>
            </a:pPr>
            <a:r>
              <a:t>Sekwencja ta działa w formie cyklu, gdzie jeden element prowadzi do następnego.</a:t>
            </a:r>
          </a:p>
          <a:p>
            <a:pPr algn="l">
              <a:defRPr sz="1800"/>
            </a:pPr>
            <a:r>
              <a:t>Każde działanie może prowadzić do kolejnej inspiracji, a ta inicjuje nową pętlę.</a:t>
            </a:r>
          </a:p>
          <a:p>
            <a:pPr algn="l">
              <a:defRPr sz="1200" b="1" i="1"/>
            </a:pPr>
            <a:r>
              <a:t>Komentarz: Pętla motywacyjna to samonapędzający się mechanizm, w którym każdy etap podsyca następny, tworząc trwałą motywację.</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Element 1: Inspiracja</a:t>
            </a:r>
          </a:p>
        </p:txBody>
      </p:sp>
      <p:sp>
        <p:nvSpPr>
          <p:cNvPr id="3" name="Content Placeholder 2"/>
          <p:cNvSpPr>
            <a:spLocks noGrp="1"/>
          </p:cNvSpPr>
          <p:nvPr>
            <p:ph idx="1"/>
          </p:nvPr>
        </p:nvSpPr>
        <p:spPr/>
        <p:txBody>
          <a:bodyPr/>
          <a:lstStyle/>
          <a:p>
            <a:endParaRPr/>
          </a:p>
          <a:p>
            <a:pPr algn="l">
              <a:defRPr sz="1800"/>
            </a:pPr>
            <a:r>
              <a:t>Inspiracja to moment, w którym pojawia się pomysł lub nowe odkrycie.</a:t>
            </a:r>
          </a:p>
          <a:p>
            <a:pPr algn="l">
              <a:defRPr sz="1800"/>
            </a:pPr>
            <a:r>
              <a:t>Przykład: Archimedes i jego 'Eureka!' – olśnienie pojawia się w wannie.</a:t>
            </a:r>
          </a:p>
          <a:p>
            <a:pPr algn="l">
              <a:defRPr sz="1800"/>
            </a:pPr>
            <a:r>
              <a:t>Inspiracja może być wynikiem wewnętrznego impulsu lub zewnętrznego bodźca.</a:t>
            </a:r>
          </a:p>
          <a:p>
            <a:pPr algn="l">
              <a:defRPr sz="1200" b="1" i="1"/>
            </a:pPr>
            <a:r>
              <a:t>Komentarz: Inspiracja często zaczyna proces motywacyjny, tworząc pierwszy impuls do działania i odkrycia nowych możliwości.</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Element 2: Napięcie do Działania</a:t>
            </a:r>
          </a:p>
        </p:txBody>
      </p:sp>
      <p:sp>
        <p:nvSpPr>
          <p:cNvPr id="3" name="Content Placeholder 2"/>
          <p:cNvSpPr>
            <a:spLocks noGrp="1"/>
          </p:cNvSpPr>
          <p:nvPr>
            <p:ph idx="1"/>
          </p:nvPr>
        </p:nvSpPr>
        <p:spPr/>
        <p:txBody>
          <a:bodyPr/>
          <a:lstStyle/>
          <a:p>
            <a:endParaRPr/>
          </a:p>
          <a:p>
            <a:pPr algn="l">
              <a:defRPr sz="1800"/>
            </a:pPr>
            <a:r>
              <a:t>Inspiracja wywołuje napięcie do działania – pojawia się chęć realizacji pomysłu.</a:t>
            </a:r>
          </a:p>
          <a:p>
            <a:pPr algn="l">
              <a:defRPr sz="1800"/>
            </a:pPr>
            <a:r>
              <a:t>To emocjonalne napięcie wymaga rozładowania poprzez działanie.</a:t>
            </a:r>
          </a:p>
          <a:p>
            <a:pPr algn="l">
              <a:defRPr sz="1800"/>
            </a:pPr>
            <a:r>
              <a:t>Napięcie do działania pojawia się, gdy widzimy praktyczne zastosowanie odkrycia.</a:t>
            </a:r>
          </a:p>
          <a:p>
            <a:pPr algn="l">
              <a:defRPr sz="1200" b="1" i="1"/>
            </a:pPr>
            <a:r>
              <a:t>Komentarz: Napięcie do działania to kluczowy etap, ponieważ uruchamia impuls do wdrożenia inspiracji w praktyce, co rozładowuje emocjonalne napięcie.</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Element 3: Działanie</a:t>
            </a:r>
          </a:p>
        </p:txBody>
      </p:sp>
      <p:sp>
        <p:nvSpPr>
          <p:cNvPr id="3" name="Content Placeholder 2"/>
          <p:cNvSpPr>
            <a:spLocks noGrp="1"/>
          </p:cNvSpPr>
          <p:nvPr>
            <p:ph idx="1"/>
          </p:nvPr>
        </p:nvSpPr>
        <p:spPr/>
        <p:txBody>
          <a:bodyPr/>
          <a:lstStyle/>
          <a:p>
            <a:endParaRPr/>
          </a:p>
          <a:p>
            <a:pPr algn="l">
              <a:defRPr sz="1800"/>
            </a:pPr>
            <a:r>
              <a:t>Działanie jest trzecim elementem, który napędza pętlę motywacyjną.</a:t>
            </a:r>
          </a:p>
          <a:p>
            <a:pPr algn="l">
              <a:defRPr sz="1800"/>
            </a:pPr>
            <a:r>
              <a:t>W wyniku działania pojawiają się nowe odkrycia, inicjując kolejną inspirację.</a:t>
            </a:r>
          </a:p>
          <a:p>
            <a:pPr algn="l">
              <a:defRPr sz="1800"/>
            </a:pPr>
            <a:r>
              <a:t>Przykład: Działanie, jak przekształcanie ogródka, może zainspirować kolejne pomysły.</a:t>
            </a:r>
          </a:p>
          <a:p>
            <a:pPr algn="l">
              <a:defRPr sz="1200" b="1" i="1"/>
            </a:pPr>
            <a:r>
              <a:t>Komentarz: Działanie to kluczowy etap, który nie tylko realizuje inspirację, ale prowadzi do odkrycia nowych możliwości, zapętlając cały proces.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Przykład Pętli Motywacyjnej w Praktyce</a:t>
            </a:r>
          </a:p>
        </p:txBody>
      </p:sp>
      <p:sp>
        <p:nvSpPr>
          <p:cNvPr id="3" name="Content Placeholder 2"/>
          <p:cNvSpPr>
            <a:spLocks noGrp="1"/>
          </p:cNvSpPr>
          <p:nvPr>
            <p:ph idx="1"/>
          </p:nvPr>
        </p:nvSpPr>
        <p:spPr/>
        <p:txBody>
          <a:bodyPr/>
          <a:lstStyle/>
          <a:p>
            <a:endParaRPr/>
          </a:p>
          <a:p>
            <a:pPr algn="l">
              <a:defRPr sz="1800"/>
            </a:pPr>
            <a:r>
              <a:t>Przykład: Oglądasz program o stylizacji ogrodu i dostajesz inspirację.</a:t>
            </a:r>
          </a:p>
          <a:p>
            <a:pPr algn="l">
              <a:defRPr sz="1800"/>
            </a:pPr>
            <a:r>
              <a:t>Od razu pojawia się napięcie do działania, myślisz o narzędziach i komponentach.</a:t>
            </a:r>
          </a:p>
          <a:p>
            <a:pPr algn="l">
              <a:defRPr sz="1800"/>
            </a:pPr>
            <a:r>
              <a:t>Po zakończeniu programu zaczynasz działać, co generuje nowe pomysły.</a:t>
            </a:r>
          </a:p>
          <a:p>
            <a:pPr algn="l">
              <a:defRPr sz="1200" b="1" i="1"/>
            </a:pPr>
            <a:r>
              <a:t>Komentarz: Pętla motywacyjna jest aktywna w codziennych sytuacjach, a każda inspiracja, działanie i napięcie tworzą cykl, który podsyca kolejne kroki.</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Wnioski: Jak Rozpocząć Pętlę Motywacyjną?</a:t>
            </a:r>
          </a:p>
        </p:txBody>
      </p:sp>
      <p:sp>
        <p:nvSpPr>
          <p:cNvPr id="3" name="Content Placeholder 2"/>
          <p:cNvSpPr>
            <a:spLocks noGrp="1"/>
          </p:cNvSpPr>
          <p:nvPr>
            <p:ph idx="1"/>
          </p:nvPr>
        </p:nvSpPr>
        <p:spPr/>
        <p:txBody>
          <a:bodyPr/>
          <a:lstStyle/>
          <a:p>
            <a:endParaRPr/>
          </a:p>
          <a:p>
            <a:pPr algn="l">
              <a:defRPr sz="1800"/>
            </a:pPr>
            <a:r>
              <a:t>Pętlę motywacyjną można zacząć od dowolnego elementu: inspiracji, napięcia lub działania.</a:t>
            </a:r>
          </a:p>
          <a:p>
            <a:pPr algn="l">
              <a:defRPr sz="1800"/>
            </a:pPr>
            <a:r>
              <a:t>Najłatwiej zacząć od działania, które pobudza całą sekwencję.</a:t>
            </a:r>
          </a:p>
          <a:p>
            <a:pPr algn="l">
              <a:defRPr sz="1800"/>
            </a:pPr>
            <a:r>
              <a:t>Wystarczy podjąć małe działanie, by uruchomić mechanizm pętli motywacyjnej.</a:t>
            </a:r>
          </a:p>
          <a:p>
            <a:pPr algn="l">
              <a:defRPr sz="1200" b="1" i="1"/>
            </a:pPr>
            <a:r>
              <a:t>Komentarz: Kluczem do pętli motywacyjnej jest działanie. Nawet najmniejsze działanie może wywołać pełny cykl inspiracji, napięcia i kolejnych działań.</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Wprowadzenie do Motywacji Plemię-Lider</a:t>
            </a:r>
          </a:p>
        </p:txBody>
      </p:sp>
      <p:sp>
        <p:nvSpPr>
          <p:cNvPr id="3" name="Content Placeholder 2"/>
          <p:cNvSpPr>
            <a:spLocks noGrp="1"/>
          </p:cNvSpPr>
          <p:nvPr>
            <p:ph idx="1"/>
          </p:nvPr>
        </p:nvSpPr>
        <p:spPr/>
        <p:txBody>
          <a:bodyPr/>
          <a:lstStyle/>
          <a:p>
            <a:endParaRPr/>
          </a:p>
          <a:p>
            <a:pPr algn="l">
              <a:defRPr sz="1800"/>
            </a:pPr>
            <a:r>
              <a:t>Motywacja grupowa: ludzie podejmują działania zainspirowani konkretną ideą.</a:t>
            </a:r>
          </a:p>
          <a:p>
            <a:pPr algn="l">
              <a:defRPr sz="1800"/>
            </a:pPr>
            <a:r>
              <a:t>Przykład: Internet pokazuje, jak pewne idee mogą przyciągnąć zwolenników.</a:t>
            </a:r>
          </a:p>
          <a:p>
            <a:pPr algn="l">
              <a:defRPr sz="1800"/>
            </a:pPr>
            <a:r>
              <a:t>W tej koncepcji motywacja jest napędzana ideą, a nie poleceniem szefa.</a:t>
            </a:r>
          </a:p>
          <a:p>
            <a:pPr algn="l">
              <a:defRPr sz="1200" b="1" i="1"/>
            </a:pPr>
            <a:r>
              <a:t>Komentarz: Idea plemienia zakłada, że osoby jednoczą się wokół lidera, który inspiruje ich do wspólnych działań bez potrzeby wydawania poleceń.</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Przykład Motywacji Plemię-Lider: Leszek i Paweł</a:t>
            </a:r>
          </a:p>
        </p:txBody>
      </p:sp>
      <p:sp>
        <p:nvSpPr>
          <p:cNvPr id="3" name="Content Placeholder 2"/>
          <p:cNvSpPr>
            <a:spLocks noGrp="1"/>
          </p:cNvSpPr>
          <p:nvPr>
            <p:ph idx="1"/>
          </p:nvPr>
        </p:nvSpPr>
        <p:spPr/>
        <p:txBody>
          <a:bodyPr/>
          <a:lstStyle/>
          <a:p>
            <a:endParaRPr/>
          </a:p>
          <a:p>
            <a:pPr algn="l">
              <a:defRPr sz="1800"/>
            </a:pPr>
            <a:r>
              <a:t>Leszek i Paweł oferują identyczne aplikacje, ale sprzedają się one różnie.</a:t>
            </a:r>
          </a:p>
          <a:p>
            <a:pPr algn="l">
              <a:defRPr sz="1800"/>
            </a:pPr>
            <a:r>
              <a:t>Leszek przyciągnął większą liczbę użytkowników dzięki zaangażowaniu odbiorców.</a:t>
            </a:r>
          </a:p>
          <a:p>
            <a:pPr algn="l">
              <a:defRPr sz="1800"/>
            </a:pPr>
            <a:r>
              <a:t>Komentarz: Motywacja do zakupu wynika z zaangażowania wokół idei produktu Leszka.</a:t>
            </a:r>
          </a:p>
          <a:p>
            <a:pPr algn="l">
              <a:defRPr sz="1200" b="1" i="1"/>
            </a:pPr>
            <a:r>
              <a:t>Komentarz: Leszkowi udało się lepiej zmotywować swoich klientów poprzez stworzenie narracji wokół aplikacji, co spowodowało, że odbiorcy bardziej się z nią utożsamili.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041" y="586855"/>
            <a:ext cx="2401025" cy="3387497"/>
          </a:xfrm>
        </p:spPr>
        <p:txBody>
          <a:bodyPr anchor="b">
            <a:normAutofit/>
          </a:bodyPr>
          <a:lstStyle/>
          <a:p>
            <a:pPr algn="r"/>
            <a:r>
              <a:rPr lang="pl-PL" sz="3500">
                <a:solidFill>
                  <a:srgbClr val="FFFFFF"/>
                </a:solidFill>
              </a:rPr>
              <a:t>Koncepcje Motywacji przez Cel</a:t>
            </a:r>
          </a:p>
        </p:txBody>
      </p:sp>
      <p:sp>
        <p:nvSpPr>
          <p:cNvPr id="3" name="Content Placeholder 2"/>
          <p:cNvSpPr>
            <a:spLocks noGrp="1"/>
          </p:cNvSpPr>
          <p:nvPr>
            <p:ph idx="1"/>
          </p:nvPr>
        </p:nvSpPr>
        <p:spPr>
          <a:xfrm>
            <a:off x="3607694" y="649480"/>
            <a:ext cx="4916510" cy="5546047"/>
          </a:xfrm>
        </p:spPr>
        <p:txBody>
          <a:bodyPr anchor="ctr">
            <a:normAutofit/>
          </a:bodyPr>
          <a:lstStyle/>
          <a:p>
            <a:endParaRPr lang="pl-PL" sz="1700"/>
          </a:p>
          <a:p>
            <a:pPr>
              <a:defRPr sz="1800"/>
            </a:pPr>
            <a:r>
              <a:rPr lang="pl-PL" sz="1700"/>
              <a:t>SMART (George Doran, 1981)</a:t>
            </a:r>
          </a:p>
          <a:p>
            <a:pPr>
              <a:defRPr sz="1800"/>
            </a:pPr>
            <a:r>
              <a:rPr lang="pl-PL" sz="1700"/>
              <a:t>- Konkretność, mierzalność, odpowiedzialność, realność, czas</a:t>
            </a:r>
          </a:p>
          <a:p>
            <a:pPr>
              <a:defRPr sz="1800"/>
            </a:pPr>
            <a:r>
              <a:rPr lang="pl-PL" sz="1700"/>
              <a:t>BHAG (Jim Collins i Jerry Porras, 1994)</a:t>
            </a:r>
          </a:p>
          <a:p>
            <a:pPr>
              <a:defRPr sz="1800"/>
            </a:pPr>
            <a:r>
              <a:rPr lang="pl-PL" sz="1700"/>
              <a:t>- Wielki, kudłaty, zuchwały cel, wizja długoterminowa (10+ lat)</a:t>
            </a:r>
          </a:p>
          <a:p>
            <a:pPr>
              <a:defRPr sz="1800"/>
            </a:pPr>
            <a:r>
              <a:rPr lang="pl-PL" sz="1700"/>
              <a:t>GROW</a:t>
            </a:r>
          </a:p>
          <a:p>
            <a:pPr>
              <a:defRPr sz="1800"/>
            </a:pPr>
            <a:r>
              <a:rPr lang="pl-PL" sz="1700"/>
              <a:t>- Analiza pozycji, zasobów i możliwości realizacji celu</a:t>
            </a:r>
          </a:p>
          <a:p>
            <a:pPr>
              <a:defRPr sz="1200" b="1" i="1"/>
            </a:pPr>
            <a:r>
              <a:rPr lang="pl-PL" sz="1700"/>
              <a:t>Komentarz: Przegląd głównych modeli motywacyjnych opartych na celach; pokazanie różnic między nimi.</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Koncepcja Plemienia wg Setha Godina</a:t>
            </a:r>
          </a:p>
        </p:txBody>
      </p:sp>
      <p:sp>
        <p:nvSpPr>
          <p:cNvPr id="3" name="Content Placeholder 2"/>
          <p:cNvSpPr>
            <a:spLocks noGrp="1"/>
          </p:cNvSpPr>
          <p:nvPr>
            <p:ph idx="1"/>
          </p:nvPr>
        </p:nvSpPr>
        <p:spPr/>
        <p:txBody>
          <a:bodyPr/>
          <a:lstStyle/>
          <a:p>
            <a:endParaRPr/>
          </a:p>
          <a:p>
            <a:pPr algn="l">
              <a:defRPr sz="1800"/>
            </a:pPr>
            <a:r>
              <a:t>W książce *Plemiona* Seth Godin opisuje relację plemię-lider jako wzór motywacji.</a:t>
            </a:r>
          </a:p>
          <a:p>
            <a:pPr algn="l">
              <a:defRPr sz="1800"/>
            </a:pPr>
            <a:r>
              <a:t>Członkowie plemion podążają za ideą lidera, nie potrzebują rozkazów.</a:t>
            </a:r>
          </a:p>
          <a:p>
            <a:pPr algn="l">
              <a:defRPr sz="1800"/>
            </a:pPr>
            <a:r>
              <a:t>Motywacja płynie z wewnętrznej inspiracji, nie zewnętrznej kontroli.</a:t>
            </a:r>
          </a:p>
          <a:p>
            <a:pPr algn="l">
              <a:defRPr sz="1200" b="1" i="1"/>
            </a:pPr>
            <a:r>
              <a:t>Komentarz: Seth Godin pokazuje, że plemię to grupa, która naturalnie podąża za liderem dzięki zaufaniu i inspiracji płynącej z jego idei.</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Elementy Składowe Poruszenia wg Godina</a:t>
            </a:r>
          </a:p>
        </p:txBody>
      </p:sp>
      <p:sp>
        <p:nvSpPr>
          <p:cNvPr id="3" name="Content Placeholder 2"/>
          <p:cNvSpPr>
            <a:spLocks noGrp="1"/>
          </p:cNvSpPr>
          <p:nvPr>
            <p:ph idx="1"/>
          </p:nvPr>
        </p:nvSpPr>
        <p:spPr/>
        <p:txBody>
          <a:bodyPr/>
          <a:lstStyle/>
          <a:p>
            <a:endParaRPr/>
          </a:p>
          <a:p>
            <a:pPr algn="l">
              <a:defRPr sz="1800"/>
            </a:pPr>
            <a:r>
              <a:t>Narracja lidera: historia, która porusza i inspiruje członków plemienia.</a:t>
            </a:r>
          </a:p>
          <a:p>
            <a:pPr algn="l">
              <a:defRPr sz="1800"/>
            </a:pPr>
            <a:r>
              <a:t>Sieć połączeń: platforma do komunikacji i redystrybucji idei.</a:t>
            </a:r>
          </a:p>
          <a:p>
            <a:pPr algn="l">
              <a:defRPr sz="1800"/>
            </a:pPr>
            <a:r>
              <a:t>Możliwość aktywności bez ograniczeń: followersi mogą działać i szerzyć ideę.</a:t>
            </a:r>
          </a:p>
          <a:p>
            <a:pPr algn="l">
              <a:defRPr sz="1200" b="1" i="1"/>
            </a:pPr>
            <a:r>
              <a:t>Komentarz: Godin wskazuje na trzy kluczowe elementy, które muszą być spełnione, aby stworzyć silną społeczność wokół lidera i jego idei.</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Przykład Prawdziwego Followera</a:t>
            </a:r>
          </a:p>
        </p:txBody>
      </p:sp>
      <p:sp>
        <p:nvSpPr>
          <p:cNvPr id="3" name="Content Placeholder 2"/>
          <p:cNvSpPr>
            <a:spLocks noGrp="1"/>
          </p:cNvSpPr>
          <p:nvPr>
            <p:ph idx="1"/>
          </p:nvPr>
        </p:nvSpPr>
        <p:spPr/>
        <p:txBody>
          <a:bodyPr/>
          <a:lstStyle/>
          <a:p>
            <a:endParaRPr/>
          </a:p>
          <a:p>
            <a:pPr algn="l">
              <a:defRPr sz="1800"/>
            </a:pPr>
            <a:r>
              <a:t>Prawdziwy follower to nie tylko osoba obserwująca – aktywnie wspiera i szerzy ideę.</a:t>
            </a:r>
          </a:p>
          <a:p>
            <a:pPr algn="l">
              <a:defRPr sz="1800"/>
            </a:pPr>
            <a:r>
              <a:t>Przykład: Użytkownik, który kupuje książki ulubionego autora i poleca je innym.</a:t>
            </a:r>
          </a:p>
          <a:p>
            <a:pPr algn="l">
              <a:defRPr sz="1800"/>
            </a:pPr>
            <a:r>
              <a:t>Komentarz: Prawdziwy follower inwestuje czas i energię, by promować to, w co wierzy.</a:t>
            </a:r>
          </a:p>
          <a:p>
            <a:pPr algn="l">
              <a:defRPr sz="1200" b="1" i="1"/>
            </a:pPr>
            <a:r>
              <a:t>Komentarz: Followersi nie tylko konsumują treści – uczestniczą w ich promocji, włączając innych, co wzmacnia ideę lidera.</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Znaczenie Motywacji opartej na Idei</a:t>
            </a:r>
          </a:p>
        </p:txBody>
      </p:sp>
      <p:sp>
        <p:nvSpPr>
          <p:cNvPr id="3" name="Content Placeholder 2"/>
          <p:cNvSpPr>
            <a:spLocks noGrp="1"/>
          </p:cNvSpPr>
          <p:nvPr>
            <p:ph idx="1"/>
          </p:nvPr>
        </p:nvSpPr>
        <p:spPr/>
        <p:txBody>
          <a:bodyPr/>
          <a:lstStyle/>
          <a:p>
            <a:endParaRPr/>
          </a:p>
          <a:p>
            <a:pPr algn="l">
              <a:defRPr sz="1800"/>
            </a:pPr>
            <a:r>
              <a:t>Motywacja oparte na idei jest silniejsza niż na poleceniach – pozwala osiągnąć więcej.</a:t>
            </a:r>
          </a:p>
          <a:p>
            <a:pPr algn="l">
              <a:defRPr sz="1800"/>
            </a:pPr>
            <a:r>
              <a:t>Ruch napędzany ideą przekracza swoją pierwotną skalę i rośnie samoistnie.</a:t>
            </a:r>
          </a:p>
          <a:p>
            <a:pPr algn="l">
              <a:defRPr sz="1800"/>
            </a:pPr>
            <a:r>
              <a:t>Komentarz: Motywacja wynikająca z idei prowadzi do zrównoważonego, długofalowego rozwoju.</a:t>
            </a:r>
          </a:p>
          <a:p>
            <a:pPr algn="l">
              <a:defRPr sz="1200" b="1" i="1"/>
            </a:pPr>
            <a:r>
              <a:t>Komentarz: Gdy followersi utożsamiają się z ideą, są bardziej zaangażowani i pomagają w jej naturalnym rozwoju, bez zewnętrznego przymusu.</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Podsumowanie: Siła Idei w Budowie Społeczności</a:t>
            </a:r>
          </a:p>
        </p:txBody>
      </p:sp>
      <p:sp>
        <p:nvSpPr>
          <p:cNvPr id="3" name="Content Placeholder 2"/>
          <p:cNvSpPr>
            <a:spLocks noGrp="1"/>
          </p:cNvSpPr>
          <p:nvPr>
            <p:ph idx="1"/>
          </p:nvPr>
        </p:nvSpPr>
        <p:spPr/>
        <p:txBody>
          <a:bodyPr/>
          <a:lstStyle/>
          <a:p>
            <a:endParaRPr/>
          </a:p>
          <a:p>
            <a:pPr algn="l">
              <a:defRPr sz="1800"/>
            </a:pPr>
            <a:r>
              <a:t>Siła idei w budowie plemion polega na możliwości samorozwoju.</a:t>
            </a:r>
          </a:p>
          <a:p>
            <a:pPr algn="l">
              <a:defRPr sz="1800"/>
            </a:pPr>
            <a:r>
              <a:t>Im silniejsza idea, tym większa liczba followersów i ich zaangażowanie.</a:t>
            </a:r>
          </a:p>
          <a:p>
            <a:pPr algn="l">
              <a:defRPr sz="1800"/>
            </a:pPr>
            <a:r>
              <a:t>Tworzenie takiego ruchu jest trudne, ale efekty są długotrwałe i znaczące.</a:t>
            </a:r>
          </a:p>
          <a:p>
            <a:pPr algn="l">
              <a:defRPr sz="1200" b="1" i="1"/>
            </a:pPr>
            <a:r>
              <a:t>Komentarz: Plemiona tworzone wokół lidera są wyjątkowe ze względu na autentyczne zaangażowanie i lojalność, które są trudne do osiągnięcia innymi metodami motywacyjnymi.</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Wprowadzenie do Motywacji 2.0 i 3.0</a:t>
            </a:r>
          </a:p>
        </p:txBody>
      </p:sp>
      <p:sp>
        <p:nvSpPr>
          <p:cNvPr id="3" name="Content Placeholder 2"/>
          <p:cNvSpPr>
            <a:spLocks noGrp="1"/>
          </p:cNvSpPr>
          <p:nvPr>
            <p:ph idx="1"/>
          </p:nvPr>
        </p:nvSpPr>
        <p:spPr/>
        <p:txBody>
          <a:bodyPr/>
          <a:lstStyle/>
          <a:p>
            <a:endParaRPr/>
          </a:p>
          <a:p>
            <a:pPr algn="l">
              <a:defRPr sz="1800"/>
            </a:pPr>
            <a:r>
              <a:t>System „jeśli - to” oparty na karach i nagrodach, wywodzi się z ery przemysłowej.</a:t>
            </a:r>
          </a:p>
          <a:p>
            <a:pPr algn="l">
              <a:defRPr sz="1800"/>
            </a:pPr>
            <a:r>
              <a:t>Ten model jest mocno zakorzeniony, opierając się na motywacji poprzez przymus lub nagrody.</a:t>
            </a:r>
          </a:p>
          <a:p>
            <a:pPr algn="l">
              <a:defRPr sz="1800"/>
            </a:pPr>
            <a:r>
              <a:t>Współcześnie jednak ten system wydaje się przestarzały i często ogranicza wewnętrzną motywację.</a:t>
            </a:r>
          </a:p>
          <a:p>
            <a:pPr algn="l">
              <a:defRPr sz="1200" b="1" i="1"/>
            </a:pPr>
            <a:r>
              <a:t>Komentarz: Klasyczny system motywacyjny „kija i marchewki” jest skuteczny, lecz nie pasuje już do dynamicznie zmieniającego się rynku pracy.</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Ewolucja Motywacji: od Homo Oeconomicus do Homo Oeconomicus Maturus</a:t>
            </a:r>
          </a:p>
        </p:txBody>
      </p:sp>
      <p:sp>
        <p:nvSpPr>
          <p:cNvPr id="3" name="Content Placeholder 2"/>
          <p:cNvSpPr>
            <a:spLocks noGrp="1"/>
          </p:cNvSpPr>
          <p:nvPr>
            <p:ph idx="1"/>
          </p:nvPr>
        </p:nvSpPr>
        <p:spPr/>
        <p:txBody>
          <a:bodyPr/>
          <a:lstStyle/>
          <a:p>
            <a:endParaRPr/>
          </a:p>
          <a:p>
            <a:pPr algn="l">
              <a:defRPr sz="1800"/>
            </a:pPr>
            <a:r>
              <a:t>Bruno Frey opisuje nowy model pracownika, z bardziej złożonymi motywacjami.</a:t>
            </a:r>
          </a:p>
          <a:p>
            <a:pPr algn="l">
              <a:defRPr sz="1800"/>
            </a:pPr>
            <a:r>
              <a:t>Homo Oeconomicus Maturus nie jest motywowany wyłącznie zyskiem – ceni autonomię, odpowiedzialność i zaangażowanie.</a:t>
            </a:r>
          </a:p>
          <a:p>
            <a:pPr algn="l">
              <a:defRPr sz="1800"/>
            </a:pPr>
            <a:r>
              <a:t>Nowy model zarządzania musi uwzględniać wewnętrzne zasoby motywacyjne.</a:t>
            </a:r>
          </a:p>
          <a:p>
            <a:pPr algn="l">
              <a:defRPr sz="1200" b="1" i="1"/>
            </a:pPr>
            <a:r>
              <a:t>Komentarz: Dzisiejsi pracownicy cenią autonomię i odpowiedzialność bardziej niż tradycyjne nagrody finansowe, co wymaga zmiany podejścia.</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Motywacja 3.0: Wewnętrzne Bodźce i Zaangażowanie</a:t>
            </a:r>
          </a:p>
        </p:txBody>
      </p:sp>
      <p:sp>
        <p:nvSpPr>
          <p:cNvPr id="3" name="Content Placeholder 2"/>
          <p:cNvSpPr>
            <a:spLocks noGrp="1"/>
          </p:cNvSpPr>
          <p:nvPr>
            <p:ph idx="1"/>
          </p:nvPr>
        </p:nvSpPr>
        <p:spPr/>
        <p:txBody>
          <a:bodyPr/>
          <a:lstStyle/>
          <a:p>
            <a:endParaRPr/>
          </a:p>
          <a:p>
            <a:pPr algn="l">
              <a:defRPr sz="1800"/>
            </a:pPr>
            <a:r>
              <a:t>Motywacja 3.0 opiera się na maksymalizatorach wewnętrznych, takich jak autonomia i sens działania.</a:t>
            </a:r>
          </a:p>
          <a:p>
            <a:pPr algn="l">
              <a:defRPr sz="1800"/>
            </a:pPr>
            <a:r>
              <a:t>Daniel Pink: „Ludzie chcą być odpowiedzialni i potrzebują kontroli nad zadaniem, czasem, techniką i zespołem.”</a:t>
            </a:r>
          </a:p>
          <a:p>
            <a:pPr algn="l">
              <a:defRPr sz="1800"/>
            </a:pPr>
            <a:r>
              <a:t>Model zaangażowania zastępuje model podporządkowania.</a:t>
            </a:r>
          </a:p>
          <a:p>
            <a:pPr algn="l">
              <a:defRPr sz="1200" b="1" i="1"/>
            </a:pPr>
            <a:r>
              <a:t>Komentarz: Motywacja 3.0 przenosi ciężar na wewnętrzne potrzeby – ludzie angażują się w działania, które mają dla nich głębsze znaczenie.</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Porównanie Systemów Motywacji: „jeśli - to” kontra „teraz - gdy”</a:t>
            </a:r>
          </a:p>
        </p:txBody>
      </p:sp>
      <p:sp>
        <p:nvSpPr>
          <p:cNvPr id="3" name="Content Placeholder 2"/>
          <p:cNvSpPr>
            <a:spLocks noGrp="1"/>
          </p:cNvSpPr>
          <p:nvPr>
            <p:ph idx="1"/>
          </p:nvPr>
        </p:nvSpPr>
        <p:spPr/>
        <p:txBody>
          <a:bodyPr/>
          <a:lstStyle/>
          <a:p>
            <a:endParaRPr/>
          </a:p>
          <a:p>
            <a:pPr algn="l">
              <a:defRPr sz="1800"/>
            </a:pPr>
            <a:r>
              <a:t>„jeśli - to”: „jeśli osiągniesz wynik, otrzymasz premię” – bazuje na zewnętrznych bodźcach.</a:t>
            </a:r>
          </a:p>
          <a:p>
            <a:pPr algn="l">
              <a:defRPr sz="1800"/>
            </a:pPr>
            <a:r>
              <a:t>„teraz - gdy”: „teraz, gdy wykonaliśmy zadanie, możemy mówić o uznaniu” – buduje na satysfakcji z wykonania pracy.</a:t>
            </a:r>
          </a:p>
          <a:p>
            <a:pPr algn="l">
              <a:defRPr sz="1800"/>
            </a:pPr>
            <a:r>
              <a:t>Podejście „teraz - gdy” pozwala na większą swobodę i kreatywność w działaniach.</a:t>
            </a:r>
          </a:p>
          <a:p>
            <a:pPr algn="l">
              <a:defRPr sz="1200" b="1" i="1"/>
            </a:pPr>
            <a:r>
              <a:t>Komentarz: W modelu „teraz - gdy” nagroda pojawia się po fakcie, podkreślając wartość samej pracy, a nie tylko końcowego efektu.</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Przykład: Naprawa Motocykla z Wnuczkiem</a:t>
            </a:r>
          </a:p>
        </p:txBody>
      </p:sp>
      <p:sp>
        <p:nvSpPr>
          <p:cNvPr id="3" name="Content Placeholder 2"/>
          <p:cNvSpPr>
            <a:spLocks noGrp="1"/>
          </p:cNvSpPr>
          <p:nvPr>
            <p:ph idx="1"/>
          </p:nvPr>
        </p:nvSpPr>
        <p:spPr/>
        <p:txBody>
          <a:bodyPr/>
          <a:lstStyle/>
          <a:p>
            <a:endParaRPr/>
          </a:p>
          <a:p>
            <a:pPr algn="l">
              <a:defRPr sz="1800"/>
            </a:pPr>
            <a:r>
              <a:t>Model „jeśli - to”: dziadek i wnuczek pracują, myśląc o nagrodzie po zakończeniu pracy.</a:t>
            </a:r>
          </a:p>
          <a:p>
            <a:pPr algn="l">
              <a:defRPr sz="1800"/>
            </a:pPr>
            <a:r>
              <a:t>Model „teraz - gdy”: praca przy motocyklu jest sama w sobie satysfakcjonująca; pub pojawia się po zakończeniu jako dodatek.</a:t>
            </a:r>
          </a:p>
          <a:p>
            <a:pPr algn="l">
              <a:defRPr sz="1800"/>
            </a:pPr>
            <a:r>
              <a:t>W obu przypadkach efekt jest ten sam (wizyta w pubie), ale motywacja do pracy znacząco się różni.</a:t>
            </a:r>
          </a:p>
          <a:p>
            <a:pPr algn="l">
              <a:defRPr sz="1200" b="1" i="1"/>
            </a:pPr>
            <a:r>
              <a:t>Komentarz: Przykład ilustruje, jak zmiana motywacji wpływa na zaangażowanie – sama praca staje się nagrodą, a nie środkiem do nagrody.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5125" y="1153572"/>
            <a:ext cx="2400300" cy="4461163"/>
          </a:xfrm>
        </p:spPr>
        <p:txBody>
          <a:bodyPr>
            <a:normAutofit/>
          </a:bodyPr>
          <a:lstStyle/>
          <a:p>
            <a:r>
              <a:rPr lang="pl-PL" sz="2800">
                <a:solidFill>
                  <a:srgbClr val="FFFFFF"/>
                </a:solidFill>
              </a:rPr>
              <a:t>Zmiana Realiów Współczesnych</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3335481" y="591344"/>
            <a:ext cx="5179868" cy="5585619"/>
          </a:xfrm>
        </p:spPr>
        <p:txBody>
          <a:bodyPr anchor="ctr">
            <a:normAutofit/>
          </a:bodyPr>
          <a:lstStyle/>
          <a:p>
            <a:endParaRPr/>
          </a:p>
          <a:p>
            <a:pPr>
              <a:defRPr sz="1800"/>
            </a:pPr>
            <a:r>
              <a:t>Szybki postęp technologiczny - Zmienia nawyki, zawody, wymagania na rynku pracy</a:t>
            </a:r>
            <a:endParaRPr lang="pl-PL"/>
          </a:p>
          <a:p>
            <a:pPr>
              <a:defRPr sz="1800"/>
            </a:pPr>
            <a:r>
              <a:t>Nieprzewidywalność gospodarki - Globalne trendy i kryzysy wpływające na cele</a:t>
            </a:r>
            <a:endParaRPr lang="pl-PL"/>
          </a:p>
          <a:p>
            <a:pPr>
              <a:defRPr sz="1800"/>
            </a:pPr>
            <a:r>
              <a:t>Zwiększony wpływ okoliczności zewnętrznych - Dynamika zmian, przewartościowanie celów i oczekiwań</a:t>
            </a:r>
            <a:endParaRPr lang="pl-PL"/>
          </a:p>
          <a:p>
            <a:pPr>
              <a:defRPr sz="1200" b="1" i="1"/>
            </a:pPr>
            <a:r>
              <a:t>Komentarz: Przykład: Pandemia COVID-19, która zmusiła firmy do zmiany celów i dostosowania strategii w nieprzewidywalnych warunkach.</a:t>
            </a:r>
            <a:endParaRPr lang="pl-PL"/>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Podsumowanie: Korzyści z Motywacji 3.0</a:t>
            </a:r>
          </a:p>
        </p:txBody>
      </p:sp>
      <p:sp>
        <p:nvSpPr>
          <p:cNvPr id="3" name="Content Placeholder 2"/>
          <p:cNvSpPr>
            <a:spLocks noGrp="1"/>
          </p:cNvSpPr>
          <p:nvPr>
            <p:ph idx="1"/>
          </p:nvPr>
        </p:nvSpPr>
        <p:spPr/>
        <p:txBody>
          <a:bodyPr/>
          <a:lstStyle/>
          <a:p>
            <a:endParaRPr/>
          </a:p>
          <a:p>
            <a:pPr algn="l">
              <a:defRPr sz="1800"/>
            </a:pPr>
            <a:r>
              <a:t>System „teraz - gdy” pozwala ludziom czerpać satysfakcję z własnej pracy.</a:t>
            </a:r>
          </a:p>
          <a:p>
            <a:pPr algn="l">
              <a:defRPr sz="1800"/>
            </a:pPr>
            <a:r>
              <a:t>Ludzie angażują się głębiej, gdy mają autonomię i sensowny cel.</a:t>
            </a:r>
          </a:p>
          <a:p>
            <a:pPr algn="l">
              <a:defRPr sz="1800"/>
            </a:pPr>
            <a:r>
              <a:t>Model 3.0 pomaga redukować frustrację i wspiera długofalowe zaangażowanie pracowników.</a:t>
            </a:r>
          </a:p>
          <a:p>
            <a:pPr algn="l">
              <a:defRPr sz="1200" b="1" i="1"/>
            </a:pPr>
            <a:r>
              <a:t>Komentarz: Motywacja 3.0 nie tylko zwiększa efektywność, ale wspiera też rozwój osobisty pracowników, co korzystnie wpływa na całą organizację.</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Wprowadzenie do Motywacji Zewnętrznej i Wewnętrznej</a:t>
            </a:r>
          </a:p>
        </p:txBody>
      </p:sp>
      <p:sp>
        <p:nvSpPr>
          <p:cNvPr id="3" name="Content Placeholder 2"/>
          <p:cNvSpPr>
            <a:spLocks noGrp="1"/>
          </p:cNvSpPr>
          <p:nvPr>
            <p:ph idx="1"/>
          </p:nvPr>
        </p:nvSpPr>
        <p:spPr/>
        <p:txBody>
          <a:bodyPr/>
          <a:lstStyle/>
          <a:p>
            <a:r>
              <a:rPr sz="1800"/>
              <a:t>Dziś powszechne, choć niepełne rozumienie procesów motywacji, opiera się na rozróżnieniu motywacji zewnętrznej i wewnętrznej. Często wskazuje się na czynniki wpływające na oba typy motywacji, sugerując je jako fundament zarządzania zespołem. Wśród metod zewnętrznych znajdziemy np. monitoring pracy czy systemy premiowe, podczas gdy wewnętrzne obejmują cele rozwojowe.</a:t>
            </a:r>
          </a:p>
          <a:p>
            <a:endParaRPr sz="1800"/>
          </a:p>
          <a:p>
            <a:r>
              <a:rPr sz="1800"/>
              <a:t>Jednak, takie podejście może prowadzić do utrzymania modelu 'kija i marchewki,' gdzie nacisk kładzie się na nagrody i kary, co może ograniczać swobodę działań.</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Metody Motywacji Zewnętrznej w Firmach</a:t>
            </a:r>
          </a:p>
        </p:txBody>
      </p:sp>
      <p:sp>
        <p:nvSpPr>
          <p:cNvPr id="3" name="Content Placeholder 2"/>
          <p:cNvSpPr>
            <a:spLocks noGrp="1"/>
          </p:cNvSpPr>
          <p:nvPr>
            <p:ph idx="1"/>
          </p:nvPr>
        </p:nvSpPr>
        <p:spPr/>
        <p:txBody>
          <a:bodyPr/>
          <a:lstStyle/>
          <a:p>
            <a:r>
              <a:rPr sz="1800"/>
              <a:t>Typowe metody stosowane w motywacji zewnętrznej obejmują:</a:t>
            </a:r>
          </a:p>
          <a:p>
            <a:r>
              <a:rPr sz="1800"/>
              <a:t>- Prezentację i monitorowanie celów oraz wyników</a:t>
            </a:r>
          </a:p>
          <a:p>
            <a:r>
              <a:rPr sz="1800"/>
              <a:t>- Systemy premiowe i organizację spotkań motywacyjnych</a:t>
            </a:r>
          </a:p>
          <a:p>
            <a:endParaRPr sz="1800"/>
          </a:p>
          <a:p>
            <a:r>
              <a:rPr sz="1800"/>
              <a:t>Przykład: W firmach, gdzie wprowadza się system punktowy, pracownicy są stale monitorowani, aby osiągnąć określone cele – co prowadzi do wzrostu stresu i obniżenia zaangażowania.</a:t>
            </a:r>
          </a:p>
          <a:p>
            <a:endParaRPr sz="1800"/>
          </a:p>
          <a:p>
            <a:r>
              <a:rPr sz="1800"/>
              <a:t>Podsumowanie: Takie podejście, oparte na modelu „kija i marchewki”, może ograniczać kreatywność pracowników.</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Wady Modelu 'Kija i Marchewki'</a:t>
            </a:r>
          </a:p>
        </p:txBody>
      </p:sp>
      <p:sp>
        <p:nvSpPr>
          <p:cNvPr id="3" name="Content Placeholder 2"/>
          <p:cNvSpPr>
            <a:spLocks noGrp="1"/>
          </p:cNvSpPr>
          <p:nvPr>
            <p:ph idx="1"/>
          </p:nvPr>
        </p:nvSpPr>
        <p:spPr/>
        <p:txBody>
          <a:bodyPr/>
          <a:lstStyle/>
          <a:p>
            <a:r>
              <a:rPr sz="1800"/>
              <a:t>Podejście 'kija i marchewki' opiera się na nagradzaniu i karaniu jako głównych motywatorach. To ogranicza rozwój wewnętrznych zasobów motywacyjnych pracownika.</a:t>
            </a:r>
          </a:p>
          <a:p>
            <a:endParaRPr sz="1800"/>
          </a:p>
          <a:p>
            <a:r>
              <a:rPr sz="1800"/>
              <a:t>Skutki: Menedżerowie, zamiast wspierać autonomię, regulują działania poprzez ścisłe kontrolowanie aktywności pracownika.</a:t>
            </a:r>
          </a:p>
          <a:p>
            <a:endParaRPr sz="1800"/>
          </a:p>
          <a:p>
            <a:r>
              <a:rPr sz="1800"/>
              <a:t>Przykład: Firmy polegające wyłącznie na systemie premiowym często mają problem z utrzymaniem innowacyjnych i kreatywnych osób, ponieważ takie podejście prowadzi do frustracji i obniżonego zaangażowania.</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Motywacja Wewnętrzna – Głębsze Zrozumienie</a:t>
            </a:r>
          </a:p>
        </p:txBody>
      </p:sp>
      <p:sp>
        <p:nvSpPr>
          <p:cNvPr id="3" name="Content Placeholder 2"/>
          <p:cNvSpPr>
            <a:spLocks noGrp="1"/>
          </p:cNvSpPr>
          <p:nvPr>
            <p:ph idx="1"/>
          </p:nvPr>
        </p:nvSpPr>
        <p:spPr/>
        <p:txBody>
          <a:bodyPr/>
          <a:lstStyle/>
          <a:p>
            <a:r>
              <a:rPr sz="1800"/>
              <a:t>Podejście motywacyjne wewnętrzne zakłada, że pracownicy są wewnętrznie zmotywowani do działania, gdy mają ambitne cele rozwojowe, narzędzia pracy i poczucie docenienia.</a:t>
            </a:r>
          </a:p>
          <a:p>
            <a:endParaRPr sz="1800"/>
          </a:p>
          <a:p>
            <a:r>
              <a:rPr sz="1800"/>
              <a:t>Przykład: Firmy organizujące prestiżowe wydarzenia lub oferujące rozwój zawodowy wywołują głębsze zaangażowanie pracowników.</a:t>
            </a:r>
          </a:p>
          <a:p>
            <a:endParaRPr sz="1800"/>
          </a:p>
          <a:p>
            <a:r>
              <a:rPr sz="1800"/>
              <a:t>Podsumowanie: Takie podejście do motywacji, oparte na uznaniu i rozwoju, może prowadzić do długotrwałego zaangażowania i satysfakcji.</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Przykład: Chomik w Klatce – Analogia Motywacji</a:t>
            </a:r>
          </a:p>
        </p:txBody>
      </p:sp>
      <p:sp>
        <p:nvSpPr>
          <p:cNvPr id="3" name="Content Placeholder 2"/>
          <p:cNvSpPr>
            <a:spLocks noGrp="1"/>
          </p:cNvSpPr>
          <p:nvPr>
            <p:ph idx="1"/>
          </p:nvPr>
        </p:nvSpPr>
        <p:spPr/>
        <p:txBody>
          <a:bodyPr/>
          <a:lstStyle/>
          <a:p>
            <a:r>
              <a:rPr sz="1800"/>
              <a:t>Analogia chomika ilustruje, jak motywacja zewnętrzna może przypominać 'zarządzanie klatką.'</a:t>
            </a:r>
          </a:p>
          <a:p>
            <a:endParaRPr sz="1800"/>
          </a:p>
          <a:p>
            <a:r>
              <a:rPr sz="1800"/>
              <a:t>Przykład: Chomik może otrzymywać luksusowe wyposażenie klatki, ale szczęście osiągnie jedynie na wolności, gdzie może rozwijać swoje naturalne potrzeby.</a:t>
            </a:r>
          </a:p>
          <a:p>
            <a:endParaRPr sz="1800"/>
          </a:p>
          <a:p>
            <a:r>
              <a:rPr sz="1800"/>
              <a:t>Komentarz: Podobnie pracownicy mogą potrzebować swobody działania, aby w pełni rozwijać swój potencjał i czerpać autentyczną satysfakcję z pracy.</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Motywacja 2.0 vs. Motywacja 3.0 – Różnice Podejścia</a:t>
            </a:r>
          </a:p>
        </p:txBody>
      </p:sp>
      <p:sp>
        <p:nvSpPr>
          <p:cNvPr id="3" name="Content Placeholder 2"/>
          <p:cNvSpPr>
            <a:spLocks noGrp="1"/>
          </p:cNvSpPr>
          <p:nvPr>
            <p:ph idx="1"/>
          </p:nvPr>
        </p:nvSpPr>
        <p:spPr/>
        <p:txBody>
          <a:bodyPr/>
          <a:lstStyle/>
          <a:p>
            <a:r>
              <a:rPr sz="1800"/>
              <a:t>Motywacja 2.0: Oparta na zewnętrznej regulacji 'jeśli - to' (np. jeśli osiągniesz cel, dostaniesz nagrodę).</a:t>
            </a:r>
          </a:p>
          <a:p>
            <a:endParaRPr sz="1800"/>
          </a:p>
          <a:p>
            <a:r>
              <a:rPr sz="1800"/>
              <a:t>Motywacja 3.0: Skupia się na wewnętrznych wartościach pracownika 'teraz - gdy' (np. teraz, gdy wykonałeś zadanie, możesz myśleć o uznaniu).</a:t>
            </a:r>
          </a:p>
          <a:p>
            <a:endParaRPr sz="1800"/>
          </a:p>
          <a:p>
            <a:r>
              <a:rPr sz="1800"/>
              <a:t>Komentarz: Motywacja 3.0 wychodzi z założenia, że pracownicy chcą być odpowiedzialni i potrzebują autonomii do pełnego zaangażowania.</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Klucz do Autentycznej Motywacji: Otwieranie Przestrzeni</a:t>
            </a:r>
          </a:p>
        </p:txBody>
      </p:sp>
      <p:sp>
        <p:nvSpPr>
          <p:cNvPr id="3" name="Content Placeholder 2"/>
          <p:cNvSpPr>
            <a:spLocks noGrp="1"/>
          </p:cNvSpPr>
          <p:nvPr>
            <p:ph idx="1"/>
          </p:nvPr>
        </p:nvSpPr>
        <p:spPr/>
        <p:txBody>
          <a:bodyPr/>
          <a:lstStyle/>
          <a:p>
            <a:r>
              <a:rPr sz="1800"/>
              <a:t>Jedynym sposobem na wyzwolenie pełnego potencjału motywacyjnego jest otwieranie przestrzeni do działania, a nie jej ograniczanie.</a:t>
            </a:r>
          </a:p>
          <a:p>
            <a:endParaRPr sz="1800"/>
          </a:p>
          <a:p>
            <a:r>
              <a:rPr sz="1800"/>
              <a:t>Podsumowanie: Wewnętrzna motywacja i zaangażowanie mogą się rozwijać tam, gdzie istnieje przestrzeń do działania i swoboda decyzyjna.</a:t>
            </a:r>
          </a:p>
          <a:p>
            <a:endParaRPr sz="1800"/>
          </a:p>
          <a:p>
            <a:r>
              <a:rPr sz="1800"/>
              <a:t>Przykład: Pracownik mający autonomię w realizacji projektu czuje większe zaangażowanie i osiąga wyższe wyniki.</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Trzy źródła motywacji według badań Northwestern University</a:t>
            </a:r>
          </a:p>
        </p:txBody>
      </p:sp>
      <p:sp>
        <p:nvSpPr>
          <p:cNvPr id="3" name="Content Placeholder 2"/>
          <p:cNvSpPr>
            <a:spLocks noGrp="1"/>
          </p:cNvSpPr>
          <p:nvPr>
            <p:ph idx="1"/>
          </p:nvPr>
        </p:nvSpPr>
        <p:spPr/>
        <p:txBody>
          <a:bodyPr/>
          <a:lstStyle/>
          <a:p>
            <a:endParaRPr/>
          </a:p>
          <a:p>
            <a:pPr>
              <a:spcAft>
                <a:spcPts val="1000"/>
              </a:spcAft>
              <a:defRPr sz="1800"/>
            </a:pPr>
            <a:r>
              <a:t>W 2017 r. na łamach Consumer Psychology Review opublikowano przełomowe wyniki badań nad motywacją.</a:t>
            </a:r>
          </a:p>
          <a:p>
            <a:pPr>
              <a:spcAft>
                <a:spcPts val="1000"/>
              </a:spcAft>
              <a:defRPr sz="1800"/>
            </a:pPr>
            <a:r>
              <a:t>Badania te wskazują na istnienie trzech głównych źródeł motywacji:</a:t>
            </a:r>
          </a:p>
          <a:p>
            <a:pPr>
              <a:spcAft>
                <a:spcPts val="1000"/>
              </a:spcAft>
              <a:defRPr sz="1800"/>
            </a:pPr>
            <a:r>
              <a:t>- Nagrody zewnętrzne</a:t>
            </a:r>
          </a:p>
          <a:p>
            <a:pPr>
              <a:spcAft>
                <a:spcPts val="1000"/>
              </a:spcAft>
              <a:defRPr sz="1800"/>
            </a:pPr>
            <a:r>
              <a:t>- Nagrody wewnętrzne</a:t>
            </a:r>
          </a:p>
          <a:p>
            <a:pPr>
              <a:spcAft>
                <a:spcPts val="1000"/>
              </a:spcAft>
              <a:defRPr sz="1800"/>
            </a:pPr>
            <a:r>
              <a:t>- Utrzymanie pozytywnej koncepcji siebie.</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Trzecie źródło motywacji – pozytywna koncepcja siebie</a:t>
            </a:r>
          </a:p>
        </p:txBody>
      </p:sp>
      <p:sp>
        <p:nvSpPr>
          <p:cNvPr id="3" name="Content Placeholder 2"/>
          <p:cNvSpPr>
            <a:spLocks noGrp="1"/>
          </p:cNvSpPr>
          <p:nvPr>
            <p:ph idx="1"/>
          </p:nvPr>
        </p:nvSpPr>
        <p:spPr/>
        <p:txBody>
          <a:bodyPr/>
          <a:lstStyle/>
          <a:p>
            <a:endParaRPr/>
          </a:p>
          <a:p>
            <a:pPr>
              <a:spcAft>
                <a:spcPts val="1000"/>
              </a:spcAft>
              <a:defRPr sz="1800"/>
            </a:pPr>
            <a:r>
              <a:t>Nowy, trzeci komponent motywacji polega na zachowaniu pozytywnego obrazu samego siebie.</a:t>
            </a:r>
          </a:p>
          <a:p>
            <a:pPr>
              <a:spcAft>
                <a:spcPts val="1000"/>
              </a:spcAft>
              <a:defRPr sz="1800"/>
            </a:pPr>
            <a:r>
              <a:t>Działa przez tzw. autosygnalizację, czyli działania, które tworzą dobre wrażenie o nas samych.</a:t>
            </a:r>
          </a:p>
          <a:p>
            <a:pPr>
              <a:spcAft>
                <a:spcPts val="1000"/>
              </a:spcAft>
              <a:defRPr sz="1800"/>
            </a:pPr>
            <a:r>
              <a:t>Przykład: Osoba, która przekazuje darowiznę na cele charytatywne, może wybrać zdrową przekąskę, aby utrzymać pozytywny wizerunek siebie.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Dlaczego Motywacja przez Cel Jest Mniej Skuteczna?</a:t>
            </a:r>
          </a:p>
        </p:txBody>
      </p:sp>
      <p:sp>
        <p:nvSpPr>
          <p:cNvPr id="3" name="Content Placeholder 2"/>
          <p:cNvSpPr>
            <a:spLocks noGrp="1"/>
          </p:cNvSpPr>
          <p:nvPr>
            <p:ph idx="1"/>
          </p:nvPr>
        </p:nvSpPr>
        <p:spPr/>
        <p:txBody>
          <a:bodyPr/>
          <a:lstStyle/>
          <a:p>
            <a:endParaRPr/>
          </a:p>
          <a:p>
            <a:pPr algn="l">
              <a:defRPr sz="1800"/>
            </a:pPr>
            <a:r>
              <a:t>Odroczona gratyfikacja - Czas na realizację celu a dzisiejszy brak cierpliwości</a:t>
            </a:r>
          </a:p>
          <a:p>
            <a:pPr algn="l">
              <a:defRPr sz="1800"/>
            </a:pPr>
            <a:r>
              <a:t>Krótszy czas motywacji - Zapał spada szybciej niż w przeszłości (np. noworoczne postanowienia)</a:t>
            </a:r>
          </a:p>
          <a:p>
            <a:pPr algn="l">
              <a:defRPr sz="1800"/>
            </a:pPr>
            <a:r>
              <a:t>Społeczne oczekiwania szybkich efektów - Cele miesięczne postrzegane jako 'kosmos' czasu</a:t>
            </a:r>
          </a:p>
          <a:p>
            <a:pPr algn="l">
              <a:defRPr sz="1200" b="1" i="1"/>
            </a:pPr>
            <a:r>
              <a:t>Komentarz: Przykład: Postanowienia noworoczne; większość traci motywację po kilku tygodniach.</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Autosygnalizacja – jak działa?</a:t>
            </a:r>
          </a:p>
        </p:txBody>
      </p:sp>
      <p:sp>
        <p:nvSpPr>
          <p:cNvPr id="3" name="Content Placeholder 2"/>
          <p:cNvSpPr>
            <a:spLocks noGrp="1"/>
          </p:cNvSpPr>
          <p:nvPr>
            <p:ph idx="1"/>
          </p:nvPr>
        </p:nvSpPr>
        <p:spPr/>
        <p:txBody>
          <a:bodyPr/>
          <a:lstStyle/>
          <a:p>
            <a:endParaRPr/>
          </a:p>
          <a:p>
            <a:pPr>
              <a:spcAft>
                <a:spcPts val="1000"/>
              </a:spcAft>
              <a:defRPr sz="1800"/>
            </a:pPr>
            <a:r>
              <a:t>Działania zewnętrzne (chęć bycia uznanym) stymulują sygnalizację wewnętrzną (chęć uznania wewnątrz).</a:t>
            </a:r>
          </a:p>
          <a:p>
            <a:pPr>
              <a:spcAft>
                <a:spcPts val="1000"/>
              </a:spcAft>
              <a:defRPr sz="1800"/>
            </a:pPr>
            <a:r>
              <a:t>Badacze nazywają ten proces autosygnalizacją, a jej efektem jest silne źródło motywacji do działania.</a:t>
            </a:r>
          </a:p>
          <a:p>
            <a:pPr>
              <a:spcAft>
                <a:spcPts val="1000"/>
              </a:spcAft>
              <a:defRPr sz="1800"/>
            </a:pPr>
            <a:r>
              <a:t>Im większy wysiłek lub wyjątkowość działania, tym większy efekt motywacyjny.</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Efekt autodiagnostyki w motywacji</a:t>
            </a:r>
          </a:p>
        </p:txBody>
      </p:sp>
      <p:sp>
        <p:nvSpPr>
          <p:cNvPr id="3" name="Content Placeholder 2"/>
          <p:cNvSpPr>
            <a:spLocks noGrp="1"/>
          </p:cNvSpPr>
          <p:nvPr>
            <p:ph idx="1"/>
          </p:nvPr>
        </p:nvSpPr>
        <p:spPr/>
        <p:txBody>
          <a:bodyPr/>
          <a:lstStyle/>
          <a:p>
            <a:endParaRPr/>
          </a:p>
          <a:p>
            <a:pPr>
              <a:spcAft>
                <a:spcPts val="1000"/>
              </a:spcAft>
              <a:defRPr sz="1800"/>
            </a:pPr>
            <a:r>
              <a:t>Im bardziej nasze działanie różni się od normy lub wymaga wysiłku, tym silniejszy efekt autodiagnostyczny.</a:t>
            </a:r>
          </a:p>
          <a:p>
            <a:pPr>
              <a:spcAft>
                <a:spcPts val="1000"/>
              </a:spcAft>
              <a:defRPr sz="1800"/>
            </a:pPr>
            <a:r>
              <a:t>Przykład: Bieganie w deszczu daje większe poczucie wartości jako biegacza niż bieganie w słoneczny dzień.</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Rola zapamiętywalności w motywacji</a:t>
            </a:r>
          </a:p>
        </p:txBody>
      </p:sp>
      <p:sp>
        <p:nvSpPr>
          <p:cNvPr id="3" name="Content Placeholder 2"/>
          <p:cNvSpPr>
            <a:spLocks noGrp="1"/>
          </p:cNvSpPr>
          <p:nvPr>
            <p:ph idx="1"/>
          </p:nvPr>
        </p:nvSpPr>
        <p:spPr/>
        <p:txBody>
          <a:bodyPr/>
          <a:lstStyle/>
          <a:p>
            <a:endParaRPr/>
          </a:p>
          <a:p>
            <a:pPr>
              <a:spcAft>
                <a:spcPts val="1000"/>
              </a:spcAft>
              <a:defRPr sz="1800"/>
            </a:pPr>
            <a:r>
              <a:t>Zapamiętywalność działań wpływa na autodiagnostykę – im większy potencjał zapamiętania, tym silniejsza motywacja.</a:t>
            </a:r>
          </a:p>
          <a:p>
            <a:pPr>
              <a:spcAft>
                <a:spcPts val="1000"/>
              </a:spcAft>
              <a:defRPr sz="1800"/>
            </a:pPr>
            <a:r>
              <a:t>Czynności, które uznajemy za wartościowe i warte zapamiętania, wzmacniają naszą motywację.</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Praktyczne zastosowanie trzech źródeł motywacji</a:t>
            </a:r>
          </a:p>
        </p:txBody>
      </p:sp>
      <p:sp>
        <p:nvSpPr>
          <p:cNvPr id="3" name="Content Placeholder 2"/>
          <p:cNvSpPr>
            <a:spLocks noGrp="1"/>
          </p:cNvSpPr>
          <p:nvPr>
            <p:ph idx="1"/>
          </p:nvPr>
        </p:nvSpPr>
        <p:spPr/>
        <p:txBody>
          <a:bodyPr/>
          <a:lstStyle/>
          <a:p>
            <a:endParaRPr/>
          </a:p>
          <a:p>
            <a:pPr>
              <a:spcAft>
                <a:spcPts val="1000"/>
              </a:spcAft>
              <a:defRPr sz="1800"/>
            </a:pPr>
            <a:r>
              <a:t>Przykład: Muzyk uczący się gry na gitarze może być motywowany przez:</a:t>
            </a:r>
          </a:p>
          <a:p>
            <a:pPr>
              <a:spcAft>
                <a:spcPts val="1000"/>
              </a:spcAft>
              <a:defRPr sz="1800"/>
            </a:pPr>
            <a:r>
              <a:t>- Cel osiągnięcia umiejętności (nagroda zewnętrzna)</a:t>
            </a:r>
          </a:p>
          <a:p>
            <a:pPr>
              <a:spcAft>
                <a:spcPts val="1000"/>
              </a:spcAft>
              <a:defRPr sz="1800"/>
            </a:pPr>
            <a:r>
              <a:t>- Satysfakcję z lekcji (nagroda wewnętrzna)</a:t>
            </a:r>
          </a:p>
          <a:p>
            <a:pPr>
              <a:spcAft>
                <a:spcPts val="1000"/>
              </a:spcAft>
              <a:defRPr sz="1800"/>
            </a:pPr>
            <a:r>
              <a:t>- Poczucie, że staje się 'prawdziwym gitarzystą' (pozytywna koncepcja siebie).</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Motywacja 3.0: Rozszerzanie Przestrzeni dla Pracowników</a:t>
            </a:r>
          </a:p>
        </p:txBody>
      </p:sp>
      <p:sp>
        <p:nvSpPr>
          <p:cNvPr id="3" name="Content Placeholder 2"/>
          <p:cNvSpPr>
            <a:spLocks noGrp="1"/>
          </p:cNvSpPr>
          <p:nvPr>
            <p:ph idx="1"/>
          </p:nvPr>
        </p:nvSpPr>
        <p:spPr/>
        <p:txBody>
          <a:bodyPr/>
          <a:lstStyle/>
          <a:p>
            <a:endParaRPr/>
          </a:p>
          <a:p>
            <a:pPr algn="l">
              <a:defRPr sz="1800"/>
            </a:pPr>
            <a:r>
              <a:t>Wprowadziliśmy wcześniej metaforę chomika w klatce, aby zilustrować, że współczesny lider powinien dążyć do poszerzania przestrzeni dla pracowników, zamiast ją ograniczać. Ideałem jest, aby pracownik nie odczuwał, że pracuje 'w klatce'.</a:t>
            </a:r>
          </a:p>
          <a:p>
            <a:pPr algn="l">
              <a:defRPr sz="1800"/>
            </a:pPr>
            <a:r>
              <a:t>Aby to osiągnąć, potrzebujemy konkretnej wiedzy i działań. Thuy i Milo Sindel, psychologowie, wskazują trzy kluczowe czynniki i sześć podczynników dla motywacji wewnętrznej, które zwiększają przestrzeń i eliminują ograniczenia.</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Bezpieczeństwo jako Podstawa Motywacji</a:t>
            </a:r>
          </a:p>
        </p:txBody>
      </p:sp>
      <p:sp>
        <p:nvSpPr>
          <p:cNvPr id="3" name="Content Placeholder 2"/>
          <p:cNvSpPr>
            <a:spLocks noGrp="1"/>
          </p:cNvSpPr>
          <p:nvPr>
            <p:ph idx="1"/>
          </p:nvPr>
        </p:nvSpPr>
        <p:spPr/>
        <p:txBody>
          <a:bodyPr/>
          <a:lstStyle/>
          <a:p>
            <a:endParaRPr/>
          </a:p>
          <a:p>
            <a:pPr algn="l">
              <a:defRPr sz="1800"/>
            </a:pPr>
            <a:r>
              <a:t>Bezpieczeństwo jest kluczowym czynnikiem, ale rozumianym inaczej niż w Motywacji 1.0 czy 2.0. Wcześniejsze modele opierały się na przetrwaniu lub unikaniu niebezpieczeństw. W Motywacji 3.0 bezpieczeństwo to gwarancja, nie cel do osiągnięcia.</a:t>
            </a:r>
          </a:p>
          <a:p>
            <a:pPr algn="l">
              <a:defRPr sz="1800"/>
            </a:pPr>
            <a:r>
              <a:t>Główne podczynniki bezpieczeństwa to: Pewność zatrudnienia oraz Wystarczające wynagrodzenie.</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Podczynniki Bezpieczeństwa</a:t>
            </a:r>
          </a:p>
        </p:txBody>
      </p:sp>
      <p:sp>
        <p:nvSpPr>
          <p:cNvPr id="3" name="Content Placeholder 2"/>
          <p:cNvSpPr>
            <a:spLocks noGrp="1"/>
          </p:cNvSpPr>
          <p:nvPr>
            <p:ph idx="1"/>
          </p:nvPr>
        </p:nvSpPr>
        <p:spPr/>
        <p:txBody>
          <a:bodyPr/>
          <a:lstStyle/>
          <a:p>
            <a:endParaRPr/>
          </a:p>
          <a:p>
            <a:pPr algn="l">
              <a:defRPr sz="1800"/>
            </a:pPr>
            <a:r>
              <a:t>Pewność zatrudnienia: Pracownik nie powinien obawiać się o swoje zatrudnienie ani obniżenie dochodu na podstawie wyników lub nastroju przełożonego.</a:t>
            </a:r>
          </a:p>
          <a:p>
            <a:pPr algn="l">
              <a:defRPr sz="1800"/>
            </a:pPr>
            <a:r>
              <a:t>Wystarczające wynagrodzenie: Pracownik sam ocenia, czy wynagrodzenie odpowiada jego pracy. Motywacja wewnętrzna nie pojawi się, jeśli wynagrodzenie jest uważane za niewystarczające.</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Tożsamość: Kim Jesteśmy w Organizacji</a:t>
            </a:r>
          </a:p>
        </p:txBody>
      </p:sp>
      <p:sp>
        <p:nvSpPr>
          <p:cNvPr id="3" name="Content Placeholder 2"/>
          <p:cNvSpPr>
            <a:spLocks noGrp="1"/>
          </p:cNvSpPr>
          <p:nvPr>
            <p:ph idx="1"/>
          </p:nvPr>
        </p:nvSpPr>
        <p:spPr/>
        <p:txBody>
          <a:bodyPr/>
          <a:lstStyle/>
          <a:p>
            <a:endParaRPr/>
          </a:p>
          <a:p>
            <a:pPr algn="l">
              <a:defRPr sz="1800"/>
            </a:pPr>
            <a:r>
              <a:t>Tożsamość budujemy poprzez przynależność i dumę z pracy. Przykład: pracownik z dumą opowiada o swojej firmie bliskim, czując zaangażowanie i przynależność.</a:t>
            </a:r>
          </a:p>
          <a:p>
            <a:pPr algn="l">
              <a:defRPr sz="1800"/>
            </a:pPr>
            <a:r>
              <a:t>Tytuł: Świadomość, że zaangażowanie jest doceniane, np. tytuł specjalisty lub menadżera, buduje wartość w oczach pracownika i zespołu. Wartościowy tytuł zwiększa motywację.</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Stymulacja: Wyzwania i Ekscytacja</a:t>
            </a:r>
          </a:p>
        </p:txBody>
      </p:sp>
      <p:sp>
        <p:nvSpPr>
          <p:cNvPr id="3" name="Content Placeholder 2"/>
          <p:cNvSpPr>
            <a:spLocks noGrp="1"/>
          </p:cNvSpPr>
          <p:nvPr>
            <p:ph idx="1"/>
          </p:nvPr>
        </p:nvSpPr>
        <p:spPr/>
        <p:txBody>
          <a:bodyPr/>
          <a:lstStyle/>
          <a:p>
            <a:endParaRPr/>
          </a:p>
          <a:p>
            <a:pPr algn="l">
              <a:defRPr sz="1800"/>
            </a:pPr>
            <a:r>
              <a:t>Stymulacja obejmuje: wyzwania oraz mistrzostwo w swojej dziedzinie.</a:t>
            </a:r>
          </a:p>
          <a:p>
            <a:pPr algn="l">
              <a:defRPr sz="1800"/>
            </a:pPr>
            <a:r>
              <a:t>Wyzwania dają pracownikom poczucie, że pracują nad czymś istotnym, co przynosi pozytywną zmianę lub rozwiązuje problem. Mistrzostwo pozwala na zdobywanie nowych umiejętności, co prowadzi do większej autonomii.</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Przykład Implementacji: Motywacja Wewnętrzna</a:t>
            </a:r>
          </a:p>
        </p:txBody>
      </p:sp>
      <p:sp>
        <p:nvSpPr>
          <p:cNvPr id="3" name="Content Placeholder 2"/>
          <p:cNvSpPr>
            <a:spLocks noGrp="1"/>
          </p:cNvSpPr>
          <p:nvPr>
            <p:ph idx="1"/>
          </p:nvPr>
        </p:nvSpPr>
        <p:spPr/>
        <p:txBody>
          <a:bodyPr/>
          <a:lstStyle/>
          <a:p>
            <a:endParaRPr/>
          </a:p>
          <a:p>
            <a:pPr algn="l">
              <a:defRPr sz="1800"/>
            </a:pPr>
            <a:r>
              <a:t>Wyobraźmy sobie zespół inżynierów, którzy mają poczucie pewności zatrudnienia, są dobrze opłacani i mają tytuły odpowiadające ich kompetencjom. Każdy członek zespołu ma swobodę eksplorowania innowacyjnych rozwiązań.</a:t>
            </a:r>
          </a:p>
          <a:p>
            <a:pPr algn="l">
              <a:defRPr sz="1800"/>
            </a:pPr>
            <a:r>
              <a:t>W takiej atmosferze, poczucie bezpieczeństwa, tożsamości i stymulacji przekłada się na wyższy poziom zaangażowania i lepsze wyniki projektowe.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SMART, BHAG, GROW – Przeszłość czy Przyszłość?</a:t>
            </a:r>
          </a:p>
        </p:txBody>
      </p:sp>
      <p:sp>
        <p:nvSpPr>
          <p:cNvPr id="3" name="Content Placeholder 2"/>
          <p:cNvSpPr>
            <a:spLocks noGrp="1"/>
          </p:cNvSpPr>
          <p:nvPr>
            <p:ph idx="1"/>
          </p:nvPr>
        </p:nvSpPr>
        <p:spPr/>
        <p:txBody>
          <a:bodyPr/>
          <a:lstStyle/>
          <a:p>
            <a:endParaRPr/>
          </a:p>
          <a:p>
            <a:pPr algn="l">
              <a:defRPr sz="1800"/>
            </a:pPr>
            <a:r>
              <a:t>Czy możemy sobie pozwolić na długoterminowe cele?</a:t>
            </a:r>
          </a:p>
          <a:p>
            <a:pPr algn="l">
              <a:defRPr sz="1800"/>
            </a:pPr>
            <a:r>
              <a:t>Czy koncepcje motywacji przez cel wprowadzają dodatkowy chaos?</a:t>
            </a:r>
          </a:p>
          <a:p>
            <a:pPr algn="l">
              <a:defRPr sz="1800"/>
            </a:pPr>
            <a:r>
              <a:t>Krótkoterminowa perspektywa jako odpowiedź na dzisiejsze potrzeby?</a:t>
            </a:r>
          </a:p>
          <a:p>
            <a:pPr algn="l">
              <a:defRPr sz="1200" b="1" i="1"/>
            </a:pPr>
            <a:r>
              <a:t>Komentarz: Dyskusja o tym, czy cele długoterminowe mają miejsce w dzisiejszym szybko zmieniającym się świecie.</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Podsumowanie: Znaczenie Czynników i Podczynników</a:t>
            </a:r>
          </a:p>
        </p:txBody>
      </p:sp>
      <p:sp>
        <p:nvSpPr>
          <p:cNvPr id="3" name="Content Placeholder 2"/>
          <p:cNvSpPr>
            <a:spLocks noGrp="1"/>
          </p:cNvSpPr>
          <p:nvPr>
            <p:ph idx="1"/>
          </p:nvPr>
        </p:nvSpPr>
        <p:spPr/>
        <p:txBody>
          <a:bodyPr/>
          <a:lstStyle/>
          <a:p>
            <a:endParaRPr/>
          </a:p>
          <a:p>
            <a:pPr algn="l">
              <a:defRPr sz="1800"/>
            </a:pPr>
            <a:r>
              <a:t>Trzy kluczowe czynniki: Bezpieczeństwo, Tożsamość i Stymulacja oraz ich podczynniki tworzą skuteczny fundament dla motywacji wewnętrznej.</a:t>
            </a:r>
          </a:p>
          <a:p>
            <a:pPr algn="l">
              <a:defRPr sz="1800"/>
            </a:pPr>
            <a:r>
              <a:t>Ten model jest bardziej efektywny w kontekście współczesnych organizacji niż tradycyjne metody motywacyjne oparte na karach i nagrodach.</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Motywacja Transpersonalna: Wprowadzenie</a:t>
            </a:r>
          </a:p>
        </p:txBody>
      </p:sp>
      <p:sp>
        <p:nvSpPr>
          <p:cNvPr id="3" name="Content Placeholder 2"/>
          <p:cNvSpPr>
            <a:spLocks noGrp="1"/>
          </p:cNvSpPr>
          <p:nvPr>
            <p:ph idx="1"/>
          </p:nvPr>
        </p:nvSpPr>
        <p:spPr/>
        <p:txBody>
          <a:bodyPr>
            <a:normAutofit fontScale="92500" lnSpcReduction="20000"/>
          </a:bodyPr>
          <a:lstStyle/>
          <a:p>
            <a:r>
              <a:t>Perspektywa transpersonalna zakłada, że nasza aktywność jest prowadzona przez różne dedykowane osobowości.</a:t>
            </a:r>
          </a:p>
          <a:p>
            <a:r>
              <a:t>Osobowości te służą zarówno do obsługi interakcji społecznych, jak i realizacji wewnętrznych potrzeb, wartości oraz konsumpcji nagród.</a:t>
            </a:r>
          </a:p>
          <a:p>
            <a:r>
              <a:t>Przykład: Na poziomie społecznym możemy tworzyć osobowości takie jak ojciec, nauczyciel, kolega czy syn, gdzie każda z nich pełni odrębną rolę.</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Składniki Osobowości</a:t>
            </a:r>
          </a:p>
        </p:txBody>
      </p:sp>
      <p:sp>
        <p:nvSpPr>
          <p:cNvPr id="3" name="Content Placeholder 2"/>
          <p:cNvSpPr>
            <a:spLocks noGrp="1"/>
          </p:cNvSpPr>
          <p:nvPr>
            <p:ph idx="1"/>
          </p:nvPr>
        </p:nvSpPr>
        <p:spPr/>
        <p:txBody>
          <a:bodyPr/>
          <a:lstStyle/>
          <a:p>
            <a:r>
              <a:t>Każda osobowość zawiera zestaw komponentów i atrybutów.</a:t>
            </a:r>
          </a:p>
          <a:p>
            <a:r>
              <a:t>Komponenty: myśli, emocje, komunikaty i zachowania, które definiują, jak dana osobowość działa w danym kontekście.</a:t>
            </a:r>
          </a:p>
          <a:p>
            <a:r>
              <a:t>Przykład: Osobowość prezesa różni się od osobowości męża – te same elementy funkcjonują inaczej w zależności od roli.</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Atrybuty Osobowości</a:t>
            </a:r>
          </a:p>
        </p:txBody>
      </p:sp>
      <p:sp>
        <p:nvSpPr>
          <p:cNvPr id="3" name="Content Placeholder 2"/>
          <p:cNvSpPr>
            <a:spLocks noGrp="1"/>
          </p:cNvSpPr>
          <p:nvPr>
            <p:ph idx="1"/>
          </p:nvPr>
        </p:nvSpPr>
        <p:spPr/>
        <p:txBody>
          <a:bodyPr>
            <a:normAutofit lnSpcReduction="10000"/>
          </a:bodyPr>
          <a:lstStyle/>
          <a:p>
            <a:r>
              <a:t>Osobowość posiada cztery główne atrybuty: wartości, potrzeby, obowiązki i nagrody.</a:t>
            </a:r>
          </a:p>
          <a:p>
            <a:r>
              <a:t>Wartości: Co jest najważniejsze z perspektywy danej osobowości.</a:t>
            </a:r>
          </a:p>
          <a:p>
            <a:r>
              <a:t>Potrzeby: Co daje poczucie spełnienia i szczęścia.</a:t>
            </a:r>
          </a:p>
          <a:p>
            <a:r>
              <a:t>Obowiązki: Odpowiedzialności związane z rolą.</a:t>
            </a:r>
          </a:p>
          <a:p>
            <a:r>
              <a:t>Nagrody: Korzyści za efektywne działanie danej osobowości.</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Osobowości Wewnętrzne</a:t>
            </a:r>
          </a:p>
        </p:txBody>
      </p:sp>
      <p:sp>
        <p:nvSpPr>
          <p:cNvPr id="3" name="Content Placeholder 2"/>
          <p:cNvSpPr>
            <a:spLocks noGrp="1"/>
          </p:cNvSpPr>
          <p:nvPr>
            <p:ph idx="1"/>
          </p:nvPr>
        </p:nvSpPr>
        <p:spPr/>
        <p:txBody>
          <a:bodyPr>
            <a:normAutofit lnSpcReduction="10000"/>
          </a:bodyPr>
          <a:lstStyle/>
          <a:p>
            <a:r>
              <a:t>Tworzymy również osobowości wewnętrzne, które definiują nas samych w sposób transpersonalny.</a:t>
            </a:r>
          </a:p>
          <a:p>
            <a:r>
              <a:t>Dwie kluczowe osobowości wewnętrzne to osobowość pasywna (zdemotywowana) i osobowość aktywna (zmotywowana).</a:t>
            </a:r>
          </a:p>
          <a:p>
            <a:r>
              <a:t>Przykład: Obydwie osobowości często walczą ze sobą, przerzucając odpowiedzialność za aktualny stan.</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Konflikt Pomiędzy Osobowościami</a:t>
            </a:r>
          </a:p>
        </p:txBody>
      </p:sp>
      <p:sp>
        <p:nvSpPr>
          <p:cNvPr id="3" name="Content Placeholder 2"/>
          <p:cNvSpPr>
            <a:spLocks noGrp="1"/>
          </p:cNvSpPr>
          <p:nvPr>
            <p:ph idx="1"/>
          </p:nvPr>
        </p:nvSpPr>
        <p:spPr/>
        <p:txBody>
          <a:bodyPr>
            <a:normAutofit fontScale="92500" lnSpcReduction="10000"/>
          </a:bodyPr>
          <a:lstStyle/>
          <a:p>
            <a:r>
              <a:t>Wewnętrzny konflikt wynika z istnienia przeciwnych sił, które korzystają z różnych zasobów.</a:t>
            </a:r>
          </a:p>
          <a:p>
            <a:r>
              <a:t>Rozwiązanie konfliktu: Umożliwienie obu osobowościom komunikacji i wypracowanie kompromisu, gdzie obie strony uzyskują to, czego oczekują.</a:t>
            </a:r>
          </a:p>
          <a:p>
            <a:r>
              <a:t>Przykład: Należy zachować równowagę, nie eliminując jednej z osobowości, aby uniknąć nadpobudliwości lub lenistwa.</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Idealna Równowaga</a:t>
            </a:r>
          </a:p>
        </p:txBody>
      </p:sp>
      <p:sp>
        <p:nvSpPr>
          <p:cNvPr id="3" name="Content Placeholder 2"/>
          <p:cNvSpPr>
            <a:spLocks noGrp="1"/>
          </p:cNvSpPr>
          <p:nvPr>
            <p:ph idx="1"/>
          </p:nvPr>
        </p:nvSpPr>
        <p:spPr/>
        <p:txBody>
          <a:bodyPr/>
          <a:lstStyle/>
          <a:p>
            <a:r>
              <a:t>Ideałem jest stan równowagi między osobowością pasywną a aktywną.</a:t>
            </a:r>
          </a:p>
          <a:p>
            <a:r>
              <a:t>Stan, w którym osiągamy wysoką sprawczość, ale również zdolność do odpoczynku i relaksu.</a:t>
            </a:r>
          </a:p>
          <a:p>
            <a:r>
              <a:t>Przykład: Zarządzanie tymi osobowościami tak, aby każda wnosiła swoje najlepsze cechy i umożliwiała harmonijny rozwój.</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Główne Problemy Motywacji: Osobowości Pasywna i Aktywna</a:t>
            </a:r>
          </a:p>
        </p:txBody>
      </p:sp>
      <p:sp>
        <p:nvSpPr>
          <p:cNvPr id="3" name="Content Placeholder 2"/>
          <p:cNvSpPr>
            <a:spLocks noGrp="1"/>
          </p:cNvSpPr>
          <p:nvPr>
            <p:ph idx="1"/>
          </p:nvPr>
        </p:nvSpPr>
        <p:spPr/>
        <p:txBody>
          <a:bodyPr/>
          <a:lstStyle/>
          <a:p>
            <a:r>
              <a:t>Większość ludzi uważa, że głównym problemem w motywacji do działania jest obecność osobowości pasywnej, i że jej usunięcie usunie także przeszkody motywacyjne.</a:t>
            </a:r>
          </a:p>
          <a:p>
            <a:r>
              <a:t>Wielu sądzi, że osobowość pasywna jest winna za niedziałanie – jednak w praktyce to niejedyny powód.</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Perspektywa Osobowości Aktywnej</a:t>
            </a:r>
          </a:p>
        </p:txBody>
      </p:sp>
      <p:sp>
        <p:nvSpPr>
          <p:cNvPr id="3" name="Content Placeholder 2"/>
          <p:cNvSpPr>
            <a:spLocks noGrp="1"/>
          </p:cNvSpPr>
          <p:nvPr>
            <p:ph idx="1"/>
          </p:nvPr>
        </p:nvSpPr>
        <p:spPr/>
        <p:txBody>
          <a:bodyPr>
            <a:normAutofit fontScale="92500" lnSpcReduction="20000"/>
          </a:bodyPr>
          <a:lstStyle/>
          <a:p>
            <a:r>
              <a:t>W sesjach transpersonalnych okazało się, że osobowość aktywna często oskarża osobowość pasywną o wszelkie niepowodzenia i jednocześnie oczekuje nieustannego dopływu energii.</a:t>
            </a:r>
          </a:p>
          <a:p>
            <a:r>
              <a:t>Taka aktywna osobowość nie wnosi pożytku, generując poczucie winy, rozczarowanie i pretensje.</a:t>
            </a:r>
          </a:p>
          <a:p>
            <a:r>
              <a:t>Przykład: Osobowość aktywna widzi osobowość pasywną jako pasożyta, który przeszkadza w realizacji celów, dlatego najlepiej byłoby ją „usunąć”.</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Interakcja Pomiędzy Osobowościami</a:t>
            </a:r>
          </a:p>
        </p:txBody>
      </p:sp>
      <p:sp>
        <p:nvSpPr>
          <p:cNvPr id="3" name="Content Placeholder 2"/>
          <p:cNvSpPr>
            <a:spLocks noGrp="1"/>
          </p:cNvSpPr>
          <p:nvPr>
            <p:ph idx="1"/>
          </p:nvPr>
        </p:nvSpPr>
        <p:spPr/>
        <p:txBody>
          <a:bodyPr>
            <a:normAutofit lnSpcReduction="10000"/>
          </a:bodyPr>
          <a:lstStyle/>
          <a:p>
            <a:r>
              <a:t>Aktywna osobowość postrzega pasywną jako zbędną, co powoduje poczucie winy.</a:t>
            </a:r>
          </a:p>
          <a:p>
            <a:r>
              <a:t>Analogiczna sytuacja występuje między dwoma braćmi bliźniakami: jeden aktywny oskarża pasywnego o bierność, podczas gdy pasywny jest w swoim trybie odpoczynku.</a:t>
            </a:r>
          </a:p>
          <a:p>
            <a:r>
              <a:t>Z zewnętrznych procesów socjalizacji wynika przekaz, że bierność to wada, aktywność – cnota.</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71</TotalTime>
  <Words>7312</Words>
  <Application>Microsoft Office PowerPoint</Application>
  <PresentationFormat>On-screen Show (4:3)</PresentationFormat>
  <Paragraphs>628</Paragraphs>
  <Slides>116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116</vt:i4>
      </vt:variant>
    </vt:vector>
  </HeadingPairs>
  <TitlesOfParts>
    <vt:vector size="119" baseType="lpstr">
      <vt:lpstr>Arial</vt:lpstr>
      <vt:lpstr>Calibri</vt:lpstr>
      <vt:lpstr>Office Theme</vt:lpstr>
      <vt:lpstr>Ilość teorii motywacji</vt:lpstr>
      <vt:lpstr>Teoria pobudzenia Yerkesa i Dodsona</vt:lpstr>
      <vt:lpstr>Wniosek z teorii Yerkesa i Dodsona</vt:lpstr>
      <vt:lpstr>Efekt Hawthorne i rola zaangażowania</vt:lpstr>
      <vt:lpstr>Czy stare teorie nadal mają sens?</vt:lpstr>
      <vt:lpstr>Koncepcje Motywacji przez Cel</vt:lpstr>
      <vt:lpstr>Zmiana Realiów Współczesnych</vt:lpstr>
      <vt:lpstr>Dlaczego Motywacja przez Cel Jest Mniej Skuteczna?</vt:lpstr>
      <vt:lpstr>SMART, BHAG, GROW – Przeszłość czy Przyszłość?</vt:lpstr>
      <vt:lpstr>A zatem..</vt:lpstr>
      <vt:lpstr>Wprowadzenie do Atawizmów</vt:lpstr>
      <vt:lpstr>Atawizmy i Dziedziczone Wzorce</vt:lpstr>
      <vt:lpstr>Przykład Atawizmów Psychicznych</vt:lpstr>
      <vt:lpstr>Współczesne Przejawy Atawizmów w Marketingu</vt:lpstr>
      <vt:lpstr>Problemy Motywacji Opartej na Strachu i Pożądaniu</vt:lpstr>
      <vt:lpstr>Podsumowanie i Wnioski</vt:lpstr>
      <vt:lpstr>Wprowadzenie do Spadku Motywacji</vt:lpstr>
      <vt:lpstr>Cztery Główne Przyczyny Spadku Motywacji wg Davida Burkusa</vt:lpstr>
      <vt:lpstr>Pierwsza Przyczyna: Utrata Wiary w Możliwość Wykonania</vt:lpstr>
      <vt:lpstr>Druga Przyczyna: Utrata Wiary w Rozwiązanie Problemów</vt:lpstr>
      <vt:lpstr>Trzecia Przyczyna: Brak Postępu i Rozwoju</vt:lpstr>
      <vt:lpstr>Czwarta Przyczyna: Utrata Poczucia Sensu</vt:lpstr>
      <vt:lpstr>Podsumowanie i Wnioski</vt:lpstr>
      <vt:lpstr>Wprowadzenie do Motywacji i Oszukiwania</vt:lpstr>
      <vt:lpstr>Motywacyjne Priorytety i Uczciwość</vt:lpstr>
      <vt:lpstr>Przykład z Syberyjskimi Zesłańcami</vt:lpstr>
      <vt:lpstr>Efekt Kobry - Zjawisko Niezamierzonych Konsekwencji</vt:lpstr>
      <vt:lpstr>Wnioski z Efektu Kobry</vt:lpstr>
      <vt:lpstr>Wprowadzenie do Motywacji i Wydatkowania Energii</vt:lpstr>
      <vt:lpstr>Motywacyjne Priorytety i Skróty</vt:lpstr>
      <vt:lpstr>Przykład z Syberyjskimi Zesłańcami</vt:lpstr>
      <vt:lpstr>Efekt Kobry – Przykład Niezamierzonych Konsekwencji</vt:lpstr>
      <vt:lpstr>Wnioski z Efektu Kobry</vt:lpstr>
      <vt:lpstr>Wprowadzenie do Efektu Bezwładności w Motywacji</vt:lpstr>
      <vt:lpstr>Motywacja jako Ruch</vt:lpstr>
      <vt:lpstr>Przykład Wykładowcy i Studenta</vt:lpstr>
      <vt:lpstr>Efekt Bezwładności Motywacyjnej wg MARGE</vt:lpstr>
      <vt:lpstr>Praktyczne Wskazówki do Wzbudzania Motywacji</vt:lpstr>
      <vt:lpstr>Wprowadzenie: Diagnoza Motywacji w Zespole</vt:lpstr>
      <vt:lpstr>Model 'Kija i Marchewki': Zalety i Ograniczenia</vt:lpstr>
      <vt:lpstr>Przykład Firmy z Wysokimi Premiami i Niską Pensją Podstawową</vt:lpstr>
      <vt:lpstr>Alternatywne Podejście George'a Akerlofa</vt:lpstr>
      <vt:lpstr>Wnioski wg Daniela Pinka: Zalety Wyższej Pensji Podstawowej</vt:lpstr>
      <vt:lpstr>Pułapka Systemu 'Jeśli - To' i Rola Lęku</vt:lpstr>
      <vt:lpstr>Wprowadzenie do Teorii Samostanowienia</vt:lpstr>
      <vt:lpstr>Model ROWE w Praktyce</vt:lpstr>
      <vt:lpstr>Przykłady Wątpliwości i Adaptacji do ROWE</vt:lpstr>
      <vt:lpstr>Efekty Wdrożenia ROWE</vt:lpstr>
      <vt:lpstr>Autonomia jako Główny Motywator</vt:lpstr>
      <vt:lpstr>ROWE a Naturalna Motywacja: „Ustawienia Domyślne”</vt:lpstr>
      <vt:lpstr>Teoria Motywacji wg Shimamury</vt:lpstr>
      <vt:lpstr>Pętla Motywacyjna - Na Czym Polega?</vt:lpstr>
      <vt:lpstr>Element 1: Inspiracja</vt:lpstr>
      <vt:lpstr>Element 2: Napięcie do Działania</vt:lpstr>
      <vt:lpstr>Element 3: Działanie</vt:lpstr>
      <vt:lpstr>Przykład Pętli Motywacyjnej w Praktyce</vt:lpstr>
      <vt:lpstr>Wnioski: Jak Rozpocząć Pętlę Motywacyjną?</vt:lpstr>
      <vt:lpstr>Wprowadzenie do Motywacji Plemię-Lider</vt:lpstr>
      <vt:lpstr>Przykład Motywacji Plemię-Lider: Leszek i Paweł</vt:lpstr>
      <vt:lpstr>Koncepcja Plemienia wg Setha Godina</vt:lpstr>
      <vt:lpstr>Elementy Składowe Poruszenia wg Godina</vt:lpstr>
      <vt:lpstr>Przykład Prawdziwego Followera</vt:lpstr>
      <vt:lpstr>Znaczenie Motywacji opartej na Idei</vt:lpstr>
      <vt:lpstr>Podsumowanie: Siła Idei w Budowie Społeczności</vt:lpstr>
      <vt:lpstr>Wprowadzenie do Motywacji 2.0 i 3.0</vt:lpstr>
      <vt:lpstr>Ewolucja Motywacji: od Homo Oeconomicus do Homo Oeconomicus Maturus</vt:lpstr>
      <vt:lpstr>Motywacja 3.0: Wewnętrzne Bodźce i Zaangażowanie</vt:lpstr>
      <vt:lpstr>Porównanie Systemów Motywacji: „jeśli - to” kontra „teraz - gdy”</vt:lpstr>
      <vt:lpstr>Przykład: Naprawa Motocykla z Wnuczkiem</vt:lpstr>
      <vt:lpstr>Podsumowanie: Korzyści z Motywacji 3.0</vt:lpstr>
      <vt:lpstr>Wprowadzenie do Motywacji Zewnętrznej i Wewnętrznej</vt:lpstr>
      <vt:lpstr>Metody Motywacji Zewnętrznej w Firmach</vt:lpstr>
      <vt:lpstr>Wady Modelu 'Kija i Marchewki'</vt:lpstr>
      <vt:lpstr>Motywacja Wewnętrzna – Głębsze Zrozumienie</vt:lpstr>
      <vt:lpstr>Przykład: Chomik w Klatce – Analogia Motywacji</vt:lpstr>
      <vt:lpstr>Motywacja 2.0 vs. Motywacja 3.0 – Różnice Podejścia</vt:lpstr>
      <vt:lpstr>Klucz do Autentycznej Motywacji: Otwieranie Przestrzeni</vt:lpstr>
      <vt:lpstr>Trzy źródła motywacji według badań Northwestern University</vt:lpstr>
      <vt:lpstr>Trzecie źródło motywacji – pozytywna koncepcja siebie</vt:lpstr>
      <vt:lpstr>Autosygnalizacja – jak działa?</vt:lpstr>
      <vt:lpstr>Efekt autodiagnostyki w motywacji</vt:lpstr>
      <vt:lpstr>Rola zapamiętywalności w motywacji</vt:lpstr>
      <vt:lpstr>Praktyczne zastosowanie trzech źródeł motywacji</vt:lpstr>
      <vt:lpstr>Motywacja 3.0: Rozszerzanie Przestrzeni dla Pracowników</vt:lpstr>
      <vt:lpstr>Bezpieczeństwo jako Podstawa Motywacji</vt:lpstr>
      <vt:lpstr>Podczynniki Bezpieczeństwa</vt:lpstr>
      <vt:lpstr>Tożsamość: Kim Jesteśmy w Organizacji</vt:lpstr>
      <vt:lpstr>Stymulacja: Wyzwania i Ekscytacja</vt:lpstr>
      <vt:lpstr>Przykład Implementacji: Motywacja Wewnętrzna</vt:lpstr>
      <vt:lpstr>Podsumowanie: Znaczenie Czynników i Podczynników</vt:lpstr>
      <vt:lpstr>Motywacja Transpersonalna: Wprowadzenie</vt:lpstr>
      <vt:lpstr>Składniki Osobowości</vt:lpstr>
      <vt:lpstr>Atrybuty Osobowości</vt:lpstr>
      <vt:lpstr>Osobowości Wewnętrzne</vt:lpstr>
      <vt:lpstr>Konflikt Pomiędzy Osobowościami</vt:lpstr>
      <vt:lpstr>Idealna Równowaga</vt:lpstr>
      <vt:lpstr>Główne Problemy Motywacji: Osobowości Pasywna i Aktywna</vt:lpstr>
      <vt:lpstr>Perspektywa Osobowości Aktywnej</vt:lpstr>
      <vt:lpstr>Interakcja Pomiędzy Osobowościami</vt:lpstr>
      <vt:lpstr>Społeczny Wpływ na Pasywność i Aktywność</vt:lpstr>
      <vt:lpstr>Złudne Rozwiązanie: Utrzymanie Tylko Aktywnej Osobowości</vt:lpstr>
      <vt:lpstr>Negatywne Skutki Dominacji Aktywnej Osobowości</vt:lpstr>
      <vt:lpstr>Potrzeba Równowagi i Integracji Osobowości</vt:lpstr>
      <vt:lpstr>Przykład: Dwie Osoby w Rosarium</vt:lpstr>
      <vt:lpstr>Podsumowanie: Równowaga jako Klucz</vt:lpstr>
      <vt:lpstr>Osobowość pasywna</vt:lpstr>
      <vt:lpstr>Czynniki zewnętrzne jako wymówka</vt:lpstr>
      <vt:lpstr>Akceptacja pasywności</vt:lpstr>
      <vt:lpstr>Przykład logistyka w zespole</vt:lpstr>
      <vt:lpstr>Zmiana postrzegania roli</vt:lpstr>
      <vt:lpstr>System propulsyjny i jego wpływ na motywację</vt:lpstr>
      <vt:lpstr>Różnica między motywacją 'do' i 'od'</vt:lpstr>
      <vt:lpstr>Kaizen jako metoda stopniowej zmiany</vt:lpstr>
      <vt:lpstr>Kontraktowanie motywacji w systemie</vt:lpstr>
      <vt:lpstr>Teoria Herzberga - Motywacja przez higienę i motywatory</vt:lpstr>
      <vt:lpstr>McGregor i motywacyjne podejścia X i 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Joanna Wyrobek</dc:creator>
  <cp:keywords/>
  <dc:description>generated using python-pptx</dc:description>
  <cp:lastModifiedBy>Joanna Wyrobek</cp:lastModifiedBy>
  <cp:revision>4</cp:revision>
  <dcterms:created xsi:type="dcterms:W3CDTF">2013-01-27T09:14:16Z</dcterms:created>
  <dcterms:modified xsi:type="dcterms:W3CDTF">2024-10-29T00:35:35Z</dcterms:modified>
  <cp:category/>
</cp:coreProperties>
</file>