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Rosari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gMiTrOiUdqp/G26IzCKbavdnTi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leksandra Szul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Rosario-bold.fntdata"/><Relationship Id="rId27" Type="http://schemas.openxmlformats.org/officeDocument/2006/relationships/font" Target="fonts/Rosari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sari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Rosari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30T14:53:29.311">
    <p:pos x="6421" y="1624"/>
    <p:text>Art. 23 indeks 1 KP - Przejście zakładu pracy na innego pracodawcę
§ 1. W razie przejścia zakładu pracy lub jego części na innego pracodawcę staje się on z mocy prawa stroną w dotychczasowych stosunkach pracy, z zastrzeżeniem przepisów § 5.
§ 2. Za zobowiązania wynikające ze stosunku pracy, powstałe przed przejściem części zakładu pracy na innego pracodawcę, dotychczasowy i nowy pracodawca odpowiadają solidarnie.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gHA9K9k"/>
      </p:ext>
    </p:extLst>
  </p:cm>
  <p:cm authorId="0" idx="2" dt="2025-03-30T14:55:31.027">
    <p:pos x="6421" y="1724"/>
    <p:text>Wyjątek stanowią obciążenia enumeratywnie wymienione w art. 313 ust. 3 i 4 ustawy Prawo upadłościowe: służebność drogi koniecznej, służebność przesyłu służebność ustanowiona na skutek przekroczenia granicy przy wznoszeniu budowli, służebność przesyłu, użytkowanie i prawa dożywotnika, a także służebności gruntowe utrzymane w mocy postanowieniem sędziego-komisarza.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gHA9K9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4be60e7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304be60e7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1bf5c0a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341bf5c0a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1bf5c0a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41bf5c0a5c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16c7e852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3416c7e852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28a53f4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3428a53f44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137e766a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34137e766a6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6d8a809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346d8a809a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1bf5c0a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341bf5c0a5c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28a53f44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3428a53f442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85a6096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3485a6096a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613090" y="1028699"/>
            <a:ext cx="1359820" cy="1367659"/>
          </a:xfrm>
          <a:custGeom>
            <a:rect b="b" l="l" r="r" t="t"/>
            <a:pathLst>
              <a:path extrusionOk="0" h="1125444" w="915406">
                <a:moveTo>
                  <a:pt x="0" y="0"/>
                </a:moveTo>
                <a:lnTo>
                  <a:pt x="915406" y="0"/>
                </a:lnTo>
                <a:lnTo>
                  <a:pt x="915406" y="1125444"/>
                </a:lnTo>
                <a:lnTo>
                  <a:pt x="0" y="11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5679" y="923925"/>
            <a:ext cx="12519231" cy="1009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9"/>
              <a:buFont typeface="Arial"/>
              <a:buNone/>
            </a:pPr>
            <a:r>
              <a:rPr b="0" i="0" lang="en-US" sz="5999" u="none" cap="none" strike="noStrike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Postępowanie upadłościowe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764617" y="2572453"/>
            <a:ext cx="10758900" cy="22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fair Display"/>
              <a:buAutoNum type="arabicPeriod"/>
            </a:pPr>
            <a:r>
              <a:rPr lang="en-US" sz="2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Likwidacja masy upadłości</a:t>
            </a:r>
            <a:endParaRPr sz="2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02260" lvl="1" marL="6045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fair Display"/>
              <a:buAutoNum type="arabicPeriod"/>
            </a:pPr>
            <a:r>
              <a:rPr lang="en-US" sz="2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Zaspokojenie wierzycieli upadłego</a:t>
            </a:r>
            <a:endParaRPr sz="2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02260" lvl="1" marL="604522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fair Display"/>
              <a:buAutoNum type="arabicPeriod"/>
            </a:pPr>
            <a:r>
              <a:rPr lang="en-US" sz="2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 podziału funduszów masy upadłości</a:t>
            </a:r>
            <a:endParaRPr sz="2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02261" lvl="1" marL="604523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fair Display"/>
              <a:buAutoNum type="arabicPeriod"/>
            </a:pPr>
            <a:r>
              <a:t/>
            </a:r>
            <a:endParaRPr sz="2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333663" y="7969117"/>
            <a:ext cx="6163262" cy="1949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2"/>
              <a:buFont typeface="Arial"/>
              <a:buNone/>
            </a:pPr>
            <a:r>
              <a:rPr b="0" i="0" lang="en-US" sz="2262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Prowadząca: Aleksandra Szulc</a:t>
            </a:r>
            <a:endParaRPr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2"/>
              <a:buFont typeface="Arial"/>
              <a:buNone/>
            </a:pPr>
            <a:r>
              <a:t/>
            </a:r>
            <a:endParaRPr b="0" i="0" sz="2262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2"/>
              <a:buFont typeface="Arial"/>
              <a:buNone/>
            </a:pPr>
            <a:r>
              <a:rPr b="0" i="0" lang="en-US" sz="2262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Prawo niestacjonarne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2"/>
              <a:buFont typeface="Arial"/>
              <a:buNone/>
            </a:pPr>
            <a:r>
              <a:rPr b="0" i="0" lang="en-US" sz="2262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Uniwersytet Ekonomiczny w Krakowie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4be60e7c5_0_0"/>
          <p:cNvSpPr/>
          <p:nvPr/>
        </p:nvSpPr>
        <p:spPr>
          <a:xfrm>
            <a:off x="-28160" y="-756025"/>
            <a:ext cx="18344322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-37299" l="0" r="0" t="-37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04be60e7c5_0_0"/>
          <p:cNvSpPr/>
          <p:nvPr/>
        </p:nvSpPr>
        <p:spPr>
          <a:xfrm>
            <a:off x="16949247" y="46868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04be60e7c5_0_0"/>
          <p:cNvSpPr txBox="1"/>
          <p:nvPr/>
        </p:nvSpPr>
        <p:spPr>
          <a:xfrm>
            <a:off x="5791300" y="790195"/>
            <a:ext cx="112884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7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Zaspokojenie wierzycieli upadłego - zasady i kolejność</a:t>
            </a:r>
            <a:endParaRPr sz="2799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8" name="Google Shape;218;g304be60e7c5_0_0"/>
          <p:cNvSpPr txBox="1"/>
          <p:nvPr/>
        </p:nvSpPr>
        <p:spPr>
          <a:xfrm flipH="1">
            <a:off x="17079689" y="328150"/>
            <a:ext cx="48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g304be60e7c5_0_0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220" name="Google Shape;220;g304be60e7c5_0_0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304be60e7c5_0_0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22" name="Google Shape;222;g304be60e7c5_0_0"/>
          <p:cNvSpPr txBox="1"/>
          <p:nvPr/>
        </p:nvSpPr>
        <p:spPr>
          <a:xfrm>
            <a:off x="819000" y="1669700"/>
            <a:ext cx="95784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342 [Podział na kategorie]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zaspokajane są kolejno zgodnie z pierwszeństwem wynikającym z zaliczenia ich przez ustawodawcę do określonej kategorii -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zasada zaspokajania należności kategoriami,</a:t>
            </a:r>
            <a:endParaRPr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gdy fundusze masy upadłości nie wystarczają na zaspokojenie całości wszystkich należności zaliczonych do danej kategorii, zaspokaja się proporcjonalnie do wysokości każdej z nich - 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zasada proporcjonalności,</a:t>
            </a:r>
            <a:endParaRPr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“zerowa”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II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III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IV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3" name="Google Shape;223;g304be60e7c5_0_0"/>
          <p:cNvSpPr txBox="1"/>
          <p:nvPr/>
        </p:nvSpPr>
        <p:spPr>
          <a:xfrm>
            <a:off x="819000" y="5563100"/>
            <a:ext cx="96948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zerowa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343 [Kolejność zaspokajania]: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pierwszej kolejności koszty postępowania (art. 230 ust. 1: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wydatki bezpośrednio związane z ustaleniem, zabezpieczeniem, zarządem i likwidacją masy upadłości oraz ustaleniem wierzytelności)</a:t>
            </a: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następnie: inne zobowiązania masy upadłości (art. 230 ust. 2),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zobowiązania alimentacyjne upadłego za czas po ogłoszeniu upadłości,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342a [Kwota na zaspokojenie potrzeb mieszkaniowych]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ś</a:t>
            </a: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rodki na zaspokojenie potrzeb mieszkaniowych,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upadły jest osobą fizyczną,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masie upadłości mieszkanie albo dom jednorodzinny, gdzie mieszka upadły,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kwota równa przeciętnemu czynszowi najmu mieszkania  w tej samej lub sąsiedniej miejscowości za okres od 12 do 24 mies.;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1bf5c0a5c_0_0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41bf5c0a5c_0_0"/>
          <p:cNvSpPr txBox="1"/>
          <p:nvPr/>
        </p:nvSpPr>
        <p:spPr>
          <a:xfrm>
            <a:off x="5868500" y="533613"/>
            <a:ext cx="1061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None/>
            </a:pPr>
            <a:r>
              <a:rPr lang="en-US" sz="27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Kategorie zaspokojenia</a:t>
            </a:r>
            <a:endParaRPr sz="2799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0" name="Google Shape;230;g341bf5c0a5c_0_0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g341bf5c0a5c_0_0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232" name="Google Shape;232;g341bf5c0a5c_0_0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41bf5c0a5c_0_0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34" name="Google Shape;234;g341bf5c0a5c_0_0"/>
          <p:cNvSpPr txBox="1"/>
          <p:nvPr/>
        </p:nvSpPr>
        <p:spPr>
          <a:xfrm>
            <a:off x="819000" y="1669700"/>
            <a:ext cx="6009900" cy="82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</a:t>
            </a: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ategorie zaspokojenia - Art. 342 [Podział na kategorie]: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 (uprzywilejowana):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ze stosunku pracy za okres przed ogłoszeniem upadłości (z wyjątkami),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rolników z tytułu umów o dostarczenie produktów z własnego gospodarstwa rolnego,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alimentacyjne za okres sprzed ogłoszenia upadłości,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renty z tytułu odszkodowania za wywołanie choroby, niezdolności do pracy, kalectwa lub śmierci, zamiany uprawnień objętych treścią prawa dożywocia na dożywotnią rentę,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z tytułu składek na ubezpieczenia społeczne za 3 ostatnie lata przed ogłoszeniem upadłości,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powstałe w postępowaniu restrukturyzacyjnym z czynności zarządcy lub dłużnika, dokonanych po otwarciu postępowania restr. (uproszczony wniosek o ogłoszenie upadłości),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z tytułu kredytu, pożyczki, obligacji, gwarancji lub akredytyw lub innego finansowania przewidzianego układem przyjętym w postępowaniu restrukturyzacyjnym.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II: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Wierzytelności niewymienione w pozostałych kategoriach, w tym: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podatki i inne daniny publiczne,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pozostałe należności z tytułu składek na ubezpieczenie społeczne.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5" name="Google Shape;235;g341bf5c0a5c_0_0"/>
          <p:cNvSpPr txBox="1"/>
          <p:nvPr/>
        </p:nvSpPr>
        <p:spPr>
          <a:xfrm>
            <a:off x="8438950" y="1669700"/>
            <a:ext cx="9068700" cy="5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III: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odsetki od należności ujętych w wyższych kategoriach w kolejności, w jakiej podlega zaspokojeniu kapitał,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sądowe i administracyjne kary grzywny,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z tytułu darowizn i zapisów.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Kategoria IV (podporządkowana):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Należności wspólników albo akcjonariuszy z tytułu pożyczki lub innej czynności prawnej o podobnych skutkach, w szczególności dostawy towaru z odroczonym terminem płatności, dokonanej na rzecz upadłego będącego spółką kapitałową w okresie 5 lat przed ogłoszeniem upadłości, wraz z odsetkami.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344 [Zaspokojenie należności dalszej kategorii]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Należności, o których mowa w art. 342 ust. 1 i 7, zaspokaja się dopiero po zaspokojeniu w całości kosztów postępowania, zobowiązań masy upadłości i należności alimentacyjnych zgodnie z art. 343.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Jeżeli suma przeznaczona do podziału nie wystarcza na zaspokojenie w całości wszystkich należności, należności dalszej kategorii zaspokaja się dopiero po zaspokojeniu w całości należności poprzedzającej kategorii, a jeżeli suma przeznaczona do podziału nie wystarcza na zaspokojenie w całości wszystkich należności tej samej kategorii, należności te zaspokaja się stosunkowo do wysokości każdej z nich.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1bf5c0a5c_0_42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41bf5c0a5c_0_42"/>
          <p:cNvSpPr txBox="1"/>
          <p:nvPr/>
        </p:nvSpPr>
        <p:spPr>
          <a:xfrm>
            <a:off x="5650825" y="1150875"/>
            <a:ext cx="894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7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Zaspokojenie wierzycieli rzeczowych - prawo odrębności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41bf5c0a5c_0_42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g341bf5c0a5c_0_42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244" name="Google Shape;244;g341bf5c0a5c_0_42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41bf5c0a5c_0_42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46" name="Google Shape;246;g341bf5c0a5c_0_42"/>
          <p:cNvSpPr txBox="1"/>
          <p:nvPr/>
        </p:nvSpPr>
        <p:spPr>
          <a:xfrm>
            <a:off x="10144400" y="2402650"/>
            <a:ext cx="71148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340 [Zaspokojenie zabezpieczonych wierzytelności osobistych]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Wierzytelności osobiste zabezpieczone hipoteką, zastawem, zastawem rejestrowym, zastawem skarbowym i hipoteką morską umieszcza się w planie podziału funduszów masy upadłości jedynie w takiej sumie, w jakiej nie zostały zaspokojone z przedmiotu zabezpieczenia.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Przepis ust. 1 stosuje się odpowiednio do wierzytelności, które zostały zaspokojone przez zakład ubezpieczeń w wykonaniu umowy ubezpieczenia zawartej przez upadłego.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338 [Ostateczny podział]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Jeżeli w postępowaniu upadłościowym zaspokojeniu podlegają wierzytelności zabezpieczone hipoteką, zastawem, zastawem rejestrowym, zastawem skarbowym i hipoteką morską, podziału ostatecznego funduszów masy upadłości dokonuje się po podziale sumy uzyskanej ze zbycia przedmiotu obciążonego.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7" name="Google Shape;247;g341bf5c0a5c_0_42"/>
          <p:cNvSpPr txBox="1"/>
          <p:nvPr/>
        </p:nvSpPr>
        <p:spPr>
          <a:xfrm>
            <a:off x="723650" y="2402650"/>
            <a:ext cx="77679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Prawo </a:t>
            </a:r>
            <a:r>
              <a:rPr b="1" lang="en-US" sz="1600" u="sng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odrębności</a:t>
            </a:r>
            <a:r>
              <a:rPr b="1" lang="en-US" sz="1600" u="sng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prawo wierzyciela rzeczowego upadłego do zaspokojenia się z sumy uzyskanej ze zbycia przedmiotu zabezpieczenia przed ogólnym podziałem funduszów masy upadłości, z pierwszeństwem przed pozostałymi wierzycielami upadłego. 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336 [Przeznaczenie sum uzyskanych ze zbycia obciążonych rzeczy i praw]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Sumy uzyskane z likwidacji rzeczy, wierzytelności i praw obciążonych hipoteką, zastawem, zastawem rejestrowym, zastawem skarbowym lub hipoteką morską, a także prawami oraz prawami osobistymi i roszczeniami ujawnionymi przez wpis do księgi wieczystej albo nieujawnionymi w ten sposób, lecz zgłoszonymi syndykowi w terminie określonym w art. 51 ust. 1 pkt 5, przeznacza się na zaspokojenie wierzycieli, których wierzytelności były zabezpieczone na tych rzeczach lub prawach, z zachowaniem przepisów ustawy. Kwoty pozostałe po zaspokojeniu tych wierzytelności wchodzą do funduszów masy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Przepisy o zaspokojeniu wierzytelności zabezpieczonej zastawem stosuje się odpowiednio do zaspokojenia wierzytelności zabezpieczonych przez przeniesienie na wierzyciela prawa własności rzeczy, wierzytelności i innego prawa.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Do sum stanowiących pożytki rzeczy lub prawa obciążonego hipoteką, zastawem, zastawem rejestrowym, zastawem skarbowym lub hipoteką morską, a także prawami oraz prawami osobistymi i roszczeniami przepisu ust. 1 nie stosuje się.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16c7e8521_0_3"/>
          <p:cNvSpPr/>
          <p:nvPr/>
        </p:nvSpPr>
        <p:spPr>
          <a:xfrm>
            <a:off x="-85810" y="-98050"/>
            <a:ext cx="18344322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-37299" l="0" r="0" t="-37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416c7e8521_0_3"/>
          <p:cNvSpPr/>
          <p:nvPr/>
        </p:nvSpPr>
        <p:spPr>
          <a:xfrm>
            <a:off x="16949247" y="46868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416c7e8521_0_3"/>
          <p:cNvSpPr txBox="1"/>
          <p:nvPr/>
        </p:nvSpPr>
        <p:spPr>
          <a:xfrm flipH="1">
            <a:off x="17079689" y="328150"/>
            <a:ext cx="48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3416c7e8521_0_3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256" name="Google Shape;256;g3416c7e8521_0_3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3416c7e8521_0_3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58" name="Google Shape;258;g3416c7e8521_0_3"/>
          <p:cNvSpPr txBox="1"/>
          <p:nvPr/>
        </p:nvSpPr>
        <p:spPr>
          <a:xfrm>
            <a:off x="901925" y="2104950"/>
            <a:ext cx="68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9" name="Google Shape;259;g3416c7e8521_0_3"/>
          <p:cNvSpPr txBox="1"/>
          <p:nvPr/>
        </p:nvSpPr>
        <p:spPr>
          <a:xfrm>
            <a:off x="688050" y="1294850"/>
            <a:ext cx="9437400" cy="8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346 [Pierwszeństwo wierzytelności alimentacyjnych i pracowniczych]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 razie sprzedaży nieruchomości, prawa użytkowania wieczystego, spółdzielczego własnościowego prawa do lokalu lub statku morskiego wpisanego do rejestru okrętowego, przed zaspokojeniem wierzytelności zabezpieczonych hipoteką albo hipoteką morską oraz innych praw, w tym praw i roszczeń osobistych, które ciążyły na przedmiocie sprzedaży i które w wyniku sprzedaży wygasły, zaspokaja się należności alimentacyjne w zakresie wskazanym w art. 343 ust. 2 oraz przypadające za czas po ogłoszeniu upadłości renty za wywołanie choroby, niezdolności do pracy, kalectwa lub śmierci i renty z tytułu zamiany uprawnień objętych treścią prawa dożywocia na dożywotnią rentę, jak też wynagrodzenia za pracę pracowników wykonujących pracę na nieruchomości, statku lub w lokalu za okres ostatnich trzech miesięcy przed sprzedażą, jednakże tylko do wysokości trzykrotnego minimalnego wynagrodzenia za pracę.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Odrębnego planu podziału nie sporządza się, jeżeli suma uzyskana ze sprzedaży nie wystarcza na zaspokojenie wierzytelności z tytułu alimentów, rent i wynagrodzeń za pracę, o których mowa w ust. 1.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Realizacja prawa odrębności </a:t>
            </a: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następuje poprzez likwidację przedmiotu zabezpieczenia i podział uzyskanej sumy przez syndyka pomiędzy zabezpieczonych rzeczowo na danym składniku masy upadłości wierzycieli upadłego.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Suma uzyskana ze sprzedaży przedmiotu 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zabezpieczenia do podziału wierzycieli rzeczowych</a:t>
            </a:r>
            <a:endParaRPr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minus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koszty likwidacji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minus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inne koszty postępowania         do 10% sumy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ALE: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wierzytelności z tytułu alimentów, rent i wynagrodzeń za pracę </a:t>
            </a: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mają pierwszeństwo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przed wierzycielami rzeczowymi (wyjątek: wierzytelność zabezpieczona zastawem). 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lang="en-US" sz="1600" u="sng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równym stopniu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z wierzytelnością zaspokaja się roszczenia o świadczenia uboczne: należność główna, następnie odsetki i pozostałe roszczenia (potem dopiero koszty postępowania),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zbieg obciążeń - zaspokojenie w kolejności przysługującego im pierwszeństwa, na mocy regulacji dot. rodzaju zabezpieczenia,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ogólna zasada: prawo powstałe później nie może być wykonywane z uszczerbkiem dla prawa powstałego wcześniej (art. 249 § 1 KC).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0" name="Google Shape;260;g3416c7e8521_0_3"/>
          <p:cNvSpPr txBox="1"/>
          <p:nvPr/>
        </p:nvSpPr>
        <p:spPr>
          <a:xfrm>
            <a:off x="11230800" y="1294850"/>
            <a:ext cx="6471300" cy="7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345 [Zaspokojenie z likwidacji przedmiotu]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Jeżeli przepis szczególny nie stanowi inaczej, wierzytelności zabezpieczone hipoteką, zastawem, zastawem rejestrowym, zastawem skarbowym i hipoteką morską, a także wygasające według przepisów ustawy prawa oraz skutki ujawnienia praw i roszczeń osobistych ciążące na nieruchomości, użytkowaniu wieczystym, spółdzielczym własnościowym prawie do lokalu lub statku morskim wpisanym do rejestru okrętowego, podlegają zaspokojeniu z sumy uzyskanej z likwidacji obciążonego przedmiotu, pomniejszonej o koszty likwidacji tego przedmiotu oraz inne koszty postępowania upadłościowego w wysokości nieprzekraczającej dziesiątej części sumy uzyskanej z likwidacji, nie więcej jednak niż o taką część kosztów postępowania upadłościowego, która wynika ze stosunku wartości obciążonego przedmiotu do wartości całej masy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Wierzytelności i prawa, o których mowa w ust. 1, są zaspokajane w kolejności przysługującego im pierwszeństwa. Jeżeli z sumy uzyskanej z likwidacji obciążonego przedmiotu zaspokojeniu podlegają zarówno wierzytelności zabezpieczone hipoteką, jak i wygasające na podstawie art. 313 ust. 2 prawa oraz prawa i roszczenia osobiste, o pierwszeństwie rozstrzyga chwila, od której liczy się skutki wpisu hipoteki, prawa lub roszczenia do księgi wieczystej.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W równym stopniu z wierzytelnością zaspokaja się roszczenia o świadczenia uboczne objęte zabezpieczeniem na mocy odrębnych przepisów. Przypadającą wierzycielowi sumę zalicza się przede wszystkim na należność główną, następnie na odsetki i pozostałe roszczenia o świadczenia uboczne, z tym że koszty postępowania uwzględnia się w ostatniej kolejności.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1" name="Google Shape;261;g3416c7e8521_0_3"/>
          <p:cNvSpPr/>
          <p:nvPr/>
        </p:nvSpPr>
        <p:spPr>
          <a:xfrm>
            <a:off x="3805600" y="6865450"/>
            <a:ext cx="194100" cy="571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EBC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28a53f442_0_0"/>
          <p:cNvSpPr/>
          <p:nvPr/>
        </p:nvSpPr>
        <p:spPr>
          <a:xfrm>
            <a:off x="0" y="0"/>
            <a:ext cx="7657993" cy="10287495"/>
          </a:xfrm>
          <a:custGeom>
            <a:rect b="b" l="l" r="r" t="t"/>
            <a:pathLst>
              <a:path extrusionOk="0" h="1593725" w="1161622">
                <a:moveTo>
                  <a:pt x="0" y="0"/>
                </a:moveTo>
                <a:lnTo>
                  <a:pt x="1161622" y="0"/>
                </a:lnTo>
                <a:lnTo>
                  <a:pt x="1161622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 amt="13000"/>
            </a:blip>
            <a:stretch>
              <a:fillRect b="-4689" l="0" r="0" t="-46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g3428a53f442_0_0"/>
          <p:cNvGrpSpPr/>
          <p:nvPr/>
        </p:nvGrpSpPr>
        <p:grpSpPr>
          <a:xfrm>
            <a:off x="502388" y="486440"/>
            <a:ext cx="3664810" cy="383265"/>
            <a:chOff x="0" y="0"/>
            <a:chExt cx="4886414" cy="511020"/>
          </a:xfrm>
        </p:grpSpPr>
        <p:sp>
          <p:nvSpPr>
            <p:cNvPr id="268" name="Google Shape;268;g3428a53f442_0_0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3428a53f442_0_0"/>
            <p:cNvSpPr txBox="1"/>
            <p:nvPr/>
          </p:nvSpPr>
          <p:spPr>
            <a:xfrm>
              <a:off x="531014" y="60712"/>
              <a:ext cx="43554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</a:t>
              </a:r>
              <a:r>
                <a:rPr lang="en-US" sz="1423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4</a:t>
              </a:r>
              <a:endParaRPr sz="1423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70" name="Google Shape;270;g3428a53f442_0_0"/>
          <p:cNvSpPr txBox="1"/>
          <p:nvPr/>
        </p:nvSpPr>
        <p:spPr>
          <a:xfrm>
            <a:off x="8280200" y="1608725"/>
            <a:ext cx="9525000" cy="5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347 [Plan podziału] -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struktura ta sama dla odrębnego 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planu podziału</a:t>
            </a:r>
            <a:endParaRPr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Syndyk sporządza i składa sędziemu-komisarzowi plan podziału funduszów masy upadłości, w którym: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1) określa sumę podlegającą podziałowi;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2) wymienia wierzytelności i prawa osób uczestniczących w podziale;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3) określa sumę, jaka każdemu z uczestników przypada z podziału;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4) wskazuje, które sumy mają być wypłacone, a które i z jakich przyczyn mają być pozostawione w depozycie sądowym lub pozostawione w masie upadłości na zaspokojenie wierzytelności objętych nierozpoznanymi sprzeciwami;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5) określa, czy plan podziału jest częściowy czy ostateczny.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12. Sędzia-komisarz może wnieść do planu poprawki lub polecić syndykowi dokonanie wskazanych zmian w planie.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339 [Plan podziału]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postępowania w sprawie podziału sumy uzyskanej z likwidacji rzeczy, wierzytelności i praw, o których mowa w art. 336, stosuje się odpowiednio przepisy o postępowaniu w sprawie podziału funduszów masy upadłości. O sporządzeniu planu podziału obwieszcza się i zawiadamia się upadłego oraz te osoby, których prawa podlegają zaspokojeniu z sumy uzyskanej z likwidacji. Środki zaskarżenia może wnosić upadły oraz osoby uprawnione do zaspokojenia z sumy uzyskanej z likwidacji.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1" name="Google Shape;271;g3428a53f442_0_0"/>
          <p:cNvSpPr txBox="1"/>
          <p:nvPr/>
        </p:nvSpPr>
        <p:spPr>
          <a:xfrm>
            <a:off x="908800" y="3093500"/>
            <a:ext cx="5201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348 [Plan podziału sumy ze sprzedaży]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 sprawach, w których wierzycielom przysługują prawa na zbytych rzeczach lub prawach, o których mowa w art. 345 i 346, syndyk sporządza oddzielny plan podziału sum uzyskanych ze sprzedanych rzeczy lub praw. Do tego planu stosuje się odpowiednio przepis art. 347.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planie podziału sumy uzyskanej ze sprzedaży nieruchomości syndyk wymienia dodatkowo prawa oraz prawa i roszczenia osobiste, które wskutek sprzedaży nieruchomości wygasły.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2" name="Google Shape;272;g3428a53f442_0_0"/>
          <p:cNvSpPr txBox="1"/>
          <p:nvPr/>
        </p:nvSpPr>
        <p:spPr>
          <a:xfrm>
            <a:off x="908800" y="1758550"/>
            <a:ext cx="6462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99"/>
              <a:buFont typeface="Arial"/>
              <a:buNone/>
            </a:pPr>
            <a:r>
              <a:rPr lang="en-US" sz="28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Odrębny plan podziału</a:t>
            </a:r>
            <a:endParaRPr sz="2748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3" name="Google Shape;273;g3428a53f442_0_0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428a53f442_0_0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137e766a6_0_30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4137e766a6_0_30"/>
          <p:cNvSpPr txBox="1"/>
          <p:nvPr/>
        </p:nvSpPr>
        <p:spPr>
          <a:xfrm>
            <a:off x="1056875" y="1447175"/>
            <a:ext cx="8627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None/>
            </a:pPr>
            <a:r>
              <a:rPr lang="en-US" sz="28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Zaspokojenie wierzycieli w ramach układu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4137e766a6_0_30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g34137e766a6_0_30"/>
          <p:cNvGrpSpPr/>
          <p:nvPr/>
        </p:nvGrpSpPr>
        <p:grpSpPr>
          <a:xfrm>
            <a:off x="-875177" y="1175375"/>
            <a:ext cx="1637983" cy="797850"/>
            <a:chOff x="0" y="-38100"/>
            <a:chExt cx="431400" cy="210132"/>
          </a:xfrm>
        </p:grpSpPr>
        <p:sp>
          <p:nvSpPr>
            <p:cNvPr id="283" name="Google Shape;283;g34137e766a6_0_30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4137e766a6_0_30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g34137e766a6_0_30"/>
          <p:cNvGrpSpPr/>
          <p:nvPr/>
        </p:nvGrpSpPr>
        <p:grpSpPr>
          <a:xfrm>
            <a:off x="13805231" y="8787046"/>
            <a:ext cx="1637983" cy="797850"/>
            <a:chOff x="0" y="-38100"/>
            <a:chExt cx="431400" cy="210132"/>
          </a:xfrm>
        </p:grpSpPr>
        <p:sp>
          <p:nvSpPr>
            <p:cNvPr id="286" name="Google Shape;286;g34137e766a6_0_30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34137e766a6_0_30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g34137e766a6_0_30"/>
          <p:cNvGrpSpPr/>
          <p:nvPr/>
        </p:nvGrpSpPr>
        <p:grpSpPr>
          <a:xfrm>
            <a:off x="502388" y="486440"/>
            <a:ext cx="3664810" cy="383265"/>
            <a:chOff x="0" y="0"/>
            <a:chExt cx="4886414" cy="511020"/>
          </a:xfrm>
        </p:grpSpPr>
        <p:sp>
          <p:nvSpPr>
            <p:cNvPr id="289" name="Google Shape;289;g34137e766a6_0_30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4137e766a6_0_30"/>
            <p:cNvSpPr txBox="1"/>
            <p:nvPr/>
          </p:nvSpPr>
          <p:spPr>
            <a:xfrm>
              <a:off x="531014" y="60712"/>
              <a:ext cx="43554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91" name="Google Shape;291;g34137e766a6_0_30"/>
          <p:cNvSpPr txBox="1"/>
          <p:nvPr/>
        </p:nvSpPr>
        <p:spPr>
          <a:xfrm>
            <a:off x="762800" y="2192200"/>
            <a:ext cx="8765400" cy="7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266a [Dopuszczalność zawarcia układu]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 postępowaniu upadłościowym dopuszczalne jest zawarcie układu.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Propozycje układowe w postępowaniu upadłościowym mogą zgłosić upadły, wierzyciel oraz syndyk.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266b [Propozycje układowe]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Podmioty uprawnione do złożenia propozycji układowych mogą wraz z propozycjami złożyć wniosek o całkowite lub częściowe wstrzymanie likwidacji masy upadłości do czasu zatwierdzenia układu.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Niedopuszczalne jest wstrzymanie likwidacji masy upadłości, jeżeli propozycje układowe nie przewidują zaspokojenia wierzytelności nieobjętych układem niezwłocznie po zatwierdzeniu układu i prawomocnym zakończeniu postępowania na tej podstawie.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Niedopuszczalne jest wstrzymanie likwidacji w zakresie przedmiotu obciążonego hipoteką, zastawem, zastawem rejestrowym, zastawem skarbowym lub hipoteką morską, jeżeli sprzeciwi się temu wierzyciel, którego wierzytelność jest w ten sposób zabezpieczona. Jeżeli sprzeciw wierzyciela wpłynął do sędziego-komisarza po wydaniu postanowienia o wstrzymaniu likwidacji, sędzia-komisarz uchyla swoje postanowienie w tym zakresie.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Sędzia-komisarz może wstrzymać likwidację masy upadłości, jeżeli zostały spełnione przesłanki zwołania zgromadzenia wierzycieli w celu głosowania nad układem, o których mowa w art. 266c ust. 1.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 Sędzia-komisarz wstrzymuje likwidację masy upadłości, jeżeli zostały spełnione przesłanki zwołania zgromadzenia wierzycieli w celu głosowania nad układem, o których mowa w art. 266c ust. 2.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 Sędzia-komisarz wstrzymuje likwidację masy upadłości wyłącznie w zakresie, jaki jest niezbędny do wykonania układu.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2" name="Google Shape;292;g34137e766a6_0_30"/>
          <p:cNvSpPr txBox="1"/>
          <p:nvPr/>
        </p:nvSpPr>
        <p:spPr>
          <a:xfrm>
            <a:off x="10760750" y="1447175"/>
            <a:ext cx="7020300" cy="6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266c [Głosowanie nad układem]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Sędzia-komisarz może zwołać zgromadzenie wierzycieli w celu głosowania nad układem, jeżeli zostało uprawdopodobnione, że układ zostanie przyjęty przez wierzycieli i wykonany.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Sędzia-komisarz zwołuje zgromadzenie wierzycieli, jeżeli wniosek jest popierany przez wierzyciela lub wierzycieli posiadających łącznie co najmniej 50% sumy wierzytelności przysługujących wierzycielom uprawnionym do głosowania nad układem.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Zgromadzenie wierzycieli zwołuje się po zatwierdzeniu listy wierzytelności. Jeżeli sędzia-komisarz zatwierdził częściowo listę wierzytelności w zakresie nieobjętym sprzeciwami, zgromadzenie wierzycieli zwołuje się, jeżeli suma wierzytelności objętych sprzeciwami nie przekracza 15% sumy wierzytelności objętych układem.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266d [Postanowienie o zakończeniu postępowania]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 prawomocnym zatwierdzeniu układu sąd wydaje postanowienie o zakończeniu postępowania. Przepisy art. 362–367 stosuje się odpowiednio.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266f [Odesłanie do przepisów Prawa restrukturyzacyjnego]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zakresie nieuregulowanym w niniejszym tytule do układu i jego skutków przepisy Prawa restrukturyzacyjnego stosuje się odpowiednio, przy czym czynności zastrzeżone dla nadzorcy sądowego lub zarządcy wykonuje syndyk.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/>
          <p:nvPr/>
        </p:nvSpPr>
        <p:spPr>
          <a:xfrm>
            <a:off x="280150" y="454473"/>
            <a:ext cx="3362084" cy="3445552"/>
          </a:xfrm>
          <a:custGeom>
            <a:rect b="b" l="l" r="r" t="t"/>
            <a:pathLst>
              <a:path extrusionOk="0" h="383265" w="311737">
                <a:moveTo>
                  <a:pt x="0" y="0"/>
                </a:moveTo>
                <a:lnTo>
                  <a:pt x="311737" y="0"/>
                </a:lnTo>
                <a:lnTo>
                  <a:pt x="311737" y="383265"/>
                </a:lnTo>
                <a:lnTo>
                  <a:pt x="0" y="383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12"/>
          <p:cNvGrpSpPr/>
          <p:nvPr/>
        </p:nvGrpSpPr>
        <p:grpSpPr>
          <a:xfrm>
            <a:off x="4292850" y="3900027"/>
            <a:ext cx="9926490" cy="2437542"/>
            <a:chOff x="0" y="-38100"/>
            <a:chExt cx="2614367" cy="1006334"/>
          </a:xfrm>
        </p:grpSpPr>
        <p:sp>
          <p:nvSpPr>
            <p:cNvPr id="299" name="Google Shape;299;p12"/>
            <p:cNvSpPr/>
            <p:nvPr/>
          </p:nvSpPr>
          <p:spPr>
            <a:xfrm>
              <a:off x="0" y="0"/>
              <a:ext cx="2614367" cy="968234"/>
            </a:xfrm>
            <a:custGeom>
              <a:rect b="b" l="l" r="r" t="t"/>
              <a:pathLst>
                <a:path extrusionOk="0" h="968234" w="2614367">
                  <a:moveTo>
                    <a:pt x="0" y="0"/>
                  </a:moveTo>
                  <a:lnTo>
                    <a:pt x="2614367" y="0"/>
                  </a:lnTo>
                  <a:lnTo>
                    <a:pt x="2614367" y="968234"/>
                  </a:lnTo>
                  <a:lnTo>
                    <a:pt x="0" y="968234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0" y="-38100"/>
              <a:ext cx="2614367" cy="100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2"/>
          <p:cNvSpPr txBox="1"/>
          <p:nvPr/>
        </p:nvSpPr>
        <p:spPr>
          <a:xfrm>
            <a:off x="6019284" y="4708519"/>
            <a:ext cx="7401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99"/>
              <a:buFont typeface="Arial"/>
              <a:buNone/>
            </a:pPr>
            <a:r>
              <a:rPr b="0" i="0" lang="en-US" sz="5699" u="none" cap="none" strike="noStrike">
                <a:solidFill>
                  <a:srgbClr val="5454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Dziękuję za uwagę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7" l="0" r="0" t="-9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/>
          <p:cNvGrpSpPr/>
          <p:nvPr/>
        </p:nvGrpSpPr>
        <p:grpSpPr>
          <a:xfrm>
            <a:off x="259088" y="-108496"/>
            <a:ext cx="9907552" cy="10745543"/>
            <a:chOff x="0" y="-28575"/>
            <a:chExt cx="2609396" cy="2830102"/>
          </a:xfrm>
        </p:grpSpPr>
        <p:sp>
          <p:nvSpPr>
            <p:cNvPr id="96" name="Google Shape;96;p3"/>
            <p:cNvSpPr/>
            <p:nvPr/>
          </p:nvSpPr>
          <p:spPr>
            <a:xfrm>
              <a:off x="0" y="0"/>
              <a:ext cx="2609396" cy="2801527"/>
            </a:xfrm>
            <a:custGeom>
              <a:rect b="b" l="l" r="r" t="t"/>
              <a:pathLst>
                <a:path extrusionOk="0" h="2801527" w="2609396">
                  <a:moveTo>
                    <a:pt x="0" y="0"/>
                  </a:moveTo>
                  <a:lnTo>
                    <a:pt x="2609396" y="0"/>
                  </a:lnTo>
                  <a:lnTo>
                    <a:pt x="2609396" y="2801527"/>
                  </a:lnTo>
                  <a:lnTo>
                    <a:pt x="0" y="2801527"/>
                  </a:lnTo>
                  <a:close/>
                </a:path>
              </a:pathLst>
            </a:custGeom>
            <a:gradFill>
              <a:gsLst>
                <a:gs pos="0">
                  <a:srgbClr val="31333E"/>
                </a:gs>
                <a:gs pos="100000">
                  <a:srgbClr val="31333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0" y="-28575"/>
              <a:ext cx="2609396" cy="28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99" name="Google Shape;99;p3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01" name="Google Shape;101;p3"/>
          <p:cNvSpPr txBox="1"/>
          <p:nvPr/>
        </p:nvSpPr>
        <p:spPr>
          <a:xfrm>
            <a:off x="5536194" y="767081"/>
            <a:ext cx="99297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8"/>
              <a:buFont typeface="Arial"/>
              <a:buNone/>
            </a:pPr>
            <a:r>
              <a:rPr lang="en-US" sz="2948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Likwidacja masy upadłości</a:t>
            </a:r>
            <a:endParaRPr sz="2948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8"/>
              <a:buFont typeface="Arial"/>
              <a:buNone/>
            </a:pPr>
            <a:r>
              <a:t/>
            </a:r>
            <a:endParaRPr sz="2948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117600" y="1702150"/>
            <a:ext cx="8565900" cy="7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306 [Spis inwentarza]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 ogłoszeniu upadłości syndyk niezwłocznie przystępuje do spisu inwentarza i oszacowania masy upadłości oraz sporządzenia planu likwidacyjnego. Syndyk składa sędziemu-komisarzowi spis inwentarza wraz z planem likwidacyjnym w terminie trzydziestu dni od dnia ogłoszenia upadłości. Plan likwidacyjny określa proponowane sposoby sprzedaży składników majątku upadłego, w szczególności sprzedaży przedsiębiorstwa, termin sprzedaży, preliminarz wydatków oraz ekonomiczne uzasadnienie dalszego prowadzenia działalności gospodarczej.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307 [Sprawozdanie finansowe syndyka]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Na podstawie spisu inwentarza i innych dokumentów upadłego oraz oszacowania syndyk sporządza sprawozdanie finansowe na dzień poprzedzający ogłoszenie upadłości i niezwłocznie przedkłada je sędziemu-komisarzowi.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Jeżeli z jakichkolwiek przyczyn syndyk nie może sporządzić spisu inwentarza, oszacowania, planu likwidacji lub sprawozdania finansowego w terminie, o którym mowa w art. 306, składa sędziemu-komisarzowi, w terminie miesiąca od dnia ogłoszenia upadłości, pisemne sprawozdanie ogólne o stanie masy upadłości i o możliwości zaspokojenia wierzycieli. Złożenie sprawozdania nie zwalnia syndyka od obowiązku sporządzenia dokumentów, o których mowa w ust. 1, gdy tylko będzie to możliwe.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312 [Dalsze działanie przedsiębiorstwa upadłego]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Po ogłoszeniu upadłości można prowadzić dalej przedsiębiorstwo upadłego, jeżeli możliwe jest zawarcie układu z wierzycielami lub możliwa jest sprzedaż przedsiębiorstwa upadłego w całości lub jego zorganizowanych części.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Jeżeli syndyk prowadzi przedsiębiorstwo upadłego, powinien podjąć wszelkie działania zapewniające zachowanie przedsiębiorstwa co najmniej w niepogorszonym stanie.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9140898" y="1854562"/>
            <a:ext cx="811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16970755" y="414861"/>
            <a:ext cx="440528" cy="246300"/>
            <a:chOff x="17191472" y="404350"/>
            <a:chExt cx="440528" cy="246300"/>
          </a:xfrm>
        </p:grpSpPr>
        <p:sp>
          <p:nvSpPr>
            <p:cNvPr id="105" name="Google Shape;105;p3"/>
            <p:cNvSpPr/>
            <p:nvPr/>
          </p:nvSpPr>
          <p:spPr>
            <a:xfrm>
              <a:off x="17191472" y="522631"/>
              <a:ext cx="112662" cy="114831"/>
            </a:xfrm>
            <a:custGeom>
              <a:rect b="b" l="l" r="r" t="t"/>
              <a:pathLst>
                <a:path extrusionOk="0" h="114831" w="112662">
                  <a:moveTo>
                    <a:pt x="0" y="0"/>
                  </a:moveTo>
                  <a:lnTo>
                    <a:pt x="112662" y="0"/>
                  </a:lnTo>
                  <a:lnTo>
                    <a:pt x="112662" y="114831"/>
                  </a:lnTo>
                  <a:lnTo>
                    <a:pt x="0" y="1148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17395600" y="404350"/>
              <a:ext cx="236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osario"/>
                  <a:ea typeface="Rosario"/>
                  <a:cs typeface="Rosario"/>
                  <a:sym typeface="Rosario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3"/>
          <p:cNvSpPr txBox="1"/>
          <p:nvPr/>
        </p:nvSpPr>
        <p:spPr>
          <a:xfrm>
            <a:off x="10608075" y="1854550"/>
            <a:ext cx="6997500" cy="6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308 [Likwidacja masy upadłościowej]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Po sporządzeniu spisu inwentarza i sprawozdania finansowego albo po złożeniu pisemnego sprawozdania ogólnego syndyk przeprowadza likwidację masy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</a:t>
            </a: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yjątki: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309 -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Wstrzymanie przez sędziego-komisarza likwidacji masy upadłości na czas do uprawomocnienia się postanowienia o ogłoszeniu upadłości,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310 -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sprzedaż ruchomości: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:na zaspokojenie kosztów postępowania przed rozpoczęciem likwidacji,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ulegających szybkiemu zepsuciu,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które wskutek opóźnienia sprzedaży straciłyby znacznie na wartości,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których przechowanie pociąga za sobą koszty zbyt wysokie w stosunku do ich wartości.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266b -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wstrzymanie postanowieniem sędziego-komisarza z powodu wpłynięcia wniosku o zwołanie zgromadzenia wierzycieli w celu głosowania nad układem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Syndyk jest obowiązany do podejmowania działań umożliwiających zakończenie likwidacji w ciągu sześciu miesięcy od dnia ogłoszenia upadłości. Sędzia-komisarz i rada wierzycieli rozpoznają wniosek o wyrażenie zgody na określony sposób likwidacji nie później niż w terminie dwóch tygodni od dnia przedstawienia im wniosku przez syndyka.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-85810" y="-98050"/>
            <a:ext cx="18344322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 b="-37297" l="0" r="0" t="-373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6949247" y="46868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192375" y="1610450"/>
            <a:ext cx="827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7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Sprzedaż przedsiębiorstwa upadłego w całości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 flipH="1">
            <a:off x="17079689" y="328150"/>
            <a:ext cx="48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</a:t>
            </a: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5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19" name="Google Shape;119;p5"/>
          <p:cNvSpPr txBox="1"/>
          <p:nvPr/>
        </p:nvSpPr>
        <p:spPr>
          <a:xfrm>
            <a:off x="1192375" y="2578600"/>
            <a:ext cx="7636800" cy="7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311 [Przebieg likwidacji]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 podstawowe sposoby likwidacji masy poprzez sprzedaż: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przedsiębiorstwa upadłego w całości,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zorganizowanych części przedsiębiorstwa oraz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poszczególnych składników majątku z masy upadłości, ściągnięcia wierzytelności od dłużników upadłego i wykonania innych praw majątkowych należących do masy bądź ich zbycia.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&gt; poprzez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przejęcie ruchomości, wierzytelności i praw obciążonych prawem zastawu rejestrowego -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jeżeli zastawnik ma do tego prawo na mocy umowy.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316 [Sprzedaż w całości]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Przedsiębiorstwo upadłego powinno być sprzedane jako całość, chyba że nie jest to możliwe.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Sprzedaż przedsiębiorstwa upadłego może być, po wyrażeniu zgody przez sędziego-komisarza, poprzedzona umową dzierżawy na czas określony z prawem pierwokupu, jeżeli przemawiają za tym względy ekonomiczne.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O sprzedaży przedsiębiorstwa upadłego obwieszcza się.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314 [Ujawnienie wartości składników mienia]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 razie zbycia przedsiębiorstwa, w którego skład wchodzą przedmioty obciążone ograniczonymi prawami rzeczowymi, wartość składników mienia obciążonych tymi prawami podlega ujawnieniu w umowie sprzedaży, a uzyskana cena podlega podziałowi z uwzględnieniem art. 336 i 340 </a:t>
            </a:r>
            <a:r>
              <a:rPr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[prawo odrębności].</a:t>
            </a:r>
            <a:endParaRPr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Przepis ust. 1 stosuje się odpowiednio w razie zbycia zorganizowanej części przedsiębiorstwa.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0194175" y="2578600"/>
            <a:ext cx="7367700" cy="49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317 [Nabywca przedsiębiorstwa upadłego]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Na nabywcę przedsiębiorstwa upadłego przechodzą wszelkie koncesje, zezwolenia, licencje i ulgi, które zostały udzielone upadłemu, chyba że odrębne ustawy stanowią inaczej.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Nabywca może używać oznaczenia przedsiębiorstwa upadłego, w którym mieści się jego nazwisko, tylko za zgodą upadłego. Nabywca przedsiębiorstwa upadłego nabywa je w stanie wolnym od obciążeń i nie odpowiada za zobowiązania upadłego. Wszelkie obciążenia na składnikach przedsiębiorstwa wygasają, z wyjątkiem obciążeń wymienionych w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art. 313 ust. 3 i 4.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2a. Przepis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art. 23</a:t>
            </a:r>
            <a:r>
              <a:rPr baseline="30000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1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ustawy z dnia 26 czerwca 1974 r. – Kodeks pracy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stosuje się odpowiednio.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Z chwilą zawiadomienia sądu, sądu polubownego lub organu prowadzącego postępowanie administracyjne o nabyciu przedsiębiorstwa upadłego, nabywca przedsiębiorstwa wstępuje z mocy prawa w miejsce upadłego lub syndyka do postępowań cywilnych, administracyjnych, sądowo-administracyjnych oraz przed sądami polubownymi, dotyczących przedsiębiorstwa lub jego składników, bez zezwolenia strony przeciwnej.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-875177" y="1403975"/>
            <a:ext cx="1637983" cy="797850"/>
            <a:chOff x="0" y="-38100"/>
            <a:chExt cx="431400" cy="210132"/>
          </a:xfrm>
        </p:grpSpPr>
        <p:sp>
          <p:nvSpPr>
            <p:cNvPr id="122" name="Google Shape;122;p5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6d8a809a3_0_7"/>
          <p:cNvSpPr/>
          <p:nvPr/>
        </p:nvSpPr>
        <p:spPr>
          <a:xfrm>
            <a:off x="-85810" y="-98050"/>
            <a:ext cx="18344322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-37299" l="0" r="0" t="-37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46d8a809a3_0_7"/>
          <p:cNvSpPr/>
          <p:nvPr/>
        </p:nvSpPr>
        <p:spPr>
          <a:xfrm>
            <a:off x="16949247" y="46868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46d8a809a3_0_7"/>
          <p:cNvSpPr txBox="1"/>
          <p:nvPr/>
        </p:nvSpPr>
        <p:spPr>
          <a:xfrm flipH="1">
            <a:off x="17079689" y="328150"/>
            <a:ext cx="48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</a:t>
            </a: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g346d8a809a3_0_7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132" name="Google Shape;132;g346d8a809a3_0_7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346d8a809a3_0_7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34" name="Google Shape;134;g346d8a809a3_0_7"/>
          <p:cNvSpPr txBox="1"/>
          <p:nvPr/>
        </p:nvSpPr>
        <p:spPr>
          <a:xfrm>
            <a:off x="937825" y="1165500"/>
            <a:ext cx="8320200" cy="8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320 [Sprzedaż w drodze przetargu lub aukcji]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Sprzedaż mienia uregulowana przepisami niniejszego działu może nastąpić w drodze przetargu lub aukcji, do których przepisy Kodeksu cywilnego stosuje się odpowiednio, z tym że: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1) warunki przetargu lub aukcji zatwierdza sędzia-komisarz;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2) o przetargu lub aukcji należy zawiadomić przez obwieszczenie co najmniej na dwa tygodnie, a jeżeli przetarg albo aukcja dotyczy przedsiębiorstwa spółki publicznej – co najmniej na sześć tygodni przed terminem posiedzenia wyznaczonego w celu ich przeprowadzenia;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3) przetarg lub aukcję przeprowadza się na posiedzeniu jawnym;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4) przetarg lub aukcję prowadzi syndyk pod nadzorem sędziego-komisarza;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5) wyboru oferenta dokonuje syndyk; wybór wymaga zatwierdzenia przez sędziego-komisarza;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6) postanowienie zatwierdzające wybór oferenta sędzia-komisarz może wydać na posiedzeniu niejawnym;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7) sędzia-komisarz może odroczyć zatwierdzenie wyboru oferenta o tydzień; w tym przypadku postanowienie o zatwierdzeniu wyboru oferenta obwieszcza się.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Na postanowienie sędziego-komisarza o zatwierdzeniu wyboru oferenta przysługuje zażalenie.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Przy sprzedaży nieruchomości, prawa użytkowania wieczystego, spółdzielczego własnościowego prawa do lokalu oraz statku morskiego wpisanego do rejestru okrętowego przepisy art. 317 ust. 3 i art. 319 stosuje się odpowiednio.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321 [Wybór oferty; umowa sprzedaży]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Syndyk zawiera umowę sprzedaży w terminie określonym przez sędziego-komisarza, nie dłuższym niż cztery miesiące od dnia zatwierdzenia wyboru oferenta przez sędziego-komisarza.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Jeżeli do zawarcia umowy nie dojdzie z winy oferenta, sędzia-komisarz wydaje postanowienie o ogłoszeniu nowego przetargu albo aukcji, w których nie może uczestniczyć oferent, który nie zawarł umowy.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g346d8a809a3_0_7"/>
          <p:cNvSpPr txBox="1"/>
          <p:nvPr/>
        </p:nvSpPr>
        <p:spPr>
          <a:xfrm>
            <a:off x="10336300" y="1165500"/>
            <a:ext cx="7225500" cy="8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Opis i oszacowanie przedsiębiorstwa (art. 319)</a:t>
            </a:r>
            <a:endParaRPr b="1" sz="17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sporządza biegły wybrany przez syndyka przy sporządzaniu spisu inwentarza i oszacowania masy lub odrębnie, jeżeli możliwość sprzedaży ujawniła się później;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Opis: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opis przedsiębiorstwa jako całości,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przedmiot i rodzaj prowadzonej działalności,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sposób zorganizowania,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ogólną charakterystykę składników majątkowych z podziałem na nieruchomości, ruchomości, w tym środki trwałe oraz towary, zapasy i inne,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prawa i wierzytelności,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obciążenia: podzielone na 2 kategorie: wygasające na skutek sprzedaży, pozostające w mocy -&gt; także dot. rzeczy, wierzytelności i innych praw przeniesionych na wierzyciela w celu zabezpieczenia wierzytelności;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Oszacowanie: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wycena wartości poszczególnych składników majątkowych,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wycena całego przedsiębiorstwa,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składniki obciążone - osobno podana wartość oraz stosunek tej wartości do wartości całego przedsiębiorstwa -&gt; także dot.  rzeczy, wierzytelności i innych praw przeniesionych na wierzyciela w celu zabezpieczenia wierzytelności;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Zarzuty na opis i oszacowanie: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terminie tygodnia od dnia obwieszczenia o ich przekazaniu sędziemu-komisarzowi,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rozpoznaje sędzia-komisarz,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 przypadku wątpliwości sędzia-komisarz wskazuje biegłego do sporządzenia nowego opisu i oszacowania.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-1182437" y="0"/>
            <a:ext cx="7364683" cy="9817346"/>
          </a:xfrm>
          <a:custGeom>
            <a:rect b="b" l="l" r="r" t="t"/>
            <a:pathLst>
              <a:path extrusionOk="0" h="1593725" w="1161622">
                <a:moveTo>
                  <a:pt x="0" y="0"/>
                </a:moveTo>
                <a:lnTo>
                  <a:pt x="1161622" y="0"/>
                </a:lnTo>
                <a:lnTo>
                  <a:pt x="1161622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 amt="13000"/>
            </a:blip>
            <a:stretch>
              <a:fillRect b="-4696" l="0" r="0" t="-46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4"/>
          <p:cNvGrpSpPr/>
          <p:nvPr/>
        </p:nvGrpSpPr>
        <p:grpSpPr>
          <a:xfrm>
            <a:off x="502388" y="486440"/>
            <a:ext cx="3664810" cy="383265"/>
            <a:chOff x="0" y="0"/>
            <a:chExt cx="4886414" cy="511020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531014" y="60712"/>
              <a:ext cx="43554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</a:t>
              </a:r>
              <a:r>
                <a:rPr lang="en-US" sz="1423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4</a:t>
              </a:r>
              <a:endParaRPr sz="1423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44" name="Google Shape;144;p4"/>
          <p:cNvSpPr txBox="1"/>
          <p:nvPr/>
        </p:nvSpPr>
        <p:spPr>
          <a:xfrm>
            <a:off x="7031600" y="1327775"/>
            <a:ext cx="10751700" cy="8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311 [Przebieg likwidacji]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przypadkach wskazanych w ustawie likwidacja ruchomości obciążonych zastawem rejestrowym oraz wierzytelności i praw obciążonych zastawem rejestrowym lub zastawem finansowym może nastąpić także przez przejęcie ich przez wierzyciela będącego zastawnikiem zastawu rejestrowego lub zastawu finansowego, jeżeli umowa o ustanowieniu zastawu przewiduje zaspokojenie zastawnika w drodze przejęcia przedmiotu zastawu.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327 [Zaspokojenie zastawnika]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Zastawnik zastawu rejestrowego może zaspokoić się z przedmiotu zastawu przez jego przejęcie albo zbycie w trybie określonym w art. 24 ustawy z dnia 6 grudnia 1996 r. o zastawie rejestrowym i rejestrze zastawów, jeżeli umowa o ustanowienie zastawu przewiduje taki sposób zaspokojenia zastawnika.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Jeżeli rzecz obciążona zastawem rejestrowym znajduje się w posiadaniu zastawnika lub osób trzecich, zastawnik zawiadamia o zaspokojeniu się syndyka. Sędzia-komisarz może wyznaczyć zastawnikowi stosowny termin do zaspokojenia się z przedmiotu zastawu. Jeżeli zastawnik nie skorzystał z tego prawa w wyznaczonym terminie, osoba, u której znajduje się rzecz obciążona zastawem rejestrowym, obowiązana jest wydać przedmiot zastawu syndykowi. Po przekazaniu przedmiotu zastawu syndyk dokonuje jego sprzedaży; suma uzyskana ze sprzedaży podlega podziałowi, z uwzględnieniem art. 336 i 340.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328 [Prawo przejścia na własność]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Jeżeli przedmiot zastawu rejestrowego, z którego wierzyciel może się zaspokoić, znajduje się we władaniu syndyka, a wierzycielowi przysługuje prawo do przejęcia przedmiotu na własność, sędzia-komisarz wyznacza wierzycielowi termin do wykonania tego prawa, nie krótszy niż jeden miesiąc; po upływie terminu przedmiot zastawu zostanie sprzedany według przepisów ustawy.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330 [Sprzedaż rzeczy wraz z przedsiębiorstwem]</a:t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Jeżeli przedmiot obciążony zastawem rejestrowym jest składnikiem przedsiębiorstwa upadłego i jego sprzedaż wraz z przedsiębiorstwem może być korzystniejsza niż oddzielna sprzedaż przedmiotu zastawu, przepisów art. 327 oraz art. 328 nie stosuje się.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przypadku, o którym mowa w ust. 1, przedmiot obciążony zastawem sprzedaje się wraz z przedsiębiorstwem. Z ceny sprzedaży przedsiębiorstwa wyodrębnia się wartość rzeczy obciążonej zastawem i przeznacza się na zaspokojenie zastawnika stosownie do art. 336 i 340.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066100" y="2890250"/>
            <a:ext cx="43635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318 [Sprzedaż części przedsiębiorstwa]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Jeżeli sprzedaż przedsiębiorstwa upadłego jako całości nie jest możliwa ze względów ekonomicznych lub innych przyczyn, można sprzedać zorganizowaną część przedsiębiorstwa.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Przepis ust. 1 stosuje się odpowiednio do zbioru rzeczy lub praw obciążonych zastawem rejestrowym, które wchodzą w skład przedsiębiorstwa. Suma uzyskana ze sprzedaży takiego zbioru podlega podziałowi stosownie do przepisów art. 336 i 340.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066100" y="1575950"/>
            <a:ext cx="56622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8"/>
              <a:buFont typeface="Arial"/>
              <a:buNone/>
            </a:pPr>
            <a:r>
              <a:rPr lang="en-US" sz="2648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Sprzedaż zorganizowanej części przedsiębiorstwa</a:t>
            </a:r>
            <a:endParaRPr b="0" i="0" sz="25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-875177" y="1403975"/>
            <a:ext cx="1637983" cy="797850"/>
            <a:chOff x="0" y="-38100"/>
            <a:chExt cx="431400" cy="210132"/>
          </a:xfrm>
        </p:grpSpPr>
        <p:sp>
          <p:nvSpPr>
            <p:cNvPr id="148" name="Google Shape;148;p4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6885200" y="299025"/>
            <a:ext cx="110445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8"/>
              <a:buFont typeface="Arial"/>
              <a:buNone/>
            </a:pPr>
            <a:r>
              <a:rPr lang="en-US" sz="2648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Zaspokojenie zastawnika rejestrowego (art. 327-330)</a:t>
            </a:r>
            <a:endParaRPr sz="2648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5948" lvl="0" marL="45720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EBCD8A"/>
              </a:buClr>
              <a:buSzPts val="1848"/>
              <a:buFont typeface="Playfair Display"/>
              <a:buChar char="-"/>
            </a:pPr>
            <a:r>
              <a:rPr lang="en-US" sz="1848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także </a:t>
            </a:r>
            <a:r>
              <a:rPr lang="en-US" sz="1848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likwidacja wierzytelności i praw majątkowych upadłego obciążonych zastawem finansowym</a:t>
            </a:r>
            <a:endParaRPr sz="1848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1171975" y="0"/>
            <a:ext cx="189738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19"/>
            </a:stretch>
          </a:blipFill>
          <a:ln>
            <a:noFill/>
          </a:ln>
          <a:effectLst>
            <a:outerShdw blurRad="57150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</a:t>
            </a: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>
            <a:off x="502388" y="486440"/>
            <a:ext cx="3664810" cy="383265"/>
            <a:chOff x="0" y="0"/>
            <a:chExt cx="4886414" cy="511020"/>
          </a:xfrm>
        </p:grpSpPr>
        <p:sp>
          <p:nvSpPr>
            <p:cNvPr id="159" name="Google Shape;159;p8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 txBox="1"/>
            <p:nvPr/>
          </p:nvSpPr>
          <p:spPr>
            <a:xfrm>
              <a:off x="531014" y="60712"/>
              <a:ext cx="43554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61" name="Google Shape;161;p8"/>
          <p:cNvSpPr txBox="1"/>
          <p:nvPr/>
        </p:nvSpPr>
        <p:spPr>
          <a:xfrm>
            <a:off x="1674075" y="2524275"/>
            <a:ext cx="8520300" cy="6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325 [Odpowiednie stosowanie]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Jeżeli przepisy niniejszego działu nie stanowią inaczej, do sprzedaży ruchomości przepisy art. 320 i art. 321 stosuje się odpowiednio.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330a [Przejęcie ruchomości na własność przez wierzyciela]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Jeżeli w skład masy upadłości wchodzą ruchomości, których nie można zbyć z zachowaniem przepisów ustawy, wierzyciel może przejąć na własność ruchomości wystawione na sprzedaż albo niektóre z nich w cenie nie niższej od połowy ceny oszacowania.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Pierwszeństwo przejęcia ruchomości na własność przysługuje wierzycielowi, którego wierzytelność zabezpieczona jest zastawem, zastawem rejestrowym, zastawem skarbowym na tej ruchomości, a w dalszej kolejności – temu wierzycielowi, który oferował najwyższą cenę.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331 [Wybór sposobu likwidacji]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Likwidacja wierzytelności upadłego następuje przez ich zbycie albo ściągnięcie.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Wybór sposobu likwidacji należy poprzedzić oceną, który z nich umożliwia zaspokojenie wierzycieli w jak największym stopniu przy uwzględnieniu kosztów i ryzyka niepowodzenia ściągnięcia wierzytelności upadłego oraz konieczności zaspokojenia zobowiązań, o których mowa w art. 230, związanych z przedłużeniem postępowania upadłościowego.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332 [Likwidacja praw majątkowych]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Likwidacja praw majątkowych upadłego następuje przez ich wykonanie albo zbycie.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62" name="Google Shape;162;p8"/>
          <p:cNvGrpSpPr/>
          <p:nvPr/>
        </p:nvGrpSpPr>
        <p:grpSpPr>
          <a:xfrm>
            <a:off x="-466019" y="1370234"/>
            <a:ext cx="1637983" cy="797850"/>
            <a:chOff x="0" y="-38100"/>
            <a:chExt cx="431400" cy="210132"/>
          </a:xfrm>
        </p:grpSpPr>
        <p:sp>
          <p:nvSpPr>
            <p:cNvPr id="163" name="Google Shape;163;p8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 txBox="1"/>
          <p:nvPr/>
        </p:nvSpPr>
        <p:spPr>
          <a:xfrm>
            <a:off x="1674075" y="1438250"/>
            <a:ext cx="9297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Likwidacja składników masy upadłości</a:t>
            </a:r>
            <a:endParaRPr sz="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1bf5c0a5c_0_24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41bf5c0a5c_0_24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g341bf5c0a5c_0_24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173" name="Google Shape;173;g341bf5c0a5c_0_24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341bf5c0a5c_0_24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75" name="Google Shape;175;g341bf5c0a5c_0_24"/>
          <p:cNvGrpSpPr/>
          <p:nvPr/>
        </p:nvGrpSpPr>
        <p:grpSpPr>
          <a:xfrm>
            <a:off x="-466019" y="1370234"/>
            <a:ext cx="1637983" cy="797850"/>
            <a:chOff x="0" y="-38100"/>
            <a:chExt cx="431400" cy="210132"/>
          </a:xfrm>
        </p:grpSpPr>
        <p:sp>
          <p:nvSpPr>
            <p:cNvPr id="176" name="Google Shape;176;g341bf5c0a5c_0_24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41bf5c0a5c_0_24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g341bf5c0a5c_0_24"/>
          <p:cNvSpPr txBox="1"/>
          <p:nvPr/>
        </p:nvSpPr>
        <p:spPr>
          <a:xfrm>
            <a:off x="1542100" y="2538175"/>
            <a:ext cx="6744900" cy="7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313 [Sprzedaż ze skutkiem egzekucyjnym]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Sprzedaż dokonana w postępowaniu upadłościowym ma skutki sprzedaży egzekucyjnej. Nabywca składników masy upadłości nie odpowiada za zobowiązania podatkowe upadłego, także powstałe po ogłoszeniu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Sprzedaż nieruchomości powoduje wygaśnięcie praw oraz praw i roszczeń osobistych ujawnionych przez wpis do księgi wieczystej albo nieujawnionych w ten sposób, lecz zgłoszonych syndykowi w terminie określonym w art. 51 ust. 1 pkt 5. W miejsce prawa, które wygasło, uprawniony nabywa prawo do zaspokojenia wartości wygasłego prawa z ceny uzyskanej ze sprzedaży obciążonej nieruchomości. Skutek ten powstaje z chwilą zawarcia umowy sprzedaży. Podstawą do wykreślenia praw, które wygasły na skutek sprzedaży, jest prawomocny plan podziału sumy uzyskanej ze sprzedaży nieruchomości obciążonej. Podstawą wykreślenia hipoteki jest umowa sprzedaży nieruchomości.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Pozostają w mocy bez potrącania ich wartości z ceny nabycia służebność drogi koniecznej, służebność przesyłu oraz służebność ustanowiona w związku z przekroczeniem granicy przy wznoszeniu budowli lub innego urządzenia. Użytkowanie oraz prawa dożywotnika pozostają w mocy, jeżeli przysługuje im pierwszeństwo przed wszystkimi hipotekami lub jeżeli nieruchomość nie jest hipotekami obciążona albo jeżeli wartość użytkowania i praw dożywotnika znajduje pełne pokrycie w cenie nabycia. Jednakże w tym ostatnim wypadku wartość tych praw będzie zaliczona na cenę nabycia.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9" name="Google Shape;179;g341bf5c0a5c_0_24"/>
          <p:cNvSpPr txBox="1"/>
          <p:nvPr/>
        </p:nvSpPr>
        <p:spPr>
          <a:xfrm>
            <a:off x="1542100" y="1661525"/>
            <a:ext cx="1187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9"/>
              <a:buFont typeface="Arial"/>
              <a:buNone/>
            </a:pPr>
            <a:r>
              <a:rPr lang="en-US" sz="2799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Skutki sprzedaży składników majątku w postępowaniu upadłościowym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41bf5c0a5c_0_24"/>
          <p:cNvSpPr txBox="1"/>
          <p:nvPr/>
        </p:nvSpPr>
        <p:spPr>
          <a:xfrm>
            <a:off x="9256750" y="2538175"/>
            <a:ext cx="8303700" cy="7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Sprzedaż składników majątku:</a:t>
            </a:r>
            <a:endParaRPr b="1" sz="16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skutki sprzedaży egzekucyjnej,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ruchomości: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879 KPC,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wygasają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obciążające rzecz prawa;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❏"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nieruchomości: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1000 KPC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wygaśnięcie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 chwilą zawarcia umowy sprzedaży: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praw oraz praw i roszczeń osobistych ujawnionych przez wpis do KW albo zgłoszonych syndykowi w terminie 30 dni od dnia obwieszczenia postanowienia o ogłoszeniu upadłości,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uprawniony nabywa prawo do zaspokojenia wartości wygasłego prawa z ceny uzyskanej ze sprzedaży obciążonej nieruchomości,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wykreślenie z KW praw i roszczeń w oparciu o prawomocny plan podziału sumy uzyskanej ze sprzedaży nieruchomości,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podstawą wykreślenia hipoteki jest umowa sprzedaży nieruchomości,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pozostają w mocy: służebność drogi koniecznej (art. 145 KC); służebność przesyłu (art. 3051 KC); służebność ustanowiona w związku z przekroczeniem granicy przy budowie (art. 151 KC); 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użytkowanie (art. 252 i n. KC) i  dożywocie (art. 908 i n. KC)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najem i dzierżawa - z możliwością wypowiedzenia przez nabywcę (art. 108 PrUp w zw. z art. 1002 KPC).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fair Display"/>
              <a:buChar char="-"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108. Sprzedaż nieruchomości przez syndyka - skutk</a:t>
            </a: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i: 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914400" marR="0" rtl="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Sprzedaż przez syndyka w toku postępowania upadłościowego nieruchomości upadłego wywołuje takie same skutki w stosunku do umowy najmu lub dzierżawy, jak sprzedaż w postępowaniu egzekucyjnym.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28a53f442_0_45"/>
          <p:cNvSpPr/>
          <p:nvPr/>
        </p:nvSpPr>
        <p:spPr>
          <a:xfrm>
            <a:off x="-671125" y="0"/>
            <a:ext cx="18958674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-37299" l="0" r="0" t="-37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6" name="Google Shape;186;g3428a53f442_0_45"/>
          <p:cNvSpPr txBox="1"/>
          <p:nvPr/>
        </p:nvSpPr>
        <p:spPr>
          <a:xfrm>
            <a:off x="954600" y="1442745"/>
            <a:ext cx="11288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900">
                <a:solidFill>
                  <a:srgbClr val="EBCD8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Fundusze masy upadłości i ich podział</a:t>
            </a:r>
            <a:endParaRPr sz="2900">
              <a:solidFill>
                <a:srgbClr val="EBCD8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87" name="Google Shape;187;g3428a53f442_0_45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188" name="Google Shape;188;g3428a53f442_0_45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428a53f442_0_45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90" name="Google Shape;190;g3428a53f442_0_45"/>
          <p:cNvSpPr txBox="1"/>
          <p:nvPr/>
        </p:nvSpPr>
        <p:spPr>
          <a:xfrm>
            <a:off x="954600" y="2780000"/>
            <a:ext cx="6306600" cy="49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335 [Pojęcie funduszy]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Fundusze masy upadłości obejmują sumy uzyskane z likwidacji masy upadłości oraz dochód uzyskany z prowadzenia lub wydzierżawienia przedsiębiorstwa upadłego, a także odsetki od tych sum zdeponowanych w banku, chyba że przepisy ustawy stanowią inaczej.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337 [Podział funduszy]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Podziału funduszów dokonuje się jednorazowo albo kilkakrotnie w miarę likwidacji masy upadłości po zatwierdzeniu przez sędziego-komisarza listy wierzytelności w całości lub części.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1a. W przypadku zatwierdzenia częściowego listy wierzytelności, w planie podziału uwzględnia się kwoty objęte nierozpoznanymi sprzeciwami, zabezpieczając w masie upadłości środki na ich ewentualną wypłatę po prawomocnym rozpoznaniu sprzeciwów.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razie kilkakrotnego podziału funduszów masy upadłości, dokonuje się podziału ostatecznego po całkowitym zlikwidowaniu masy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1" name="Google Shape;191;g3428a53f442_0_45"/>
          <p:cNvSpPr txBox="1"/>
          <p:nvPr/>
        </p:nvSpPr>
        <p:spPr>
          <a:xfrm>
            <a:off x="8678350" y="2780000"/>
            <a:ext cx="78987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347 [Plan podziału]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Syndyk sporządza i składa sędziemu-komisarzowi plan podziału funduszów masy upadłości, w którym: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1) określa sumę podlegającą podziałowi;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2) wymienia wierzytelności i prawa osób uczestniczących w podziale;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3) określa sumę, jaka każdemu z uczestników przypada z podziału;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4) wskazuje, które sumy mają być wypłacone, a które i z jakich przyczyn mają być pozostawione w depozycie sądowym lub pozostawione w masie upadłości na zaspokojenie wierzytelności objętych nierozpoznanymi sprzeciwami;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5) określa, czy plan podziału jest częściowy czy ostateczny.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Sędzia-komisarz może wnieść do planu poprawki lub polecić syndykowi dokonanie wskazanych zmian w planie.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92" name="Google Shape;192;g3428a53f442_0_45"/>
          <p:cNvGrpSpPr/>
          <p:nvPr/>
        </p:nvGrpSpPr>
        <p:grpSpPr>
          <a:xfrm>
            <a:off x="-875177" y="1175375"/>
            <a:ext cx="1637983" cy="797850"/>
            <a:chOff x="0" y="-38100"/>
            <a:chExt cx="431400" cy="210132"/>
          </a:xfrm>
        </p:grpSpPr>
        <p:sp>
          <p:nvSpPr>
            <p:cNvPr id="193" name="Google Shape;193;g3428a53f442_0_45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428a53f442_0_45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g3428a53f442_0_45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428a53f442_0_45"/>
          <p:cNvSpPr txBox="1"/>
          <p:nvPr/>
        </p:nvSpPr>
        <p:spPr>
          <a:xfrm>
            <a:off x="16971246" y="381000"/>
            <a:ext cx="288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5459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85a6096a3_0_7"/>
          <p:cNvSpPr/>
          <p:nvPr/>
        </p:nvSpPr>
        <p:spPr>
          <a:xfrm>
            <a:off x="-671125" y="0"/>
            <a:ext cx="18958674" cy="5922815"/>
          </a:xfrm>
          <a:custGeom>
            <a:rect b="b" l="l" r="r" t="t"/>
            <a:pathLst>
              <a:path extrusionOk="0" h="1391966" w="4311239">
                <a:moveTo>
                  <a:pt x="0" y="0"/>
                </a:moveTo>
                <a:lnTo>
                  <a:pt x="4311239" y="0"/>
                </a:lnTo>
                <a:lnTo>
                  <a:pt x="4311239" y="1391966"/>
                </a:lnTo>
                <a:lnTo>
                  <a:pt x="0" y="1391966"/>
                </a:lnTo>
                <a:close/>
              </a:path>
            </a:pathLst>
          </a:custGeom>
          <a:blipFill rotWithShape="1">
            <a:blip r:embed="rId3">
              <a:alphaModFix amt="10000"/>
            </a:blip>
            <a:stretch>
              <a:fillRect b="-37299" l="0" r="0" t="-37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02" name="Google Shape;202;g3485a6096a3_0_7"/>
          <p:cNvGrpSpPr/>
          <p:nvPr/>
        </p:nvGrpSpPr>
        <p:grpSpPr>
          <a:xfrm>
            <a:off x="502388" y="486440"/>
            <a:ext cx="3664810" cy="571359"/>
            <a:chOff x="0" y="0"/>
            <a:chExt cx="4886414" cy="761812"/>
          </a:xfrm>
        </p:grpSpPr>
        <p:sp>
          <p:nvSpPr>
            <p:cNvPr id="203" name="Google Shape;203;g3485a6096a3_0_7"/>
            <p:cNvSpPr/>
            <p:nvPr/>
          </p:nvSpPr>
          <p:spPr>
            <a:xfrm>
              <a:off x="0" y="0"/>
              <a:ext cx="415650" cy="511020"/>
            </a:xfrm>
            <a:custGeom>
              <a:rect b="b" l="l" r="r" t="t"/>
              <a:pathLst>
                <a:path extrusionOk="0" h="511020" w="415650">
                  <a:moveTo>
                    <a:pt x="0" y="0"/>
                  </a:moveTo>
                  <a:lnTo>
                    <a:pt x="415650" y="0"/>
                  </a:lnTo>
                  <a:lnTo>
                    <a:pt x="415650" y="511020"/>
                  </a:lnTo>
                  <a:lnTo>
                    <a:pt x="0" y="5110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485a6096a3_0_7"/>
            <p:cNvSpPr txBox="1"/>
            <p:nvPr/>
          </p:nvSpPr>
          <p:spPr>
            <a:xfrm>
              <a:off x="531014" y="60712"/>
              <a:ext cx="4355400" cy="7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23"/>
                <a:buFont typeface="Arial"/>
                <a:buNone/>
              </a:pPr>
              <a:r>
                <a:rPr b="0" i="0" lang="en-US" sz="1423" u="none" cap="none" strike="noStrike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Postępowanie upadłościowe - wykład </a:t>
              </a:r>
              <a:r>
                <a:rPr lang="en-US" sz="1423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23"/>
                <a:buFont typeface="Arial"/>
                <a:buNone/>
              </a:pPr>
              <a:r>
                <a:t/>
              </a:r>
              <a:endParaRPr b="0" i="0" sz="1423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05" name="Google Shape;205;g3485a6096a3_0_7"/>
          <p:cNvSpPr txBox="1"/>
          <p:nvPr/>
        </p:nvSpPr>
        <p:spPr>
          <a:xfrm>
            <a:off x="3138875" y="1458425"/>
            <a:ext cx="13254900" cy="7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349 [Udostępnienie planu podziału, zarzuty]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Sędzia-komisarz zawiadamia upadłego i członków rady wierzycieli oraz obwieszcza, że plan podziału można przeglądać w sekretariacie sądu i w terminie dwóch tygodni od dnia obwieszczenia wnosić zarzuty przeciwko planowi podziału.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350 [Zgłaszanie zarzutów]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Zarzuty przeciwko planowi podziału rozpoznaje sędzia-komisarz.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razie potrzeby sędzia-komisarz wysłucha osoby, których praw dotyczą zarzuty.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Na postanowienie sędziego-komisarza przysługuje zażalenie.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351 [Zatwierdzenie planu]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Sędzia-komisarz zatwierdza plan podziału, jeżeli nie wniesiono zarzutów.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razie wniesienia zarzutów, sprostowanie i zatwierdzenie planu podziału następuje po uprawomocnieniu się postanowienia sędziego-komisarza w sprawie zarzutów, a w razie jego zaskarżenia – po wydaniu postanowienia sądu.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Postanowienie o zatwierdzeniu planu podziału oraz prawomocne postanowienia o sprostowaniu planu podziału oraz jego zmianie obwieszcza się.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352 [Termin wykonania]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Plan podziału wykonuje się niezwłocznie po jego zatwierdzeniu. Wykonanie planu podziału nie może jednak nastąpić przed uprawomocnieniem się postanowienia o ogłoszeniu upadłości.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W razie wniesienia zarzutów przeciwko planowi podziału lub zażalenia na postanowienie w sprawie zarzutów, plan wykonuje się w tych częściach, których nie dotyczą żądania zgłoszone w zarzutach lub zażaleniu. W takim przypadku zakres wykonania planu określa sędzia-komisarz.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Art. 353 [Przekazanie kwoty wierzycielowi]</a:t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Wykonując plan podziału, syndyk wydaje wierzycielowi należną mu kwotę lub przelewa ją na rachunek bankowy wierzyciela.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Po wykonaniu planu podziału syndyk składa sprawozdanie z wykonania planu podziału.</a:t>
            </a:r>
            <a:endParaRPr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06" name="Google Shape;206;g3485a6096a3_0_7"/>
          <p:cNvGrpSpPr/>
          <p:nvPr/>
        </p:nvGrpSpPr>
        <p:grpSpPr>
          <a:xfrm>
            <a:off x="-419002" y="1382225"/>
            <a:ext cx="1637983" cy="797850"/>
            <a:chOff x="0" y="-38100"/>
            <a:chExt cx="431400" cy="210132"/>
          </a:xfrm>
        </p:grpSpPr>
        <p:sp>
          <p:nvSpPr>
            <p:cNvPr id="207" name="Google Shape;207;g3485a6096a3_0_7"/>
            <p:cNvSpPr/>
            <p:nvPr/>
          </p:nvSpPr>
          <p:spPr>
            <a:xfrm>
              <a:off x="0" y="0"/>
              <a:ext cx="431290" cy="172032"/>
            </a:xfrm>
            <a:custGeom>
              <a:rect b="b" l="l" r="r" t="t"/>
              <a:pathLst>
                <a:path extrusionOk="0" h="172032" w="431290">
                  <a:moveTo>
                    <a:pt x="0" y="0"/>
                  </a:moveTo>
                  <a:lnTo>
                    <a:pt x="431290" y="0"/>
                  </a:lnTo>
                  <a:lnTo>
                    <a:pt x="431290" y="172032"/>
                  </a:lnTo>
                  <a:lnTo>
                    <a:pt x="0" y="172032"/>
                  </a:lnTo>
                  <a:close/>
                </a:path>
              </a:pathLst>
            </a:custGeom>
            <a:solidFill>
              <a:srgbClr val="EBCD8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485a6096a3_0_7"/>
            <p:cNvSpPr txBox="1"/>
            <p:nvPr/>
          </p:nvSpPr>
          <p:spPr>
            <a:xfrm>
              <a:off x="0" y="-38100"/>
              <a:ext cx="4314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g3485a6096a3_0_7"/>
          <p:cNvSpPr/>
          <p:nvPr/>
        </p:nvSpPr>
        <p:spPr>
          <a:xfrm>
            <a:off x="16682547" y="506776"/>
            <a:ext cx="112662" cy="114831"/>
          </a:xfrm>
          <a:custGeom>
            <a:rect b="b" l="l" r="r" t="t"/>
            <a:pathLst>
              <a:path extrusionOk="0" h="114831" w="112662">
                <a:moveTo>
                  <a:pt x="0" y="0"/>
                </a:moveTo>
                <a:lnTo>
                  <a:pt x="112662" y="0"/>
                </a:lnTo>
                <a:lnTo>
                  <a:pt x="112662" y="114831"/>
                </a:lnTo>
                <a:lnTo>
                  <a:pt x="0" y="114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485a6096a3_0_7"/>
          <p:cNvSpPr txBox="1"/>
          <p:nvPr/>
        </p:nvSpPr>
        <p:spPr>
          <a:xfrm>
            <a:off x="16971246" y="381000"/>
            <a:ext cx="288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Rosario"/>
                <a:ea typeface="Rosario"/>
                <a:cs typeface="Rosario"/>
                <a:sym typeface="Rosario"/>
              </a:rPr>
              <a:t>09</a:t>
            </a:r>
            <a:endParaRPr sz="1600">
              <a:solidFill>
                <a:srgbClr val="FFFFFF"/>
              </a:solidFill>
              <a:latin typeface="Rosario"/>
              <a:ea typeface="Rosario"/>
              <a:cs typeface="Rosario"/>
              <a:sym typeface="Rosari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