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67" r:id="rId3"/>
    <p:sldId id="408" r:id="rId4"/>
    <p:sldId id="421" r:id="rId5"/>
    <p:sldId id="420" r:id="rId6"/>
    <p:sldId id="419" r:id="rId7"/>
    <p:sldId id="418" r:id="rId8"/>
    <p:sldId id="430" r:id="rId9"/>
    <p:sldId id="431" r:id="rId10"/>
    <p:sldId id="432" r:id="rId11"/>
    <p:sldId id="433" r:id="rId12"/>
    <p:sldId id="434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7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8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9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0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6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58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8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1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10-WPPRSM1211, 1212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zalecać sposoby pokojowego załatwiania sytuacji, które mogą zaszkodzić powszechnemu dobru i przyjaznym stosunkom między narodami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nadzoruje działalność innych organów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udziela zaleceń w celu uzgodnienia polityki i działalności organizacji wyspecjalizowanych w ramach Narodów Zjednoczonych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bada i zatwierdza budżet ONZ</a:t>
            </a:r>
          </a:p>
          <a:p>
            <a:pPr marL="114300" indent="0" algn="just">
              <a:buNone/>
            </a:pPr>
            <a:r>
              <a:rPr lang="pl-PL" sz="1600" dirty="0"/>
              <a:t>*organy pomocnicze ONZ: Komisja ds. Rozbrojenia, Komisja Prawa Międzynarodowego, Komisja NZ ds. Budowania Pokoju, Rada Praw Człowieka </a:t>
            </a:r>
          </a:p>
        </p:txBody>
      </p:sp>
    </p:spTree>
    <p:extLst>
      <p:ext uri="{BB962C8B-B14F-4D97-AF65-F5344CB8AC3E}">
        <p14:creationId xmlns:p14="http://schemas.microsoft.com/office/powerpoint/2010/main" val="85549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2188"/>
            <a:ext cx="10972800" cy="5063411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główny organ odpowiedzialny za utrzymanie międzynarodowego pokoju i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15 członków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5 stałych członków – Chiny, Francja, Rosja, Stany Zjednoczone, Wielka Brytania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10 niestałych członków – wybieranych przez Zgromadzenie Ogólne na okres 2 lat; pod uwagę brane są zasługi państwa w utrzymaniu międzynarodowego pokoju i bezpieczeństwa, realizacji celów ONZ, słuszny podział geograficzny (5 miejsc – Afryka i Azja, 2 miejsca – Ameryka Łacińska, 2 miejsca – Europa Zachodnia, 1 miejsce – Europa Wschodnia)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wzywać strony sporu międzynarodowego do jego rozstrzygnięcia wskazanymi przez Radę metodami i środkami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każdy spór lub każdą sytuację, która trwale zagraża bezpieczeństwu lub pokojowi międzynarodowemu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decyduje o podjęciu akcji w razie zagrożenia pokoju, naruszenia pokoju lub aktów agresji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stwierdza istnienie zagrożenia lub naruszenia pokoju, a także aktów agresji oraz udziela zaleceń dotyczących środków, które należy przedsięwziąć w celu utrzymania lub przywrócenia międzynarodowego pokoju lub bezpieczeństwa</a:t>
            </a:r>
          </a:p>
          <a:p>
            <a:pPr marL="114300" indent="0" algn="just">
              <a:buNone/>
            </a:pPr>
            <a:r>
              <a:rPr lang="pl-PL" sz="1600" dirty="0"/>
              <a:t>*przed wydaniem zaleceń Rada może wezwać strony konfliktu do zastosowania się do zarządzeń tymczasowych Rady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531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6115"/>
            <a:ext cx="10972800" cy="4907213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podejmuje decyzje o zastosowaniu środków niewymagających użycia siły zbrojnej, a gdy okażą się one niewystarczające – może podjąć decyzję o przeprowadzeniu akcji wojskowej</a:t>
            </a:r>
          </a:p>
          <a:p>
            <a:pPr marL="114300" indent="0" algn="just">
              <a:buNone/>
            </a:pPr>
            <a:r>
              <a:rPr lang="pl-PL" sz="1600" dirty="0"/>
              <a:t>*akcja wojskowa może obejmować demonstrację siły, blokadę, inne operacje sił zbrojnych powietrznych, morskich lub lądowych członków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podjęcie decyzji (poza decyzjami proceduralnymi) – większością 9 głosów, w tym zgodnych głosów członków stałych (5 głosów członków stałych+4 głosy członków niestałych)</a:t>
            </a:r>
          </a:p>
          <a:p>
            <a:pPr marL="114300" indent="0" algn="just">
              <a:buNone/>
            </a:pPr>
            <a:r>
              <a:rPr lang="pl-PL" sz="1600" dirty="0"/>
              <a:t>*członkowie stali posiadają prawo weta; wstrzymanie się od głosu nie jest traktowane jako sprzeciw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**25 marca 2024 r. RB podjęła uchwałę wzywającą do natychmiastowego zawieszenia broni między Gazą a Izraelem – 14 członków „za”, USA wstrzymały się od głosu</a:t>
            </a:r>
          </a:p>
          <a:p>
            <a:pPr marL="114300" indent="0" algn="just">
              <a:buNone/>
            </a:pPr>
            <a:r>
              <a:rPr lang="pl-PL" sz="1600" dirty="0"/>
              <a:t>*** 26 kwietnia 2022 r. Zgromadzenie Ogólne ONZ zadecydowało, że jeżeli jeden ze stałych członków Rady Bezpieczeństwa skorzysta z przysługującego mu prawa weta, to kolejne posiedzenie Zgromadzenia odbędzie się automatycznie w ciągu 10 dni. Przyjęta w drodze konsensusu rezolucja daje wszystkim państwom członkowskim ONZ możliwość oceny weta i wyrażenia opinii w jego sprawie. Przyjęta w kwietniu rezolucja ONZ weszła w życie ze skutkiem natychmiastowym. Przyznaje ona - w drodze wyjątku - pierwszeństwo przy zabieraniu głosu podczas kolejnej debaty Zgromadzenia Ogólnego państwom posiadającym prawo weta, umożliwiając im tym samym przedstawienie okoliczności związanych ze skorzystaniem z takiego prawa. (https://www.unic.un.org.pl/oionz/prawo-weta-w-onz/3483)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030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DDE275-AFEC-4A1F-A063-B7492BAA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morza</a:t>
            </a:r>
            <a:br>
              <a:rPr lang="pl-PL" sz="2000" dirty="0"/>
            </a:br>
            <a:r>
              <a:rPr lang="pl-PL" sz="2000" dirty="0"/>
              <a:t>Kanały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EA7EF2-94E1-411D-B9B2-4ED2D71F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072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sztuczne drogi wodne łączące dwa obszary morskie otwarte dla żeglugi międzynarodowej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najczęściej usytuowane są na terytorium jednego państwa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wody kanału są traktowane jak wewnętrzne wody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niektórych kanałach obowiązuje zasada wolności żeglugi – tzw. kanały umiędzynarodowione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Sueski – umowa z Konstantynopola z 1888 r. – ustanowiła zasadę pełnej swobody żeglugi dla statków i okrętów wojennych; kanał został zneutralizowany; w 1956 r. rząd egipski znacjonalizował kanał i w 1957 r. potwierdził swobodę żeglugi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Panamski – umowa brytyjsko-amerykańska z 1901 r. – kanał jest wolny i otwarty dla żeglugi statków i okrętów wojennych wszystkich państw; kanał jest zneutralizowany; Stany Zjednoczone na mocy drugiej umowy z 1903 r. uzyskały „na wieczne czasy” prawo budowy, eksploatacji i administrowania kanału i jego strefy; na mocy umowy z Panamą z 1977r. Stany Zjednoczone stopniowo przekazywały kontrolę nad kanałem Panamie; pełny zwrot strefy nastąpił dnia 31 grudnia 1999 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Kanał Kiloński (dawniej Kanał Cesarza Wilhelma) – na mocy Traktatu Wersalskiego kanał i drogi dojazdowe do niego mają zawsze być wolne i otwarte na stopie zupełnej równości dla okrętów wojennych i handlowych wszystkich narodów, będących w stanie pokoju z Niemcami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 *Kanał Stambulski – plan – ma połączyć Morze Czarne z Morzem Śródziemnym</a:t>
            </a:r>
          </a:p>
        </p:txBody>
      </p:sp>
    </p:spTree>
    <p:extLst>
      <p:ext uri="{BB962C8B-B14F-4D97-AF65-F5344CB8AC3E}">
        <p14:creationId xmlns:p14="http://schemas.microsoft.com/office/powerpoint/2010/main" val="7897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ustanowienie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podstawie Karty Narodów Zjednoczonych podpisanej w San Francisco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KNZ weszła w życie dnia 24 października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Karta sporządzona została w języku chińskim, francuskim, rosyjskim, angielskim i hiszpańskim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„konstytucja społeczności międzynarodowej”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ONZ ma zapewnić, by państwa członkowskie postępowały zgodnie z zasadami wskazanymi w art. 2 Karty w zakresie koniecznym dla utrzymania międzynarodowego pokoju i bezpieczeństwa – art. 2 ust. 6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 razie sprzeczności między zobowiązaniami państwa wynikającymi z jakiegokolwiek innego porozumienia międzynarodowego z postanowieniami Karty pierwszeństwo mają postanowienia Karty – art. 103 KNZ </a:t>
            </a:r>
          </a:p>
        </p:txBody>
      </p:sp>
    </p:spTree>
    <p:extLst>
      <p:ext uri="{BB962C8B-B14F-4D97-AF65-F5344CB8AC3E}">
        <p14:creationId xmlns:p14="http://schemas.microsoft.com/office/powerpoint/2010/main" val="82349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dokonywanie zmian Karty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poprawki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zwykłe zmiany uchwalane przez Zgromadzenie Ogólne ONZ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uchwalenie poprawki – większością 2/3 głosów wszystkich członków ONZ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poprawka wymaga ratyfikacji przez 2/3 członków ONZ, w tym przez wszystkich członków stałych Rady Bezpieczeństwa ONZ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rewizja Karty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dokonywana przez konferencję rewizyjną członków organizacji zwołaną w tym celu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uchwalenie rewizji – większością 2/3 głosów uczestników konferencji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poprawka wymaga ratyfikacji przez 2/3 członków ONZ, w tym przez wszystkich członków stałych Rady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*każdy z członków stałych Rady Bezpieczeństwa może zablokować jakąkolwiek zmianę Karty  </a:t>
            </a:r>
          </a:p>
        </p:txBody>
      </p:sp>
    </p:spTree>
    <p:extLst>
      <p:ext uri="{BB962C8B-B14F-4D97-AF65-F5344CB8AC3E}">
        <p14:creationId xmlns:p14="http://schemas.microsoft.com/office/powerpoint/2010/main" val="7289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cele ONZ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utrzymanie pokoju i bezpieczeństwa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łagodzenie i załatwianie, w drodze pokojowej, według zasad sprawiedliwości i prawa międzynarodowego, sporów i sytuacji mogących prowadzić do zagrożenia pokoju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rozwijanie przyjaznych stosunków między narodami, opartych na poszanowaniu zasady równouprawnienia i samostanowienia narodów, oraz stosowanie innych środków służących wzmocnieniu pokoju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wspieranie współpracy międzynarodowej w rozwiązywaniu kwestii gospodarczych, społecznych, kulturalnych i humanitarnych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pełnienie funkcji forum uzgadniania działalności międzynarodowej służącej zapewnieniu pokoju i bezpieczeństwa </a:t>
            </a:r>
          </a:p>
        </p:txBody>
      </p:sp>
    </p:spTree>
    <p:extLst>
      <p:ext uri="{BB962C8B-B14F-4D97-AF65-F5344CB8AC3E}">
        <p14:creationId xmlns:p14="http://schemas.microsoft.com/office/powerpoint/2010/main" val="70938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6847"/>
            <a:ext cx="10972800" cy="5093713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sz="1600" dirty="0"/>
              <a:t>członkostwo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członkowie pierwotni </a:t>
            </a:r>
            <a:r>
              <a:rPr lang="pl-PL" sz="1600" dirty="0"/>
              <a:t>(51 państw)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państwa, które uczestniczyły w konferencji założycielskiej ONZ w San Francisco oraz podpisały i ratyfikowały Kartę Narodów Zjednoczonych (50 państw)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państwa, które podpisały Deklarację Narodów Zjednoczonych z dnia 1 stycznia 1942 r. oraz podpisały i ratyfikowały Kartę Narodów Zjednoczonych</a:t>
            </a:r>
          </a:p>
          <a:p>
            <a:pPr marL="114300" indent="0" algn="just">
              <a:buNone/>
            </a:pPr>
            <a:r>
              <a:rPr lang="pl-PL" sz="1600" dirty="0"/>
              <a:t>*Polska – podpisała Deklarację NZ i podpisała i ratyfikowała KNZ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pozostałe państwa</a:t>
            </a:r>
            <a:r>
              <a:rPr lang="pl-PL" sz="1600" dirty="0"/>
              <a:t> – możliwość przystąpienia do ONZ, jeżeli: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miłują pokój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akceptują zobowiązania wynikające z Karty Narodów Zjednoczonych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są zdolne i pragną wykonywać zobowiązania zawarte w Karcie Narodów Zjednoczonych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*obecnie – 193 państwa członkowskie, 2 państwa-obserwatorzy (Stolica Apostolska, Palestyna), niepaństwowi obserwatorzy (Zakon Maltański, Międzynarodowy Komitet Czerwonego Krzyża)</a:t>
            </a:r>
          </a:p>
          <a:p>
            <a:pPr marL="114300" indent="0" algn="just">
              <a:buNone/>
            </a:pPr>
            <a:r>
              <a:rPr lang="pl-PL" sz="1600" dirty="0"/>
              <a:t>**brak różnicy w prawach i obowiązkach pomiędzy pierwotnymi i wtórnymi członkami ONZ</a:t>
            </a:r>
          </a:p>
          <a:p>
            <a:pPr marL="114300" indent="0" algn="just">
              <a:buNone/>
            </a:pPr>
            <a:r>
              <a:rPr lang="pl-PL" sz="1600" dirty="0"/>
              <a:t>***Zgromadzenie Ogólne uchwaliło 10 maja 2024 r. rezolucję popierającą przyznanie Palestynie statusu stałego członka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OZN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organizacja powszechna</a:t>
            </a:r>
            <a:r>
              <a:rPr lang="pl-PL" sz="1600" dirty="0"/>
              <a:t> – dostępna dla wszystkich państw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otwarta warunkowo</a:t>
            </a:r>
            <a:r>
              <a:rPr lang="pl-PL" sz="1600" dirty="0"/>
              <a:t> – państwa są przyjmowane do organizacji po spełnieniu wskazanych warunków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ocena spełnienia warunków przyjęcia do ONZ – Zgromadzenie Ogólne i Rada Bezpieczeństwa ONZ – Zgromadzenie Ogólne podejmuje decyzję na podstawie zalecenia Rady Bezpieczeństwa ONZ</a:t>
            </a:r>
          </a:p>
          <a:p>
            <a:pPr marL="114300" indent="0">
              <a:buNone/>
            </a:pPr>
            <a:r>
              <a:rPr lang="pl-PL" sz="1600" dirty="0"/>
              <a:t>*problem członkostwa w ONZ tzw. </a:t>
            </a:r>
            <a:r>
              <a:rPr lang="pl-PL" sz="1600" dirty="0" err="1"/>
              <a:t>minipaństw</a:t>
            </a:r>
            <a:r>
              <a:rPr lang="pl-PL" sz="1600" dirty="0"/>
              <a:t> np. Andora, Monako, Nauru, Palau</a:t>
            </a:r>
          </a:p>
        </p:txBody>
      </p:sp>
    </p:spTree>
    <p:extLst>
      <p:ext uri="{BB962C8B-B14F-4D97-AF65-F5344CB8AC3E}">
        <p14:creationId xmlns:p14="http://schemas.microsoft.com/office/powerpoint/2010/main" val="171803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możliwość ograniczenia korzystania przez państwo z praw członkowskich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zawieszenie w prawach członkowskich</a:t>
            </a:r>
            <a:r>
              <a:rPr lang="pl-PL" sz="1600" dirty="0"/>
              <a:t> –</a:t>
            </a:r>
          </a:p>
          <a:p>
            <a:pPr marL="114300" indent="0" algn="just">
              <a:buNone/>
            </a:pPr>
            <a:r>
              <a:rPr lang="pl-PL" sz="1600" dirty="0"/>
              <a:t>w drodze decyzji Zgromadzenia Ogólnego podejmowanej na zalecenie Rady Bezpieczeństwa, jeżeli Rada Bezpieczeństwa zdecydowała o zastosowaniu względem państwa akcji prewencji lub przymusu; przywrócenie korzystania z praw członkowskich – Rada Bezpieczeństwa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zawieszenie prawa głosu w Zgromadzeniu Ogólnym ONZ</a:t>
            </a:r>
            <a:r>
              <a:rPr lang="pl-PL" sz="1600" dirty="0"/>
              <a:t> – </a:t>
            </a:r>
          </a:p>
          <a:p>
            <a:pPr marL="114300" indent="0" algn="just">
              <a:buNone/>
            </a:pPr>
            <a:r>
              <a:rPr lang="pl-PL" sz="1600" dirty="0"/>
              <a:t>gdy zaległość z opłatą składek na rzecz organizacji wynosi lub przekracza sumę składek należnych za ostatnie dwa lata</a:t>
            </a:r>
          </a:p>
          <a:p>
            <a:pPr marL="114300" indent="0" algn="just">
              <a:buNone/>
            </a:pPr>
            <a:r>
              <a:rPr lang="pl-PL" sz="1600" dirty="0"/>
              <a:t>*Zgromadzenie Ogólne może zezwolić takiemu państwu na głosowanie, jeżeli uzna, że zaległość wynika z przyczyn niezależnych od państwa</a:t>
            </a:r>
          </a:p>
          <a:p>
            <a:pPr marL="114300" indent="0" algn="just">
              <a:buNone/>
            </a:pPr>
            <a:r>
              <a:rPr lang="pl-PL" sz="1600" dirty="0"/>
              <a:t>**największy płatnik składek – Stany Zjednoczone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wykluczenie z organizacji</a:t>
            </a:r>
            <a:r>
              <a:rPr lang="pl-PL" sz="1600" dirty="0"/>
              <a:t> – </a:t>
            </a:r>
          </a:p>
          <a:p>
            <a:pPr marL="114300" indent="0" algn="just">
              <a:buNone/>
            </a:pPr>
            <a:r>
              <a:rPr lang="pl-PL" sz="1600" dirty="0"/>
              <a:t>w drodze decyzji Zgromadzenia Ogólnego podejmowanej na zalecenie Rady Bezpieczeństwa, jeżeli państwo uporczywie łamie zasady wynikające z Karty Narodów Zjednoczonych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*dotychczas żadne państwo nie zostało wykluczone</a:t>
            </a:r>
          </a:p>
          <a:p>
            <a:pPr marL="114300" indent="0" algn="just">
              <a:buNone/>
            </a:pPr>
            <a:r>
              <a:rPr lang="pl-PL" sz="1600" dirty="0"/>
              <a:t>**KNZ nie przewiduje wystąpienia państwa ze struktur ONZ; jest dozwolone; dotychczas tylko jedno państwo wystąpiło z ONZ – Indonezja – złożyła deklarację o wystąpieniu 20 stycznia 1965 r., a 19 września 1966 r. oświadczyła, że chce wznowić współpracę; ONZ uznała wniosek o przywrócenie członkostwa a nie o przystąpienie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0980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główny organ ONZ o charakterze międzypaństwowym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organ naczelny – decyduje o najważniejszych sprawach organizacji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skład – wszyscy członkowie ONZ; reprezentacja państwa członkowskiego – maksymalnie 5 przedstawicieli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funkcjonuje na zasadzie suwerennej równości państw – każde państwo członkowskie niezależnie od wielkości jego terytorium i liczby ludności dysponuje jednym głosem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omawiać wszelkie zagadnienia lub sprawy wynikające z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rozważać ogólne zasady współdziałania dla rozbrojenia i regulowania zbrojeń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zaleceń państwom członkowskim lub Radzie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omawiać każdą sprawę związaną z utrzymaniem międzynarodowego pokoju i bezpieczeństwa wniesioną przez państwo członkowskie, Radę Bezpieczeństwa lub państwo niebędące członkiem ONZ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mocy rezolucji ZO z dnia 3 listopada 1950 r. </a:t>
            </a:r>
            <a:r>
              <a:rPr lang="pl-PL" sz="1600" i="1" dirty="0"/>
              <a:t>„</a:t>
            </a:r>
            <a:r>
              <a:rPr lang="pl-PL" sz="1600" i="1" dirty="0" err="1"/>
              <a:t>Uniting</a:t>
            </a:r>
            <a:r>
              <a:rPr lang="pl-PL" sz="1600" i="1" dirty="0"/>
              <a:t> for </a:t>
            </a:r>
            <a:r>
              <a:rPr lang="pl-PL" sz="1600" i="1" dirty="0" err="1"/>
              <a:t>peace</a:t>
            </a:r>
            <a:r>
              <a:rPr lang="pl-PL" sz="1600" i="1" dirty="0"/>
              <a:t>” </a:t>
            </a:r>
            <a:r>
              <a:rPr lang="pl-PL" sz="1600" dirty="0"/>
              <a:t>Zgromadzenie Ogólne może przejąć odpowiedzialność za bezpieczeństwo międzynarodowe w razie paraliżu Rady Bezpieczeństwa</a:t>
            </a:r>
          </a:p>
        </p:txBody>
      </p:sp>
    </p:spTree>
    <p:extLst>
      <p:ext uri="{BB962C8B-B14F-4D97-AF65-F5344CB8AC3E}">
        <p14:creationId xmlns:p14="http://schemas.microsoft.com/office/powerpoint/2010/main" val="176523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231506-6DD6-430C-06E4-4ADA1E95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6E3EA4-F556-B4CF-3462-D9FB8EBB9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rezolucja ZO z dnia 3 listopada 1950 r. </a:t>
            </a:r>
            <a:r>
              <a:rPr lang="pl-PL" sz="1600" i="1" dirty="0"/>
              <a:t>„</a:t>
            </a:r>
            <a:r>
              <a:rPr lang="pl-PL" sz="1600" i="1" dirty="0" err="1"/>
              <a:t>Uniting</a:t>
            </a:r>
            <a:r>
              <a:rPr lang="pl-PL" sz="1600" i="1" dirty="0"/>
              <a:t> for </a:t>
            </a:r>
            <a:r>
              <a:rPr lang="pl-PL" sz="1600" i="1" dirty="0" err="1"/>
              <a:t>peace</a:t>
            </a:r>
            <a:r>
              <a:rPr lang="pl-PL" sz="1600" i="1" dirty="0"/>
              <a:t>”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„</a:t>
            </a:r>
            <a:r>
              <a:rPr lang="pl-PL" sz="1600" i="1" dirty="0"/>
              <a:t>jeżeli Rada Bezpieczeństwa, z powodu braku jednomyślności stałych członków, nie wywiąże się ze swojej podstawowej odpowiedzialności za utrzymanie międzynarodowego pokoju i bezpieczeństwa w każdym przypadku, gdy wydaje się, że istnieje zagrożenie dla pokoju, naruszenie pokoju lub aktu agresji, Zgromadzenie Ogólne rozpatrzy tę sprawę niezwłocznie w celu przedstawienia Członkom odpowiednich zaleceń dotyczących podjęcia środków zbiorowych, w tym w przypadku naruszenia pokoju lub aktu agresji, użycia siły zbrojnej, jeśli to konieczne, w celu utrzymania lub przywrócenia międzynarodowego pokoju i bezpieczeństwa.”</a:t>
            </a:r>
          </a:p>
          <a:p>
            <a:pPr marL="114300" indent="0" algn="just">
              <a:buNone/>
            </a:pP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*</a:t>
            </a:r>
            <a:r>
              <a:rPr lang="pl-PL" sz="1600" dirty="0"/>
              <a:t>Związek Radziecki bojkotował Radę Bezpieczeństwa od stycznia 1950 r. w związku z odmową uznania Chińskiej Republiki Ludowej za uprawnioną do reprezentowania Chin; przedstawiciele Chińskiej Republiki Ludowej powrócili do pracy w Radzie Bezpieczeństwa dopiero 1 sierpnia 1950 r.</a:t>
            </a:r>
          </a:p>
          <a:p>
            <a:pPr marL="114300" indent="0" algn="just">
              <a:buNone/>
            </a:pPr>
            <a:r>
              <a:rPr lang="pl-PL" sz="1600" dirty="0"/>
              <a:t>**przyjęcie rezolucji zostało zainicjowane przez Stany Zjednoczone i przedłożone przez „Połączone Siedem Mocarstw” (Stany Zjednoczone, Wielką Brytanię, Francję, Kanadę, Turcję, Filipiny i Urugwaj) jako sposób na obejście ewentualnego ponownego bojkotu RB przez Związek Radziecki</a:t>
            </a:r>
          </a:p>
          <a:p>
            <a:pPr marL="114300" indent="0" algn="just">
              <a:buNone/>
            </a:pP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3137817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1767</Words>
  <Application>Microsoft Office PowerPoint</Application>
  <PresentationFormat>Panoramiczny</PresentationFormat>
  <Paragraphs>126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Prawo morza Kanały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2025-05-10T19:22:49Z</dcterms:created>
  <dcterms:modified xsi:type="dcterms:W3CDTF">2025-05-10T19:23:55Z</dcterms:modified>
</cp:coreProperties>
</file>