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61" r:id="rId3"/>
    <p:sldId id="268" r:id="rId4"/>
    <p:sldId id="269" r:id="rId5"/>
    <p:sldId id="270" r:id="rId6"/>
    <p:sldId id="273" r:id="rId7"/>
    <p:sldId id="271" r:id="rId8"/>
    <p:sldId id="274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909011"/>
            <a:ext cx="10561550" cy="4131634"/>
          </a:xfrm>
        </p:spPr>
        <p:txBody>
          <a:bodyPr>
            <a:normAutofit/>
          </a:bodyPr>
          <a:lstStyle/>
          <a:p>
            <a:r>
              <a:rPr lang="pl-PL" sz="4400" b="1" dirty="0"/>
              <a:t>Obowiązek szczególnej staranności i rzetelności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24A868-8306-4C4D-B9A5-B0E74740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szczególnej staranności i rzetelności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A420E3-9036-4A9F-864B-24D9594B7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Artykuł 12 ust. 1 pkt 1</a:t>
            </a:r>
          </a:p>
          <a:p>
            <a:pPr marL="0" indent="0" algn="just">
              <a:buNone/>
            </a:pPr>
            <a:r>
              <a:rPr lang="pl-PL" b="1" dirty="0"/>
              <a:t>Dziennikarz jest obowiązany zachować szczególną staranność i rzetelność przy zbieraniu i wykorzystaniu materiałów prasowych, zwłaszcza sprawdzić zgodność z prawdą uzyskanych wiadomości lub podać ich źródło.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06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77F9E9-6356-4F65-9530-06E93AB8B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Szczególna rzetelność </a:t>
            </a:r>
            <a:r>
              <a:rPr lang="pl-PL" b="1" dirty="0"/>
              <a:t>w orzecznictwie sądowym (</a:t>
            </a:r>
            <a:r>
              <a:rPr lang="pl-PL" b="1" dirty="0" err="1"/>
              <a:t>Kosmus</a:t>
            </a:r>
            <a:r>
              <a:rPr lang="pl-PL" b="1" dirty="0"/>
              <a:t> 2018):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42A8BA-FC4F-4850-A190-FDCAFD39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uczciwość; solidność; obiektywizm; bezstronność przekazu zarówno w prezentacji, opisie, jak i narracji; niedziałanie "pod z góry założoną tezę”; zgodność z zasadami sztuki dziennikarskiej; odpowiedzialność za słowo, rozważenie powagi zarzutu, znaczenia informacji z punktu widzenia usprawiedliwionego zainteresowania społeczeństwa oraz potrzeby (pilności) publikacji; konkretność; niewprowadzanie w błąd; nieprzeinaczanie faktów; krytycyzm w stosunku do materiałów; nieopieranie się na źródle, którego obiektywizm lub wiarygodność budzi wątpliwości; umożliwienie osobie zainteresowanej ustosunkowania się do uzyskanych informacji i prezentacja jej stanowiska; interpretacja zgodna z zasadami logicznego rozumowania i zwykłego doświadczenia; niedziałanie z niskich pobudek, dla poniżenia kogoś; zastosowanie odpowiedniej formy publikacji; wyważenie i stosowność przedstawianych ocen.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2786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EB2A85-3386-412C-A8F0-DF48786E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Szczególna staranność-analiza orzecznictwa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29B0D-0EDD-4DEA-A6B3-30FAB60A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51227"/>
            <a:ext cx="10561550" cy="3526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pilność; sumienność; dokładność; obowiązkowość; dociekliwość w poszukiwaniu prawdy; pełne przedstawienie okoliczności sprawy; dbanie o szczegóły; sprawdzenie zgodności z prawdą uzyskanych informacji przez sięgnięcie do wszystkich innych dostępnych źródeł; upewnienie się co do zgodności informacji z innymi znanymi faktami; poparcie ustaleń stosowną weryfikacją i udokumentowaniem zebranych materiałów.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6261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CD084-F5CE-42AB-92A7-C500139C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Staranność i rzetelność na poszczególnych etapach tworzenia materiału prasowego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4E29D1-2F43-463A-B4C9-2A017511C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Etap zbierania materiałów</a:t>
            </a:r>
          </a:p>
          <a:p>
            <a:r>
              <a:rPr lang="pl-PL" sz="1800" dirty="0"/>
              <a:t>Sposób zbierania informacji</a:t>
            </a:r>
          </a:p>
          <a:p>
            <a:r>
              <a:rPr lang="pl-PL" sz="1800" dirty="0"/>
              <a:t>Uwzględnienie statusu źródła informacji</a:t>
            </a:r>
          </a:p>
          <a:p>
            <a:r>
              <a:rPr lang="pl-PL" sz="1800" dirty="0"/>
              <a:t>Kontradyktoryjność publikacji prasowej</a:t>
            </a:r>
          </a:p>
          <a:p>
            <a:r>
              <a:rPr lang="pl-PL" sz="1800" dirty="0"/>
              <a:t>Ocena i weryfikacja zebranych materiałów-autopsja dziennikarska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Etap wykorzystania materiału prasowego</a:t>
            </a:r>
          </a:p>
          <a:p>
            <a:r>
              <a:rPr lang="pl-PL" sz="1800" dirty="0"/>
              <a:t>Konstruowanie treści materiału prasowego</a:t>
            </a:r>
          </a:p>
          <a:p>
            <a:r>
              <a:rPr lang="pl-PL" sz="1800" dirty="0"/>
              <a:t>Charakter wypowiedzi</a:t>
            </a:r>
          </a:p>
          <a:p>
            <a:r>
              <a:rPr lang="pl-PL" sz="1800" dirty="0"/>
              <a:t>Obiektywizm w przekazie informacji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9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8208D0-142C-4638-8A43-69094A6B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Brak należytej staranności-analiza orzecznictwa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E5591B-0F20-46F7-B756-DE73C6DD8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napastliwa postawa, pozorowanie zbierania informacji, formułowanie pytań w sposób retoryczny; traktowanie informacji pozyskanych od zainteresowanego w kategorii "pokrętnych tłumaczeń", aprioryczne dezawuowanie racji zainteresowanego, jako niewiarygodnych, zaniechanie ich weryfikacji; indagowanie zainteresowanych jedynie o część dotyczącej ich problematyki planowanej publikacji, uniemożliwienie zainteresowanym zajęcia wyczerpującego stanowiska, przypisywaniu bohaterowi krytycznej publikacji nagannych motywacji bez uprzedniego zapytania o kierunki takiego lub innego działania; brak zabiegania o ponowne stanowisko zainteresowanego; wyrywanie z kontekstu wyjaśnień zainteresowanego, wypaczanie sensu jego wypowiedzi, narzucanie formy udzielenia informacji, odrzucanie propozycji osobistego spotkania celem zderzenia wzajemnych racji; niesprecyzowanie w pisemnej prośbie o wywiad zakresu zagadnień, które mają zostać poruszone, oraz niewskazanie, że prośba pochodzi od dziennikarza konkretnej redakcji); dysproporcja przy relacjonowaniu zarzutów pod adresem zainteresowanego i jego kontr-stanowiska); stosowaniu dyktatu czasowego, formułowaniu nierealnych, wykluczających możliwość zajęcia wyczerpującego stanowiska oczekiwań, co do końcowego terminu na udzielenie odpowiedzi.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264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EECA5-4FD1-4897-9A25-2D703D98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Wiarygodność źródeł informacji a rzetelność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9C2347-311A-4E3A-A11D-15353E4C7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Źródła pozyskiwania informacji, którym należy odmówić przymiotu wiarygodności lub traktować je ze wzmożoną ostrożnością i nieufnością, w świetle orzecznictwa i poglądów doktryny: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osoby mające interes w publicznym zaprezentowaniu określonych treści (np. pełnomocnik prawny strony postępowania sądowego), w szczególności osoby pozostające w konflikcie z bohaterem publikacji, potencjalnie nieobiektywne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 świadek, który "nie miał bezpośredniej wiedzy o osobie powoda, a to co wiedział było wynikiem jego własnej oceny różnych oderwanych zdarzeń związanych z powodem, niemających jednak doniosłości dla faktów dotyczących jego osoby;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osoby podające informacje nieprecyzyjne, niekonkretne;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publikacje prasowe pochodzące z innego tytułu prasowego;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źródła anonimowe, tj. osoby, które odmawiają udzielenia informacji pod własnym imieniem i nazwiskiem;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osoby, które charakteryzuje zacietrzewienie, emocjonalny stosunek do relacjonowanych zdarzeń.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17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22E7B6-9354-4585-9AFD-20FC4650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Informacje należące do wiedzy specjalistycznej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DF075-A6A6-4F70-BFBF-4502BA5A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Kontaktując się z ekspertami, dziennikarz powinien mieć na uwadze – w  świetle poglądów doktryny i orzecznictwa sądowego- następujące zasady:</a:t>
            </a:r>
          </a:p>
          <a:p>
            <a:pPr marL="0" indent="0">
              <a:buNone/>
            </a:pPr>
            <a:r>
              <a:rPr lang="pl-PL" dirty="0"/>
              <a:t>- unikanie osób powiązanych lub sympatyzujących z jedną ze stron sporu, względnie wrogo nastawionych do jednej ze stron;</a:t>
            </a:r>
          </a:p>
          <a:p>
            <a:pPr marL="0" indent="0">
              <a:buNone/>
            </a:pPr>
            <a:r>
              <a:rPr lang="pl-PL" dirty="0"/>
              <a:t>-unikanie osób znanych z radykalnych, jednoznacznych stanowisk, chyba że dziennikarz zasięgnie również opinii osoby, która reprezentuje symetrycznie przeciwstawne stanowisko (np. nierzetelne jest zasięganie opinii na temat skuteczności leczenia określonej jednostki chorobowej tzw. lekami naturalnymi u osoby, która jest znanym przeciwnikiem leczenia metodami naturalnymi);</a:t>
            </a:r>
          </a:p>
          <a:p>
            <a:pPr marL="0" indent="0">
              <a:buNone/>
            </a:pPr>
            <a:r>
              <a:rPr lang="pl-PL" dirty="0"/>
              <a:t>- konieczność przedstawienia ekspertowi całokształtu okoliczności faktycznych koniecznych do analizy (nierzetelne jest ukrywanie pewnych okoliczności w celu uzyskania oczekiwanego wniosku);</a:t>
            </a:r>
          </a:p>
          <a:p>
            <a:pPr marL="0" indent="0">
              <a:buNone/>
            </a:pPr>
            <a:r>
              <a:rPr lang="pl-PL" dirty="0"/>
              <a:t>- konieczność rzetelnego zrelacjonowania okoliczności dotyczących przedmiotu analizy (np. błędem jest domaganie się od specjalisty wyceny nieruchomości poprzez wskazanie tylko na jeden czynnik cenotwórczy, jak np. nazwę miejscowości, bez wskazania przeznaczenia w planie miejscowym, uzbrojenia, dostępu do drogi publicznej, charakteru nieruchomości sąsiednich);</a:t>
            </a:r>
          </a:p>
          <a:p>
            <a:pPr>
              <a:buFontTx/>
              <a:buChar char="-"/>
            </a:pPr>
            <a:r>
              <a:rPr lang="pl-PL" dirty="0"/>
              <a:t>unikanie wymagania od eksperta zajęcia stanowiska </a:t>
            </a:r>
            <a:r>
              <a:rPr lang="pl-PL" i="1" dirty="0"/>
              <a:t>ad hoc</a:t>
            </a:r>
            <a:r>
              <a:rPr lang="pl-PL" dirty="0"/>
              <a:t>; należy zapewnić specjaliście czas konieczny dla namysłu, aby jego opinia była przemyślana, poprzedzona analizą;</a:t>
            </a:r>
          </a:p>
          <a:p>
            <a:pPr>
              <a:buFontTx/>
              <a:buChar char="-"/>
            </a:pPr>
            <a:r>
              <a:rPr lang="pl-PL" dirty="0"/>
              <a:t>konfrontowanie opinii eksperta ze stanowiskiem innych specjalistów .</a:t>
            </a:r>
          </a:p>
          <a:p>
            <a:pPr marL="0" indent="0" algn="just">
              <a:buNone/>
            </a:pPr>
            <a:r>
              <a:rPr lang="pl-PL" dirty="0"/>
              <a:t>!Skrajną nierzetelnością jest prezentowanie przez dziennikarza kategorycznych ocen dotyczących materii, w których jest on laikiem. Takie zachowanie nosi znamiona dezinformowania społeczeństwa (</a:t>
            </a:r>
            <a:r>
              <a:rPr lang="pl-PL" dirty="0" err="1"/>
              <a:t>Kosmus</a:t>
            </a:r>
            <a:r>
              <a:rPr lang="pl-PL" dirty="0"/>
              <a:t> 2018).</a:t>
            </a:r>
          </a:p>
        </p:txBody>
      </p:sp>
    </p:spTree>
    <p:extLst>
      <p:ext uri="{BB962C8B-B14F-4D97-AF65-F5344CB8AC3E}">
        <p14:creationId xmlns:p14="http://schemas.microsoft.com/office/powerpoint/2010/main" val="114988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7C9781-AA9B-475A-A6A2-216FE501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Autosprostowanie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D87EFE-70DB-4F97-9114-91BCE1F87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Z orzecznictwa: "jeżeli więc zarzut okaże się nieprawdziwy, należy oczekiwać od dziennikarza niezwłocznego opublikowania oświadczenia odwołującego zarzut”.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Elementy: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data i tytuł prostowanej publikacji;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treść i adresat prostowanego zarzutu;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informacja o tym, że postawiony zarzut był chybiony;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informacja o rzeczywistym przebiegu prostowanego zdarzenia.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01240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5495</TotalTime>
  <Words>871</Words>
  <Application>Microsoft Office PowerPoint</Application>
  <PresentationFormat>Panoramiczny</PresentationFormat>
  <Paragraphs>47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PT Sans</vt:lpstr>
      <vt:lpstr>PT Sans Bold</vt:lpstr>
      <vt:lpstr>Wingdings</vt:lpstr>
      <vt:lpstr>Projekt niestandardowy</vt:lpstr>
      <vt:lpstr>  </vt:lpstr>
      <vt:lpstr>Obowiązek szczególnej staranności i rzetelności</vt:lpstr>
      <vt:lpstr>Szczególna rzetelność w orzecznictwie sądowym (Kosmus 2018):</vt:lpstr>
      <vt:lpstr>Szczególna staranność-analiza orzecznictwa</vt:lpstr>
      <vt:lpstr>Staranność i rzetelność na poszczególnych etapach tworzenia materiału prasowego</vt:lpstr>
      <vt:lpstr>Brak należytej staranności-analiza orzecznictwa</vt:lpstr>
      <vt:lpstr>Wiarygodność źródeł informacji a rzetelność</vt:lpstr>
      <vt:lpstr>Informacje należące do wiedzy specjalistycznej</vt:lpstr>
      <vt:lpstr>Autosprostowanie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136</cp:revision>
  <dcterms:created xsi:type="dcterms:W3CDTF">2019-03-06T11:23:46Z</dcterms:created>
  <dcterms:modified xsi:type="dcterms:W3CDTF">2022-05-01T16:11:13Z</dcterms:modified>
</cp:coreProperties>
</file>