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314" r:id="rId4"/>
    <p:sldId id="315" r:id="rId5"/>
    <p:sldId id="258" r:id="rId6"/>
    <p:sldId id="301" r:id="rId7"/>
    <p:sldId id="309" r:id="rId8"/>
    <p:sldId id="303" r:id="rId9"/>
    <p:sldId id="259" r:id="rId10"/>
    <p:sldId id="317" r:id="rId11"/>
    <p:sldId id="318" r:id="rId12"/>
    <p:sldId id="290" r:id="rId13"/>
    <p:sldId id="291" r:id="rId14"/>
    <p:sldId id="292" r:id="rId15"/>
    <p:sldId id="293" r:id="rId16"/>
    <p:sldId id="294" r:id="rId17"/>
    <p:sldId id="338" r:id="rId18"/>
    <p:sldId id="339" r:id="rId19"/>
    <p:sldId id="340" r:id="rId20"/>
    <p:sldId id="341" r:id="rId21"/>
    <p:sldId id="322" r:id="rId22"/>
    <p:sldId id="295" r:id="rId23"/>
    <p:sldId id="342" r:id="rId24"/>
    <p:sldId id="350" r:id="rId25"/>
    <p:sldId id="343" r:id="rId26"/>
    <p:sldId id="344" r:id="rId27"/>
    <p:sldId id="352" r:id="rId28"/>
    <p:sldId id="351" r:id="rId29"/>
    <p:sldId id="296" r:id="rId30"/>
    <p:sldId id="298" r:id="rId31"/>
    <p:sldId id="299" r:id="rId32"/>
    <p:sldId id="324" r:id="rId33"/>
    <p:sldId id="325" r:id="rId34"/>
    <p:sldId id="326" r:id="rId35"/>
    <p:sldId id="327" r:id="rId36"/>
    <p:sldId id="337" r:id="rId37"/>
    <p:sldId id="310" r:id="rId38"/>
    <p:sldId id="323" r:id="rId39"/>
    <p:sldId id="328" r:id="rId40"/>
    <p:sldId id="329" r:id="rId41"/>
    <p:sldId id="330" r:id="rId42"/>
    <p:sldId id="331" r:id="rId43"/>
    <p:sldId id="313" r:id="rId44"/>
    <p:sldId id="332" r:id="rId45"/>
    <p:sldId id="333" r:id="rId46"/>
    <p:sldId id="345" r:id="rId47"/>
    <p:sldId id="346" r:id="rId48"/>
    <p:sldId id="347" r:id="rId49"/>
    <p:sldId id="348" r:id="rId50"/>
    <p:sldId id="349" r:id="rId51"/>
    <p:sldId id="320" r:id="rId52"/>
    <p:sldId id="321" r:id="rId53"/>
    <p:sldId id="334" r:id="rId5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12"/>
    <p:restoredTop sz="94598"/>
  </p:normalViewPr>
  <p:slideViewPr>
    <p:cSldViewPr snapToGrid="0">
      <p:cViewPr varScale="1">
        <p:scale>
          <a:sx n="97" d="100"/>
          <a:sy n="97" d="100"/>
        </p:scale>
        <p:origin x="232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ADBBAA-EF18-472E-A7D9-2AC6AD6113CD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5A7F1F1-CB6A-43C3-9726-89253FC9DFD0}">
      <dgm:prSet/>
      <dgm:spPr/>
      <dgm:t>
        <a:bodyPr/>
        <a:lstStyle/>
        <a:p>
          <a:r>
            <a:rPr lang="pl-PL" dirty="0"/>
            <a:t>wykorzystaniu technologii informatycznych i telekomunikacyjnych w administracji publicznej </a:t>
          </a:r>
          <a:endParaRPr lang="en-US" dirty="0"/>
        </a:p>
      </dgm:t>
    </dgm:pt>
    <dgm:pt modelId="{2462748C-1621-4062-82AE-E0456B2985CA}" type="parTrans" cxnId="{711D3EAF-5F71-49D7-82DE-A932A041779F}">
      <dgm:prSet/>
      <dgm:spPr/>
      <dgm:t>
        <a:bodyPr/>
        <a:lstStyle/>
        <a:p>
          <a:endParaRPr lang="en-US"/>
        </a:p>
      </dgm:t>
    </dgm:pt>
    <dgm:pt modelId="{471233FB-8352-4E35-90D4-EE7A4D3278EE}" type="sibTrans" cxnId="{711D3EAF-5F71-49D7-82DE-A932A041779F}">
      <dgm:prSet/>
      <dgm:spPr/>
      <dgm:t>
        <a:bodyPr/>
        <a:lstStyle/>
        <a:p>
          <a:endParaRPr lang="en-US"/>
        </a:p>
      </dgm:t>
    </dgm:pt>
    <dgm:pt modelId="{6E330192-45E3-418B-B8A5-1AE16E2A0517}">
      <dgm:prSet/>
      <dgm:spPr/>
      <dgm:t>
        <a:bodyPr/>
        <a:lstStyle/>
        <a:p>
          <a:r>
            <a:rPr lang="pl-PL" dirty="0"/>
            <a:t>elektronizacja obejmuje zmiany oraz usprawnienia organizacyjne, modernizację oraz optymalizację procesów administracyjnych</a:t>
          </a:r>
          <a:endParaRPr lang="en-US" dirty="0"/>
        </a:p>
      </dgm:t>
    </dgm:pt>
    <dgm:pt modelId="{FA3CD737-3D82-49E5-A9B6-5E230DCFB75C}" type="parTrans" cxnId="{85BD2079-516C-4040-9361-748EFFCCB14F}">
      <dgm:prSet/>
      <dgm:spPr/>
      <dgm:t>
        <a:bodyPr/>
        <a:lstStyle/>
        <a:p>
          <a:endParaRPr lang="en-US"/>
        </a:p>
      </dgm:t>
    </dgm:pt>
    <dgm:pt modelId="{A6E92381-8392-4FEF-B798-112861B42948}" type="sibTrans" cxnId="{85BD2079-516C-4040-9361-748EFFCCB14F}">
      <dgm:prSet/>
      <dgm:spPr/>
      <dgm:t>
        <a:bodyPr/>
        <a:lstStyle/>
        <a:p>
          <a:endParaRPr lang="en-US"/>
        </a:p>
      </dgm:t>
    </dgm:pt>
    <dgm:pt modelId="{0803C7F9-3D63-4ED6-8424-FFA48027D169}">
      <dgm:prSet/>
      <dgm:spPr/>
      <dgm:t>
        <a:bodyPr/>
        <a:lstStyle/>
        <a:p>
          <a:r>
            <a:rPr lang="pl-PL"/>
            <a:t>poprawa jakości świadczonych usług.</a:t>
          </a:r>
          <a:endParaRPr lang="en-US"/>
        </a:p>
      </dgm:t>
    </dgm:pt>
    <dgm:pt modelId="{E0204A27-6080-4E7B-9496-4285BB426988}" type="parTrans" cxnId="{A9E30ACC-4A37-42AE-8022-EF00A7771A89}">
      <dgm:prSet/>
      <dgm:spPr/>
      <dgm:t>
        <a:bodyPr/>
        <a:lstStyle/>
        <a:p>
          <a:endParaRPr lang="en-US"/>
        </a:p>
      </dgm:t>
    </dgm:pt>
    <dgm:pt modelId="{6F99D45B-F829-4289-870B-F3AA84210D12}" type="sibTrans" cxnId="{A9E30ACC-4A37-42AE-8022-EF00A7771A89}">
      <dgm:prSet/>
      <dgm:spPr/>
      <dgm:t>
        <a:bodyPr/>
        <a:lstStyle/>
        <a:p>
          <a:endParaRPr lang="en-US"/>
        </a:p>
      </dgm:t>
    </dgm:pt>
    <dgm:pt modelId="{AF1E25E2-1441-874F-BBD8-4CB4FD6B712F}" type="pres">
      <dgm:prSet presAssocID="{30ADBBAA-EF18-472E-A7D9-2AC6AD6113C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D876213-CEF4-F24F-90B6-DED4DF44E5C2}" type="pres">
      <dgm:prSet presAssocID="{65A7F1F1-CB6A-43C3-9726-89253FC9DFD0}" presName="hierRoot1" presStyleCnt="0"/>
      <dgm:spPr/>
    </dgm:pt>
    <dgm:pt modelId="{A23C6701-3A12-D84A-91CB-636A36B29678}" type="pres">
      <dgm:prSet presAssocID="{65A7F1F1-CB6A-43C3-9726-89253FC9DFD0}" presName="composite" presStyleCnt="0"/>
      <dgm:spPr/>
    </dgm:pt>
    <dgm:pt modelId="{7B990D9D-019C-1C47-BDCB-17DB93F8E881}" type="pres">
      <dgm:prSet presAssocID="{65A7F1F1-CB6A-43C3-9726-89253FC9DFD0}" presName="background" presStyleLbl="node0" presStyleIdx="0" presStyleCnt="3"/>
      <dgm:spPr/>
    </dgm:pt>
    <dgm:pt modelId="{1A9B7671-B94A-174D-8645-3EAFF66F7F4B}" type="pres">
      <dgm:prSet presAssocID="{65A7F1F1-CB6A-43C3-9726-89253FC9DFD0}" presName="text" presStyleLbl="fgAcc0" presStyleIdx="0" presStyleCnt="3">
        <dgm:presLayoutVars>
          <dgm:chPref val="3"/>
        </dgm:presLayoutVars>
      </dgm:prSet>
      <dgm:spPr/>
    </dgm:pt>
    <dgm:pt modelId="{97F20A70-88A8-3E4F-9AFD-E90C149D1077}" type="pres">
      <dgm:prSet presAssocID="{65A7F1F1-CB6A-43C3-9726-89253FC9DFD0}" presName="hierChild2" presStyleCnt="0"/>
      <dgm:spPr/>
    </dgm:pt>
    <dgm:pt modelId="{BF830CF9-611C-A944-81DB-B5E3DD7A93B6}" type="pres">
      <dgm:prSet presAssocID="{6E330192-45E3-418B-B8A5-1AE16E2A0517}" presName="hierRoot1" presStyleCnt="0"/>
      <dgm:spPr/>
    </dgm:pt>
    <dgm:pt modelId="{F94550B0-E65C-2F40-804A-BC2B6E23DB2E}" type="pres">
      <dgm:prSet presAssocID="{6E330192-45E3-418B-B8A5-1AE16E2A0517}" presName="composite" presStyleCnt="0"/>
      <dgm:spPr/>
    </dgm:pt>
    <dgm:pt modelId="{FD042C5A-349F-504C-946D-D7E2CAF49DD7}" type="pres">
      <dgm:prSet presAssocID="{6E330192-45E3-418B-B8A5-1AE16E2A0517}" presName="background" presStyleLbl="node0" presStyleIdx="1" presStyleCnt="3"/>
      <dgm:spPr/>
    </dgm:pt>
    <dgm:pt modelId="{A4655E11-1AFF-0247-86B0-E795F9ED4B65}" type="pres">
      <dgm:prSet presAssocID="{6E330192-45E3-418B-B8A5-1AE16E2A0517}" presName="text" presStyleLbl="fgAcc0" presStyleIdx="1" presStyleCnt="3">
        <dgm:presLayoutVars>
          <dgm:chPref val="3"/>
        </dgm:presLayoutVars>
      </dgm:prSet>
      <dgm:spPr/>
    </dgm:pt>
    <dgm:pt modelId="{B4DA40C8-99B2-0846-BBCA-0BAE4BFF3FD2}" type="pres">
      <dgm:prSet presAssocID="{6E330192-45E3-418B-B8A5-1AE16E2A0517}" presName="hierChild2" presStyleCnt="0"/>
      <dgm:spPr/>
    </dgm:pt>
    <dgm:pt modelId="{B36D3728-E25F-F841-BF17-2F76BD1F6424}" type="pres">
      <dgm:prSet presAssocID="{0803C7F9-3D63-4ED6-8424-FFA48027D169}" presName="hierRoot1" presStyleCnt="0"/>
      <dgm:spPr/>
    </dgm:pt>
    <dgm:pt modelId="{DD836981-D35D-3A49-8EEE-ADB4EDB608A9}" type="pres">
      <dgm:prSet presAssocID="{0803C7F9-3D63-4ED6-8424-FFA48027D169}" presName="composite" presStyleCnt="0"/>
      <dgm:spPr/>
    </dgm:pt>
    <dgm:pt modelId="{01D4ECE7-AF0A-1F4A-B8A1-CF6B91B76E4C}" type="pres">
      <dgm:prSet presAssocID="{0803C7F9-3D63-4ED6-8424-FFA48027D169}" presName="background" presStyleLbl="node0" presStyleIdx="2" presStyleCnt="3"/>
      <dgm:spPr/>
    </dgm:pt>
    <dgm:pt modelId="{9CA41320-837D-ED43-8963-3035F35C8EF0}" type="pres">
      <dgm:prSet presAssocID="{0803C7F9-3D63-4ED6-8424-FFA48027D169}" presName="text" presStyleLbl="fgAcc0" presStyleIdx="2" presStyleCnt="3">
        <dgm:presLayoutVars>
          <dgm:chPref val="3"/>
        </dgm:presLayoutVars>
      </dgm:prSet>
      <dgm:spPr/>
    </dgm:pt>
    <dgm:pt modelId="{A3CEAE89-2810-AC44-B1A3-9C5C4F909360}" type="pres">
      <dgm:prSet presAssocID="{0803C7F9-3D63-4ED6-8424-FFA48027D169}" presName="hierChild2" presStyleCnt="0"/>
      <dgm:spPr/>
    </dgm:pt>
  </dgm:ptLst>
  <dgm:cxnLst>
    <dgm:cxn modelId="{85BD2079-516C-4040-9361-748EFFCCB14F}" srcId="{30ADBBAA-EF18-472E-A7D9-2AC6AD6113CD}" destId="{6E330192-45E3-418B-B8A5-1AE16E2A0517}" srcOrd="1" destOrd="0" parTransId="{FA3CD737-3D82-49E5-A9B6-5E230DCFB75C}" sibTransId="{A6E92381-8392-4FEF-B798-112861B42948}"/>
    <dgm:cxn modelId="{711D3EAF-5F71-49D7-82DE-A932A041779F}" srcId="{30ADBBAA-EF18-472E-A7D9-2AC6AD6113CD}" destId="{65A7F1F1-CB6A-43C3-9726-89253FC9DFD0}" srcOrd="0" destOrd="0" parTransId="{2462748C-1621-4062-82AE-E0456B2985CA}" sibTransId="{471233FB-8352-4E35-90D4-EE7A4D3278EE}"/>
    <dgm:cxn modelId="{A9E30ACC-4A37-42AE-8022-EF00A7771A89}" srcId="{30ADBBAA-EF18-472E-A7D9-2AC6AD6113CD}" destId="{0803C7F9-3D63-4ED6-8424-FFA48027D169}" srcOrd="2" destOrd="0" parTransId="{E0204A27-6080-4E7B-9496-4285BB426988}" sibTransId="{6F99D45B-F829-4289-870B-F3AA84210D12}"/>
    <dgm:cxn modelId="{58921ED5-BB8F-6542-9BE4-D3051655A988}" type="presOf" srcId="{30ADBBAA-EF18-472E-A7D9-2AC6AD6113CD}" destId="{AF1E25E2-1441-874F-BBD8-4CB4FD6B712F}" srcOrd="0" destOrd="0" presId="urn:microsoft.com/office/officeart/2005/8/layout/hierarchy1"/>
    <dgm:cxn modelId="{CA0C33D8-9D2F-B342-B020-0F58F649D946}" type="presOf" srcId="{0803C7F9-3D63-4ED6-8424-FFA48027D169}" destId="{9CA41320-837D-ED43-8963-3035F35C8EF0}" srcOrd="0" destOrd="0" presId="urn:microsoft.com/office/officeart/2005/8/layout/hierarchy1"/>
    <dgm:cxn modelId="{E0DCB2E0-A155-E24E-8A97-2CB26838DADA}" type="presOf" srcId="{65A7F1F1-CB6A-43C3-9726-89253FC9DFD0}" destId="{1A9B7671-B94A-174D-8645-3EAFF66F7F4B}" srcOrd="0" destOrd="0" presId="urn:microsoft.com/office/officeart/2005/8/layout/hierarchy1"/>
    <dgm:cxn modelId="{AA79ADF2-1533-D047-B375-FCF037310EF3}" type="presOf" srcId="{6E330192-45E3-418B-B8A5-1AE16E2A0517}" destId="{A4655E11-1AFF-0247-86B0-E795F9ED4B65}" srcOrd="0" destOrd="0" presId="urn:microsoft.com/office/officeart/2005/8/layout/hierarchy1"/>
    <dgm:cxn modelId="{39761D30-3F6E-E442-9FAF-FF0981206717}" type="presParOf" srcId="{AF1E25E2-1441-874F-BBD8-4CB4FD6B712F}" destId="{2D876213-CEF4-F24F-90B6-DED4DF44E5C2}" srcOrd="0" destOrd="0" presId="urn:microsoft.com/office/officeart/2005/8/layout/hierarchy1"/>
    <dgm:cxn modelId="{F138E4A6-57DA-FC41-AB60-17B0046D3EC3}" type="presParOf" srcId="{2D876213-CEF4-F24F-90B6-DED4DF44E5C2}" destId="{A23C6701-3A12-D84A-91CB-636A36B29678}" srcOrd="0" destOrd="0" presId="urn:microsoft.com/office/officeart/2005/8/layout/hierarchy1"/>
    <dgm:cxn modelId="{8673323D-5CB9-1346-A07A-26E3CD75EC4D}" type="presParOf" srcId="{A23C6701-3A12-D84A-91CB-636A36B29678}" destId="{7B990D9D-019C-1C47-BDCB-17DB93F8E881}" srcOrd="0" destOrd="0" presId="urn:microsoft.com/office/officeart/2005/8/layout/hierarchy1"/>
    <dgm:cxn modelId="{A9E05928-EE38-5D48-9316-7790E826379B}" type="presParOf" srcId="{A23C6701-3A12-D84A-91CB-636A36B29678}" destId="{1A9B7671-B94A-174D-8645-3EAFF66F7F4B}" srcOrd="1" destOrd="0" presId="urn:microsoft.com/office/officeart/2005/8/layout/hierarchy1"/>
    <dgm:cxn modelId="{F84D16F2-27BB-AC49-88D4-02AB7A681A71}" type="presParOf" srcId="{2D876213-CEF4-F24F-90B6-DED4DF44E5C2}" destId="{97F20A70-88A8-3E4F-9AFD-E90C149D1077}" srcOrd="1" destOrd="0" presId="urn:microsoft.com/office/officeart/2005/8/layout/hierarchy1"/>
    <dgm:cxn modelId="{9CD6E2E0-F69C-984D-8BD9-40378590B5D0}" type="presParOf" srcId="{AF1E25E2-1441-874F-BBD8-4CB4FD6B712F}" destId="{BF830CF9-611C-A944-81DB-B5E3DD7A93B6}" srcOrd="1" destOrd="0" presId="urn:microsoft.com/office/officeart/2005/8/layout/hierarchy1"/>
    <dgm:cxn modelId="{3A6D7F3F-FCE8-E24D-8545-17ED355E91AE}" type="presParOf" srcId="{BF830CF9-611C-A944-81DB-B5E3DD7A93B6}" destId="{F94550B0-E65C-2F40-804A-BC2B6E23DB2E}" srcOrd="0" destOrd="0" presId="urn:microsoft.com/office/officeart/2005/8/layout/hierarchy1"/>
    <dgm:cxn modelId="{E2E1A56D-6821-9F4A-A8E3-87A82CD4E01B}" type="presParOf" srcId="{F94550B0-E65C-2F40-804A-BC2B6E23DB2E}" destId="{FD042C5A-349F-504C-946D-D7E2CAF49DD7}" srcOrd="0" destOrd="0" presId="urn:microsoft.com/office/officeart/2005/8/layout/hierarchy1"/>
    <dgm:cxn modelId="{9CC0F0F7-3F0A-B745-87EA-2D2145D48EE3}" type="presParOf" srcId="{F94550B0-E65C-2F40-804A-BC2B6E23DB2E}" destId="{A4655E11-1AFF-0247-86B0-E795F9ED4B65}" srcOrd="1" destOrd="0" presId="urn:microsoft.com/office/officeart/2005/8/layout/hierarchy1"/>
    <dgm:cxn modelId="{B741ADAB-7FE7-F944-B8DB-EE47A12C2857}" type="presParOf" srcId="{BF830CF9-611C-A944-81DB-B5E3DD7A93B6}" destId="{B4DA40C8-99B2-0846-BBCA-0BAE4BFF3FD2}" srcOrd="1" destOrd="0" presId="urn:microsoft.com/office/officeart/2005/8/layout/hierarchy1"/>
    <dgm:cxn modelId="{4E292A4B-6F3F-A547-8EB2-BF3809F2AA3B}" type="presParOf" srcId="{AF1E25E2-1441-874F-BBD8-4CB4FD6B712F}" destId="{B36D3728-E25F-F841-BF17-2F76BD1F6424}" srcOrd="2" destOrd="0" presId="urn:microsoft.com/office/officeart/2005/8/layout/hierarchy1"/>
    <dgm:cxn modelId="{B9D252E4-37FD-354F-B6D4-9799B1FAF90D}" type="presParOf" srcId="{B36D3728-E25F-F841-BF17-2F76BD1F6424}" destId="{DD836981-D35D-3A49-8EEE-ADB4EDB608A9}" srcOrd="0" destOrd="0" presId="urn:microsoft.com/office/officeart/2005/8/layout/hierarchy1"/>
    <dgm:cxn modelId="{3368947C-FEA6-BA47-9987-C26D8D7471B1}" type="presParOf" srcId="{DD836981-D35D-3A49-8EEE-ADB4EDB608A9}" destId="{01D4ECE7-AF0A-1F4A-B8A1-CF6B91B76E4C}" srcOrd="0" destOrd="0" presId="urn:microsoft.com/office/officeart/2005/8/layout/hierarchy1"/>
    <dgm:cxn modelId="{1C7E41D8-A193-0140-8B69-E9634D55C49B}" type="presParOf" srcId="{DD836981-D35D-3A49-8EEE-ADB4EDB608A9}" destId="{9CA41320-837D-ED43-8963-3035F35C8EF0}" srcOrd="1" destOrd="0" presId="urn:microsoft.com/office/officeart/2005/8/layout/hierarchy1"/>
    <dgm:cxn modelId="{51391CB8-534A-AF4B-B3F7-C14CE3D070D2}" type="presParOf" srcId="{B36D3728-E25F-F841-BF17-2F76BD1F6424}" destId="{A3CEAE89-2810-AC44-B1A3-9C5C4F90936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990D9D-019C-1C47-BDCB-17DB93F8E881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B7671-B94A-174D-8645-3EAFF66F7F4B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wykorzystaniu technologii informatycznych i telekomunikacyjnych w administracji publicznej </a:t>
          </a:r>
          <a:endParaRPr lang="en-US" sz="1900" kern="1200" dirty="0"/>
        </a:p>
      </dsp:txBody>
      <dsp:txXfrm>
        <a:off x="378614" y="886531"/>
        <a:ext cx="2810360" cy="1744948"/>
      </dsp:txXfrm>
    </dsp:sp>
    <dsp:sp modelId="{FD042C5A-349F-504C-946D-D7E2CAF49DD7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55E11-1AFF-0247-86B0-E795F9ED4B65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elektronizacja obejmuje zmiany oraz usprawnienia organizacyjne, modernizację oraz optymalizację procesów administracyjnych</a:t>
          </a:r>
          <a:endParaRPr lang="en-US" sz="1900" kern="1200" dirty="0"/>
        </a:p>
      </dsp:txBody>
      <dsp:txXfrm>
        <a:off x="3946203" y="886531"/>
        <a:ext cx="2810360" cy="1744948"/>
      </dsp:txXfrm>
    </dsp:sp>
    <dsp:sp modelId="{01D4ECE7-AF0A-1F4A-B8A1-CF6B91B76E4C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41320-837D-ED43-8963-3035F35C8EF0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/>
            <a:t>poprawa jakości świadczonych usług.</a:t>
          </a:r>
          <a:endParaRPr lang="en-US" sz="1900" kern="1200"/>
        </a:p>
      </dsp:txBody>
      <dsp:txXfrm>
        <a:off x="7513791" y="886531"/>
        <a:ext cx="2810360" cy="17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A5E5E-67E9-CA49-97EA-D3DF89C20A6B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CA633-E4F6-F24F-BC50-8E1CA3B98B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525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client=safari&amp;rls=en&amp;q=ALS+Association&amp;ie=UTF-8&amp;oe=UTF-8&amp;ved=2ahUKEwibwOfWuZWTAxXuhf0HHZv6Ce0QgK4QegQIARAB" TargetMode="External"/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oogle.com/search?client=safari&amp;rls=en&amp;q=Ice+Bucket+Challenge&amp;ie=UTF-8&amp;oe=UTF-8&amp;ved=2ahUKEwibwOfWuZWTAxXuhf0HHZv6Ce0QgK4QegQIARAD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Komunikacja z otoczeniem: przekaz informacji oraz proces dzielenia się wiedzą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 komunikowania publicznego ma charakter formalny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Komunikacja między obywatelem a władzą, ale także obszar, w którym formuje się opinia publiczna.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Cechą komunikowania w administracji publicznej powinna być symetria, co oznacza, że w tym przypadku rola nadawcy i odbiorcy nie jest sztywno przypisana do jednej ze stron komunikacji.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administracji publicznej akcent rozkłada się̨ jednak nierównomiernie i symetria jest zakłócona: oznacza to, że komunikacja przebiega od władzy do obywateli przy niewielkim sprzężeniu zwrotnym.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Najważniejszym i ostatecznym odbiorcą informacji wypływających z administracji publicznej oraz źródłem informacji wpływającej – o czym zapominają̨ często urzędnicy – jest obywatel.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1831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viralowa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informacja może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kilka godzin zmienić wizerunek firmy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pl-PL" dirty="0">
                <a:effectLst/>
              </a:rPr>
              <a:t> </a:t>
            </a:r>
            <a:br>
              <a:rPr lang="pl-PL" dirty="0">
                <a:effectLst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 jednego z twórców nowoczesnego PR uważa się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Edward </a:t>
            </a:r>
            <a:r>
              <a:rPr lang="pl-PL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Bernays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Był on siostrzeńcem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Sigmund Freud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 wykorzystywał psychologię do wpływania na opinię publiczną.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Jedna z jego słynnych kampanii polegała na promowaniu palenia papierosów wśród kobiet jako symbolu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wolności i emancypacji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1335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3775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 są̨ przekazicielem opinii i informacji; dzięki temu przyczyniają̨ się̨ do poszerzenia otoczenia, do którego informacje te docierają̨.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Środki masowego przekazu przez rozpowszechnianie informacji od administracji publicznej i o administracji publicznej współtworzą̨ sferę̨ publiczną, w której odbywa się̨ proces komunikacji między obywatelami a administracją publiczną.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Podejmując działania w sferze publicznej w odniesieniu do obywateli własnego państwa, administracja publiczna musi uwzględniać fakt, iż aby dowiedzieć się̨, co dzieje się̨ w państwie, muszą oni często sięgać do informacji z drugiej ręki, przekazywanych przez środki masowego przekazu lub docierających innymi kanałami informacyjnymi.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Ogromnie ważne jest zaufanie, wiarygodność działań w sferze publicznej oraz wiarygodność źródeł informacji. Niewiarygodność w działaniach publicznych sprawia, że pogłoski stają się̨ najważniejszym źródłem.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Zaufanie do środków masowego przekazu ułatwia ich wykorzystanie przez administrację publiczną. Media pełnią w demokracji także rolę filtra, którego zadaniem jest kontrola m.in. działania administracji publicznej. Administracja i media funkcjonują̨ we wzajemnej zależności.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Jedną z metod zapewnienia sobie „dobrej prasy” przez administrację jest prowadzenie działalności z dziedziny public relations. Działania polegające na dostarczaniu dziennikarzom materiałów przygotowanych przez komórki prasowe i PR gmin nazywa się̨ często strategią „darmowych mediów”.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0620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administracja. Wyzwania strategii marketingowych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gwałtowna globalizacja, zmiany w światowej gospodarce,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rozwój organizacji i społeczeństwa,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przejście od marketingu masowego do zindywidualizowanego (one-to-one),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marketing wartości (inwestycja),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budowanie przewagi konkurencyjnej,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kreowanie dobrobytu społecznego.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3488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84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Firma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Coca-Cola Company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wprowadziła kampanię polegającą na umieszczeniu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imion na butelkach Coca-Coli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dobry przykład PR: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zachęcał ludzi do dzielenia się zdjęciami 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tworzył emocjonalną więź z marką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generował ogromną liczbę publikacji medialnych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📊 Efekt: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miliony postów w mediach społecznościowych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wzrost sprzedaży w wielu krajach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ogromny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buzz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medialny bez klasycznej reklamy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3038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DOVE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Marka </a:t>
            </a:r>
            <a:r>
              <a:rPr lang="pl-PL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Dove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rozpoczęła kampanię pokazującą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naturalne kobiety zamiast profesjonalnych modelek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 PR: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zmiana narracji wokół piękna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budowanie wizerunku marki wspierającej samoakceptację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📊 Efekt: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ogromna dyskusja społeczna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setki artykułów w mediach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kampania stała się jednym z najbardziej znanych przykładów PR na świecie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1602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Polska inicjatywa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Paczka dla Bohatera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polega na przygotowywaniu paczek dla weteranów i uczestników walk o niepodległość.</a:t>
            </a:r>
          </a:p>
          <a:p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dobry przykład PR: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mobilizuje społeczeństwo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angażuje media i wolontariuszy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buduje pozytywny wizerunek partnerów akcji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📊 Efekt: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tysiące wolontariuszy w całej Polsce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szerokie relacje medialne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duże zaangażowanie społeczności</a:t>
            </a:r>
          </a:p>
          <a:p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Paczka dla bohatera 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494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Wielka Orkiestra Świątecznej Pomocy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założona przez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Jerzy Owsiak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 przykład ogromnego sukcesu komunikacji społecznej.</a:t>
            </a:r>
          </a:p>
          <a:p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wyjątkowy przykład PR: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świetna identyfikacja wizualna (serduszka WOŚP)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ogromne zaangażowanie wolontariuszy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bardzo skuteczna komunikacja w mediach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📊 Efekt: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miliardy złotych zebranych na sprzęt medyczny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jeden z najbardziej rozpoznawalnych projektów społecznych w Polsce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23580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Akcja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 </a:t>
            </a:r>
            <a:r>
              <a:rPr lang="pl-PL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Association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polegała na polewaniu się lodowatą wodą i nominowaniu kolejnych osób.</a:t>
            </a:r>
          </a:p>
          <a:p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genialny PR: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prosty pomysł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łatwy do powielenia 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udział celebrytów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📊 Efekt: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ponad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 milionów dolarów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zebranych na badania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globalny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viral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internecie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{≪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ALS Association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amerykańska organizacja non-profit działająca na rzecz osób ze stwardnieniem zanikowym bocznym (ALS/SLA), znana z globalnej akcji "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Ice Bucket Challenge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 w 2014 roku. Fundacja zbiera fundusze na badania, wspiera pacjentów i ich opiekunów oraz promuje zmiany w polityce zdrowotnej, mające na celu uczynienie ALS chorobą uleczalną.} </a:t>
            </a:r>
          </a:p>
          <a:p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Biotechnologia.pl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+1</a:t>
            </a:r>
          </a:p>
          <a:p>
            <a:br>
              <a:rPr lang="pl-PL" dirty="0"/>
            </a:b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2919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 publiczny (realizacja na rzecz społeczeństwa)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potrzeby publiczne (nieograniczone i różnorodne)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nierozdzielność z polityką (niwelowanie ryzyka, wydłużenie czasu, nadmierny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proceduralizm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biurokratyzacja (decentralizacja i prywatyzacja),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bezosobowość (nierzadko brak konkretnego adresata)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niska sprawczość (fragmentaryzacja i silosowość)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882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użyteczność – informacja musi treściowo odpowiadać pewnej potrzebie związanej z podjęciem konkretnej decyzji;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dostępność – informacja musi być osiągalną dla zainteresowanej osoby; oznacza to również, że musi być w miarę rozpowszechniona w kręgu właściwych użytkowników; 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 operatywność – informacja musi być aktualna, uzyskana na czas, na ogół szybko; 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 trafność – informacja musi być adekwatna, dotyczyć danej kwestii, nie pomijać elementów; 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 zrozumiałość – informacja musi być podana we właściwym języku, przystępna; 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 prawdziwość – informacja musi przedstawiać sprawy zgodnie z rzeczywistością̨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 wiarygodność: informacja musi pochodzić z wiarygodnego źródła; 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 rzetelność – informacja musi dokładnie i starannie przedstawiać swój przedmiot; 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 systemowość – informacja musi być cząstką szerszej struktury poznawczej, dać się̨ włączyć w ramy ogólniejszej koncepcji teoretycznej; 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 weryfikowalność – informacja powinna być możliwa do sprawdzenia, uzupełnienia, pogłębienia, rozszerzenia.</a:t>
            </a:r>
            <a:r>
              <a:rPr lang="pl-PL" dirty="0">
                <a:effectLst/>
              </a:rPr>
              <a:t>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5551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Poziom I to poziom administracji rządowej,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Między tymi poziomami zachodzą̨ dwukierunkowe relacje, przepływ informacji jest dwustronny. Oba poziomy wysyłają̨ i nadają informacje do mediów i bezpośrednio do obywateli.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obu poziomach występują̨ służby informacyjne (biura promocji, prasowe, informacyjne) i rzecznicy.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5677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Prowadzą one szeroką działalność w celu pozyskiwania, przekazywania oraz gromadzenia informacji.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Ich podstawowe zadanie to opracowanie i udostępnianie informacji pochodzących od rządu i poszczególnych ministerstw oraz urzędów centralnych.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 biur prasowych na ich czele stoi rzecznik prasowy rządu. Ma on prawo uczestniczenia w obradach Rady Ministrów.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Typowe dla europejskiej administracji publicznej jest zatrudnianie rzeczników prasowych i tworzenie komórek informacyjnych oraz promocyjnych we wszystkich ministerstwach i urzędach, niezależnie od funkcjonowania biur prasowych czy rzeczników rządu.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Prowadzi to często do nieporozumień i trudności w koordynacji współpracy między rzecznikami.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Urzędy nie prowadzą własnej polityki informacyjnej, wykorzystywane są̨ do promowania i wyjaśniania decyzji oraz przeprowadzania kampanii informacyjno-promocyjnych rządu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Nieodłącznym elementem informacji wewnętrznej administracji rządowej jest komunikacja między biurami prasowymi rządu a reprezentantami rządu w terenie.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 Polski chodzi o wojewodów i komórki informacyjne urzędów wojewódzkich.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zadań Centrum Informacji Rządowej należy dostarczanie rzecznikom wojewodów informacji o pracach rządu, ułatwianie lokalnym mediom bezpośredniego kontaktu z członkami rządu, umieszczanie ważnych informacji dotyczących województwa w mediach centralnych oraz koordynacja obsługi prasowej wizyt członków rządu w terenie.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Wojewódzkie komórki prasowe zajmują̨ się̨ m.in. monitorowaniem prasy lokalnej i regionalnej. Ich aktywność jest skierowana przede wszystkim na utrzymywanie kontaktów z mediami oraz dostarczanie wojewodom informacji pochodzących zarówno od centrum, jak i z mediów lokalnych.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7308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 skutecznej komunikacji wewnętrznej i zewnętrznej w administracji samorządowej konieczny jest sprawny wewnętrzny obieg informacji oraz drożne kanały jej gromadzenia oraz rozpowszechniania, a zwłaszcza docierania informacji do obywateli.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Istotne jest zrozumienie roli pracowników wszystkich szczebli, jaką pełnią w realizowaniu polityki informacyjnej gminy. Polityka rady gminy, umiejętności publiczne wójta, prezydenta lub burmistrza, sprawność w realizacji polityki informacyjnej, kompetencja oraz profesjonalizm urzędników gminy składają̨ się̨ na publiczny wizerunek władz gminy.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urzędzie gminy polityka informacyjna powinna być postrzegana jako istotny element procesu zarzadzania.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obiegu informacji skuteczność można poprawić dzięki tak prostym działaniom, jak zaplanowanie, rozmieszczenie tablic ogłoszeń i tablic informacyjnych lub wydawanie wewnętrznego biuletynu.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0343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 relations można postrzegać jako proces legitymizacji różnorodnych interesów przez ich publiczne przedstawienie oraz wywołanie dyskusji na ich temat.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Formy typowe dla PR wykorzystuje się̨ do celów integrowania społeczeństwa, budowania mostów nad barierami języka między elitą a zwykłymi obywatelami, tłumaczenia i wyjaśnienia procesów politycznych.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1607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PR to nie to samo co reklama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Wiele osób myli PR z reklamą, ale to różne rzeczy:</a:t>
            </a:r>
          </a:p>
          <a:p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Reklama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 Relations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płatna forma promocji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zazwyczaj komunikacja niepłatna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firma kontroluje przekaz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 lub odbiorcy interpretują przekaz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krótkoterminowa sprzedaż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długoterminowa reputacja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Przykład: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reklama: firma płaci za spot w TV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PR: dziennikarz pisze artykuł o firmie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3743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 wywołuje emocje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 angażuje ludzi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 opiera się na dobrej historii (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storytellingu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 jest autentyczny i społecznie ważny.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Dobra reputacja może być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najcenniejszym zasobem firmy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Badania pokazują, że: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reputacja może stanowić nawet 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ponad 60% wartości firmy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firmy z dobrą reputacją łatwiej przechodzą kryzysy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konsumenci częściej kupują od marek, którym ufają</a:t>
            </a:r>
          </a:p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3992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F83BC-8BB6-55A4-AC0F-E3548D088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F805BF-98DC-3FF4-7D72-2B130A4C1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E20AF4-357E-2214-7868-F6D84565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8C5793-4C42-71BF-1A2F-D9E738EB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AAD1D4-1DF3-9C83-534B-F8D4A3F19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1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F86EAD-B497-BF5C-B5D8-C9C99B08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04E71D2-7EE7-5356-C252-C9F3EADF0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4FD5BC-98E6-A494-75D6-E6500C5B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2A5091-F585-99C6-0683-44BE0DADA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D6769B-6EAC-E9B7-4695-54E9AA0C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599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647AB31-A5F7-F5C6-FD82-89B891F980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48E4D4C-EBB5-3E89-FC43-A416EA40D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E71D26-764B-2856-31B2-6A8D20A4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25B249-0212-128B-58D0-10F86F12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5FC8E3-6751-638C-A22C-04FB39B4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8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FCDCB2-BD11-BDD6-23A7-1C852FBE3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C82245-1FEF-21A1-22A2-F477F0180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00B0AB-58D7-1A67-5E10-880894B5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40814A-7E64-4878-0B86-C76A430F1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31BBD4D-39DA-9666-66F3-FC245D28F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13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3C7E75-0BB1-F7DF-3521-CBE3B9B14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78859D1-8028-8DF6-F7B4-34221D598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CE1D76-7B4F-A860-FCE6-90880551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CF90A4-3159-0053-F7CE-00EDDB990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F11B52-0A11-CD68-1AF7-ED6A4DD2B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276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D52C8A-715F-6568-9A77-5A48009C7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7437D7-2C9C-5510-F63E-0ED8ACA2A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EAC63B-A6D7-9843-92D2-F8C5579B5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E4CAE69-9F0E-9D82-85A3-D7F8192B3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4276722-0AFE-35A1-AB86-E4DB6200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F674837-00F3-ED81-6975-EE33526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84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724A2-6AD8-14DE-6BA1-CC84E5FD6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C40460-A803-931B-5B35-8ABC53621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D33B64F-7A68-04E0-6F52-70D4C5AF4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4605E90-CA07-E359-000B-F61204119C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B1FE13-2568-9719-4ADE-0308F6478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A7F37E9-89DA-3C86-2DA8-E7532E59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BDB368D-5625-0325-0AEB-AB84934E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75C060E-C37F-CAD1-AB4B-4EEE1F56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12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3F8498-2702-A2B8-0E6A-B06763DED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3CC3C8-42DE-2428-944A-B75CD7B3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7EC0234-30A9-6CD0-52D5-2C8283AC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7DA96E-D8D5-912B-6B35-11F9BB38B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61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E5DB921-B640-C918-F4ED-A179BC19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606974D-6ECA-ADB6-55BD-1254F81D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484F50-6FCC-5F47-9346-A43A0D60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85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BAC5C3-F4CF-3E9F-781F-A9F62257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815164-07FF-C931-4B20-0007384DC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BA2A4F6-D13A-B762-207E-3E6AFB49D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7C34F8-F86B-72BF-077C-5C9F440E3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2702243-3C36-75D5-0F8C-3BA8BE13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51B1FF-C155-75EC-CB75-B4C6B68A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27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48EE4A-A99F-494A-8715-A7010C38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5B1BDF5-007F-4A4C-3251-D4AE715CC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B723303-8AE2-012F-EF90-3241C7B33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18CD294-49EF-BB54-21F1-3C6595360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BFACCA8-2CB2-C803-C68F-34DD664A8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3142BE-1A24-D48D-DA26-50E4A5E98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00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84AFE35-AC23-312C-D746-4CB71659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1CFFE99-A8F3-9CEF-E221-ADB3E1C8B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2BA983-F1E8-5771-5388-03CE45D99F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1F130-AB6B-BC44-A0E2-A0B286965FD0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199AB-F517-C9E2-B584-6FEF5CBB9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98FB34-9122-403D-8253-53D5ABC5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022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ovekrakow.pl/dwa-tygodnie-ktore-zmienily-plan-czy-krakow-stac-na-planowanie-na-krzyk" TargetMode="External"/><Relationship Id="rId2" Type="http://schemas.openxmlformats.org/officeDocument/2006/relationships/hyperlink" Target="https://lovekrakow.pl/kazimierz-mowi-dosc-tlum-przeciw-hotelowi-i-eksmisj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ovekrakow.pl/zabytkowe-kamienice-zakon-i-planowany-hotel-konflikt-interesow-w-sercu-krakowskiego-kazimierza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pl.wikipedia.org/wiki/Nowy_Jork" TargetMode="External"/><Relationship Id="rId3" Type="http://schemas.openxmlformats.org/officeDocument/2006/relationships/hyperlink" Target="https://pl.wikipedia.org/wiki/Feminizm_pierwszej_fali" TargetMode="External"/><Relationship Id="rId7" Type="http://schemas.openxmlformats.org/officeDocument/2006/relationships/hyperlink" Target="https://pl.wikipedia.org/wiki/Tabu" TargetMode="External"/><Relationship Id="rId2" Type="http://schemas.openxmlformats.org/officeDocument/2006/relationships/hyperlink" Target="https://pl.wikipedia.org/wiki/Palenie_tytoni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l.wikipedia.org/wiki/Edward_Bernays" TargetMode="External"/><Relationship Id="rId5" Type="http://schemas.openxmlformats.org/officeDocument/2006/relationships/hyperlink" Target="https://pl.wikipedia.org/wiki/Sigmund_Freud" TargetMode="External"/><Relationship Id="rId4" Type="http://schemas.openxmlformats.org/officeDocument/2006/relationships/hyperlink" Target="https://pl.wikipedia.org/wiki/Stany_Zjednoczone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d.com/talks/eli_pariser_beware_online_filter_bubbles?subtitle=pl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embed.ted.com/talks/eli_pariser_beware_online_filter_bubbles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1F7F356-83F9-E5D2-1FED-23119A638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pl-PL" sz="5000" dirty="0"/>
              <a:t>Marketing zewnętrzny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93692B-B60C-9DE9-F3DE-261C32A6D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b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dr </a:t>
            </a:r>
            <a:r>
              <a:rPr lang="pl-PL" dirty="0">
                <a:latin typeface="Arial" panose="020B0604020202020204" pitchFamily="34" charset="0"/>
              </a:rPr>
              <a:t>Katarzyna Baran</a:t>
            </a:r>
            <a:endParaRPr lang="pl-PL" dirty="0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are Wrinkled dłoni z niektórymi monetami">
            <a:extLst>
              <a:ext uri="{FF2B5EF4-FFF2-40B4-BE49-F238E27FC236}">
                <a16:creationId xmlns:a16="http://schemas.microsoft.com/office/drawing/2014/main" id="{0846219D-517E-9B3C-6472-B1962313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" r="2702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443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FAB7F1-2815-A776-7720-5EA4CD0C6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Wniosek o udostępnienie informacji publicznej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E8CCDA-E587-FAFC-BD0C-23ACF0FA5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Zgodnie w ustawą z dnia 6 września 2001 r. o dostępie do informacji publicznej każdej osobie przysługuje prawo do uzyskania informacji o sprawach publicznych</a:t>
            </a:r>
          </a:p>
          <a:p>
            <a:pPr fontAlgn="base"/>
            <a:r>
              <a:rPr lang="pl-PL" dirty="0"/>
              <a:t>Wniosek o udostępnienie informacji publicznej można złożyć korzystając z załączone na stronach rządowych formularza.</a:t>
            </a:r>
          </a:p>
          <a:p>
            <a:pPr fontAlgn="base"/>
            <a:r>
              <a:rPr lang="pl-PL" dirty="0"/>
              <a:t>Formularz wniosku nie ma charakteru obligatoryjnego, jednak jego wypełnienie usprawni procedurę udzielenia odpowiedzi.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7872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FD09101-75CE-6D79-E71A-45EAFAA6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Kryteria dobrej informacji</a:t>
            </a:r>
          </a:p>
        </p:txBody>
      </p:sp>
    </p:spTree>
    <p:extLst>
      <p:ext uri="{BB962C8B-B14F-4D97-AF65-F5344CB8AC3E}">
        <p14:creationId xmlns:p14="http://schemas.microsoft.com/office/powerpoint/2010/main" val="2317443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B06CE0B-0549-31B3-D78B-4A80F06CF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pl-PL" sz="5400"/>
              <a:t>Kryteria dobrej informacji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E8461A-4F1F-3A9C-F3FC-00D59D2C3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r>
              <a:rPr lang="pl-PL" sz="1600" dirty="0">
                <a:latin typeface="Helvetica Neue" panose="02000503000000020004" pitchFamily="2" charset="0"/>
              </a:rPr>
              <a:t>użyteczność, </a:t>
            </a:r>
          </a:p>
          <a:p>
            <a:r>
              <a:rPr lang="pl-PL" sz="1600" dirty="0">
                <a:latin typeface="Helvetica Neue" panose="02000503000000020004" pitchFamily="2" charset="0"/>
              </a:rPr>
              <a:t>dostępność,</a:t>
            </a:r>
            <a:endParaRPr lang="pl-PL" sz="1600" dirty="0">
              <a:effectLst/>
              <a:latin typeface="Helvetica Neue" panose="02000503000000020004" pitchFamily="2" charset="0"/>
            </a:endParaRPr>
          </a:p>
          <a:p>
            <a:r>
              <a:rPr lang="pl-PL" sz="1600" dirty="0">
                <a:latin typeface="Helvetica Neue" panose="02000503000000020004" pitchFamily="2" charset="0"/>
              </a:rPr>
              <a:t>operatywność, </a:t>
            </a:r>
          </a:p>
          <a:p>
            <a:r>
              <a:rPr lang="pl-PL" sz="1600" dirty="0">
                <a:latin typeface="Helvetica Neue" panose="02000503000000020004" pitchFamily="2" charset="0"/>
              </a:rPr>
              <a:t>t</a:t>
            </a:r>
            <a:r>
              <a:rPr lang="pl-PL" sz="1600" dirty="0">
                <a:effectLst/>
                <a:latin typeface="Helvetica Neue" panose="02000503000000020004" pitchFamily="2" charset="0"/>
              </a:rPr>
              <a:t>rafność,</a:t>
            </a:r>
          </a:p>
          <a:p>
            <a:r>
              <a:rPr lang="pl-PL" sz="1600" dirty="0">
                <a:latin typeface="Helvetica Neue" panose="02000503000000020004" pitchFamily="2" charset="0"/>
              </a:rPr>
              <a:t>zrozumiałość,</a:t>
            </a:r>
          </a:p>
          <a:p>
            <a:r>
              <a:rPr lang="pl-PL" sz="1600" dirty="0">
                <a:latin typeface="Helvetica Neue" panose="02000503000000020004" pitchFamily="2" charset="0"/>
              </a:rPr>
              <a:t>p</a:t>
            </a:r>
            <a:r>
              <a:rPr lang="pl-PL" sz="1600" dirty="0">
                <a:effectLst/>
                <a:latin typeface="Helvetica Neue" panose="02000503000000020004" pitchFamily="2" charset="0"/>
              </a:rPr>
              <a:t>rawdziwość, </a:t>
            </a:r>
          </a:p>
          <a:p>
            <a:r>
              <a:rPr lang="pl-PL" sz="1600" dirty="0">
                <a:latin typeface="Helvetica Neue" panose="02000503000000020004" pitchFamily="2" charset="0"/>
              </a:rPr>
              <a:t>wiarygodność, </a:t>
            </a:r>
          </a:p>
          <a:p>
            <a:r>
              <a:rPr lang="pl-PL" sz="1600" dirty="0">
                <a:latin typeface="Helvetica Neue" panose="02000503000000020004" pitchFamily="2" charset="0"/>
              </a:rPr>
              <a:t>rzetelność, </a:t>
            </a:r>
          </a:p>
          <a:p>
            <a:r>
              <a:rPr lang="pl-PL" sz="1600" dirty="0">
                <a:latin typeface="Helvetica Neue" panose="02000503000000020004" pitchFamily="2" charset="0"/>
              </a:rPr>
              <a:t>s</a:t>
            </a:r>
            <a:r>
              <a:rPr lang="pl-PL" sz="1600" dirty="0">
                <a:effectLst/>
                <a:latin typeface="Helvetica Neue" panose="02000503000000020004" pitchFamily="2" charset="0"/>
              </a:rPr>
              <a:t>ystemowość,</a:t>
            </a:r>
          </a:p>
          <a:p>
            <a:r>
              <a:rPr lang="pl-PL" sz="1600" dirty="0">
                <a:latin typeface="Helvetica Neue" panose="02000503000000020004" pitchFamily="2" charset="0"/>
              </a:rPr>
              <a:t>weryfikowalność.</a:t>
            </a:r>
            <a:endParaRPr lang="pl-PL" sz="1600" dirty="0">
              <a:effectLst/>
              <a:latin typeface="Helvetica Neue" panose="02000503000000020004" pitchFamily="2" charset="0"/>
            </a:endParaRPr>
          </a:p>
          <a:p>
            <a:pPr marL="0" indent="0">
              <a:buNone/>
            </a:pPr>
            <a:endParaRPr lang="pl-PL" sz="1500" dirty="0">
              <a:latin typeface="Roboto" panose="02000000000000000000" pitchFamily="2" charset="0"/>
            </a:endParaRPr>
          </a:p>
        </p:txBody>
      </p:sp>
      <p:pic>
        <p:nvPicPr>
          <p:cNvPr id="5" name="Picture 4" descr="Drzwi otwarte">
            <a:extLst>
              <a:ext uri="{FF2B5EF4-FFF2-40B4-BE49-F238E27FC236}">
                <a16:creationId xmlns:a16="http://schemas.microsoft.com/office/drawing/2014/main" id="{291E8946-5B81-526B-1BA0-D59B916971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23" r="2824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02319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47EABA-BDA6-FD2A-ADED-A05A14483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Poziomy komunikacji w administracji publicznej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ACD9F7-0033-803E-946C-921248DD2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0" y="1978025"/>
            <a:ext cx="10515600" cy="4351338"/>
          </a:xfrm>
        </p:spPr>
        <p:txBody>
          <a:bodyPr/>
          <a:lstStyle/>
          <a:p>
            <a:r>
              <a:rPr lang="pl-PL" dirty="0"/>
              <a:t>poziom I to poziom administracji rządowej,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poziom II to poziom administracji samorządowej.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6628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81EA6C-CA25-F073-B482-EA194923C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Poziom administracji rządowej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D60B72-B53D-CED8-3225-6712C12FE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Biuro prasowe rządu;</a:t>
            </a:r>
          </a:p>
          <a:p>
            <a:r>
              <a:rPr lang="pl-PL" dirty="0"/>
              <a:t>Ministerstwa i urzędy centralne;</a:t>
            </a:r>
          </a:p>
          <a:p>
            <a:r>
              <a:rPr lang="pl-PL" dirty="0"/>
              <a:t>Centrum Informacji Rządowe;</a:t>
            </a:r>
          </a:p>
          <a:p>
            <a:r>
              <a:rPr lang="pl-PL" dirty="0"/>
              <a:t>Rzecznik Wojewody;</a:t>
            </a:r>
          </a:p>
          <a:p>
            <a:r>
              <a:rPr lang="pl-PL" dirty="0"/>
              <a:t>Wojewódzkie komórki prasowe.</a:t>
            </a:r>
          </a:p>
        </p:txBody>
      </p:sp>
    </p:spTree>
    <p:extLst>
      <p:ext uri="{BB962C8B-B14F-4D97-AF65-F5344CB8AC3E}">
        <p14:creationId xmlns:p14="http://schemas.microsoft.com/office/powerpoint/2010/main" val="2991689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FB1F3D-1FB8-EC75-B097-F7D26C932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Poziom administracji samorządowej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E61BDC-BB3E-CE63-D597-4335EA0B0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gromadzenie, rozpowszechnianie, docieranie z informacją do obywateli;</a:t>
            </a:r>
          </a:p>
          <a:p>
            <a:r>
              <a:rPr lang="pl-PL" dirty="0"/>
              <a:t>profil pracownika;</a:t>
            </a:r>
          </a:p>
          <a:p>
            <a:r>
              <a:rPr lang="pl-PL" dirty="0"/>
              <a:t>profil wójta, burmistrza, prezydenta.</a:t>
            </a:r>
          </a:p>
        </p:txBody>
      </p:sp>
    </p:spTree>
    <p:extLst>
      <p:ext uri="{BB962C8B-B14F-4D97-AF65-F5344CB8AC3E}">
        <p14:creationId xmlns:p14="http://schemas.microsoft.com/office/powerpoint/2010/main" val="4242659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A2ED94-8C97-6E07-7F4D-AC97D61FB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Cele polityki informacyjnej gminy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F049A8-F28A-C6DA-6095-3A3DC00CD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realizacja prawa obywateli do informacji,</a:t>
            </a:r>
          </a:p>
          <a:p>
            <a:r>
              <a:rPr lang="pl-PL" dirty="0"/>
              <a:t>inspirowanie sprawnego systemu społecznego komunikowania się w gminie,</a:t>
            </a:r>
          </a:p>
          <a:p>
            <a:r>
              <a:rPr lang="pl-PL" dirty="0"/>
              <a:t>tworzenie porozumienia między społecznością gminy a jej władzami,</a:t>
            </a:r>
          </a:p>
          <a:p>
            <a:r>
              <a:rPr lang="pl-PL" dirty="0"/>
              <a:t>promocja zewnętrzna gminy.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3349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695A9C-6F0C-3913-EE8B-EF3422B2C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Case: protesty na Kazimierzu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15AD9-BE0E-F6F5-D697-AD2265654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Strona społeczna: </a:t>
            </a:r>
            <a:r>
              <a:rPr lang="pl-PL" dirty="0">
                <a:hlinkClick r:id="rId2"/>
              </a:rPr>
              <a:t>https://lovekrakow.pl/kazimierz-mowi-dosc-tlum-przeciw-hotelowi-i-eksmisjom</a:t>
            </a:r>
            <a:endParaRPr lang="pl-PL" dirty="0"/>
          </a:p>
          <a:p>
            <a:r>
              <a:rPr lang="pl-PL" dirty="0"/>
              <a:t>Opozycja miejska: </a:t>
            </a:r>
            <a:r>
              <a:rPr lang="pl-PL" dirty="0">
                <a:hlinkClick r:id="rId3"/>
              </a:rPr>
              <a:t>https://lovekrakow.pl/dwa-tygodnie-ktore-zmienily-plan-czy-krakow-stac-na-planowanie-na-krzyk</a:t>
            </a:r>
            <a:endParaRPr lang="pl-PL" dirty="0"/>
          </a:p>
          <a:p>
            <a:r>
              <a:rPr lang="pl-PL" dirty="0"/>
              <a:t>Inwestor: </a:t>
            </a:r>
            <a:r>
              <a:rPr lang="pl-PL" dirty="0">
                <a:hlinkClick r:id="rId4"/>
              </a:rPr>
              <a:t>https://lovekrakow.pl/zabytkowe-kamienice-zakon-i-planowany-hotel-konflikt-interesow-w-sercu-krakowskiego-kazimierza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8998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Zbliżenie gry w klasy na chodniku">
            <a:extLst>
              <a:ext uri="{FF2B5EF4-FFF2-40B4-BE49-F238E27FC236}">
                <a16:creationId xmlns:a16="http://schemas.microsoft.com/office/drawing/2014/main" id="{A9141BE4-FFE2-1942-6F60-86C98D35DA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97" b="8634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242004E-A5B0-434E-A46D-98FF0FA8A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 err="1">
                <a:solidFill>
                  <a:srgbClr val="FFFFFF"/>
                </a:solidFill>
              </a:rPr>
              <a:t>Czym</a:t>
            </a:r>
            <a:r>
              <a:rPr lang="en-US" sz="5200" dirty="0">
                <a:solidFill>
                  <a:srgbClr val="FFFFFF"/>
                </a:solidFill>
              </a:rPr>
              <a:t> jest </a:t>
            </a:r>
            <a:r>
              <a:rPr lang="en-US" sz="5200" dirty="0" err="1">
                <a:solidFill>
                  <a:srgbClr val="FFFFFF"/>
                </a:solidFill>
              </a:rPr>
              <a:t>proces</a:t>
            </a:r>
            <a:r>
              <a:rPr lang="en-US" sz="5200" dirty="0">
                <a:solidFill>
                  <a:srgbClr val="FFFFFF"/>
                </a:solidFill>
              </a:rPr>
              <a:t> </a:t>
            </a:r>
            <a:r>
              <a:rPr lang="en-US" sz="5200" dirty="0" err="1">
                <a:solidFill>
                  <a:srgbClr val="FFFFFF"/>
                </a:solidFill>
              </a:rPr>
              <a:t>gentryfikacji</a:t>
            </a:r>
            <a:r>
              <a:rPr lang="en-US" sz="5200" dirty="0">
                <a:solidFill>
                  <a:srgbClr val="FFFF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55740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25274D-D995-9B53-8549-68238DD12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Gentryfikacja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7A3F1E-63FB-7DFB-0D46-A87A6FFC2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proces społeczno-ekonomicznej przemiany zaniedbanych dzielnic, polegający na ich rewitalizacji, wzroście cen nieruchomości i zmianie struktury mieszkańców na zamożniejszych. Prowadzi do poprawy infrastruktury i estetyki, ale często skutkuje wypieraniem dotychczasowych lokatorów (eksmisje, wysokie czynsze) oraz gentryfikacją usług (droższe sklepy).</a:t>
            </a:r>
          </a:p>
        </p:txBody>
      </p:sp>
    </p:spTree>
    <p:extLst>
      <p:ext uri="{BB962C8B-B14F-4D97-AF65-F5344CB8AC3E}">
        <p14:creationId xmlns:p14="http://schemas.microsoft.com/office/powerpoint/2010/main" val="1416034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07FEAF-9D63-4003-B46F-4CE87717E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Zakres problematyki komunikacji w administracji publicznej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8DF21E-0368-6826-1131-C4E558BF4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komunikacja z otoczeniem,</a:t>
            </a:r>
          </a:p>
          <a:p>
            <a:r>
              <a:rPr lang="pl-PL" dirty="0"/>
              <a:t>przepływ informacji i asymetria, </a:t>
            </a:r>
          </a:p>
          <a:p>
            <a:r>
              <a:rPr lang="pl-PL" dirty="0"/>
              <a:t>znaczenie obywateli, </a:t>
            </a:r>
          </a:p>
          <a:p>
            <a:r>
              <a:rPr lang="pl-PL" dirty="0"/>
              <a:t>poziomy komunikacji.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70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8BEC12-269E-ECEA-A163-789C8A2BD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BC9F3A-8A0E-AF15-E84D-8D7556AE3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https</a:t>
            </a:r>
            <a:r>
              <a:rPr lang="pl-PL" dirty="0"/>
              <a:t>://</a:t>
            </a:r>
            <a:r>
              <a:rPr lang="pl-PL" dirty="0" err="1"/>
              <a:t>x.com</a:t>
            </a:r>
            <a:r>
              <a:rPr lang="pl-PL" dirty="0"/>
              <a:t>/</a:t>
            </a:r>
            <a:r>
              <a:rPr lang="pl-PL" dirty="0" err="1"/>
              <a:t>ekonomat_pl</a:t>
            </a:r>
            <a:r>
              <a:rPr lang="pl-PL" dirty="0"/>
              <a:t>/status/2028431574862098839?s=20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5209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rewniane Figure ludzkie">
            <a:extLst>
              <a:ext uri="{FF2B5EF4-FFF2-40B4-BE49-F238E27FC236}">
                <a16:creationId xmlns:a16="http://schemas.microsoft.com/office/drawing/2014/main" id="{E3A1F89D-E52D-BF7E-CE7D-68C32A72EC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81B00E7-A755-2298-EE3E-FF6FCF7C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Czym jest Public Relations?</a:t>
            </a:r>
          </a:p>
        </p:txBody>
      </p:sp>
    </p:spTree>
    <p:extLst>
      <p:ext uri="{BB962C8B-B14F-4D97-AF65-F5344CB8AC3E}">
        <p14:creationId xmlns:p14="http://schemas.microsoft.com/office/powerpoint/2010/main" val="97304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D0CA65-2C7F-04B9-7A2E-B7EF30221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Public relations jako forma komunikowania </a:t>
            </a:r>
            <a:r>
              <a:rPr lang="pl-PL" dirty="0" err="1"/>
              <a:t>sie</a:t>
            </a:r>
            <a:r>
              <a:rPr lang="pl-PL" dirty="0"/>
              <a:t>̨ organizacji z otoczeniem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7E2963-FBEF-EA6C-2FEC-F10EAADDA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„zaplanowane i celowe wysiłki w celu stworzenia i utrzymania dobrych stosunków i wzajemnego zrozumienia pomiędzy organizacją i jej otoczeniem”,</a:t>
            </a:r>
          </a:p>
          <a:p>
            <a:r>
              <a:rPr lang="pl-PL" dirty="0"/>
              <a:t>funkcja zarządzania, która nawiązuje i podtrzymuje wzajemnie korzystne stosunki między instytucją oraz grupami (</a:t>
            </a:r>
            <a:r>
              <a:rPr lang="pl-PL" i="1" dirty="0" err="1"/>
              <a:t>publics</a:t>
            </a:r>
            <a:r>
              <a:rPr lang="pl-PL" dirty="0"/>
              <a:t>), od których zależy jej sukces lub klęska”,</a:t>
            </a:r>
          </a:p>
          <a:p>
            <a:r>
              <a:rPr lang="pl-PL" dirty="0"/>
              <a:t>działalność mająca na celu wykreowanie pozytywnego wizerunku urzędu.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1577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AE37C5-9159-1ACB-0FA8-993EE7939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 = budowanie reputacji i zaufania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FB4902-8201-9004-9856-141A5483C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Obejmuje: </a:t>
            </a:r>
            <a:br>
              <a:rPr lang="pl-PL" dirty="0"/>
            </a:br>
            <a:r>
              <a:rPr lang="pl-PL" dirty="0"/>
              <a:t>- kontakty z mediami;</a:t>
            </a:r>
            <a:br>
              <a:rPr lang="pl-PL" dirty="0"/>
            </a:br>
            <a:r>
              <a:rPr lang="pl-PL" dirty="0"/>
              <a:t>- komunikację kryzysową;</a:t>
            </a:r>
            <a:br>
              <a:rPr lang="pl-PL" dirty="0"/>
            </a:br>
            <a:r>
              <a:rPr lang="pl-PL" dirty="0"/>
              <a:t>- budowanie wizerunku marki;</a:t>
            </a:r>
            <a:br>
              <a:rPr lang="pl-PL" dirty="0"/>
            </a:br>
            <a:r>
              <a:rPr lang="pl-PL" dirty="0"/>
              <a:t>- relacje z interesariuszami;</a:t>
            </a:r>
            <a:br>
              <a:rPr lang="pl-PL" dirty="0"/>
            </a:br>
            <a:r>
              <a:rPr lang="pl-PL" dirty="0"/>
              <a:t>- działania w </a:t>
            </a:r>
            <a:r>
              <a:rPr lang="pl-PL" dirty="0" err="1"/>
              <a:t>social</a:t>
            </a:r>
            <a:r>
              <a:rPr lang="pl-PL" dirty="0"/>
              <a:t> media.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9208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148D49-DC8C-5056-B40A-DA4768AB7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pl-PL" dirty="0"/>
              <a:t>Dlaczego PR jest tak ważny?</a:t>
            </a:r>
          </a:p>
        </p:txBody>
      </p:sp>
    </p:spTree>
    <p:extLst>
      <p:ext uri="{BB962C8B-B14F-4D97-AF65-F5344CB8AC3E}">
        <p14:creationId xmlns:p14="http://schemas.microsoft.com/office/powerpoint/2010/main" val="3593189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5BE301-946F-5706-C3FE-ACB525C9F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 w nowej odsłonie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0F9C945-2E54-3268-CC77-87831E40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/>
              <a:t>komunikacja w </a:t>
            </a:r>
            <a:r>
              <a:rPr lang="pl-PL" dirty="0" err="1"/>
              <a:t>social</a:t>
            </a:r>
            <a:r>
              <a:rPr lang="pl-PL" dirty="0"/>
              <a:t> media;</a:t>
            </a:r>
          </a:p>
          <a:p>
            <a:r>
              <a:rPr lang="pl-PL" dirty="0" err="1"/>
              <a:t>influencer</a:t>
            </a:r>
            <a:r>
              <a:rPr lang="pl-PL" dirty="0"/>
              <a:t> relations;</a:t>
            </a:r>
          </a:p>
          <a:p>
            <a:pPr>
              <a:lnSpc>
                <a:spcPct val="100000"/>
              </a:lnSpc>
            </a:pPr>
            <a:r>
              <a:rPr lang="pl-PL" dirty="0"/>
              <a:t>zarządzanie opiniami w </a:t>
            </a:r>
            <a:r>
              <a:rPr lang="pl-PL" dirty="0" err="1"/>
              <a:t>internecie</a:t>
            </a:r>
            <a:r>
              <a:rPr lang="pl-PL" dirty="0"/>
              <a:t>;</a:t>
            </a:r>
          </a:p>
          <a:p>
            <a:pPr>
              <a:lnSpc>
                <a:spcPct val="100000"/>
              </a:lnSpc>
            </a:pPr>
            <a:r>
              <a:rPr lang="pl-PL" dirty="0"/>
              <a:t>monitoring </a:t>
            </a:r>
            <a:r>
              <a:rPr lang="pl-PL" dirty="0" err="1"/>
              <a:t>internetu</a:t>
            </a:r>
            <a:r>
              <a:rPr lang="pl-PL" dirty="0"/>
              <a:t>;</a:t>
            </a:r>
          </a:p>
          <a:p>
            <a:pPr>
              <a:lnSpc>
                <a:spcPct val="100000"/>
              </a:lnSpc>
            </a:pPr>
            <a:r>
              <a:rPr lang="pl-PL" dirty="0" err="1"/>
              <a:t>digital</a:t>
            </a:r>
            <a:r>
              <a:rPr lang="pl-PL" dirty="0"/>
              <a:t> PR;</a:t>
            </a:r>
          </a:p>
          <a:p>
            <a:pPr>
              <a:lnSpc>
                <a:spcPct val="100000"/>
              </a:lnSpc>
            </a:pPr>
            <a:r>
              <a:rPr lang="pl-PL" dirty="0"/>
              <a:t>data-</a:t>
            </a:r>
            <a:r>
              <a:rPr lang="pl-PL" dirty="0" err="1"/>
              <a:t>driven</a:t>
            </a:r>
            <a:r>
              <a:rPr lang="pl-PL" dirty="0"/>
              <a:t> PR;</a:t>
            </a:r>
          </a:p>
          <a:p>
            <a:pPr>
              <a:lnSpc>
                <a:spcPct val="100000"/>
              </a:lnSpc>
            </a:pPr>
            <a:r>
              <a:rPr lang="pl-PL" dirty="0"/>
              <a:t>AI w komunikacji;</a:t>
            </a:r>
          </a:p>
          <a:p>
            <a:pPr>
              <a:lnSpc>
                <a:spcPct val="100000"/>
              </a:lnSpc>
            </a:pPr>
            <a:r>
              <a:rPr lang="pl-PL" dirty="0"/>
              <a:t>ESG </a:t>
            </a:r>
            <a:r>
              <a:rPr lang="pl-PL" dirty="0" err="1"/>
              <a:t>communication</a:t>
            </a:r>
            <a:r>
              <a:rPr lang="pl-PL" dirty="0"/>
              <a:t> (komunikacja działań społecznych i środowiskowych).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5515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E805EE-9B8A-BCF0-B794-96364AF78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Komunikacja kryzysowa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6F6F41-B0F6-7146-15E9-9C3D79374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wpadki marketingowe;</a:t>
            </a:r>
          </a:p>
          <a:p>
            <a:r>
              <a:rPr lang="pl-PL" dirty="0"/>
              <a:t>skandale firm;</a:t>
            </a:r>
          </a:p>
          <a:p>
            <a:r>
              <a:rPr lang="pl-PL" dirty="0"/>
              <a:t>problemy z produktem;</a:t>
            </a:r>
          </a:p>
          <a:p>
            <a:r>
              <a:rPr lang="pl-PL" dirty="0"/>
              <a:t>błędy pracowników.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0752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ubrania, tekst, na wolnym powietrzu, osoba&#10;&#10;Zawartość wygenerowana przez AI może być niepoprawna.">
            <a:extLst>
              <a:ext uri="{FF2B5EF4-FFF2-40B4-BE49-F238E27FC236}">
                <a16:creationId xmlns:a16="http://schemas.microsoft.com/office/drawing/2014/main" id="{9147F193-DF5B-6725-0957-276615694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5725" y="976324"/>
            <a:ext cx="6940550" cy="490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82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97C950-626C-2ADF-3803-88EC20286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Torches</a:t>
            </a:r>
            <a:r>
              <a:rPr lang="pl-PL" dirty="0"/>
              <a:t> od </a:t>
            </a:r>
            <a:r>
              <a:rPr lang="pl-PL" dirty="0" err="1"/>
              <a:t>Freedom</a:t>
            </a:r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41BD7-453B-88E1-19C0-3D42BFB3D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fraza używana do spopularyzowania </a:t>
            </a:r>
            <a:r>
              <a:rPr lang="pl-PL" dirty="0">
                <a:hlinkClick r:id="rId2" tooltip="Palenie tytoniu"/>
              </a:rPr>
              <a:t>palenia tytoniu</a:t>
            </a:r>
            <a:r>
              <a:rPr lang="pl-PL" dirty="0"/>
              <a:t> wśród kobiet, która wykorzystywała kobiece aspiracje do równouprawnienia w czasie </a:t>
            </a:r>
            <a:r>
              <a:rPr lang="pl-PL" dirty="0">
                <a:hlinkClick r:id="rId3" tooltip="Feminizm pierwszej fali"/>
              </a:rPr>
              <a:t>pierwszej fali feminizmu</a:t>
            </a:r>
            <a:r>
              <a:rPr lang="pl-PL" dirty="0"/>
              <a:t> na początku XX wieku w </a:t>
            </a:r>
            <a:r>
              <a:rPr lang="pl-PL" dirty="0">
                <a:hlinkClick r:id="rId4" tooltip="Stany Zjednoczone"/>
              </a:rPr>
              <a:t>Stanach Zjednoczonych</a:t>
            </a:r>
            <a:r>
              <a:rPr lang="pl-PL" dirty="0"/>
              <a:t>. Papierosy były przedstawiane jako symbol emancypacji kobiet od patriarchalnego porządku. Termin ten został po raz pierwszy użyty przez psychoanalityka Abrahama Ardena </a:t>
            </a:r>
            <a:r>
              <a:rPr lang="pl-PL" dirty="0" err="1"/>
              <a:t>Brilla</a:t>
            </a:r>
            <a:r>
              <a:rPr lang="pl-PL" dirty="0"/>
              <a:t> (uczeń </a:t>
            </a:r>
            <a:r>
              <a:rPr lang="pl-PL" dirty="0">
                <a:hlinkClick r:id="rId5" tooltip="Sigmund Freud"/>
              </a:rPr>
              <a:t>Freuda</a:t>
            </a:r>
            <a:r>
              <a:rPr lang="pl-PL" dirty="0"/>
              <a:t>), opisując naturalną chęć kobiet do palenia; następnie został przejęty przez propagandystę </a:t>
            </a:r>
            <a:r>
              <a:rPr lang="pl-PL" dirty="0">
                <a:hlinkClick r:id="rId6" tooltip="Edward Bernays"/>
              </a:rPr>
              <a:t>Edwarda Bernaysa</a:t>
            </a:r>
            <a:r>
              <a:rPr lang="pl-PL" dirty="0"/>
              <a:t>, który został zatrudniony przez firmę tytoniową American Tobacco Company, aby rozpowszechnić praktykę palenia wśród kobiet wbrew ówczesnemu </a:t>
            </a:r>
            <a:r>
              <a:rPr lang="pl-PL" dirty="0">
                <a:hlinkClick r:id="rId7" tooltip="Tabu"/>
              </a:rPr>
              <a:t>tabu</a:t>
            </a:r>
            <a:r>
              <a:rPr lang="pl-PL" dirty="0"/>
              <a:t>. Firma ta zapłaciła trzydziestu kobietom dobranym przez </a:t>
            </a:r>
            <a:r>
              <a:rPr lang="pl-PL" dirty="0" err="1"/>
              <a:t>Bernaysa</a:t>
            </a:r>
            <a:r>
              <a:rPr lang="pl-PL" dirty="0"/>
              <a:t>, aby dołączyły do marszu w czasie </a:t>
            </a:r>
            <a:r>
              <a:rPr lang="pl-PL" dirty="0" err="1">
                <a:hlinkClick r:id="rId8" tooltip="Nowy Jork"/>
              </a:rPr>
              <a:t>nowojorskiej</a:t>
            </a:r>
            <a:r>
              <a:rPr lang="pl-PL" dirty="0" err="1"/>
              <a:t>Wielkanocnej</a:t>
            </a:r>
            <a:r>
              <a:rPr lang="pl-PL" dirty="0"/>
              <a:t> Parady 31 marca 1929 i w określonym czasie zapaliły papierosy. W tym samym czasie wynajęci fotografowie mieli uwiecznić wizerunek kobiet sprzeciwiających się opresyjnym normom.</a:t>
            </a:r>
          </a:p>
        </p:txBody>
      </p:sp>
    </p:spTree>
    <p:extLst>
      <p:ext uri="{BB962C8B-B14F-4D97-AF65-F5344CB8AC3E}">
        <p14:creationId xmlns:p14="http://schemas.microsoft.com/office/powerpoint/2010/main" val="322956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zorzec fali dźwiękowej na monitorze z widocznymi pikselami">
            <a:extLst>
              <a:ext uri="{FF2B5EF4-FFF2-40B4-BE49-F238E27FC236}">
                <a16:creationId xmlns:a16="http://schemas.microsoft.com/office/drawing/2014/main" id="{908249A6-C8F0-5B3F-82BE-321FB9BE72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15" r="24919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E6DB21E-2388-A4F4-1FC8-1479B430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pl-PL" sz="4000"/>
              <a:t>Funkcja integracyjna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F7E49A-DC3D-B553-418B-48B162287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634" y="2313076"/>
            <a:ext cx="4659756" cy="3374137"/>
          </a:xfrm>
        </p:spPr>
        <p:txBody>
          <a:bodyPr anchor="ctr">
            <a:normAutofit lnSpcReduction="10000"/>
          </a:bodyPr>
          <a:lstStyle/>
          <a:p>
            <a:r>
              <a:rPr lang="pl-PL" dirty="0"/>
              <a:t>środki masowego przekazu wykorzystywane w komunikacji zewnętrznej przez administrację publiczną pełnią funkcję integracyjną,</a:t>
            </a:r>
          </a:p>
          <a:p>
            <a:r>
              <a:rPr lang="pl-PL" dirty="0"/>
              <a:t>znaczenie mediów (poszerzenie, sfera publiczna, wiarygodność, filtr, dobra prasa).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276393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4E655B-1D84-2242-4A9E-DD2CC1CB7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/>
              <a:t>Czym jest opinia publiczna?</a:t>
            </a:r>
          </a:p>
        </p:txBody>
      </p:sp>
      <p:pic>
        <p:nvPicPr>
          <p:cNvPr id="5" name="Picture 4" descr="Grupa żółtych cyfr i czerwony obrazek z drugiej strony">
            <a:extLst>
              <a:ext uri="{FF2B5EF4-FFF2-40B4-BE49-F238E27FC236}">
                <a16:creationId xmlns:a16="http://schemas.microsoft.com/office/drawing/2014/main" id="{BA108908-5945-7EA6-2CCA-674022B515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593" r="1" b="1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676051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534A37-3910-D1D1-0F19-13D1978BD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/>
              <a:t>Komunikacja nastawiona na obsługę klienta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AD9C83-F2EC-7F2E-4F42-F3ED75A26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Cele komunikacji z klientem:</a:t>
            </a:r>
          </a:p>
          <a:p>
            <a:r>
              <a:rPr lang="pl-PL" dirty="0"/>
              <a:t>rozpoznanie potrzeby klienta, </a:t>
            </a:r>
          </a:p>
          <a:p>
            <a:r>
              <a:rPr lang="pl-PL" dirty="0"/>
              <a:t>przyjęcie od klienta zlecenia na wykonanie usługi, </a:t>
            </a:r>
          </a:p>
          <a:p>
            <a:r>
              <a:rPr lang="pl-PL" dirty="0"/>
              <a:t>wykonanie usługi lub poinformowanie go o terminie wykonania i sposobie jej odbioru,</a:t>
            </a:r>
          </a:p>
          <a:p>
            <a:r>
              <a:rPr lang="pl-PL" dirty="0"/>
              <a:t>wydanie wyniku wykonanej usługi.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8191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33D335-B9AA-9C48-4BFA-8626A7BAF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Sieć komunikacji w urzędach administracji publicznej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83986F-F693-85ED-BA6F-4CAC3B0CA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wzajemne przenikanie się,</a:t>
            </a:r>
          </a:p>
          <a:p>
            <a:r>
              <a:rPr lang="pl-PL" dirty="0"/>
              <a:t>dynamizm,</a:t>
            </a:r>
          </a:p>
          <a:p>
            <a:r>
              <a:rPr lang="pl-PL" dirty="0"/>
              <a:t>efektywność (stosowanie procedur),</a:t>
            </a:r>
          </a:p>
          <a:p>
            <a:r>
              <a:rPr lang="pl-PL" dirty="0"/>
              <a:t>połączenie wewnętrzne, zewnętrzne, wewnętrzno-zewnętrzne, zewnętrzno-wewnętrzne, </a:t>
            </a:r>
          </a:p>
          <a:p>
            <a:r>
              <a:rPr lang="pl-PL" dirty="0"/>
              <a:t>komunikacja niewerbalna.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010101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EA9F5E-ECE4-324B-3FF1-D974C73B1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Orientacja marketingowa samorządów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1433FA-74AC-0894-0038-0750998BF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odpowiedzialność,</a:t>
            </a:r>
          </a:p>
          <a:p>
            <a:r>
              <a:rPr lang="pl-PL" dirty="0"/>
              <a:t>realizacja zadań,  </a:t>
            </a:r>
          </a:p>
          <a:p>
            <a:r>
              <a:rPr lang="pl-PL" dirty="0"/>
              <a:t>otoczenie.</a:t>
            </a:r>
          </a:p>
          <a:p>
            <a:r>
              <a:rPr lang="pl-PL" dirty="0"/>
              <a:t>współczesne potrzeby zarządzania.</a:t>
            </a:r>
          </a:p>
        </p:txBody>
      </p:sp>
    </p:spTree>
    <p:extLst>
      <p:ext uri="{BB962C8B-B14F-4D97-AF65-F5344CB8AC3E}">
        <p14:creationId xmlns:p14="http://schemas.microsoft.com/office/powerpoint/2010/main" val="1303083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EA26E2D-E54A-F98F-2BB1-0E6B83772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pl-PL" sz="4100">
                <a:solidFill>
                  <a:srgbClr val="FFFFFF"/>
                </a:solidFill>
              </a:rPr>
              <a:t>Orientacja marketingowa samorządów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1540BA-E661-2EBA-D7D7-45E44C8A0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dirty="0"/>
              <a:t>Zespół cech strukturalnych i funkcjonalnych wraz zraz z systemem przyjętych i respektowanych wartości oraz poglądów, wyrażających priorytetowe traktowanie klientów-interesantów w całokształcie spełnianych zadań na rzecz społeczności lokalnej. </a:t>
            </a:r>
          </a:p>
        </p:txBody>
      </p:sp>
    </p:spTree>
    <p:extLst>
      <p:ext uri="{BB962C8B-B14F-4D97-AF65-F5344CB8AC3E}">
        <p14:creationId xmlns:p14="http://schemas.microsoft.com/office/powerpoint/2010/main" val="15275986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D0EA4B-2FD1-FAFF-C00E-2F1CB8919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Orientacja marketingowa samorządów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729803C-FE97-3AC9-EC37-A609215D3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kreowanie wizerunku, </a:t>
            </a:r>
          </a:p>
          <a:p>
            <a:r>
              <a:rPr lang="pl-PL" dirty="0"/>
              <a:t>wiedza marketingowa,</a:t>
            </a:r>
          </a:p>
          <a:p>
            <a:r>
              <a:rPr lang="pl-PL" dirty="0"/>
              <a:t>budowanie trwałych relacji,</a:t>
            </a:r>
          </a:p>
          <a:p>
            <a:r>
              <a:rPr lang="pl-PL" dirty="0"/>
              <a:t>znajomość swojej pozycji,</a:t>
            </a:r>
          </a:p>
          <a:p>
            <a:r>
              <a:rPr lang="pl-PL" dirty="0"/>
              <a:t>prowadzenie systematycznej dwustronnej komunikacji.</a:t>
            </a:r>
          </a:p>
        </p:txBody>
      </p:sp>
    </p:spTree>
    <p:extLst>
      <p:ext uri="{BB962C8B-B14F-4D97-AF65-F5344CB8AC3E}">
        <p14:creationId xmlns:p14="http://schemas.microsoft.com/office/powerpoint/2010/main" val="40532998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Zbliżenie obręczy kosza">
            <a:extLst>
              <a:ext uri="{FF2B5EF4-FFF2-40B4-BE49-F238E27FC236}">
                <a16:creationId xmlns:a16="http://schemas.microsoft.com/office/drawing/2014/main" id="{FAA5E238-3FB0-C6D4-2889-35F6DF9250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9839" b="651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3678B6B-5714-168C-2AC9-808C58C48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O co </a:t>
            </a:r>
            <a:r>
              <a:rPr lang="en-US" sz="6000" dirty="0" err="1">
                <a:solidFill>
                  <a:srgbClr val="FFFFFF"/>
                </a:solidFill>
              </a:rPr>
              <a:t>konkurują</a:t>
            </a:r>
            <a:r>
              <a:rPr lang="en-US" sz="6000" dirty="0">
                <a:solidFill>
                  <a:srgbClr val="FFFFFF"/>
                </a:solidFill>
              </a:rPr>
              <a:t> </a:t>
            </a:r>
            <a:r>
              <a:rPr lang="en-US" sz="6000" dirty="0" err="1">
                <a:solidFill>
                  <a:srgbClr val="FFFFFF"/>
                </a:solidFill>
              </a:rPr>
              <a:t>samorządy</a:t>
            </a:r>
            <a:r>
              <a:rPr lang="en-US" sz="6000" dirty="0">
                <a:solidFill>
                  <a:srgbClr val="FFFF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60490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FC971D25-396D-85B6-1101-7AD6EB2D1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 odróżnia sektor publiczny i biznesu?</a:t>
            </a:r>
          </a:p>
        </p:txBody>
      </p:sp>
    </p:spTree>
    <p:extLst>
      <p:ext uri="{BB962C8B-B14F-4D97-AF65-F5344CB8AC3E}">
        <p14:creationId xmlns:p14="http://schemas.microsoft.com/office/powerpoint/2010/main" val="1619550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168605-F483-9AD5-CBFF-90155C0E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Marketing mix (4P)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3528D5-2301-7BE7-1CEC-EAF0F79E7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produkt, </a:t>
            </a:r>
          </a:p>
          <a:p>
            <a:r>
              <a:rPr lang="pl-PL" dirty="0"/>
              <a:t>cena,</a:t>
            </a:r>
          </a:p>
          <a:p>
            <a:r>
              <a:rPr lang="pl-PL" dirty="0"/>
              <a:t>dystrybucja,</a:t>
            </a:r>
          </a:p>
          <a:p>
            <a:r>
              <a:rPr lang="pl-PL" dirty="0"/>
              <a:t>promocja.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94838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7C637BD-2D4E-4517-D392-CA517770B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pl-PL" sz="4800"/>
              <a:t>E-administracja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43E5BE1F-84F8-EDDE-263D-BD5DDCEF8C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7502708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9348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ikrofon i fortepian">
            <a:extLst>
              <a:ext uri="{FF2B5EF4-FFF2-40B4-BE49-F238E27FC236}">
                <a16:creationId xmlns:a16="http://schemas.microsoft.com/office/drawing/2014/main" id="{1FCF4674-16D3-EE50-64F8-0CA5B192C5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509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F2EB6B8-95BA-76F0-FDD6-D7DCA62F2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 err="1">
                <a:solidFill>
                  <a:srgbClr val="FFFFFF"/>
                </a:solidFill>
              </a:rPr>
              <a:t>Czym</a:t>
            </a:r>
            <a:r>
              <a:rPr lang="en-US" sz="6000" dirty="0">
                <a:solidFill>
                  <a:srgbClr val="FFFFFF"/>
                </a:solidFill>
              </a:rPr>
              <a:t> </a:t>
            </a:r>
            <a:r>
              <a:rPr lang="en-US" sz="6000" dirty="0" err="1">
                <a:solidFill>
                  <a:srgbClr val="FFFFFF"/>
                </a:solidFill>
              </a:rPr>
              <a:t>są</a:t>
            </a:r>
            <a:r>
              <a:rPr lang="en-US" sz="6000" dirty="0">
                <a:solidFill>
                  <a:srgbClr val="FFFFFF"/>
                </a:solidFill>
              </a:rPr>
              <a:t> mass media?</a:t>
            </a:r>
          </a:p>
        </p:txBody>
      </p:sp>
    </p:spTree>
    <p:extLst>
      <p:ext uri="{BB962C8B-B14F-4D97-AF65-F5344CB8AC3E}">
        <p14:creationId xmlns:p14="http://schemas.microsoft.com/office/powerpoint/2010/main" val="3025151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FB683B-BFE8-158A-6469-4DB7991C5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Opinia publiczna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83402C-FAAE-30E0-F671-6DC6C069C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b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ogół przekonań w kwestiach istotnych społecznie, wyrażanych w społeczeństwie lub innej zbiorowości; w węższym rozumieniu — poglądy dominujące w zbiorowości lub podzielane przez jej większość; w szerszym — to także „publiczność”, zbiorowość. </a:t>
            </a: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1800" i="1" dirty="0">
                <a:solidFill>
                  <a:srgbClr val="000000"/>
                </a:solidFill>
                <a:latin typeface="Open Sans" panose="020B0606030504020204" pitchFamily="34" charset="0"/>
              </a:rPr>
              <a:t>Źródło: PWN.</a:t>
            </a:r>
          </a:p>
        </p:txBody>
      </p:sp>
    </p:spTree>
    <p:extLst>
      <p:ext uri="{BB962C8B-B14F-4D97-AF65-F5344CB8AC3E}">
        <p14:creationId xmlns:p14="http://schemas.microsoft.com/office/powerpoint/2010/main" val="29888723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EE394F-0743-147E-614D-278118F39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Rodzaje mediów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64D2A1F-B1D9-4D90-615C-E664E7367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media komercyjne</a:t>
            </a:r>
          </a:p>
          <a:p>
            <a:r>
              <a:rPr lang="pl-PL" dirty="0"/>
              <a:t>media publiczne,</a:t>
            </a:r>
          </a:p>
          <a:p>
            <a:r>
              <a:rPr lang="pl-PL" dirty="0"/>
              <a:t>media jednokierunkowe, </a:t>
            </a:r>
          </a:p>
          <a:p>
            <a:r>
              <a:rPr lang="pl-PL" dirty="0"/>
              <a:t>media interaktywne.</a:t>
            </a:r>
          </a:p>
        </p:txBody>
      </p:sp>
    </p:spTree>
    <p:extLst>
      <p:ext uri="{BB962C8B-B14F-4D97-AF65-F5344CB8AC3E}">
        <p14:creationId xmlns:p14="http://schemas.microsoft.com/office/powerpoint/2010/main" val="1116388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5E97D2-4D79-2FDB-F7C3-A47D47177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Funkcje mediów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183570-8C13-B6D7-20A1-4F99C9757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funkcja informacyjna,</a:t>
            </a:r>
          </a:p>
          <a:p>
            <a:r>
              <a:rPr lang="pl-PL" dirty="0"/>
              <a:t>funkcja kontrolna,</a:t>
            </a:r>
          </a:p>
          <a:p>
            <a:r>
              <a:rPr lang="pl-PL" dirty="0"/>
              <a:t>funkcja opiniotwórcza,</a:t>
            </a:r>
          </a:p>
          <a:p>
            <a:r>
              <a:rPr lang="pl-PL" dirty="0"/>
              <a:t>funkcja kulturalno-rozrywkowa.</a:t>
            </a:r>
          </a:p>
        </p:txBody>
      </p:sp>
    </p:spTree>
    <p:extLst>
      <p:ext uri="{BB962C8B-B14F-4D97-AF65-F5344CB8AC3E}">
        <p14:creationId xmlns:p14="http://schemas.microsoft.com/office/powerpoint/2010/main" val="35089262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AD58FB8B-58AF-3A26-9C91-435874A4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Media społecznościowe </a:t>
            </a:r>
            <a:b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plusy i minusy</a:t>
            </a:r>
          </a:p>
        </p:txBody>
      </p:sp>
    </p:spTree>
    <p:extLst>
      <p:ext uri="{BB962C8B-B14F-4D97-AF65-F5344CB8AC3E}">
        <p14:creationId xmlns:p14="http://schemas.microsoft.com/office/powerpoint/2010/main" val="28891558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07F29B-D605-3F69-AFE1-63FB97B61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Usługi ogólnospołeczne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59416E-571A-76C6-0AF8-8DF21E239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niematerialność, </a:t>
            </a:r>
          </a:p>
          <a:p>
            <a:r>
              <a:rPr lang="pl-PL" dirty="0"/>
              <a:t>nietrwałość, </a:t>
            </a:r>
          </a:p>
          <a:p>
            <a:r>
              <a:rPr lang="pl-PL" dirty="0"/>
              <a:t>niemożność przechowywania, </a:t>
            </a:r>
          </a:p>
          <a:p>
            <a:r>
              <a:rPr lang="pl-PL" dirty="0"/>
              <a:t>różnorodność,</a:t>
            </a:r>
          </a:p>
          <a:p>
            <a:r>
              <a:rPr lang="pl-PL" dirty="0"/>
              <a:t>to co widzę, </a:t>
            </a:r>
          </a:p>
          <a:p>
            <a:r>
              <a:rPr lang="pl-PL" dirty="0"/>
              <a:t>sezonowość, </a:t>
            </a:r>
          </a:p>
          <a:p>
            <a:r>
              <a:rPr lang="pl-PL" dirty="0"/>
              <a:t>świadczenie i konsumowanie w tym samym czasie.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9438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piralna klatka schodowa">
            <a:extLst>
              <a:ext uri="{FF2B5EF4-FFF2-40B4-BE49-F238E27FC236}">
                <a16:creationId xmlns:a16="http://schemas.microsoft.com/office/drawing/2014/main" id="{9D389653-063C-72C6-6517-A3FFDA3A7C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628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E23CE85-A44D-9924-55BC-C08AE9E3D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>
                <a:solidFill>
                  <a:schemeClr val="bg1"/>
                </a:solidFill>
              </a:rPr>
              <a:t>Reklama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a </a:t>
            </a:r>
            <a:r>
              <a:rPr lang="en-US" sz="4800" dirty="0" err="1">
                <a:solidFill>
                  <a:schemeClr val="bg1"/>
                </a:solidFill>
              </a:rPr>
              <a:t>kampanie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społeczne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3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90EEE0-B0CB-79F5-1718-1BE974695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Funkcje reklamy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6422EF-6958-A87D-1354-7A75C8EBE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funkcja informacyjna, </a:t>
            </a:r>
          </a:p>
          <a:p>
            <a:r>
              <a:rPr lang="pl-PL" dirty="0"/>
              <a:t>funkcja perswazyjna, </a:t>
            </a:r>
          </a:p>
          <a:p>
            <a:r>
              <a:rPr lang="pl-PL" dirty="0"/>
              <a:t>funkcja przypominająca.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51194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A23D87-ADE0-3C87-F28A-D80E28639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Kampania </a:t>
            </a:r>
            <a:r>
              <a:rPr lang="pl-PL" dirty="0" err="1"/>
              <a:t>Share</a:t>
            </a:r>
            <a:r>
              <a:rPr lang="pl-PL" dirty="0"/>
              <a:t> a </a:t>
            </a:r>
            <a:r>
              <a:rPr lang="pl-PL" dirty="0" err="1"/>
              <a:t>Coke</a:t>
            </a:r>
            <a:r>
              <a:rPr lang="pl-PL" dirty="0"/>
              <a:t> – personalizacja produktu</a:t>
            </a:r>
          </a:p>
        </p:txBody>
      </p:sp>
      <p:pic>
        <p:nvPicPr>
          <p:cNvPr id="6" name="Symbol zastępczy zawartości 5" descr="Obraz zawierający jedzenie, napój, napój bezalkoholowy, butelka&#10;&#10;Zawartość wygenerowana przez AI może być niepoprawna.">
            <a:extLst>
              <a:ext uri="{FF2B5EF4-FFF2-40B4-BE49-F238E27FC236}">
                <a16:creationId xmlns:a16="http://schemas.microsoft.com/office/drawing/2014/main" id="{A9C7660D-69B6-AE21-EA5C-8449D196FD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28925" y="2162899"/>
            <a:ext cx="6534150" cy="3787913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EDBF981D-55A7-845B-0D07-CBF616CBB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-webkit-standard"/>
              </a:rPr>
              <a:t>Kampania „Share a Coke” – personalizacja produktu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0381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4E1BE7-8FBA-D651-CEDD-07C1A362C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Kampania społeczna Real </a:t>
            </a:r>
            <a:r>
              <a:rPr lang="pl-PL" dirty="0" err="1"/>
              <a:t>Beauty</a:t>
            </a:r>
            <a:endParaRPr lang="pl-PL" dirty="0"/>
          </a:p>
        </p:txBody>
      </p:sp>
      <p:pic>
        <p:nvPicPr>
          <p:cNvPr id="5" name="Symbol zastępczy zawartości 4" descr="Obraz zawierający Ludzka twarz, osoba, uśmiech, Wesoły&#10;&#10;Zawartość wygenerowana przez AI może być niepoprawna.">
            <a:extLst>
              <a:ext uri="{FF2B5EF4-FFF2-40B4-BE49-F238E27FC236}">
                <a16:creationId xmlns:a16="http://schemas.microsoft.com/office/drawing/2014/main" id="{E1477BBD-D99C-D81C-9C9B-FD775E177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76500" y="1690688"/>
            <a:ext cx="7239000" cy="466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973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1BA0CC-01A4-A116-2FCB-BBF97316F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Akcja „Paczka dla Bohatera” – PR społeczny w Polsce</a:t>
            </a:r>
          </a:p>
        </p:txBody>
      </p:sp>
      <p:pic>
        <p:nvPicPr>
          <p:cNvPr id="5" name="Symbol zastępczy zawartości 4" descr="Obraz zawierający Ludzka twarz, ubrania, osoba, uśmiech&#10;&#10;Zawartość wygenerowana przez AI może być niepoprawna.">
            <a:extLst>
              <a:ext uri="{FF2B5EF4-FFF2-40B4-BE49-F238E27FC236}">
                <a16:creationId xmlns:a16="http://schemas.microsoft.com/office/drawing/2014/main" id="{E2358CC3-8F03-8B58-5A87-FEDAE11437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54573" y="1825625"/>
            <a:ext cx="928285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716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B3C814-ED0B-55C1-3B3A-39F627D5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Wielka Orkiestra Świątecznej Pomocy </a:t>
            </a:r>
          </a:p>
        </p:txBody>
      </p:sp>
      <p:pic>
        <p:nvPicPr>
          <p:cNvPr id="5" name="Symbol zastępczy zawartości 4" descr="Obraz zawierający koncert, publiczność, człowiek, wydarzenie&#10;&#10;Zawartość wygenerowana przez AI może być niepoprawna.">
            <a:extLst>
              <a:ext uri="{FF2B5EF4-FFF2-40B4-BE49-F238E27FC236}">
                <a16:creationId xmlns:a16="http://schemas.microsoft.com/office/drawing/2014/main" id="{BF8CC309-F6AD-4D82-8C68-E85C6197F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33822" y="1825625"/>
            <a:ext cx="652435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46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0A923A-B432-9973-E573-6B6875B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pl-PL" sz="5400"/>
              <a:t>Poziomy komunikacji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AEA6528-5B81-F34E-9944-567A5EABC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pl-PL" sz="2200" dirty="0"/>
              <a:t>interpersonalny,</a:t>
            </a:r>
          </a:p>
          <a:p>
            <a:r>
              <a:rPr lang="pl-PL" sz="2200" dirty="0"/>
              <a:t>instytucjonalny, </a:t>
            </a:r>
          </a:p>
          <a:p>
            <a:r>
              <a:rPr lang="pl-PL" sz="2200" dirty="0"/>
              <a:t>masowy.</a:t>
            </a:r>
          </a:p>
          <a:p>
            <a:endParaRPr lang="pl-PL" sz="2200" dirty="0"/>
          </a:p>
          <a:p>
            <a:pPr marL="0" indent="0">
              <a:buNone/>
            </a:pPr>
            <a:r>
              <a:rPr lang="pl-PL" sz="2200" dirty="0"/>
              <a:t>- problem symetrii informacji.</a:t>
            </a:r>
          </a:p>
        </p:txBody>
      </p:sp>
      <p:pic>
        <p:nvPicPr>
          <p:cNvPr id="5" name="Picture 4" descr="Tło miejsca do pracy">
            <a:extLst>
              <a:ext uri="{FF2B5EF4-FFF2-40B4-BE49-F238E27FC236}">
                <a16:creationId xmlns:a16="http://schemas.microsoft.com/office/drawing/2014/main" id="{DF65FE70-3610-E234-0B3D-D90AC8FA3C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48" r="-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201327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8C797E-8A96-1CBE-7D3B-4EF5B8D1A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Kampania </a:t>
            </a:r>
            <a:r>
              <a:rPr lang="pl-PL" dirty="0" err="1"/>
              <a:t>Ice</a:t>
            </a:r>
            <a:r>
              <a:rPr lang="pl-PL" dirty="0"/>
              <a:t> </a:t>
            </a:r>
            <a:r>
              <a:rPr lang="pl-PL" dirty="0" err="1"/>
              <a:t>Buket</a:t>
            </a:r>
            <a:r>
              <a:rPr lang="pl-PL" dirty="0"/>
              <a:t> Challenge </a:t>
            </a:r>
          </a:p>
        </p:txBody>
      </p:sp>
      <p:pic>
        <p:nvPicPr>
          <p:cNvPr id="5" name="Symbol zastępczy zawartości 4" descr="Obraz zawierający osoba, ubrania, roślin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4312E96C-D58A-90A3-5FDA-2CB658204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39099" y="2504064"/>
            <a:ext cx="7113802" cy="398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027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plakat, projekt graficzny, Czcion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380BA91-52D1-9112-9E3F-16BEA7F9B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336" y="511293"/>
            <a:ext cx="3371073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B7A0D15-4771-20DF-B51F-2BEF6F891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285" y="1502882"/>
            <a:ext cx="5458838" cy="41925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0" i="0" u="none" strike="noStrike" dirty="0">
                <a:solidFill>
                  <a:srgbClr val="2B2B00"/>
                </a:solidFill>
                <a:effectLst/>
                <a:latin typeface="Cormorant Garamond"/>
              </a:rPr>
              <a:t>W książce „The Medium </a:t>
            </a:r>
            <a:r>
              <a:rPr lang="pl-PL" b="0" i="0" u="none" strike="noStrike" dirty="0" err="1">
                <a:solidFill>
                  <a:srgbClr val="2B2B00"/>
                </a:solidFill>
                <a:effectLst/>
                <a:latin typeface="Cormorant Garamond"/>
              </a:rPr>
              <a:t>is</a:t>
            </a:r>
            <a:r>
              <a:rPr lang="pl-PL" b="0" i="0" u="none" strike="noStrike" dirty="0">
                <a:solidFill>
                  <a:srgbClr val="2B2B00"/>
                </a:solidFill>
                <a:effectLst/>
                <a:latin typeface="Cormorant Garamond"/>
              </a:rPr>
              <a:t> the </a:t>
            </a:r>
            <a:r>
              <a:rPr lang="pl-PL" b="0" i="0" u="none" strike="noStrike" dirty="0" err="1">
                <a:solidFill>
                  <a:srgbClr val="2B2B00"/>
                </a:solidFill>
                <a:effectLst/>
                <a:latin typeface="Cormorant Garamond"/>
              </a:rPr>
              <a:t>Massage</a:t>
            </a:r>
            <a:r>
              <a:rPr lang="pl-PL" b="0" i="0" u="none" strike="noStrike" dirty="0">
                <a:solidFill>
                  <a:srgbClr val="2B2B00"/>
                </a:solidFill>
                <a:effectLst/>
                <a:latin typeface="Cormorant Garamond"/>
              </a:rPr>
              <a:t>” </a:t>
            </a:r>
            <a:r>
              <a:rPr lang="pl-PL" b="0" i="0" u="none" strike="noStrike" dirty="0" err="1">
                <a:solidFill>
                  <a:srgbClr val="2B2B00"/>
                </a:solidFill>
                <a:effectLst/>
                <a:latin typeface="Cormorant Garamond"/>
              </a:rPr>
              <a:t>McLuhan</a:t>
            </a:r>
            <a:r>
              <a:rPr lang="pl-PL" b="0" i="0" u="none" strike="noStrike" dirty="0">
                <a:solidFill>
                  <a:srgbClr val="2B2B00"/>
                </a:solidFill>
                <a:effectLst/>
                <a:latin typeface="Cormorant Garamond"/>
              </a:rPr>
              <a:t> przedstawił ogromną siłę społecznego oddziaływania mediów. Gra słów zawarta w tytule (słowo „</a:t>
            </a:r>
            <a:r>
              <a:rPr lang="pl-PL" b="0" i="0" u="none" strike="noStrike" dirty="0" err="1">
                <a:solidFill>
                  <a:srgbClr val="2B2B00"/>
                </a:solidFill>
                <a:effectLst/>
                <a:latin typeface="Cormorant Garamond"/>
              </a:rPr>
              <a:t>message</a:t>
            </a:r>
            <a:r>
              <a:rPr lang="pl-PL" b="0" i="0" u="none" strike="noStrike" dirty="0">
                <a:solidFill>
                  <a:srgbClr val="2B2B00"/>
                </a:solidFill>
                <a:effectLst/>
                <a:latin typeface="Cormorant Garamond"/>
              </a:rPr>
              <a:t>” [przekaz, wiadomość] zamienili słowem „</a:t>
            </a:r>
            <a:r>
              <a:rPr lang="pl-PL" b="0" i="0" u="none" strike="noStrike" dirty="0" err="1">
                <a:solidFill>
                  <a:srgbClr val="2B2B00"/>
                </a:solidFill>
                <a:effectLst/>
                <a:latin typeface="Cormorant Garamond"/>
              </a:rPr>
              <a:t>massage</a:t>
            </a:r>
            <a:r>
              <a:rPr lang="pl-PL" b="0" i="0" u="none" strike="noStrike" dirty="0">
                <a:solidFill>
                  <a:srgbClr val="2B2B00"/>
                </a:solidFill>
                <a:effectLst/>
                <a:latin typeface="Cormorant Garamond"/>
              </a:rPr>
              <a:t>” [masaż] ) była intencjonalna. Dlaczego? Ponieważ elektroniczne środki przekazu oddziałują na odbiorcę tak mocno, że niemalże masuje jego zmysły.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0022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9EEB0A9-C173-9EEF-6C06-B4196D105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Bańki informacyjne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A8CE5A-6FA9-7130-56A9-5C3884C39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hlinkClick r:id="rId3"/>
              </a:rPr>
              <a:t>https://www.ted.com/talks/eli_pariser_beware_online_filter_bubbles?subtitle=pl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Symbol zastępczy zawartości 6" descr="Obraz zawierający tekst, zrzut ekranu, Ludzka twarz, ubrani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B55D27A-FEAC-9FEE-9DA5-7EEC7A59FD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392466" y="909081"/>
            <a:ext cx="3537531" cy="5071731"/>
          </a:xfrm>
          <a:prstGeom prst="rect">
            <a:avLst/>
          </a:prstGeom>
        </p:spPr>
      </p:pic>
      <p:pic>
        <p:nvPicPr>
          <p:cNvPr id="2" name="Multimedia online 1" descr="Eli Pariser: Beware online &quot;filter bubbles&quot;">
            <a:hlinkClick r:id="" action="ppaction://media"/>
            <a:extLst>
              <a:ext uri="{FF2B5EF4-FFF2-40B4-BE49-F238E27FC236}">
                <a16:creationId xmlns:a16="http://schemas.microsoft.com/office/drawing/2014/main" id="{16E25521-05BA-1894-18C4-8E36C24014F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540000" y="1422400"/>
            <a:ext cx="71120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83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519647-A6C9-E4E4-028D-0DCE3FF6F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Media i opinia publiczna w Konstytucji RP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88AE869-F1BB-94C3-3838-860D7A82D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Art. 14. </a:t>
            </a:r>
            <a:r>
              <a:rPr lang="pl-PL" b="0" i="0" u="none" strike="noStrike" dirty="0">
                <a:solidFill>
                  <a:srgbClr val="040C28"/>
                </a:solidFill>
                <a:effectLst/>
                <a:latin typeface="Google Sans"/>
              </a:rPr>
              <a:t>Rzeczpospolita Polska zapewnia wolność prasy i innych środków społecznego przekazu</a:t>
            </a:r>
            <a:r>
              <a:rPr lang="pl-PL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r>
              <a:rPr lang="pl-PL" dirty="0">
                <a:solidFill>
                  <a:srgbClr val="1F1F1F"/>
                </a:solidFill>
                <a:latin typeface="Google Sans"/>
              </a:rPr>
              <a:t>Art. </a:t>
            </a:r>
            <a:r>
              <a:rPr lang="pl-PL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54. </a:t>
            </a:r>
            <a:r>
              <a:rPr lang="pl-PL" b="0" i="0" u="none" strike="noStrike" dirty="0">
                <a:solidFill>
                  <a:srgbClr val="040C28"/>
                </a:solidFill>
                <a:effectLst/>
                <a:latin typeface="Google Sans"/>
              </a:rPr>
              <a:t>Każdemu zapewnia się wolność wyrażania swoich poglądów oraz pozyskiwania i rozpowszechniania informacji</a:t>
            </a:r>
            <a:r>
              <a:rPr lang="pl-PL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. Cenzura prewencyjna środków społecznego przekazu oraz koncesjonowanie prasy są zakazane. Ustawa może wprowadzić obowiązek uprzedniego uzyskania koncesji na prowadzenie stacji radiowej lub telewizyjnej.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422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DCD293-9CB6-D101-F63F-C63B98C9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Uwarunkowania administracji publicznej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CA2ABF-6286-4600-C506-DD1AB2479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interes publiczny, </a:t>
            </a:r>
          </a:p>
          <a:p>
            <a:r>
              <a:rPr lang="pl-PL" dirty="0"/>
              <a:t>potrzeby publiczne,</a:t>
            </a:r>
          </a:p>
          <a:p>
            <a:r>
              <a:rPr lang="pl-PL" dirty="0"/>
              <a:t>nierozdzielność z polityką,</a:t>
            </a:r>
          </a:p>
          <a:p>
            <a:r>
              <a:rPr lang="pl-PL" dirty="0"/>
              <a:t>biurokratyzacja,</a:t>
            </a:r>
          </a:p>
          <a:p>
            <a:r>
              <a:rPr lang="pl-PL" dirty="0"/>
              <a:t>bezosobowość, </a:t>
            </a:r>
          </a:p>
          <a:p>
            <a:r>
              <a:rPr lang="pl-PL" dirty="0"/>
              <a:t>niska sprawczość.</a:t>
            </a:r>
          </a:p>
        </p:txBody>
      </p:sp>
    </p:spTree>
    <p:extLst>
      <p:ext uri="{BB962C8B-B14F-4D97-AF65-F5344CB8AC3E}">
        <p14:creationId xmlns:p14="http://schemas.microsoft.com/office/powerpoint/2010/main" val="1628782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654944-D6F8-F87D-0A09-230C0A3B3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Problemy z marketingiem w administracji publicznej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616D2F-FB06-9A89-FEE0-3945F4671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brak bezpośrednich korzyści,</a:t>
            </a:r>
          </a:p>
          <a:p>
            <a:r>
              <a:rPr lang="pl-PL" dirty="0"/>
              <a:t>nienamacalność, </a:t>
            </a:r>
          </a:p>
          <a:p>
            <a:r>
              <a:rPr lang="pl-PL" dirty="0"/>
              <a:t>powtarzalność nabycia,</a:t>
            </a:r>
          </a:p>
          <a:p>
            <a:r>
              <a:rPr lang="pl-PL" dirty="0"/>
              <a:t>brak bodźców wzmacniających doznania związane z zakupem,</a:t>
            </a:r>
          </a:p>
          <a:p>
            <a:r>
              <a:rPr lang="pl-PL" dirty="0"/>
              <a:t>konieczność oddziaływania na heterogeniczną grupę osób,</a:t>
            </a:r>
          </a:p>
          <a:p>
            <a:r>
              <a:rPr lang="pl-PL" dirty="0"/>
              <a:t>różnice w poziomie zaangażowania poszczególnych osób.</a:t>
            </a:r>
          </a:p>
        </p:txBody>
      </p:sp>
    </p:spTree>
    <p:extLst>
      <p:ext uri="{BB962C8B-B14F-4D97-AF65-F5344CB8AC3E}">
        <p14:creationId xmlns:p14="http://schemas.microsoft.com/office/powerpoint/2010/main" val="3427652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08CCB-7986-F2E7-E56B-BA3BBC008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Marketyzacja</a:t>
            </a:r>
            <a:r>
              <a:rPr lang="pl-PL" dirty="0"/>
              <a:t> administracji publicznej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297A65-E906-A337-0F70-3A2E7B59B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 zapewnienie możliwości wyboru, </a:t>
            </a:r>
          </a:p>
          <a:p>
            <a:r>
              <a:rPr lang="pl-PL" dirty="0"/>
              <a:t> kreacja wyższego standardu usług administracyjnych, </a:t>
            </a:r>
          </a:p>
          <a:p>
            <a:r>
              <a:rPr lang="pl-PL" dirty="0"/>
              <a:t> przejrzystość w ich świadczeniu, </a:t>
            </a:r>
          </a:p>
          <a:p>
            <a:r>
              <a:rPr lang="pl-PL" dirty="0"/>
              <a:t> pełna i rzetelna informacja,</a:t>
            </a:r>
          </a:p>
          <a:p>
            <a:r>
              <a:rPr lang="pl-PL" dirty="0"/>
              <a:t> mierniki. 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90565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C5A447-8DAA-1D68-2C1B-706503A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Informacja i prawo do informacji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B7411C-EF2E-0A66-78EB-159D88DE4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Sposoby komunikowania się:</a:t>
            </a:r>
          </a:p>
          <a:p>
            <a:r>
              <a:rPr lang="pl-PL" dirty="0"/>
              <a:t>stopień przestrzegania prawa wolności informacji,</a:t>
            </a:r>
          </a:p>
          <a:p>
            <a:r>
              <a:rPr lang="pl-PL" dirty="0"/>
              <a:t>stopień przestrzegania wolności prasy w danym kraju. </a:t>
            </a:r>
          </a:p>
          <a:p>
            <a:r>
              <a:rPr lang="pl-PL" dirty="0"/>
              <a:t>funkcja informacyjna,</a:t>
            </a:r>
          </a:p>
          <a:p>
            <a:r>
              <a:rPr lang="pl-PL" dirty="0"/>
              <a:t>jawność i otwartość,</a:t>
            </a:r>
          </a:p>
          <a:p>
            <a:r>
              <a:rPr lang="pl-PL" dirty="0"/>
              <a:t>ograniczona zdolność rozumienia informacji.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838346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13529</TotalTime>
  <Words>2884</Words>
  <Application>Microsoft Macintosh PowerPoint</Application>
  <PresentationFormat>Panoramiczny</PresentationFormat>
  <Paragraphs>327</Paragraphs>
  <Slides>53</Slides>
  <Notes>19</Notes>
  <HiddenSlides>0</HiddenSlides>
  <MMClips>1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53</vt:i4>
      </vt:variant>
    </vt:vector>
  </HeadingPairs>
  <TitlesOfParts>
    <vt:vector size="63" baseType="lpstr">
      <vt:lpstr>-webkit-standard</vt:lpstr>
      <vt:lpstr>Arial</vt:lpstr>
      <vt:lpstr>Calibri</vt:lpstr>
      <vt:lpstr>Calibri Light</vt:lpstr>
      <vt:lpstr>Cormorant Garamond</vt:lpstr>
      <vt:lpstr>Google Sans</vt:lpstr>
      <vt:lpstr>Helvetica Neue</vt:lpstr>
      <vt:lpstr>Open Sans</vt:lpstr>
      <vt:lpstr>Roboto</vt:lpstr>
      <vt:lpstr>Motyw pakietu Office</vt:lpstr>
      <vt:lpstr>Marketing zewnętrzny</vt:lpstr>
      <vt:lpstr>Zakres problematyki komunikacji w administracji publicznej</vt:lpstr>
      <vt:lpstr>Czym jest opinia publiczna?</vt:lpstr>
      <vt:lpstr>Opinia publiczna</vt:lpstr>
      <vt:lpstr>Poziomy komunikacji</vt:lpstr>
      <vt:lpstr>Uwarunkowania administracji publicznej </vt:lpstr>
      <vt:lpstr>Problemy z marketingiem w administracji publicznej </vt:lpstr>
      <vt:lpstr>Marketyzacja administracji publicznej </vt:lpstr>
      <vt:lpstr>Informacja i prawo do informacji</vt:lpstr>
      <vt:lpstr>Wniosek o udostępnienie informacji publicznej </vt:lpstr>
      <vt:lpstr>Kryteria dobrej informacji</vt:lpstr>
      <vt:lpstr>Kryteria dobrej informacji</vt:lpstr>
      <vt:lpstr>Poziomy komunikacji w administracji publicznej</vt:lpstr>
      <vt:lpstr>Poziom administracji rządowej</vt:lpstr>
      <vt:lpstr>Poziom administracji samorządowej</vt:lpstr>
      <vt:lpstr> Cele polityki informacyjnej gminy  </vt:lpstr>
      <vt:lpstr>Case: protesty na Kazimierzu</vt:lpstr>
      <vt:lpstr>Czym jest proces gentryfikacji?</vt:lpstr>
      <vt:lpstr>Gentryfikacja</vt:lpstr>
      <vt:lpstr>PR</vt:lpstr>
      <vt:lpstr>Czym jest Public Relations?</vt:lpstr>
      <vt:lpstr> Public relations jako forma komunikowania się organizacji z otoczeniem  </vt:lpstr>
      <vt:lpstr>PR = budowanie reputacji i zaufania</vt:lpstr>
      <vt:lpstr>Dlaczego PR jest tak ważny?</vt:lpstr>
      <vt:lpstr>PR w nowej odsłonie</vt:lpstr>
      <vt:lpstr>Komunikacja kryzysowa</vt:lpstr>
      <vt:lpstr>Prezentacja programu PowerPoint</vt:lpstr>
      <vt:lpstr>Torches od Freedom </vt:lpstr>
      <vt:lpstr>Funkcja integracyjna</vt:lpstr>
      <vt:lpstr>Komunikacja nastawiona na obsługę klienta </vt:lpstr>
      <vt:lpstr>  Sieć komunikacji w urzędach administracji publicznej  </vt:lpstr>
      <vt:lpstr>Orientacja marketingowa samorządów</vt:lpstr>
      <vt:lpstr>Orientacja marketingowa samorządów</vt:lpstr>
      <vt:lpstr>Orientacja marketingowa samorządów </vt:lpstr>
      <vt:lpstr>O co konkurują samorządy?</vt:lpstr>
      <vt:lpstr>Co odróżnia sektor publiczny i biznesu?</vt:lpstr>
      <vt:lpstr>Marketing mix (4P)</vt:lpstr>
      <vt:lpstr>E-administracja</vt:lpstr>
      <vt:lpstr>Czym są mass media?</vt:lpstr>
      <vt:lpstr>Rodzaje mediów</vt:lpstr>
      <vt:lpstr>Funkcje mediów</vt:lpstr>
      <vt:lpstr>Media społecznościowe  – plusy i minusy</vt:lpstr>
      <vt:lpstr>Usługi ogólnospołeczne</vt:lpstr>
      <vt:lpstr>Reklama a kampanie społeczne</vt:lpstr>
      <vt:lpstr>Funkcje reklamy</vt:lpstr>
      <vt:lpstr>Kampania Share a Coke – personalizacja produktu</vt:lpstr>
      <vt:lpstr>Kampania społeczna Real Beauty</vt:lpstr>
      <vt:lpstr>Akcja „Paczka dla Bohatera” – PR społeczny w Polsce</vt:lpstr>
      <vt:lpstr>Wielka Orkiestra Świątecznej Pomocy </vt:lpstr>
      <vt:lpstr>Kampania Ice Buket Challenge </vt:lpstr>
      <vt:lpstr>Prezentacja programu PowerPoint</vt:lpstr>
      <vt:lpstr>Bańki informacyjne</vt:lpstr>
      <vt:lpstr>Media i opinia publiczna w Konstytucji RP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przedsięwzięć publicznych</dc:title>
  <dc:creator>Katarzyna Baran</dc:creator>
  <cp:lastModifiedBy>K K</cp:lastModifiedBy>
  <cp:revision>26</cp:revision>
  <dcterms:created xsi:type="dcterms:W3CDTF">2023-02-25T11:03:55Z</dcterms:created>
  <dcterms:modified xsi:type="dcterms:W3CDTF">2026-03-10T16:56:32Z</dcterms:modified>
</cp:coreProperties>
</file>