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79" r:id="rId4"/>
    <p:sldId id="278" r:id="rId5"/>
    <p:sldId id="259" r:id="rId6"/>
    <p:sldId id="275" r:id="rId7"/>
    <p:sldId id="262" r:id="rId8"/>
    <p:sldId id="286" r:id="rId9"/>
    <p:sldId id="285" r:id="rId10"/>
    <p:sldId id="264" r:id="rId11"/>
    <p:sldId id="296" r:id="rId12"/>
    <p:sldId id="265" r:id="rId13"/>
    <p:sldId id="291" r:id="rId14"/>
    <p:sldId id="284" r:id="rId15"/>
    <p:sldId id="266" r:id="rId16"/>
    <p:sldId id="267" r:id="rId17"/>
    <p:sldId id="261" r:id="rId18"/>
    <p:sldId id="272" r:id="rId19"/>
    <p:sldId id="294" r:id="rId20"/>
    <p:sldId id="295" r:id="rId21"/>
    <p:sldId id="268" r:id="rId22"/>
    <p:sldId id="292" r:id="rId23"/>
    <p:sldId id="258" r:id="rId24"/>
    <p:sldId id="276" r:id="rId25"/>
    <p:sldId id="277" r:id="rId26"/>
    <p:sldId id="282" r:id="rId27"/>
    <p:sldId id="283" r:id="rId28"/>
    <p:sldId id="289" r:id="rId29"/>
    <p:sldId id="281" r:id="rId30"/>
    <p:sldId id="297" r:id="rId31"/>
    <p:sldId id="299" r:id="rId32"/>
    <p:sldId id="301" r:id="rId33"/>
    <p:sldId id="300" r:id="rId34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FF"/>
    <a:srgbClr val="3333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F8718-765E-4D60-94A0-12C76486CF6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9176107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717E-05E8-4198-BF46-58FDF7C156B2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7491363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002F2-1AD1-4459-9DDF-0B3AE34BE4D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745884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D8AB-EE3C-4B2D-876E-7B5EF7A2687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759602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D0BA-432C-4856-96D5-4BEB92862C3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614209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39370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49800" y="1600201"/>
            <a:ext cx="3939117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85244-1779-4D51-927A-DFF426F18904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11269383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A771E-8FF0-49BB-86B3-6053F48B43C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13154780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834D5-2EAB-413B-8232-E3EA2ACC81F2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1984185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5DFE1-D8CD-4EA3-B0A6-95E160FCD10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08703254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61AB4-A9AE-4A0A-8FEE-84D64D98653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86298961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BDF1-E271-44A6-92DA-327A8C21FF6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2485273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80793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Kliknij, aby edytować style wzorca tekstu</a:t>
            </a:r>
          </a:p>
          <a:p>
            <a:pPr lvl="1"/>
            <a:r>
              <a:rPr lang="en-US" altLang="pl-PL" smtClean="0"/>
              <a:t>Drugi poziom</a:t>
            </a:r>
          </a:p>
          <a:p>
            <a:pPr lvl="2"/>
            <a:r>
              <a:rPr lang="en-US" altLang="pl-PL" smtClean="0"/>
              <a:t>Trzeci poziom</a:t>
            </a:r>
          </a:p>
          <a:p>
            <a:pPr lvl="3"/>
            <a:r>
              <a:rPr lang="en-US" altLang="pl-PL" smtClean="0"/>
              <a:t>Czwarty poziom</a:t>
            </a:r>
          </a:p>
          <a:p>
            <a:pPr lvl="4"/>
            <a:r>
              <a:rPr lang="en-US" altLang="pl-PL" smtClean="0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417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51917" y="6237288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2746201-469F-4A87-91C6-05CCB25574E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  <p:pic>
        <p:nvPicPr>
          <p:cNvPr id="2" name="Picture 7" descr="DSCN024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734" y="1557339"/>
            <a:ext cx="3217333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exel.edu/uhc/resources/briefs/Measure-of-Gentrification-for-Use-in-Longitudinal-Public-Health-Studies-in-the-US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terprisecommunity.org/resources/gentrification-comparison-tool" TargetMode="External"/><Relationship Id="rId2" Type="http://schemas.openxmlformats.org/officeDocument/2006/relationships/hyperlink" Target="https://saportareport.com/how-do-researchers-measure-gentrification/main-slider/sonam-vash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yborcza.pl/2029020,76842,5411425.html?sms_co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1424" y="1340768"/>
            <a:ext cx="7704856" cy="4031333"/>
          </a:xfrm>
        </p:spPr>
        <p:txBody>
          <a:bodyPr anchor="ctr"/>
          <a:lstStyle/>
          <a:p>
            <a:pPr algn="l" eaLnBrk="1" hangingPunct="1"/>
            <a:r>
              <a:rPr lang="pl-PL" altLang="pl-PL" sz="4800" dirty="0" err="1"/>
              <a:t>Gentrification</a:t>
            </a:r>
            <a:r>
              <a:rPr lang="pl-PL" altLang="pl-PL" sz="4000" dirty="0"/>
              <a:t> </a:t>
            </a:r>
            <a:br>
              <a:rPr lang="pl-PL" altLang="pl-PL" sz="4000" dirty="0"/>
            </a:br>
            <a:r>
              <a:rPr lang="pl-PL" altLang="pl-PL" sz="4000" dirty="0"/>
              <a:t>niepożądane (?) skutki rewitalizacji </a:t>
            </a:r>
            <a:endParaRPr lang="en-US" altLang="pl-PL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/>
              <a:t>Gentrification jako proces społeczny </a:t>
            </a:r>
            <a:endParaRPr lang="en-US" altLang="pl-PL" sz="36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600200"/>
            <a:ext cx="792088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800" b="1" dirty="0"/>
              <a:t>	wypieranie dotychczasowych mieszkańców, uboższych grup społecznych przez zamożniejsze grupy społeczne, które mogą sobie pozwolić na zapłacenie wyższych czynszów lub zakup nieruchomości po wyższych cenach -</a:t>
            </a:r>
            <a:r>
              <a:rPr lang="pl-PL" altLang="pl-PL" sz="2800" dirty="0"/>
              <a:t> </a:t>
            </a:r>
            <a:r>
              <a:rPr lang="pl-PL" altLang="pl-PL" sz="2800" b="1" dirty="0"/>
              <a:t>przestrzenna segregacja grup społecznych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zmiana struktury demograficznej (wiek, dochód, wykształcenie, typ gospodarstwa domowego)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zmiany w strukturze etnicznej / narodowościowej ludności </a:t>
            </a:r>
            <a:endParaRPr lang="en-US" altLang="pl-PL" sz="2400" dirty="0"/>
          </a:p>
          <a:p>
            <a:pPr eaLnBrk="1" hangingPunct="1">
              <a:lnSpc>
                <a:spcPct val="80000"/>
              </a:lnSpc>
            </a:pPr>
            <a:endParaRPr lang="en-US" altLang="pl-PL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" y="40022"/>
            <a:ext cx="8814366" cy="6659696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807624" y="5159784"/>
            <a:ext cx="3384376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Źródło: </a:t>
            </a:r>
            <a:r>
              <a:rPr lang="pl-PL" sz="2000" i="1" dirty="0" err="1" smtClean="0"/>
              <a:t>Gentrification</a:t>
            </a:r>
            <a:r>
              <a:rPr lang="pl-PL" sz="2000" i="1" dirty="0" smtClean="0"/>
              <a:t> in a Global </a:t>
            </a:r>
            <a:r>
              <a:rPr lang="pl-PL" sz="2000" i="1" dirty="0" err="1" smtClean="0"/>
              <a:t>Context</a:t>
            </a:r>
            <a:r>
              <a:rPr lang="pl-PL" sz="2000" i="1" dirty="0" smtClean="0"/>
              <a:t>. The </a:t>
            </a:r>
            <a:r>
              <a:rPr lang="pl-PL" sz="2000" i="1" dirty="0" err="1" smtClean="0"/>
              <a:t>new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urban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colonialism</a:t>
            </a:r>
            <a:r>
              <a:rPr lang="pl-PL" sz="2000" dirty="0" smtClean="0"/>
              <a:t>, </a:t>
            </a:r>
            <a:r>
              <a:rPr lang="pl-PL" sz="2000" dirty="0" err="1" smtClean="0"/>
              <a:t>edited</a:t>
            </a:r>
            <a:r>
              <a:rPr lang="pl-PL" sz="2000" dirty="0" smtClean="0"/>
              <a:t> by Rowland Atkinson and Gary Bridge, </a:t>
            </a:r>
            <a:r>
              <a:rPr lang="pl-PL" sz="2000" dirty="0" err="1" smtClean="0"/>
              <a:t>Routledge</a:t>
            </a:r>
            <a:r>
              <a:rPr lang="pl-PL" sz="2000" dirty="0" smtClean="0"/>
              <a:t>, 2005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0574997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Przebieg procesu </a:t>
            </a:r>
            <a:endParaRPr lang="en-US" altLang="pl-PL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1600200"/>
            <a:ext cx="7848872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000" dirty="0"/>
              <a:t>	</a:t>
            </a:r>
            <a:r>
              <a:rPr lang="pl-PL" altLang="pl-PL" sz="2400" dirty="0" err="1"/>
              <a:t>Beauregard</a:t>
            </a:r>
            <a:r>
              <a:rPr lang="pl-PL" altLang="pl-PL" sz="2400" dirty="0">
                <a:hlinkClick r:id="" action="ppaction://noaction"/>
              </a:rPr>
              <a:t>[1]</a:t>
            </a:r>
            <a:r>
              <a:rPr lang="pl-PL" altLang="pl-PL" sz="2400" dirty="0"/>
              <a:t> definiuje „</a:t>
            </a:r>
            <a:r>
              <a:rPr lang="pl-PL" altLang="pl-PL" sz="2400" i="1" dirty="0" err="1"/>
              <a:t>gentrification</a:t>
            </a:r>
            <a:r>
              <a:rPr lang="pl-PL" altLang="pl-PL" sz="2400" dirty="0"/>
              <a:t>” z punktu widzenia działań, jakie do niego prowadzą. „Dowartościowywanie dzielnicy” przebiega poprzez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zakup nieruchomości przez zamożne rodziny lub deweloperów,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remont i modernizację,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inwestycje publiczne w lokalną infrastrukturę, przestrzeń publiczną i środowisko zamieszkania,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towarzyszący temu rozwój usług i handlu, stabilizację dzielnicy i ogólny wzrost zamożności. </a:t>
            </a:r>
            <a:endParaRPr lang="pl-PL" altLang="pl-PL" sz="2400" dirty="0" smtClean="0"/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/>
              <a:t>	[</a:t>
            </a:r>
            <a:r>
              <a:rPr lang="en-GB" altLang="pl-PL" sz="1800" dirty="0">
                <a:hlinkClick r:id="" action="ppaction://noaction"/>
              </a:rPr>
              <a:t>1]</a:t>
            </a:r>
            <a:r>
              <a:rPr lang="en-US" altLang="pl-PL" sz="1800" dirty="0"/>
              <a:t> Beauregard, R.A.: The Chaos and the Complexity of Gentrification, in: Smith and Williams (editors): Gentrification of the City, Boston et al. 1986</a:t>
            </a:r>
            <a:r>
              <a:rPr lang="en-US" altLang="pl-PL" sz="2000" dirty="0"/>
              <a:t>;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 smtClean="0"/>
              <a:t>Przebieg/przyczyny/formy gentryfikacji dzielnic </a:t>
            </a:r>
            <a:r>
              <a:rPr lang="pl-PL" altLang="pl-PL" sz="3600" dirty="0"/>
              <a:t>(</a:t>
            </a:r>
            <a:r>
              <a:rPr lang="pl-PL" altLang="pl-PL" sz="3600" dirty="0" err="1"/>
              <a:t>Beauregard</a:t>
            </a:r>
            <a:r>
              <a:rPr lang="pl-PL" altLang="pl-PL" sz="3600" dirty="0"/>
              <a:t>)</a:t>
            </a:r>
            <a:endParaRPr lang="en-US" altLang="pl-PL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1772816"/>
            <a:ext cx="7848872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publiczne programy rewitalizacji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spekulacje na rynku nieruchomości i wypieranie (wysiedlanie) dotychczasowych mieszkańców i wprowadzanie się innych, zamożniejszych rodzin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zasiedlanie dotychczas robotniczych dzielnic </a:t>
            </a:r>
            <a:r>
              <a:rPr lang="pl-PL" altLang="pl-PL" sz="2400" dirty="0" err="1"/>
              <a:t>wiktorańskich</a:t>
            </a:r>
            <a:r>
              <a:rPr lang="pl-PL" altLang="pl-PL" sz="2400" dirty="0"/>
              <a:t> przez mniejszości seksualne (Castro w San Francisco)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odnowa zrujnowanych budynków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adaptacje budynków poprzemysłowych na cele mieszkaniowe </a:t>
            </a:r>
            <a:endParaRPr lang="en-US" altLang="pl-PL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Cechy procesy gentryfikacji </a:t>
            </a:r>
            <a:endParaRPr lang="en-US" altLang="pl-PL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8079317" cy="48531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/>
              <a:t>poprawa  stanu  substancji mieszkaniowej na </a:t>
            </a:r>
            <a:r>
              <a:rPr lang="pl-PL" altLang="pl-PL" sz="2800" dirty="0" err="1"/>
              <a:t>gentryfikowanym</a:t>
            </a:r>
            <a:r>
              <a:rPr lang="pl-PL" altLang="pl-PL" sz="2800" dirty="0"/>
              <a:t> terenie,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/>
              <a:t>zmiany  stosunków  najmu - własności,  najczęściej rozproszenie własności i wyeliminowanie najmu,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/>
              <a:t>wzrost cen gruntów i budynków,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/>
              <a:t>wymiana  klasowa,  wysiedlenie  uboższej  ludności  i napływ bogatszej klasy średniej, rozwój kulturowy dzielnicy.</a:t>
            </a:r>
            <a:endParaRPr lang="en-US" altLang="pl-PL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0"/>
            <a:ext cx="9900592" cy="1143000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Rewitalizacja prowadząca do gentryfikacji </a:t>
            </a:r>
            <a:endParaRPr lang="en-US" altLang="pl-PL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1412876"/>
            <a:ext cx="9900592" cy="544512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100" dirty="0"/>
              <a:t>impuls do działań z zewnątrz; podejście typu top-down, od lokalnych władz i jednostek planistycznych;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100" dirty="0"/>
              <a:t>orientacja na potrzeby deweloperów, władz planistycznych (podniesienie wartości centralnych dzielnic mieszkaniowych); nowych mieszkańców (luksusowa modernizacja); inwestycje w środowisko zamieszkania, w infrastrukturę tzw. miękką;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100" dirty="0"/>
              <a:t>szybki i intensywny przebieg;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100" dirty="0"/>
              <a:t>radykalna zmiana struktury społecznej - ze społeczności o dominującym udziale klas niższych, na obszar zamieszkany przez klasę średnią i wyższą;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900" dirty="0"/>
              <a:t>dotychczasowi mieszkańcy, głównie ubożsi, imigranci, ludzie starsi ustępują miejsca zamożniejszym, profesjonalistom, ludziom wolnych zawodów;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900" dirty="0"/>
              <a:t>rodziny wielodzietne ustępują miejsca mniejszym, młodszym, często bezdzietnym, również stanu wolnego;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100" dirty="0"/>
              <a:t>konflikt pomiędzy dotychczasowymi mieszkańcami a „przybyszami” określanymi często mianem „pionierów”;</a:t>
            </a:r>
            <a:endParaRPr lang="en-US" altLang="pl-PL" sz="2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 err="1"/>
              <a:t>Gentrifcation</a:t>
            </a:r>
            <a:r>
              <a:rPr lang="pl-PL" altLang="pl-PL" sz="3600" dirty="0"/>
              <a:t> a odnowa ‘stopniowa</a:t>
            </a:r>
            <a:r>
              <a:rPr lang="pl-PL" altLang="pl-PL" sz="3600" dirty="0" smtClean="0"/>
              <a:t>’ (</a:t>
            </a:r>
            <a:r>
              <a:rPr lang="pl-PL" altLang="pl-PL" sz="3600" i="1" dirty="0" err="1" smtClean="0"/>
              <a:t>careful</a:t>
            </a:r>
            <a:r>
              <a:rPr lang="pl-PL" altLang="pl-PL" sz="3600" i="1" dirty="0" smtClean="0"/>
              <a:t> </a:t>
            </a:r>
            <a:r>
              <a:rPr lang="pl-PL" altLang="pl-PL" sz="3600" i="1" dirty="0" err="1" smtClean="0"/>
              <a:t>renewal</a:t>
            </a:r>
            <a:r>
              <a:rPr lang="pl-PL" altLang="pl-PL" sz="3600" dirty="0" smtClean="0"/>
              <a:t>) </a:t>
            </a:r>
            <a:endParaRPr lang="en-US" altLang="pl-PL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628800"/>
            <a:ext cx="7848872" cy="49688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/>
              <a:t>	Proces prowadzący do radykalnych zmian społecznych wykazuje specyficzne cechy, odróżniające go od tzw. </a:t>
            </a:r>
            <a:r>
              <a:rPr lang="pl-PL" altLang="pl-PL" sz="2400" i="1" dirty="0" err="1"/>
              <a:t>incumbent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updgrading</a:t>
            </a:r>
            <a:r>
              <a:rPr lang="pl-PL" altLang="pl-PL" sz="2400" dirty="0">
                <a:hlinkClick r:id="" action="ppaction://noaction"/>
              </a:rPr>
              <a:t>[1]</a:t>
            </a:r>
            <a:r>
              <a:rPr lang="pl-PL" altLang="pl-PL" sz="2400" dirty="0"/>
              <a:t> czyli odnowy ciążącej i wychodzącej od mieszkańców obszaru, realizowanej stopniowo, własnymi nakładami finansowymi, nie wywołującej radykalnych zmian społecznych.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/>
              <a:t>	</a:t>
            </a:r>
            <a:r>
              <a:rPr lang="en-GB" altLang="pl-PL" sz="1800" dirty="0">
                <a:hlinkClick r:id="" action="ppaction://noaction"/>
              </a:rPr>
              <a:t>[1]</a:t>
            </a:r>
            <a:r>
              <a:rPr lang="de-DE" altLang="pl-PL" sz="1800" dirty="0"/>
              <a:t> </a:t>
            </a:r>
            <a:r>
              <a:rPr lang="de-DE" altLang="pl-PL" sz="1800" dirty="0" err="1"/>
              <a:t>Pojęcia</a:t>
            </a:r>
            <a:r>
              <a:rPr lang="de-DE" altLang="pl-PL" sz="1800" dirty="0"/>
              <a:t> </a:t>
            </a:r>
            <a:r>
              <a:rPr lang="de-DE" altLang="pl-PL" sz="1800" dirty="0" err="1"/>
              <a:t>tego</a:t>
            </a:r>
            <a:r>
              <a:rPr lang="de-DE" altLang="pl-PL" sz="1800" dirty="0"/>
              <a:t> </a:t>
            </a:r>
            <a:r>
              <a:rPr lang="de-DE" altLang="pl-PL" sz="1800" dirty="0" err="1"/>
              <a:t>używa</a:t>
            </a:r>
            <a:r>
              <a:rPr lang="de-DE" altLang="pl-PL" sz="1800" dirty="0"/>
              <a:t> Jens S. </a:t>
            </a:r>
            <a:r>
              <a:rPr lang="de-DE" altLang="pl-PL" sz="1800" dirty="0" err="1"/>
              <a:t>Dangschat</a:t>
            </a:r>
            <a:r>
              <a:rPr lang="de-DE" altLang="pl-PL" sz="1800" dirty="0"/>
              <a:t> w: </a:t>
            </a:r>
            <a:r>
              <a:rPr lang="de-DE" altLang="pl-PL" sz="1800" dirty="0" err="1"/>
              <a:t>Gentrification</a:t>
            </a:r>
            <a:r>
              <a:rPr lang="de-DE" altLang="pl-PL" sz="1800" dirty="0"/>
              <a:t>: Der Wandel Innenstadtnaher Wohnviertel, w: Soziologische Stadtforschung, herausgegeben von Juergen Friedrichs, Westdeutscher Verlag: Opladen 1988;  </a:t>
            </a:r>
            <a:endParaRPr lang="en-GB" altLang="pl-PL" sz="1800" dirty="0">
              <a:hlinkClick r:id="" action="ppaction://noactio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/>
              <a:t>Wymiary gentryfikacji </a:t>
            </a:r>
            <a:r>
              <a:rPr lang="pl-PL" altLang="pl-PL" sz="3200" dirty="0" smtClean="0"/>
              <a:t>(</a:t>
            </a:r>
            <a:r>
              <a:rPr lang="pl-PL" altLang="pl-PL" sz="3200" dirty="0"/>
              <a:t>David </a:t>
            </a:r>
            <a:r>
              <a:rPr lang="pl-PL" altLang="pl-PL" sz="3200" dirty="0" err="1"/>
              <a:t>Ley</a:t>
            </a:r>
            <a:r>
              <a:rPr lang="pl-PL" altLang="pl-PL" sz="3200" dirty="0"/>
              <a:t>, 1986)</a:t>
            </a:r>
            <a:endParaRPr lang="en-US" altLang="pl-PL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przemiany techniczne, fizyczne i przestrzenne obszaru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przemiany ekonomiczne (rynek nieruchomości, usługi)</a:t>
            </a:r>
            <a:endParaRPr lang="en-US" altLang="pl-PL" dirty="0" smtClean="0"/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zmiany struktury społecznej obszaru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dirty="0" smtClean="0"/>
              <a:t>   tj. gentryfikacja kulturowa, ekonomiczna i społeczna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Fazy gentryfikacji (wg. A. Jadach-</a:t>
            </a:r>
            <a:r>
              <a:rPr lang="pl-PL" altLang="pl-PL" sz="3600" dirty="0" err="1"/>
              <a:t>Sepioło</a:t>
            </a:r>
            <a:r>
              <a:rPr lang="pl-PL" altLang="pl-PL" sz="3600" dirty="0"/>
              <a:t>)</a:t>
            </a:r>
            <a:endParaRPr lang="en-US" altLang="pl-PL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1" y="1439946"/>
            <a:ext cx="3386682" cy="2780929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l-PL" altLang="pl-PL" sz="2400" dirty="0" smtClean="0"/>
              <a:t>Trójetapowy proces stadialny gentryfikacji </a:t>
            </a:r>
            <a:endParaRPr lang="en-US" altLang="pl-PL" sz="24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082" y="853470"/>
            <a:ext cx="6478414" cy="597589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</a:t>
            </a:r>
            <a:r>
              <a:rPr lang="pl-PL" dirty="0" err="1" smtClean="0"/>
              <a:t>gentryfierów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417638"/>
            <a:ext cx="11582400" cy="5440362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Faza pionierska: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Osoby dysponujące większym kapitałem kulturowym, niekoniecznie niezbyt zamożne, np. studenci, prekariat, artyści, młode małżeństwa (tzw. </a:t>
            </a:r>
            <a:r>
              <a:rPr lang="pl-PL" i="1" dirty="0" smtClean="0"/>
              <a:t>dinks</a:t>
            </a:r>
            <a:r>
              <a:rPr lang="pl-PL" dirty="0" smtClean="0"/>
              <a:t>), singielki, mniejszości seksualne, snobujący się na bohemę zamożni profesjonaliści (tzw. </a:t>
            </a:r>
            <a:r>
              <a:rPr lang="pl-PL" i="1" dirty="0" err="1" smtClean="0"/>
              <a:t>bobos</a:t>
            </a:r>
            <a:r>
              <a:rPr lang="pl-PL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Faza zaawansowana: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/>
              <a:t>Osoby dysponujące większym kapitałem ekonomicznym, przedstawiciele dobrze płatnych zawodów, rodziny z dziećmi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err="1" smtClean="0"/>
              <a:t>Yuppies</a:t>
            </a:r>
            <a:r>
              <a:rPr lang="pl-PL" dirty="0" smtClean="0"/>
              <a:t> (</a:t>
            </a:r>
            <a:r>
              <a:rPr lang="pl-PL" i="1" dirty="0" err="1" smtClean="0"/>
              <a:t>young</a:t>
            </a:r>
            <a:r>
              <a:rPr lang="pl-PL" i="1" dirty="0" smtClean="0"/>
              <a:t> </a:t>
            </a:r>
            <a:r>
              <a:rPr lang="pl-PL" i="1" dirty="0" err="1" smtClean="0"/>
              <a:t>urban</a:t>
            </a:r>
            <a:r>
              <a:rPr lang="pl-PL" i="1" dirty="0" smtClean="0"/>
              <a:t> </a:t>
            </a:r>
            <a:r>
              <a:rPr lang="pl-PL" i="1" dirty="0" err="1" smtClean="0"/>
              <a:t>professionals</a:t>
            </a:r>
            <a:r>
              <a:rPr lang="pl-PL" dirty="0" smtClean="0"/>
              <a:t>); </a:t>
            </a:r>
            <a:r>
              <a:rPr lang="pl-PL" dirty="0" err="1" smtClean="0"/>
              <a:t>yupps</a:t>
            </a:r>
            <a:r>
              <a:rPr lang="pl-PL" dirty="0" smtClean="0"/>
              <a:t> (</a:t>
            </a:r>
            <a:r>
              <a:rPr lang="pl-PL" i="1" dirty="0" err="1" smtClean="0"/>
              <a:t>young</a:t>
            </a:r>
            <a:r>
              <a:rPr lang="pl-PL" i="1" dirty="0" smtClean="0"/>
              <a:t> </a:t>
            </a:r>
            <a:r>
              <a:rPr lang="pl-PL" i="1" dirty="0" err="1" smtClean="0"/>
              <a:t>urban</a:t>
            </a:r>
            <a:r>
              <a:rPr lang="pl-PL" i="1" dirty="0" smtClean="0"/>
              <a:t> </a:t>
            </a:r>
            <a:r>
              <a:rPr lang="pl-PL" i="1" dirty="0" err="1" smtClean="0"/>
              <a:t>professional</a:t>
            </a:r>
            <a:r>
              <a:rPr lang="pl-PL" i="1" dirty="0" smtClean="0"/>
              <a:t> </a:t>
            </a:r>
            <a:r>
              <a:rPr lang="pl-PL" i="1" dirty="0" err="1" smtClean="0"/>
              <a:t>parents</a:t>
            </a:r>
            <a:r>
              <a:rPr lang="pl-PL" dirty="0" smtClean="0"/>
              <a:t>); przedstawiciele sektora finansowego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82619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Wybrana 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Łukasz Drozda, </a:t>
            </a:r>
            <a:r>
              <a:rPr lang="pl-PL" sz="2400" i="1" dirty="0" smtClean="0"/>
              <a:t>Uszlachetniając przestrzeń. Jak </a:t>
            </a:r>
            <a:r>
              <a:rPr lang="pl-PL" sz="2400" i="1" dirty="0"/>
              <a:t>działa gentryfikacja </a:t>
            </a:r>
            <a:r>
              <a:rPr lang="pl-PL" sz="2400" i="1" dirty="0" smtClean="0"/>
              <a:t>i </a:t>
            </a:r>
            <a:r>
              <a:rPr lang="pl-PL" sz="2400" i="1" dirty="0"/>
              <a:t>jak się ją </a:t>
            </a:r>
            <a:r>
              <a:rPr lang="pl-PL" sz="2400" i="1" dirty="0" smtClean="0"/>
              <a:t>mierzy</a:t>
            </a:r>
            <a:r>
              <a:rPr lang="pl-PL" sz="2400" dirty="0" smtClean="0"/>
              <a:t>, Instytut </a:t>
            </a:r>
            <a:r>
              <a:rPr lang="pl-PL" sz="2400" dirty="0"/>
              <a:t>Wydawniczy Książka i </a:t>
            </a:r>
            <a:r>
              <a:rPr lang="pl-PL" sz="2400" dirty="0" smtClean="0"/>
              <a:t>Prasa, </a:t>
            </a:r>
            <a:r>
              <a:rPr lang="pl-PL" sz="2400" dirty="0"/>
              <a:t>Warszawa </a:t>
            </a:r>
            <a:r>
              <a:rPr lang="pl-PL" sz="2400" dirty="0" smtClean="0"/>
              <a:t>2017</a:t>
            </a:r>
          </a:p>
          <a:p>
            <a:r>
              <a:rPr lang="pl-PL" sz="2400" dirty="0" smtClean="0"/>
              <a:t>A</a:t>
            </a:r>
            <a:r>
              <a:rPr lang="pl-PL" sz="2400" dirty="0"/>
              <a:t>. Jadach-</a:t>
            </a:r>
            <a:r>
              <a:rPr lang="pl-PL" sz="2400" dirty="0" err="1"/>
              <a:t>Sepioło</a:t>
            </a:r>
            <a:r>
              <a:rPr lang="pl-PL" sz="2400" dirty="0"/>
              <a:t>, </a:t>
            </a:r>
            <a:r>
              <a:rPr lang="pl-PL" sz="2400" i="1" dirty="0"/>
              <a:t>Gentryfikacja w kontekście rewitalizacji</a:t>
            </a:r>
            <a:r>
              <a:rPr lang="pl-PL" sz="2400" dirty="0"/>
              <a:t>, w: A. Zborowski (red.), </a:t>
            </a:r>
            <a:r>
              <a:rPr lang="pl-PL" sz="2400" i="1" dirty="0"/>
              <a:t>Demograficzne i społeczne uwarunkowania rewitalizacji miast w Polsce</a:t>
            </a:r>
            <a:r>
              <a:rPr lang="pl-PL" sz="2400" dirty="0"/>
              <a:t>, Instytut Rozwoju Miast, Kraków 2009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A</a:t>
            </a:r>
            <a:r>
              <a:rPr lang="pl-PL" sz="2400" dirty="0"/>
              <a:t>. Jadach-</a:t>
            </a:r>
            <a:r>
              <a:rPr lang="pl-PL" sz="2400" dirty="0" err="1"/>
              <a:t>Sepioło</a:t>
            </a:r>
            <a:r>
              <a:rPr lang="pl-PL" sz="2400" dirty="0"/>
              <a:t>, „Gentryfikacja miast”, </a:t>
            </a:r>
            <a:r>
              <a:rPr lang="pl-PL" sz="2400" i="1" dirty="0"/>
              <a:t>Problemy Rozwoju Miast</a:t>
            </a:r>
            <a:r>
              <a:rPr lang="pl-PL" sz="2400" dirty="0"/>
              <a:t>, nr 3/2007.</a:t>
            </a:r>
          </a:p>
        </p:txBody>
      </p:sp>
    </p:spTree>
    <p:extLst>
      <p:ext uri="{BB962C8B-B14F-4D97-AF65-F5344CB8AC3E}">
        <p14:creationId xmlns:p14="http://schemas.microsoft.com/office/powerpoint/2010/main" val="158761836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Gentryfiers</a:t>
            </a:r>
            <a:r>
              <a:rPr lang="pl-PL" dirty="0" smtClean="0"/>
              <a:t> wg N. </a:t>
            </a:r>
            <a:r>
              <a:rPr lang="pl-PL" dirty="0" err="1" smtClean="0"/>
              <a:t>Smitha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l-PL" dirty="0" smtClean="0"/>
              <a:t>inwestorzy profesjonalni (deweloperzy), ulepszający nieruchomości dla zysku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Inwestorzy – mieszkańcy, remontujący/modernizujący dla własnych potrzeb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Inwestorzy – właściciele wynajmujący już zgentryfikowane mieszkania </a:t>
            </a:r>
          </a:p>
          <a:p>
            <a:pPr marL="514350" indent="-514350">
              <a:buFont typeface="+mj-lt"/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801057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Miary gentryfikacji </a:t>
            </a:r>
            <a:endParaRPr lang="en-US" altLang="pl-PL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417638"/>
            <a:ext cx="7992888" cy="5180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800" dirty="0"/>
              <a:t>wskaźniki</a:t>
            </a:r>
            <a:r>
              <a:rPr lang="pl-PL" altLang="pl-PL" sz="2800" dirty="0">
                <a:hlinkClick r:id="" action="ppaction://noaction"/>
              </a:rPr>
              <a:t>[1]</a:t>
            </a:r>
            <a:r>
              <a:rPr lang="pl-PL" altLang="pl-PL" sz="2800" dirty="0"/>
              <a:t> dotyczące: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wieku budynków,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poziomu przeciętnego czynszu,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stopnia uwłaszczenia mieszkań,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udziału mniejszości etnicznych w strukturze mieszkańców,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przeciętnego dochodu mieszkańców,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wieku mieszkańców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wykształcenia mieszkańców </a:t>
            </a:r>
            <a:endParaRPr lang="pl-PL" altLang="pl-PL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 smtClean="0"/>
              <a:t>Wykonywanych zawodów</a:t>
            </a:r>
            <a:r>
              <a:rPr lang="pl-PL" altLang="pl-PL" sz="2400" dirty="0"/>
              <a:t/>
            </a:r>
            <a:br>
              <a:rPr lang="pl-PL" altLang="pl-PL" sz="2400" dirty="0"/>
            </a:br>
            <a:endParaRPr lang="pl-PL" altLang="pl-PL" sz="2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/>
              <a:t>	</a:t>
            </a:r>
            <a:r>
              <a:rPr lang="en-GB" altLang="pl-PL" sz="1800" dirty="0">
                <a:hlinkClick r:id="" action="ppaction://noaction"/>
              </a:rPr>
              <a:t>[1]</a:t>
            </a:r>
            <a:r>
              <a:rPr lang="de-DE" altLang="pl-PL" sz="1800" dirty="0"/>
              <a:t> Friedrichs, J.: </a:t>
            </a:r>
            <a:r>
              <a:rPr lang="de-DE" altLang="pl-PL" sz="1800" dirty="0" err="1"/>
              <a:t>Gentrification</a:t>
            </a:r>
            <a:r>
              <a:rPr lang="de-DE" altLang="pl-PL" sz="1800" dirty="0"/>
              <a:t>: Forschungsstand und methodologische Probleme, w: Friedrichs, J., </a:t>
            </a:r>
            <a:r>
              <a:rPr lang="de-DE" altLang="pl-PL" sz="1800" dirty="0" err="1"/>
              <a:t>Kecskes</a:t>
            </a:r>
            <a:r>
              <a:rPr lang="de-DE" altLang="pl-PL" sz="1800" dirty="0"/>
              <a:t>, R., (Hrsg.): </a:t>
            </a:r>
            <a:r>
              <a:rPr lang="de-DE" altLang="pl-PL" sz="1800" dirty="0" err="1"/>
              <a:t>Gentrification</a:t>
            </a:r>
            <a:r>
              <a:rPr lang="de-DE" altLang="pl-PL" sz="1800" dirty="0"/>
              <a:t>. Theorie und Forschungsergebnisse. Opladen: </a:t>
            </a:r>
            <a:r>
              <a:rPr lang="de-DE" altLang="pl-PL" sz="1800" dirty="0" err="1"/>
              <a:t>Leske</a:t>
            </a:r>
            <a:r>
              <a:rPr lang="de-DE" altLang="pl-PL" sz="1800" dirty="0"/>
              <a:t> + </a:t>
            </a:r>
            <a:r>
              <a:rPr lang="de-DE" altLang="pl-PL" sz="1800" dirty="0" err="1"/>
              <a:t>Budrich</a:t>
            </a:r>
            <a:r>
              <a:rPr lang="de-DE" altLang="pl-PL" sz="1800" dirty="0"/>
              <a:t>, 1996, s. 21; </a:t>
            </a:r>
            <a:endParaRPr lang="en-US" altLang="pl-PL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Intensywność procesu</a:t>
            </a:r>
            <a:endParaRPr lang="en-US" altLang="pl-PL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368" y="1600201"/>
            <a:ext cx="8281549" cy="506915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poziom zrujnowania / degradacji dzielnicy kiedy rozpoczyna się proces jej </a:t>
            </a:r>
            <a:r>
              <a:rPr lang="pl-PL" altLang="pl-PL" sz="2800" dirty="0" err="1"/>
              <a:t>rewaulacji</a:t>
            </a:r>
            <a:r>
              <a:rPr lang="pl-PL" altLang="pl-PL" sz="2800" dirty="0"/>
              <a:t> i odnowy? Jeśli nie doszło do radykalnego upadku, większe szanse na uniknięcie gentryfikacji </a:t>
            </a:r>
            <a:endParaRPr lang="pl-PL" altLang="pl-PL" sz="2800" dirty="0" smtClean="0"/>
          </a:p>
          <a:p>
            <a:pPr eaLnBrk="1" hangingPunct="1">
              <a:lnSpc>
                <a:spcPct val="90000"/>
              </a:lnSpc>
            </a:pPr>
            <a:endParaRPr lang="pl-PL" altLang="pl-PL" sz="28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kto </a:t>
            </a:r>
            <a:r>
              <a:rPr lang="pl-PL" altLang="pl-PL" sz="2800" dirty="0" smtClean="0"/>
              <a:t>inwestuje? – </a:t>
            </a:r>
            <a:r>
              <a:rPr lang="pl-PL" altLang="pl-PL" sz="2800" dirty="0"/>
              <a:t>zewnętrzne inwestycje grożą radykalizacją </a:t>
            </a:r>
            <a:r>
              <a:rPr lang="pl-PL" altLang="pl-PL" sz="2800" dirty="0" smtClean="0"/>
              <a:t>przemian</a:t>
            </a:r>
          </a:p>
          <a:p>
            <a:pPr eaLnBrk="1" hangingPunct="1">
              <a:lnSpc>
                <a:spcPct val="90000"/>
              </a:lnSpc>
            </a:pPr>
            <a:endParaRPr lang="pl-PL" altLang="pl-PL" sz="28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 smtClean="0"/>
              <a:t>Aktywność administracji </a:t>
            </a:r>
            <a:r>
              <a:rPr lang="pl-PL" altLang="pl-PL" sz="2800" dirty="0"/>
              <a:t>publicznej </a:t>
            </a:r>
            <a:r>
              <a:rPr lang="pl-PL" altLang="pl-PL" sz="2800" dirty="0" smtClean="0"/>
              <a:t>i istniejące regulacje prawne (dot. </a:t>
            </a:r>
            <a:r>
              <a:rPr lang="pl-PL" altLang="pl-PL" sz="2800" dirty="0"/>
              <a:t>c</a:t>
            </a:r>
            <a:r>
              <a:rPr lang="pl-PL" altLang="pl-PL" sz="2800" dirty="0" smtClean="0"/>
              <a:t>zynszów, planowanie miejscowe)</a:t>
            </a:r>
            <a:endParaRPr lang="en-US" altLang="pl-PL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4008439" y="1773239"/>
            <a:ext cx="4175125" cy="3024187"/>
          </a:xfrm>
          <a:prstGeom prst="leftRightArrow">
            <a:avLst>
              <a:gd name="adj1" fmla="val 50000"/>
              <a:gd name="adj2" fmla="val 27612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b="1"/>
              <a:t>Społeczna odnowa miast </a:t>
            </a:r>
          </a:p>
          <a:p>
            <a:pPr algn="ctr" eaLnBrk="1" hangingPunct="1"/>
            <a:r>
              <a:rPr lang="pl-PL" altLang="pl-PL" b="1"/>
              <a:t>Careful urban renewal </a:t>
            </a:r>
          </a:p>
          <a:p>
            <a:pPr algn="ctr" eaLnBrk="1" hangingPunct="1"/>
            <a:r>
              <a:rPr lang="pl-PL" altLang="pl-PL" b="1"/>
              <a:t>Bottom-up approach </a:t>
            </a:r>
            <a:endParaRPr lang="en-US" altLang="pl-PL" b="1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668464" y="1989139"/>
            <a:ext cx="2339975" cy="25923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b="1"/>
              <a:t>Narzucony odgórnie </a:t>
            </a:r>
          </a:p>
          <a:p>
            <a:pPr algn="ctr" eaLnBrk="1" hangingPunct="1"/>
            <a:r>
              <a:rPr lang="pl-PL" altLang="pl-PL" b="1"/>
              <a:t>przez władze </a:t>
            </a:r>
          </a:p>
          <a:p>
            <a:pPr algn="ctr" eaLnBrk="1" hangingPunct="1"/>
            <a:r>
              <a:rPr lang="pl-PL" altLang="pl-PL" b="1"/>
              <a:t>proces odnowy </a:t>
            </a:r>
          </a:p>
          <a:p>
            <a:pPr algn="ctr" eaLnBrk="1" hangingPunct="1"/>
            <a:r>
              <a:rPr lang="pl-PL" altLang="pl-PL" b="1"/>
              <a:t>Bottom – down </a:t>
            </a:r>
          </a:p>
          <a:p>
            <a:pPr algn="ctr" eaLnBrk="1" hangingPunct="1"/>
            <a:r>
              <a:rPr lang="pl-PL" altLang="pl-PL" b="1"/>
              <a:t>approach</a:t>
            </a:r>
            <a:r>
              <a:rPr lang="pl-PL" altLang="pl-PL"/>
              <a:t> </a:t>
            </a:r>
            <a:endParaRPr lang="en-US" altLang="pl-PL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8183563" y="2060575"/>
            <a:ext cx="2305050" cy="2592388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b="1"/>
              <a:t>Rewitalizacja </a:t>
            </a:r>
          </a:p>
          <a:p>
            <a:pPr algn="ctr" eaLnBrk="1" hangingPunct="1"/>
            <a:r>
              <a:rPr lang="pl-PL" altLang="pl-PL" b="1"/>
              <a:t>„wolnorynkowa</a:t>
            </a:r>
            <a:r>
              <a:rPr lang="pl-PL" altLang="pl-PL"/>
              <a:t>”</a:t>
            </a:r>
          </a:p>
          <a:p>
            <a:pPr algn="ctr" eaLnBrk="1" hangingPunct="1"/>
            <a:r>
              <a:rPr lang="pl-PL" altLang="pl-PL"/>
              <a:t> </a:t>
            </a:r>
            <a:endParaRPr lang="en-US" altLang="pl-PL"/>
          </a:p>
        </p:txBody>
      </p:sp>
      <p:sp>
        <p:nvSpPr>
          <p:cNvPr id="20485" name="AutoShape 8"/>
          <p:cNvSpPr>
            <a:spLocks noChangeArrowheads="1"/>
          </p:cNvSpPr>
          <p:nvPr/>
        </p:nvSpPr>
        <p:spPr bwMode="auto">
          <a:xfrm>
            <a:off x="9048751" y="4652963"/>
            <a:ext cx="576263" cy="863600"/>
          </a:xfrm>
          <a:prstGeom prst="downArrow">
            <a:avLst>
              <a:gd name="adj1" fmla="val 50000"/>
              <a:gd name="adj2" fmla="val 374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7607300" y="5516564"/>
            <a:ext cx="29527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b="1"/>
              <a:t>Zmiany przestrzenne, </a:t>
            </a:r>
          </a:p>
          <a:p>
            <a:pPr algn="ctr" eaLnBrk="1" hangingPunct="1"/>
            <a:r>
              <a:rPr lang="pl-PL" altLang="pl-PL" b="1"/>
              <a:t>techniczne, społeczne,</a:t>
            </a:r>
          </a:p>
          <a:p>
            <a:pPr algn="ctr" eaLnBrk="1" hangingPunct="1"/>
            <a:r>
              <a:rPr lang="pl-PL" altLang="pl-PL" b="1"/>
              <a:t>gospodarcze</a:t>
            </a:r>
          </a:p>
          <a:p>
            <a:pPr algn="ctr" eaLnBrk="1" hangingPunct="1"/>
            <a:r>
              <a:rPr lang="pl-PL" altLang="pl-PL" b="1"/>
              <a:t>Gentrification </a:t>
            </a:r>
            <a:endParaRPr lang="en-US" altLang="pl-PL" b="1"/>
          </a:p>
        </p:txBody>
      </p:sp>
      <p:sp>
        <p:nvSpPr>
          <p:cNvPr id="20487" name="AutoShape 10"/>
          <p:cNvSpPr>
            <a:spLocks noChangeArrowheads="1"/>
          </p:cNvSpPr>
          <p:nvPr/>
        </p:nvSpPr>
        <p:spPr bwMode="auto">
          <a:xfrm>
            <a:off x="2566989" y="4581525"/>
            <a:ext cx="504825" cy="935038"/>
          </a:xfrm>
          <a:prstGeom prst="downArrow">
            <a:avLst>
              <a:gd name="adj1" fmla="val 50000"/>
              <a:gd name="adj2" fmla="val 463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1666875" y="5516564"/>
            <a:ext cx="26289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b="1"/>
              <a:t>Brak akceptacji</a:t>
            </a:r>
          </a:p>
          <a:p>
            <a:pPr algn="ctr" eaLnBrk="1" hangingPunct="1"/>
            <a:r>
              <a:rPr lang="pl-PL" altLang="pl-PL" b="1"/>
              <a:t>Brak działań w </a:t>
            </a:r>
          </a:p>
          <a:p>
            <a:pPr algn="ctr" eaLnBrk="1" hangingPunct="1"/>
            <a:r>
              <a:rPr lang="pl-PL" altLang="pl-PL" b="1"/>
              <a:t>sferze społecznej </a:t>
            </a:r>
          </a:p>
          <a:p>
            <a:pPr algn="ctr" eaLnBrk="1" hangingPunct="1"/>
            <a:r>
              <a:rPr lang="pl-PL" altLang="pl-PL" b="1"/>
              <a:t>Odnowa „techniczna” </a:t>
            </a:r>
            <a:endParaRPr lang="en-US" altLang="pl-PL" b="1"/>
          </a:p>
        </p:txBody>
      </p:sp>
      <p:sp>
        <p:nvSpPr>
          <p:cNvPr id="2048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/>
              <a:t>Różne modele rewitalizacji </a:t>
            </a:r>
            <a:endParaRPr lang="en-US" altLang="pl-PL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Przyczyny gentryfikacji </a:t>
            </a:r>
            <a:endParaRPr lang="en-US" altLang="pl-PL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ekonomiczne </a:t>
            </a:r>
          </a:p>
          <a:p>
            <a:pPr eaLnBrk="1" hangingPunct="1"/>
            <a:r>
              <a:rPr lang="pl-PL" altLang="pl-PL" dirty="0" smtClean="0"/>
              <a:t>społeczno – kulturowe </a:t>
            </a:r>
          </a:p>
          <a:p>
            <a:pPr eaLnBrk="1" hangingPunct="1"/>
            <a:r>
              <a:rPr lang="pl-PL" altLang="pl-PL" dirty="0" smtClean="0"/>
              <a:t>prawne </a:t>
            </a:r>
          </a:p>
          <a:p>
            <a:pPr eaLnBrk="1" hangingPunct="1"/>
            <a:r>
              <a:rPr lang="pl-PL" altLang="pl-PL" dirty="0" smtClean="0"/>
              <a:t>polityczne </a:t>
            </a:r>
            <a:endParaRPr lang="en-US" alt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Przyczyny ekonomiczne</a:t>
            </a:r>
            <a:endParaRPr lang="en-US" altLang="pl-PL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teoria </a:t>
            </a:r>
            <a:r>
              <a:rPr lang="pl-PL" altLang="pl-PL" i="1" dirty="0" smtClean="0"/>
              <a:t>‘rent gap’ </a:t>
            </a:r>
            <a:r>
              <a:rPr lang="pl-PL" altLang="pl-PL" dirty="0" smtClean="0"/>
              <a:t>(Neil </a:t>
            </a:r>
            <a:r>
              <a:rPr lang="pl-PL" altLang="pl-PL" dirty="0" err="1" smtClean="0"/>
              <a:t>Smith</a:t>
            </a:r>
            <a:r>
              <a:rPr lang="pl-PL" altLang="pl-PL" dirty="0" smtClean="0"/>
              <a:t>): remonty w celu usunięcia luki czynszowej </a:t>
            </a:r>
          </a:p>
          <a:p>
            <a:pPr eaLnBrk="1" hangingPunct="1"/>
            <a:endParaRPr lang="pl-PL" altLang="pl-PL" dirty="0" smtClean="0"/>
          </a:p>
          <a:p>
            <a:pPr eaLnBrk="1" hangingPunct="1"/>
            <a:r>
              <a:rPr lang="pl-PL" altLang="pl-PL" dirty="0" smtClean="0"/>
              <a:t>teoria </a:t>
            </a:r>
            <a:r>
              <a:rPr lang="pl-PL" altLang="pl-PL" i="1" dirty="0" smtClean="0"/>
              <a:t>‘</a:t>
            </a:r>
            <a:r>
              <a:rPr lang="pl-PL" altLang="pl-PL" i="1" dirty="0" err="1" smtClean="0"/>
              <a:t>value</a:t>
            </a:r>
            <a:r>
              <a:rPr lang="pl-PL" altLang="pl-PL" i="1" dirty="0" smtClean="0"/>
              <a:t> gap’ </a:t>
            </a:r>
            <a:r>
              <a:rPr lang="pl-PL" altLang="pl-PL" dirty="0" smtClean="0"/>
              <a:t>(Chris </a:t>
            </a:r>
            <a:r>
              <a:rPr lang="pl-PL" altLang="pl-PL" dirty="0" err="1" smtClean="0"/>
              <a:t>Hamnett</a:t>
            </a:r>
            <a:r>
              <a:rPr lang="pl-PL" altLang="pl-PL" dirty="0" smtClean="0"/>
              <a:t>): zmiana struktury własności – z najmu na własność </a:t>
            </a:r>
            <a:endParaRPr lang="en-US" alt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Rent-gap (Neil </a:t>
            </a:r>
            <a:r>
              <a:rPr lang="pl-PL" altLang="pl-PL" dirty="0" err="1" smtClean="0"/>
              <a:t>Smith</a:t>
            </a:r>
            <a:r>
              <a:rPr lang="pl-PL" altLang="pl-PL" dirty="0" smtClean="0"/>
              <a:t>) </a:t>
            </a:r>
            <a:endParaRPr lang="en-US" altLang="pl-PL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600200"/>
            <a:ext cx="7848872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gentryfikacja na obszarach dotąd zaniedbanych, niedoinwestowanych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zły stan techniczny, niski standard przy dobrej lokalizacji tworzy lukę pomiędzy czynszem faktycznie uzyskiwanym a potencjalnym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właściciele, inwestorzy, deweloperzy zaczynają remontować, modernizować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przeważnie też inwestycje w infrastrukturę (techniczną, komunikacyjną) oraz w przestrzeń publiczną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wyższe czynsze = inni najemcy, dotychczasowi są wysiedlani lub sami się wyprowadzają,</a:t>
            </a:r>
            <a:endParaRPr lang="en-US" altLang="pl-PL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Value-gap (Chris </a:t>
            </a:r>
            <a:r>
              <a:rPr lang="pl-PL" altLang="pl-PL" dirty="0" err="1" smtClean="0"/>
              <a:t>Hamnett</a:t>
            </a:r>
            <a:r>
              <a:rPr lang="pl-PL" altLang="pl-PL" dirty="0" smtClean="0"/>
              <a:t>)</a:t>
            </a:r>
            <a:endParaRPr lang="en-US" altLang="pl-PL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600201"/>
            <a:ext cx="7992887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różnica pomiędzy wartością nieruchomości obciążoną prawami najmu (najczęściej mocno chronionymi) a nieruchomością w ‘stanie wolnym’. </a:t>
            </a:r>
            <a:endParaRPr lang="pl-PL" altLang="pl-PL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l-PL" altLang="pl-PL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impuls do sprzedaży nieruchomości – zmiana praw: z najmu do własności lokali </a:t>
            </a:r>
            <a:endParaRPr lang="pl-PL" altLang="pl-PL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l-PL" altLang="pl-PL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400" dirty="0"/>
              <a:t>zmiana struktury praw wiąże się z osiedlaniem zamożniejszych grup, remontami, </a:t>
            </a:r>
            <a:r>
              <a:rPr lang="pl-PL" altLang="pl-PL" sz="2400" dirty="0" smtClean="0"/>
              <a:t>modernizacjami, zmianą struktury oferty handlowej i rekreacyjnej </a:t>
            </a:r>
            <a:endParaRPr lang="pl-PL" altLang="pl-PL" sz="2400" dirty="0"/>
          </a:p>
          <a:p>
            <a:pPr eaLnBrk="1" hangingPunct="1">
              <a:lnSpc>
                <a:spcPct val="90000"/>
              </a:lnSpc>
            </a:pPr>
            <a:endParaRPr lang="en-US" altLang="pl-PL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Warunki sprzyjające </a:t>
            </a:r>
            <a:endParaRPr lang="en-US" altLang="pl-PL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wolny </a:t>
            </a:r>
            <a:r>
              <a:rPr lang="pl-PL" altLang="pl-PL" sz="2400" dirty="0" smtClean="0"/>
              <a:t>rynek nieruchomości </a:t>
            </a:r>
            <a:endParaRPr lang="pl-PL" altLang="pl-PL" sz="24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dynamiczny rozwój miasta i rynku nieruchomości - rozwój rynku usług FIRE (</a:t>
            </a:r>
            <a:r>
              <a:rPr lang="pl-PL" altLang="pl-PL" sz="2400" i="1" dirty="0" err="1"/>
              <a:t>finance</a:t>
            </a:r>
            <a:r>
              <a:rPr lang="pl-PL" altLang="pl-PL" sz="2400" i="1" dirty="0"/>
              <a:t>, </a:t>
            </a:r>
            <a:r>
              <a:rPr lang="pl-PL" altLang="pl-PL" sz="2400" i="1" dirty="0" err="1"/>
              <a:t>insurance</a:t>
            </a:r>
            <a:r>
              <a:rPr lang="pl-PL" altLang="pl-PL" sz="2400" i="1" dirty="0"/>
              <a:t>, real </a:t>
            </a:r>
            <a:r>
              <a:rPr lang="pl-PL" altLang="pl-PL" sz="2400" i="1" dirty="0" err="1"/>
              <a:t>estate</a:t>
            </a:r>
            <a:r>
              <a:rPr lang="pl-PL" altLang="pl-PL" sz="24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brak kontroli czynszów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brak regulacji planistycznych, budowlanych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publiczne programy odnowy, rehabilitacji dzielnic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lokalizacja dzielnic </a:t>
            </a:r>
            <a:r>
              <a:rPr lang="pl-PL" altLang="pl-PL" sz="2400" dirty="0" err="1"/>
              <a:t>gentryfikowanych</a:t>
            </a:r>
            <a:r>
              <a:rPr lang="pl-PL" altLang="pl-PL" sz="2400" dirty="0"/>
              <a:t> </a:t>
            </a:r>
            <a:endParaRPr lang="en-US" altLang="pl-PL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Protesty, przykłady gentryfikacji </a:t>
            </a:r>
            <a:endParaRPr lang="en-US" altLang="pl-PL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dirty="0" err="1"/>
              <a:t>Islington</a:t>
            </a:r>
            <a:r>
              <a:rPr lang="pl-PL" altLang="pl-PL" sz="2000" dirty="0"/>
              <a:t>, Londyn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 err="1"/>
              <a:t>Greenwhich</a:t>
            </a:r>
            <a:r>
              <a:rPr lang="pl-PL" altLang="pl-PL" sz="2000" dirty="0"/>
              <a:t> </a:t>
            </a:r>
            <a:r>
              <a:rPr lang="pl-PL" altLang="pl-PL" sz="2000" dirty="0" err="1"/>
              <a:t>Village</a:t>
            </a:r>
            <a:r>
              <a:rPr lang="pl-PL" altLang="pl-PL" sz="2000" dirty="0"/>
              <a:t>, Manhattan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 err="1"/>
              <a:t>Kreuzberg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Prenzlauer</a:t>
            </a:r>
            <a:r>
              <a:rPr lang="pl-PL" altLang="pl-PL" sz="2000" dirty="0"/>
              <a:t> Berg, Berlin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Lower East </a:t>
            </a:r>
            <a:r>
              <a:rPr lang="pl-PL" altLang="pl-PL" sz="2000" dirty="0" err="1"/>
              <a:t>Side</a:t>
            </a:r>
            <a:r>
              <a:rPr lang="pl-PL" altLang="pl-PL" sz="2000" dirty="0"/>
              <a:t>, NYC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Philadelphia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Kazimierz, Kraków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 err="1"/>
              <a:t>Ehrenfeld</a:t>
            </a:r>
            <a:r>
              <a:rPr lang="pl-PL" altLang="pl-PL" sz="2000" dirty="0"/>
              <a:t>, Kolonia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 err="1"/>
              <a:t>Wilhelmsburg-Reiherstiegsviertel</a:t>
            </a:r>
            <a:r>
              <a:rPr lang="pl-PL" altLang="pl-PL" sz="2000" dirty="0"/>
              <a:t>, Hamburg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l-PL" sz="2000" dirty="0"/>
              <a:t>Haight-Ashbury (North Beach)</a:t>
            </a:r>
            <a:r>
              <a:rPr lang="pl-PL" altLang="pl-PL" sz="2000" dirty="0"/>
              <a:t>, </a:t>
            </a:r>
            <a:r>
              <a:rPr lang="en-US" altLang="pl-PL" sz="2000" dirty="0"/>
              <a:t>San Francisco</a:t>
            </a:r>
            <a:r>
              <a:rPr lang="pl-PL" altLang="pl-PL" sz="2000" dirty="0"/>
              <a:t>\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dirty="0"/>
              <a:t>i wiele innych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000" dirty="0"/>
              <a:t>„</a:t>
            </a:r>
            <a:r>
              <a:rPr lang="pl-PL" altLang="pl-PL" sz="2000" dirty="0" err="1"/>
              <a:t>Gentrification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</a:t>
            </a:r>
            <a:r>
              <a:rPr lang="pl-PL" altLang="pl-PL" sz="2000" dirty="0"/>
              <a:t> war!”</a:t>
            </a:r>
          </a:p>
          <a:p>
            <a:pPr eaLnBrk="1" hangingPunct="1">
              <a:lnSpc>
                <a:spcPct val="80000"/>
              </a:lnSpc>
            </a:pPr>
            <a:endParaRPr lang="en-US" altLang="pl-P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Skojarzenia, stereotypy...</a:t>
            </a:r>
            <a:endParaRPr lang="en-US" altLang="pl-P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412875"/>
            <a:ext cx="792088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Szanuj menela swego. Gentryfikacja czy rewitalizacja?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dirty="0"/>
              <a:t>Wszyscy tęsknią za przestępczością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b="1" dirty="0"/>
              <a:t>Wyspa </a:t>
            </a:r>
            <a:r>
              <a:rPr lang="pl-PL" altLang="pl-PL" sz="1400" dirty="0"/>
              <a:t>milionerów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400" b="1" dirty="0"/>
              <a:t>Inwazja</a:t>
            </a:r>
            <a:r>
              <a:rPr lang="pl-PL" altLang="pl-PL" sz="1400" dirty="0"/>
              <a:t> klezmerów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b="1" dirty="0"/>
              <a:t>Piętno</a:t>
            </a:r>
            <a:r>
              <a:rPr lang="pl-PL" altLang="pl-PL" sz="1600" dirty="0"/>
              <a:t> „złego adresu” - ryzyka społeczne procesów rewitalizacji miast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Rynkowy </a:t>
            </a:r>
            <a:r>
              <a:rPr lang="pl-PL" altLang="pl-PL" sz="1600" b="1" dirty="0"/>
              <a:t>urok biedy</a:t>
            </a:r>
            <a:r>
              <a:rPr lang="pl-PL" altLang="pl-PL" sz="1600" dirty="0"/>
              <a:t> nie do odparcia, czyli gentryfikacja po Berlińsku i Warszawsku </a:t>
            </a:r>
            <a:endParaRPr lang="pl-PL" altLang="pl-PL" sz="1800" dirty="0"/>
          </a:p>
          <a:p>
            <a:pPr eaLnBrk="1" hangingPunct="1">
              <a:lnSpc>
                <a:spcPct val="80000"/>
              </a:lnSpc>
            </a:pPr>
            <a:r>
              <a:rPr lang="pl-PL" altLang="pl-PL" sz="1600" b="1" dirty="0"/>
              <a:t>Prawo do miasta</a:t>
            </a:r>
            <a:r>
              <a:rPr lang="pl-PL" altLang="pl-PL" sz="1600" dirty="0"/>
              <a:t> – Jak je egzekwować?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l-PL" sz="1600" dirty="0"/>
              <a:t>GENTRYFIKACJA- </a:t>
            </a:r>
            <a:r>
              <a:rPr lang="en-US" altLang="pl-PL" sz="1600" dirty="0" err="1"/>
              <a:t>czyli</a:t>
            </a:r>
            <a:r>
              <a:rPr lang="en-US" altLang="pl-PL" sz="1600" dirty="0"/>
              <a:t> </a:t>
            </a:r>
            <a:r>
              <a:rPr lang="en-US" altLang="pl-PL" sz="1600" b="1" dirty="0" err="1"/>
              <a:t>eliminacja</a:t>
            </a:r>
            <a:r>
              <a:rPr lang="en-US" altLang="pl-PL" sz="1600" dirty="0"/>
              <a:t> </a:t>
            </a:r>
            <a:endParaRPr lang="pl-PL" altLang="pl-PL" sz="1600" dirty="0"/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Gentryfikacja, podwyżki czynszów i przymusowe </a:t>
            </a:r>
            <a:r>
              <a:rPr lang="pl-PL" altLang="pl-PL" sz="1600" b="1" dirty="0"/>
              <a:t>przesiedlenia</a:t>
            </a:r>
            <a:r>
              <a:rPr lang="pl-PL" altLang="pl-PL" sz="1600" dirty="0"/>
              <a:t> na berlińskiej dzielnicy </a:t>
            </a:r>
            <a:r>
              <a:rPr lang="pl-PL" altLang="pl-PL" sz="1600" dirty="0" err="1"/>
              <a:t>Kreuzberg</a:t>
            </a:r>
            <a:r>
              <a:rPr lang="pl-PL" altLang="pl-PL" sz="1600" dirty="0"/>
              <a:t>...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„Nasze kamienice – wasze ulice” – gentryfikacja jako </a:t>
            </a:r>
            <a:r>
              <a:rPr lang="pl-PL" altLang="pl-PL" sz="1600" b="1" dirty="0"/>
              <a:t>forma neoliberalnego rasizmu i narzędzie wykluczenia</a:t>
            </a:r>
            <a:r>
              <a:rPr lang="pl-PL" altLang="pl-PL" sz="16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l-PL" sz="1600" b="1" dirty="0" err="1"/>
              <a:t>Przeklęta</a:t>
            </a:r>
            <a:r>
              <a:rPr lang="en-US" altLang="pl-PL" sz="1600" dirty="0"/>
              <a:t> </a:t>
            </a:r>
            <a:r>
              <a:rPr lang="en-US" altLang="pl-PL" sz="1600" dirty="0" err="1"/>
              <a:t>gentryfikacja</a:t>
            </a:r>
            <a:endParaRPr lang="pl-PL" altLang="pl-PL" sz="1600" dirty="0"/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Rewitalizacja. </a:t>
            </a:r>
            <a:r>
              <a:rPr lang="pl-PL" altLang="pl-PL" sz="1600" b="1" dirty="0"/>
              <a:t>Odgórny plan</a:t>
            </a:r>
            <a:r>
              <a:rPr lang="pl-PL" altLang="pl-PL" sz="1600" dirty="0"/>
              <a:t> a potrzeby jednostki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Gentryfikacja </a:t>
            </a:r>
            <a:r>
              <a:rPr lang="pl-PL" altLang="pl-PL" sz="1600" b="1" dirty="0"/>
              <a:t>zabija miasta</a:t>
            </a:r>
            <a:r>
              <a:rPr lang="pl-PL" altLang="pl-PL" sz="1600" dirty="0"/>
              <a:t>!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600" dirty="0"/>
              <a:t>„The </a:t>
            </a:r>
            <a:r>
              <a:rPr lang="pl-PL" altLang="pl-PL" sz="1600" dirty="0" err="1"/>
              <a:t>new</a:t>
            </a:r>
            <a:r>
              <a:rPr lang="pl-PL" altLang="pl-PL" sz="1600" dirty="0"/>
              <a:t> </a:t>
            </a:r>
            <a:r>
              <a:rPr lang="pl-PL" altLang="pl-PL" sz="1600" b="1" dirty="0" err="1"/>
              <a:t>urban</a:t>
            </a:r>
            <a:r>
              <a:rPr lang="pl-PL" altLang="pl-PL" sz="1600" b="1" dirty="0"/>
              <a:t> </a:t>
            </a:r>
            <a:r>
              <a:rPr lang="pl-PL" altLang="pl-PL" sz="1600" b="1" dirty="0" err="1"/>
              <a:t>frontier</a:t>
            </a:r>
            <a:r>
              <a:rPr lang="pl-PL" altLang="pl-PL" sz="1600" dirty="0"/>
              <a:t>. </a:t>
            </a:r>
            <a:r>
              <a:rPr lang="pl-PL" altLang="pl-PL" sz="1600" dirty="0" err="1"/>
              <a:t>Gentrification</a:t>
            </a:r>
            <a:r>
              <a:rPr lang="pl-PL" altLang="pl-PL" sz="1600" dirty="0"/>
              <a:t> and the </a:t>
            </a:r>
            <a:r>
              <a:rPr lang="pl-PL" altLang="pl-PL" sz="1600" b="1" dirty="0" err="1"/>
              <a:t>revanchist</a:t>
            </a:r>
            <a:r>
              <a:rPr lang="pl-PL" altLang="pl-PL" sz="1600" b="1" dirty="0"/>
              <a:t> </a:t>
            </a:r>
            <a:r>
              <a:rPr lang="pl-PL" altLang="pl-PL" sz="1600" b="1" dirty="0" err="1"/>
              <a:t>city</a:t>
            </a:r>
            <a:r>
              <a:rPr lang="pl-PL" altLang="pl-PL" sz="1600" dirty="0"/>
              <a:t>”, Neil </a:t>
            </a:r>
            <a:r>
              <a:rPr lang="pl-PL" altLang="pl-PL" sz="1600" dirty="0" err="1"/>
              <a:t>Smith</a:t>
            </a:r>
            <a:r>
              <a:rPr lang="pl-PL" altLang="pl-PL" sz="16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/>
              <a:t>ale: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/>
              <a:t>      „</a:t>
            </a:r>
            <a:r>
              <a:rPr lang="pl-PL" altLang="pl-PL" sz="1600" dirty="0" err="1"/>
              <a:t>neighborhoods</a:t>
            </a:r>
            <a:r>
              <a:rPr lang="pl-PL" altLang="pl-PL" sz="1600" dirty="0"/>
              <a:t> and </a:t>
            </a:r>
            <a:r>
              <a:rPr lang="pl-PL" altLang="pl-PL" sz="1600" dirty="0" err="1"/>
              <a:t>lives</a:t>
            </a:r>
            <a:r>
              <a:rPr lang="pl-PL" altLang="pl-PL" sz="1600" dirty="0"/>
              <a:t> </a:t>
            </a:r>
            <a:r>
              <a:rPr lang="pl-PL" altLang="pl-PL" sz="1600" dirty="0" err="1"/>
              <a:t>blossom</a:t>
            </a:r>
            <a:r>
              <a:rPr lang="pl-PL" altLang="pl-PL" sz="1600" dirty="0"/>
              <a:t>” The Real </a:t>
            </a:r>
            <a:r>
              <a:rPr lang="pl-PL" altLang="pl-PL" sz="1600" dirty="0" err="1"/>
              <a:t>Estate</a:t>
            </a:r>
            <a:r>
              <a:rPr lang="pl-PL" altLang="pl-PL" sz="1600" dirty="0"/>
              <a:t> Board of New York, Inc. </a:t>
            </a:r>
            <a:endParaRPr lang="en-US" altLang="pl-PL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Pomiar gentryfikacji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541240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19198"/>
            <a:ext cx="5256584" cy="6797307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" y="0"/>
            <a:ext cx="5247031" cy="6784953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191344" y="116632"/>
            <a:ext cx="119533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Filadelfia – </a:t>
            </a:r>
            <a:r>
              <a:rPr lang="pl-PL" dirty="0"/>
              <a:t>pomiar gentryfikacji, 1990 – 2000; </a:t>
            </a:r>
            <a:r>
              <a:rPr lang="pl-PL" dirty="0">
                <a:hlinkClick r:id="rId4"/>
              </a:rPr>
              <a:t>https://drexel.edu/uhc/resources/briefs/Measure-of-Gentrification-for-Use-in-Longitudinal-Public-Health-Studies-in-the-US</a:t>
            </a:r>
            <a:r>
              <a:rPr lang="pl-PL" dirty="0" smtClean="0">
                <a:hlinkClick r:id="rId4"/>
              </a:rPr>
              <a:t>/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3723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GCT tool">
            <a:extLst>
              <a:ext uri="{FF2B5EF4-FFF2-40B4-BE49-F238E27FC236}">
                <a16:creationId xmlns:a16="http://schemas.microsoft.com/office/drawing/2014/main" id="{57918EB6-77F0-4DA1-A4AF-834952CF4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-7939"/>
            <a:ext cx="11789859" cy="686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5321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26704" y="6211669"/>
            <a:ext cx="116652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hlinkClick r:id="rId2"/>
              </a:rPr>
              <a:t>https://</a:t>
            </a:r>
            <a:r>
              <a:rPr lang="pl-PL" sz="1400" dirty="0">
                <a:hlinkClick r:id="rId2"/>
              </a:rPr>
              <a:t>saportareport.com/how-do-researchers-measure-gentrification/main-slider/sonam-vashi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r>
              <a:rPr lang="pl-PL" dirty="0">
                <a:hlinkClick r:id="rId3"/>
              </a:rPr>
              <a:t>https://</a:t>
            </a:r>
            <a:r>
              <a:rPr lang="pl-PL" sz="1400" dirty="0" smtClean="0">
                <a:hlinkClick r:id="rId3"/>
              </a:rPr>
              <a:t>www.enterprisecommunity.org/resources/gentrification-comparison-tool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Pomiar gentryfikacji 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609600" y="1556793"/>
            <a:ext cx="8222704" cy="4569372"/>
          </a:xfrm>
        </p:spPr>
        <p:txBody>
          <a:bodyPr/>
          <a:lstStyle/>
          <a:p>
            <a:r>
              <a:rPr lang="en-US" sz="2000" dirty="0"/>
              <a:t>The Freeman model </a:t>
            </a:r>
            <a:endParaRPr lang="pl-PL" sz="2000" dirty="0" smtClean="0"/>
          </a:p>
          <a:p>
            <a:pPr lvl="1"/>
            <a:r>
              <a:rPr lang="pl-PL" sz="1600" dirty="0" smtClean="0"/>
              <a:t>Uznaje, że gentryfikacja może wystąpić na obszarze</a:t>
            </a:r>
            <a:r>
              <a:rPr lang="pl-PL" sz="1600" dirty="0"/>
              <a:t>, na którym </a:t>
            </a:r>
            <a:r>
              <a:rPr lang="pl-PL" sz="1600" dirty="0" smtClean="0"/>
              <a:t>mediana dochodów gospodarstw domowych </a:t>
            </a:r>
            <a:r>
              <a:rPr lang="pl-PL" sz="1600" dirty="0"/>
              <a:t>i udział mieszkań zbudowanych w ciągu ostatnich 20 lat są niższe niż </a:t>
            </a:r>
            <a:r>
              <a:rPr lang="pl-PL" sz="1600" dirty="0" smtClean="0"/>
              <a:t>wartości dla </a:t>
            </a:r>
            <a:r>
              <a:rPr lang="pl-PL" sz="1600" dirty="0"/>
              <a:t>obszaru metropolitalnego. </a:t>
            </a:r>
            <a:r>
              <a:rPr lang="pl-PL" sz="1600" dirty="0" smtClean="0"/>
              <a:t>Gentryfikacja wiąże się ze wzrostem udziału mieszkańców </a:t>
            </a:r>
            <a:r>
              <a:rPr lang="pl-PL" sz="1600" dirty="0"/>
              <a:t>z wyższym wykształceniem </a:t>
            </a:r>
            <a:r>
              <a:rPr lang="pl-PL" sz="1600" dirty="0" smtClean="0"/>
              <a:t>oraz wzrostem cen nieruchomości większym niż dla miasta.</a:t>
            </a:r>
            <a:endParaRPr lang="en-US" sz="1600" dirty="0"/>
          </a:p>
          <a:p>
            <a:r>
              <a:rPr lang="en-US" sz="2000" dirty="0"/>
              <a:t>The Ellen &amp; </a:t>
            </a:r>
            <a:r>
              <a:rPr lang="en-US" sz="2000" dirty="0" err="1"/>
              <a:t>O’Regan</a:t>
            </a:r>
            <a:r>
              <a:rPr lang="en-US" sz="2000" dirty="0"/>
              <a:t> model </a:t>
            </a:r>
            <a:endParaRPr lang="pl-PL" sz="2000" dirty="0" smtClean="0"/>
          </a:p>
          <a:p>
            <a:pPr lvl="1"/>
            <a:r>
              <a:rPr lang="pl-PL" sz="1600" dirty="0" smtClean="0"/>
              <a:t>Uznaje obszar za zgentryfikowany jeśli </a:t>
            </a:r>
            <a:r>
              <a:rPr lang="pl-PL" sz="1600" dirty="0"/>
              <a:t>stosunek dochodów gospodarstw domowych w </a:t>
            </a:r>
            <a:r>
              <a:rPr lang="pl-PL" sz="1600" dirty="0" smtClean="0"/>
              <a:t>obszarze na </a:t>
            </a:r>
            <a:r>
              <a:rPr lang="pl-PL" sz="1600" dirty="0"/>
              <a:t>początku dekady w porównaniu ze średnim dochodem gospodarstwa domowego w </a:t>
            </a:r>
            <a:r>
              <a:rPr lang="pl-PL" sz="1600" dirty="0" smtClean="0"/>
              <a:t>mieście jest </a:t>
            </a:r>
            <a:r>
              <a:rPr lang="pl-PL" sz="1600" dirty="0"/>
              <a:t>mniejszy niż 0,7 – i musi nastąpić wzrost tego wskaźnika o co najmniej 10 punktów procentowych średniego dochodu gospodarstwa domowego z sąsiedztwa do </a:t>
            </a:r>
            <a:r>
              <a:rPr lang="pl-PL" sz="1600" dirty="0" smtClean="0"/>
              <a:t>miasta </a:t>
            </a:r>
            <a:r>
              <a:rPr lang="pl-PL" sz="1600" dirty="0"/>
              <a:t>w ciągu ostatniej dekady.</a:t>
            </a:r>
            <a:endParaRPr lang="en-US" sz="1600" dirty="0"/>
          </a:p>
          <a:p>
            <a:r>
              <a:rPr lang="en-US" sz="2000" dirty="0"/>
              <a:t>The </a:t>
            </a:r>
            <a:r>
              <a:rPr lang="en-US" sz="2000" dirty="0" err="1"/>
              <a:t>McKinnish</a:t>
            </a:r>
            <a:r>
              <a:rPr lang="en-US" sz="2000" dirty="0"/>
              <a:t>, et al model </a:t>
            </a:r>
            <a:endParaRPr lang="pl-PL" sz="2000" dirty="0" smtClean="0"/>
          </a:p>
          <a:p>
            <a:pPr lvl="1"/>
            <a:r>
              <a:rPr lang="pl-PL" sz="1400" dirty="0"/>
              <a:t>mówi, że obszar jest </a:t>
            </a:r>
            <a:r>
              <a:rPr lang="pl-PL" sz="1400" dirty="0" err="1"/>
              <a:t>gentryfikowany</a:t>
            </a:r>
            <a:r>
              <a:rPr lang="pl-PL" sz="1400" dirty="0"/>
              <a:t>, jeśli średni dochód rodziny w </a:t>
            </a:r>
            <a:r>
              <a:rPr lang="pl-PL" sz="1400" dirty="0" smtClean="0"/>
              <a:t>obszarze znajdował się  </a:t>
            </a:r>
            <a:r>
              <a:rPr lang="pl-PL" sz="1400" dirty="0"/>
              <a:t>się w najniższych 20 procentach wszystkich dzielnic miejskich w całym kraju i jeśli w ciągu ostatniej dekady nastąpił realny wzrost średniego dochodu rodziny w okolicy o co najmniej 10 000 USD.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1035222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392" y="1484784"/>
            <a:ext cx="8064895" cy="51128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/>
              <a:t>	„Jesteś dziennikarzem, tak? No to właściwie dla uratowania dzielnicy powinniśmy cię teraz pobić, żebyś to opisał i żeby biali ludzie znowu zaczęli się bać Harlemu - mówi mi facet, od którego przed chwilą kupiłem książkę o udziale FBI w zamordowaniu Martina Luthera Kinga.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/>
              <a:t>	- Ja mieszkam na </a:t>
            </a:r>
            <a:r>
              <a:rPr lang="pl-PL" altLang="pl-PL" sz="1800" dirty="0" err="1"/>
              <a:t>Bronksie</a:t>
            </a:r>
            <a:r>
              <a:rPr lang="pl-PL" altLang="pl-PL" sz="1800" dirty="0"/>
              <a:t> - zaznacza mój rozmówca - i tam tacy jak ty na szczęście jeszcze się boją zapuszczać. Dzięki temu czynsze są niskie. Niedaleko nas jest uniwersytet, ciągle się boimy, że studenci zaczną mieszkać w naszej dzielnicy. Na szczęście niedawno zgwałcili jakąś dziewczynę, więc studenci nas omijają. W Harlemie już wszyscy się czują bezpiecznie, więc sprawa jest przegrana - ci ludzie tutaj mogą sobie demonstrować, ile chcą, nie powstrzymają Harlemu przed gentryfikacją.”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pl-PL" altLang="pl-PL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/>
              <a:t>	</a:t>
            </a:r>
            <a:r>
              <a:rPr lang="pl-PL" altLang="pl-PL" sz="1600" i="1" dirty="0"/>
              <a:t>Szanuj menela swego. Gentryfikacja czy rewitalizacja?</a:t>
            </a:r>
            <a:r>
              <a:rPr lang="pl-PL" altLang="pl-PL" sz="1600" dirty="0"/>
              <a:t> Wojciech Orliński 2008-07-01, </a:t>
            </a:r>
            <a:r>
              <a:rPr lang="pl-PL" altLang="pl-PL" sz="1600" dirty="0">
                <a:hlinkClick r:id="rId2"/>
              </a:rPr>
              <a:t>http://wyborcza.pl/2029020,76842,5411425.html?sms_code</a:t>
            </a:r>
            <a:r>
              <a:rPr lang="pl-PL" altLang="pl-PL" sz="1600" dirty="0"/>
              <a:t>=, ostatnia aktualizacja 2008-07-01 13:58:28.0 </a:t>
            </a:r>
            <a:endParaRPr lang="en-US" altLang="pl-PL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Pojęcia</a:t>
            </a:r>
            <a:endParaRPr lang="en-US" altLang="pl-PL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dirty="0" err="1" smtClean="0"/>
              <a:t>gentrification</a:t>
            </a:r>
            <a:endParaRPr lang="pl-PL" altLang="pl-PL" dirty="0" smtClean="0"/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pionierzy miejscy (</a:t>
            </a:r>
            <a:r>
              <a:rPr lang="pl-PL" altLang="pl-PL" dirty="0" err="1" smtClean="0"/>
              <a:t>urban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pioneers</a:t>
            </a:r>
            <a:r>
              <a:rPr lang="pl-PL" altLang="pl-PL" dirty="0" smtClean="0"/>
              <a:t>) i </a:t>
            </a:r>
            <a:r>
              <a:rPr lang="pl-PL" altLang="pl-PL" dirty="0" err="1" smtClean="0"/>
              <a:t>gentryfikatorzy</a:t>
            </a:r>
            <a:endParaRPr lang="pl-PL" altLang="pl-PL" dirty="0" smtClean="0"/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albo: „</a:t>
            </a:r>
            <a:r>
              <a:rPr lang="pl-PL" altLang="pl-PL" dirty="0" err="1" smtClean="0"/>
              <a:t>Yuppies</a:t>
            </a:r>
            <a:r>
              <a:rPr lang="pl-PL" altLang="pl-PL" dirty="0" smtClean="0"/>
              <a:t>” i „</a:t>
            </a:r>
            <a:r>
              <a:rPr lang="pl-PL" altLang="pl-PL" dirty="0" err="1" smtClean="0"/>
              <a:t>Alternative</a:t>
            </a:r>
            <a:r>
              <a:rPr lang="pl-PL" altLang="pl-PL" dirty="0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zastępowanie grup społecznych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segregacja społeczno przestrzenna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/>
              <a:t>cykl inwazji-zastępowania </a:t>
            </a:r>
            <a:endParaRPr lang="en-US" alt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Pojęcie i zjawisko</a:t>
            </a:r>
            <a:endParaRPr lang="en-US" altLang="pl-PL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8079317" cy="49971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pierwszy raz nazwane i opisane przez </a:t>
            </a:r>
            <a:r>
              <a:rPr lang="pl-PL" altLang="pl-PL" sz="2800" dirty="0" err="1"/>
              <a:t>Ruth</a:t>
            </a:r>
            <a:r>
              <a:rPr lang="pl-PL" altLang="pl-PL" sz="2800" dirty="0"/>
              <a:t> Glass w 1964 r. (“</a:t>
            </a:r>
            <a:r>
              <a:rPr lang="pl-PL" altLang="pl-PL" sz="2800" i="1" dirty="0" err="1"/>
              <a:t>Introduction</a:t>
            </a:r>
            <a:r>
              <a:rPr lang="pl-PL" altLang="pl-PL" sz="2800" i="1" dirty="0"/>
              <a:t>: </a:t>
            </a:r>
            <a:r>
              <a:rPr lang="pl-PL" altLang="pl-PL" sz="2800" i="1" dirty="0" err="1"/>
              <a:t>Aspects</a:t>
            </a:r>
            <a:r>
              <a:rPr lang="pl-PL" altLang="pl-PL" sz="2800" i="1" dirty="0"/>
              <a:t> of </a:t>
            </a:r>
            <a:r>
              <a:rPr lang="pl-PL" altLang="pl-PL" sz="2800" i="1" dirty="0" err="1"/>
              <a:t>change</a:t>
            </a:r>
            <a:r>
              <a:rPr lang="pl-PL" altLang="pl-PL" sz="2800" i="1" dirty="0"/>
              <a:t>. In Centre for Urban </a:t>
            </a:r>
            <a:r>
              <a:rPr lang="pl-PL" altLang="pl-PL" sz="2800" i="1" dirty="0" err="1"/>
              <a:t>Studies</a:t>
            </a:r>
            <a:r>
              <a:rPr lang="pl-PL" altLang="pl-PL" sz="2800" i="1" dirty="0"/>
              <a:t> (ed.)” London: </a:t>
            </a:r>
            <a:r>
              <a:rPr lang="pl-PL" altLang="pl-PL" sz="2800" i="1" dirty="0" err="1"/>
              <a:t>Aspects</a:t>
            </a:r>
            <a:r>
              <a:rPr lang="pl-PL" altLang="pl-PL" sz="2800" i="1" dirty="0"/>
              <a:t> of </a:t>
            </a:r>
            <a:r>
              <a:rPr lang="pl-PL" altLang="pl-PL" sz="2800" i="1" dirty="0" err="1"/>
              <a:t>Change</a:t>
            </a:r>
            <a:r>
              <a:rPr lang="pl-PL" altLang="pl-PL" sz="2800" i="1" dirty="0"/>
              <a:t>. London: </a:t>
            </a:r>
            <a:r>
              <a:rPr lang="pl-PL" altLang="pl-PL" sz="2800" i="1" dirty="0" err="1"/>
              <a:t>MacGibbon</a:t>
            </a:r>
            <a:r>
              <a:rPr lang="pl-PL" altLang="pl-PL" sz="2800" i="1" dirty="0"/>
              <a:t> &amp; </a:t>
            </a:r>
            <a:r>
              <a:rPr lang="pl-PL" altLang="pl-PL" sz="2800" i="1" dirty="0" err="1"/>
              <a:t>Knee</a:t>
            </a:r>
            <a:r>
              <a:rPr lang="pl-PL" altLang="pl-PL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pl-PL" altLang="pl-PL" sz="2800" dirty="0"/>
          </a:p>
          <a:p>
            <a:pPr eaLnBrk="1" hangingPunct="1">
              <a:lnSpc>
                <a:spcPct val="90000"/>
              </a:lnSpc>
            </a:pPr>
            <a:r>
              <a:rPr lang="pl-PL" altLang="pl-PL" sz="2800" dirty="0"/>
              <a:t>opisywało proces zmian struktur społecznych w dzielnicach centralnych, polegający na zastępowaniu niższych warstw społecznych, </a:t>
            </a:r>
            <a:r>
              <a:rPr lang="pl-PL" altLang="pl-PL" sz="2800" dirty="0" smtClean="0"/>
              <a:t>wyższymi (zamożniejszymi, lepiej wykształconymi) </a:t>
            </a:r>
            <a:endParaRPr lang="en-US" altLang="pl-PL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Gentrification </a:t>
            </a:r>
            <a:endParaRPr lang="en-US" altLang="pl-PL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86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800" b="1" dirty="0"/>
              <a:t>	</a:t>
            </a:r>
            <a:r>
              <a:rPr lang="pl-PL" altLang="pl-PL" sz="2800" b="1" dirty="0" err="1"/>
              <a:t>Gentrification</a:t>
            </a:r>
            <a:r>
              <a:rPr lang="pl-PL" altLang="pl-PL" sz="2800" b="1" dirty="0"/>
              <a:t> (rewaluacja) </a:t>
            </a:r>
            <a:r>
              <a:rPr lang="pl-PL" altLang="pl-PL" sz="2800" dirty="0"/>
              <a:t>proces polegający na podnoszeniu wartości starych, centralnych dzielnic miast w efekcie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inwestycji prywatnych i publicznych w remonty i modernizacje nieruchomości,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poprawę jakości przestrzeni publicznej, rozbudowę infrastruktury społecznej,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dirty="0"/>
              <a:t>aktywizację gospodarczą;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800" dirty="0"/>
              <a:t>	i powstawaniu z nich obszarów bardzo atrakcyjnych jako lokalizacja ekskluzywnych mieszkań, funkcji usługowych i biurowych. </a:t>
            </a:r>
            <a:endParaRPr lang="en-US" altLang="pl-PL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Pojęcie gentryfikacji </a:t>
            </a:r>
            <a:endParaRPr lang="en-US" altLang="pl-P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800" dirty="0"/>
              <a:t>	</a:t>
            </a:r>
            <a:r>
              <a:rPr lang="pl-PL" altLang="pl-PL" dirty="0"/>
              <a:t>„Rehabilitacja  budynków,  opuszczonych oraz zamieszkanych przez klasę pracującą, i konsekwentne przeobrażanie  ich wraz z najbliższym </a:t>
            </a:r>
            <a:r>
              <a:rPr lang="pl-PL" altLang="pl-PL" dirty="0" smtClean="0"/>
              <a:t>otoczeniem </a:t>
            </a:r>
            <a:r>
              <a:rPr lang="pl-PL" altLang="pl-PL" dirty="0"/>
              <a:t>w </a:t>
            </a:r>
            <a:r>
              <a:rPr lang="pl-PL" altLang="pl-PL" dirty="0" smtClean="0"/>
              <a:t>dzielnicę </a:t>
            </a:r>
            <a:r>
              <a:rPr lang="pl-PL" altLang="pl-PL" dirty="0"/>
              <a:t>zamieszkaną przez </a:t>
            </a:r>
            <a:r>
              <a:rPr lang="pl-PL" altLang="pl-PL" dirty="0" smtClean="0"/>
              <a:t>klasę </a:t>
            </a:r>
            <a:r>
              <a:rPr lang="pl-PL" altLang="pl-PL" dirty="0"/>
              <a:t>średnią”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2800" dirty="0"/>
              <a:t>	N. </a:t>
            </a:r>
            <a:r>
              <a:rPr lang="pl-PL" altLang="pl-PL" sz="2800" dirty="0" err="1"/>
              <a:t>Smith</a:t>
            </a:r>
            <a:r>
              <a:rPr lang="pl-PL" altLang="pl-PL" sz="2800" dirty="0"/>
              <a:t>, P. Williams, </a:t>
            </a:r>
            <a:r>
              <a:rPr lang="pl-PL" altLang="pl-PL" sz="2800" i="1" dirty="0" err="1"/>
              <a:t>Gentrification</a:t>
            </a:r>
            <a:r>
              <a:rPr lang="pl-PL" altLang="pl-PL" sz="2800" i="1" dirty="0"/>
              <a:t> of the City</a:t>
            </a:r>
            <a:r>
              <a:rPr lang="pl-PL" altLang="pl-PL" sz="2800" dirty="0"/>
              <a:t>, 1986</a:t>
            </a:r>
            <a:endParaRPr lang="en-US" altLang="pl-PL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Pojęcie gentryfikacji </a:t>
            </a:r>
            <a:endParaRPr lang="en-US" altLang="pl-PL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8079317" cy="49251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/>
              <a:t>	„Gentryfikacja  jest  przejawem  społecznego  i przestrzennego  przejścia  ze  stadium  industrialnego do  postindustrialnego,  opartego  na  przewadze handlu,  finansów  i  usług  oraz  trwałych  zmian  w lokalizacji  miejsc  pracy,  w  strukturze  zatrudnienia, zarobków i wydatków, jak również zmianą stylu życia i stosunku do obszarów śródmiejskich.”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/>
              <a:t>	C. </a:t>
            </a:r>
            <a:r>
              <a:rPr lang="pl-PL" altLang="pl-PL" sz="2400" dirty="0" err="1"/>
              <a:t>Hamnett</a:t>
            </a:r>
            <a:r>
              <a:rPr lang="pl-PL" altLang="pl-PL" sz="2400" dirty="0"/>
              <a:t>, </a:t>
            </a:r>
            <a:r>
              <a:rPr lang="pl-PL" altLang="pl-PL" sz="2400" dirty="0" err="1"/>
              <a:t>Gentrification</a:t>
            </a:r>
            <a:r>
              <a:rPr lang="pl-PL" altLang="pl-PL" sz="2400" dirty="0"/>
              <a:t> and the Middle-</a:t>
            </a:r>
            <a:r>
              <a:rPr lang="pl-PL" altLang="pl-PL" sz="2400" dirty="0" err="1"/>
              <a:t>class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Remaking</a:t>
            </a:r>
            <a:r>
              <a:rPr lang="pl-PL" altLang="pl-PL" sz="2400" dirty="0"/>
              <a:t> of Inner London, 1961–2001, 2003</a:t>
            </a:r>
            <a:endParaRPr lang="en-US" altLang="pl-PL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1298</Words>
  <Application>Microsoft Office PowerPoint</Application>
  <PresentationFormat>Panoramiczny</PresentationFormat>
  <Paragraphs>196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6" baseType="lpstr">
      <vt:lpstr>Arial</vt:lpstr>
      <vt:lpstr>Wingdings</vt:lpstr>
      <vt:lpstr>Projekt domyślny</vt:lpstr>
      <vt:lpstr>Gentrification  niepożądane (?) skutki rewitalizacji </vt:lpstr>
      <vt:lpstr>Wybrana literatura</vt:lpstr>
      <vt:lpstr>Skojarzenia, stereotypy...</vt:lpstr>
      <vt:lpstr>Prezentacja programu PowerPoint</vt:lpstr>
      <vt:lpstr>Pojęcia</vt:lpstr>
      <vt:lpstr>Pojęcie i zjawisko</vt:lpstr>
      <vt:lpstr>Gentrification </vt:lpstr>
      <vt:lpstr>Pojęcie gentryfikacji </vt:lpstr>
      <vt:lpstr>Pojęcie gentryfikacji </vt:lpstr>
      <vt:lpstr>Gentrification jako proces społeczny </vt:lpstr>
      <vt:lpstr>Prezentacja programu PowerPoint</vt:lpstr>
      <vt:lpstr>Przebieg procesu </vt:lpstr>
      <vt:lpstr>Przebieg/przyczyny/formy gentryfikacji dzielnic (Beauregard)</vt:lpstr>
      <vt:lpstr>Cechy procesy gentryfikacji </vt:lpstr>
      <vt:lpstr>Rewitalizacja prowadząca do gentryfikacji </vt:lpstr>
      <vt:lpstr>Gentrifcation a odnowa ‘stopniowa’ (careful renewal) </vt:lpstr>
      <vt:lpstr>Wymiary gentryfikacji (David Ley, 1986)</vt:lpstr>
      <vt:lpstr>Fazy gentryfikacji (wg. A. Jadach-Sepioło)</vt:lpstr>
      <vt:lpstr>Typy gentryfierów </vt:lpstr>
      <vt:lpstr>Gentryfiers wg N. Smitha</vt:lpstr>
      <vt:lpstr>Miary gentryfikacji </vt:lpstr>
      <vt:lpstr>Intensywność procesu</vt:lpstr>
      <vt:lpstr>Różne modele rewitalizacji </vt:lpstr>
      <vt:lpstr>Przyczyny gentryfikacji </vt:lpstr>
      <vt:lpstr>Przyczyny ekonomiczne</vt:lpstr>
      <vt:lpstr>Rent-gap (Neil Smith) </vt:lpstr>
      <vt:lpstr>Value-gap (Chris Hamnett)</vt:lpstr>
      <vt:lpstr>Warunki sprzyjające </vt:lpstr>
      <vt:lpstr>Protesty, przykłady gentryfikacji </vt:lpstr>
      <vt:lpstr>Pomiar gentryfikacji</vt:lpstr>
      <vt:lpstr>Prezentacja programu PowerPoint</vt:lpstr>
      <vt:lpstr>Prezentacja programu PowerPoint</vt:lpstr>
      <vt:lpstr>Pomiar gentryfikacji </vt:lpstr>
    </vt:vector>
  </TitlesOfParts>
  <Company>Prywatny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Użytkownik</dc:creator>
  <cp:lastModifiedBy>user</cp:lastModifiedBy>
  <cp:revision>120</cp:revision>
  <dcterms:created xsi:type="dcterms:W3CDTF">2011-05-23T18:28:07Z</dcterms:created>
  <dcterms:modified xsi:type="dcterms:W3CDTF">2023-03-31T21:31:43Z</dcterms:modified>
</cp:coreProperties>
</file>