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8" r:id="rId3"/>
    <p:sldId id="459" r:id="rId4"/>
    <p:sldId id="460" r:id="rId5"/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  <p:sldId id="479" r:id="rId20"/>
    <p:sldId id="480" r:id="rId21"/>
    <p:sldId id="481" r:id="rId22"/>
    <p:sldId id="478" r:id="rId23"/>
    <p:sldId id="482" r:id="rId24"/>
    <p:sldId id="483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43401-4473-4E6E-B916-681A1FB60FD8}" type="datetimeFigureOut">
              <a:rPr lang="pl-PL" smtClean="0"/>
              <a:t>28.11.2024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3E5B2-3798-402D-9E1A-5F8E1509B5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144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88C4F-1252-41D0-9139-CCAFEF95706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02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8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694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30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0971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096610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513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589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861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3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0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86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6262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82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4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6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1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9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0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5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0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28.11.2024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8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28.11.2024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1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9</a:t>
            </a:r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Ograniczenie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możliwości stwierdzenia nieważności decyzji, jeżeli upłynęło 10 lat od doręczenia lub ogłoszenia decyzji lub gdy decyzja wywołała nieodwracalne skutki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można wszcząć postępowania w sprawie stwierdzenia nieważności decyzji, jeżeli od dnia doręczenia lub ogłoszenia decyzji upłynęło trzydzieści lat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Organ właściwy do rozpatrzenia wniosku – </a:t>
            </a:r>
            <a:r>
              <a:rPr lang="pl-PL" sz="1600" b="1" dirty="0"/>
              <a:t>organ wyższego stopnia nad tym, którego decyzja jest dotknięta wadą. </a:t>
            </a:r>
            <a:r>
              <a:rPr lang="pl-PL" sz="1600" dirty="0"/>
              <a:t>W przypadku decyzji wydanej przez ministra lub SKO – </a:t>
            </a:r>
            <a:r>
              <a:rPr lang="pl-PL" sz="1600" b="1" dirty="0"/>
              <a:t>ten sam organ.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Rozstrzygnięcie: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stwierdzeniu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odmowie stwierdzenia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stwierdzająca wydanie decyzji w sprawie z naruszeniem przepisów prawa</a:t>
            </a:r>
          </a:p>
        </p:txBody>
      </p:sp>
    </p:spTree>
    <p:extLst>
      <p:ext uri="{BB962C8B-B14F-4D97-AF65-F5344CB8AC3E}">
        <p14:creationId xmlns:p14="http://schemas.microsoft.com/office/powerpoint/2010/main" val="25645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332657"/>
            <a:ext cx="8260672" cy="1115143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 bez zgody strony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Minister lub wojewoda (w stosunku do decyzji wydanych przez organy samorządu terytorialnego w sprawach należących do zadań z zakresu administracji rządowej) może uchylić lub zmienić w niezbędnym zakresie każdą decyzję ostateczną, bez zgody strony, jeżeli </a:t>
            </a:r>
            <a:r>
              <a:rPr lang="pl-PL" sz="1600" b="1" dirty="0"/>
              <a:t>w inny sposób nie można usunąć zagrożenia dla życia lub zdrowia ludzkiego albo zapobiec poważnym szkodom dla gospodarki narodowej lub dla ważnych interesów Państwa.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Stronie, która poniosła szkodę, na skutek uchylenia lub zmiany decyzji, przysługuje odszkodowanie za poniesioną rzeczywista szkodę.</a:t>
            </a:r>
          </a:p>
          <a:p>
            <a:pPr marL="114300" indent="0" algn="just">
              <a:buNone/>
            </a:pPr>
            <a:r>
              <a:rPr lang="pl-PL" sz="1600" dirty="0"/>
              <a:t>*roszczenie odszkodowawcze przedawnia się z upływem 3 lat od dnia, w którym decyzja stała się ostateczna</a:t>
            </a:r>
          </a:p>
        </p:txBody>
      </p:sp>
    </p:spTree>
    <p:extLst>
      <p:ext uri="{BB962C8B-B14F-4D97-AF65-F5344CB8AC3E}">
        <p14:creationId xmlns:p14="http://schemas.microsoft.com/office/powerpoint/2010/main" val="1330968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wygaśnięcie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stwierdza wygaśnięcie decyzji, jeżeli: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stała się bezprzedmiotowa, a stwierdzenie wygaśnięcia takiej decyzji nakazuje przepis prawa albo gdy leży to w interesie społecznym lub w interesie strony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z zastrzeżeniem dopełnienia przez stronę określonego warunku, a strona nie dopełniła tego warunku.</a:t>
            </a:r>
          </a:p>
        </p:txBody>
      </p:sp>
    </p:spTree>
    <p:extLst>
      <p:ext uri="{BB962C8B-B14F-4D97-AF65-F5344CB8AC3E}">
        <p14:creationId xmlns:p14="http://schemas.microsoft.com/office/powerpoint/2010/main" val="28025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decyzji ostatecznej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Organ administracji publicznej, który wydał decyzję w I instancji, uchyla decyzję, jeżeli została ona wydana z zastrzeżeniem dopełnienia określonych czynności, a strona nie dopełniła tych czynności w wyznaczonym terminie.</a:t>
            </a:r>
          </a:p>
        </p:txBody>
      </p:sp>
    </p:spTree>
    <p:extLst>
      <p:ext uri="{BB962C8B-B14F-4D97-AF65-F5344CB8AC3E}">
        <p14:creationId xmlns:p14="http://schemas.microsoft.com/office/powerpoint/2010/main" val="1485101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uproszczone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1397" y="1752600"/>
            <a:ext cx="10706792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Organ może załatwić sprawę w postępowaniu uproszczonym, jeżeli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uproszczone może dotyczyć interesu prawnego lub obowiązku wyłącznie jednej strony (wyjątki muszą wynikać z przepisów szczególnych).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postępowaniu uproszczonym stosowane są przepisy o milczącym załatwieniu sprawy.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Podanie w postępowaniu uproszczonym może być wniesione za pomocą urzędowego formularza, w którym wskazuje się okoliczności istotne dla sprawy oraz przedstawia dowody.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Postępowanie dowodowe jest ograniczone do dowodów zgłoszonych przez stronę.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Termin do załatwienia sprawy – nie później niż w ciągu miesiąca.</a:t>
            </a:r>
          </a:p>
        </p:txBody>
      </p:sp>
    </p:spTree>
    <p:extLst>
      <p:ext uri="{BB962C8B-B14F-4D97-AF65-F5344CB8AC3E}">
        <p14:creationId xmlns:p14="http://schemas.microsoft.com/office/powerpoint/2010/main" val="24828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Wydawanie zaświadczeń jest czynnością materialno-techniczną.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 jest urzędowym potwierdzeniem określonych faktów lub stanu prawnego.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Zaświadczenie: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na żądanie osoby ubiegającej się o zaświadczenie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jest, gdy przepisy prawa wymagają urzędowego potwierdzenia określonych faktów lub stanu prawnego albo gdy osoba ubiega się o zaświadczenie ze względu na swój interes 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wydawane jest bez zbędnej zwłoki, maksymalnie w ciągu 7 dni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odmowa wydania zaświadczenia lub odmowa wydania zaświadczenia o treści żądanej przez osobę ubiegającą się o nie następuje w drodze postanowienia, zaskarżalnego w drodze zażalenia</a:t>
            </a:r>
          </a:p>
        </p:txBody>
      </p:sp>
    </p:spTree>
    <p:extLst>
      <p:ext uri="{BB962C8B-B14F-4D97-AF65-F5344CB8AC3E}">
        <p14:creationId xmlns:p14="http://schemas.microsoft.com/office/powerpoint/2010/main" val="2486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zaświadczenia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Różnice pomiędzy zaświadczeniem a decyzją administracyjną: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zaświadczenie nie zawiera normy postępowania – decyzja zawiera normę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 wydania zaświadczenia nie jest wymagana szczególna podstawa prawna – decyzja wydawana jest zawsze na podstawie przepisów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można wydać wiele zaświadczeń, a fakt wydania jednego nie wyklucza wydania kolejnych – jeżeli sprawa została zakończona decyzją ostateczną, wyklucza to możliwość wydawania kolejnych decyzji w sprawie</a:t>
            </a:r>
          </a:p>
        </p:txBody>
      </p:sp>
    </p:spTree>
    <p:extLst>
      <p:ext uri="{BB962C8B-B14F-4D97-AF65-F5344CB8AC3E}">
        <p14:creationId xmlns:p14="http://schemas.microsoft.com/office/powerpoint/2010/main" val="1869463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Skarga </a:t>
            </a:r>
            <a:r>
              <a:rPr lang="pl-PL" sz="1600" dirty="0"/>
              <a:t>– wyraz niezadowolenia. Przedmiotem skargi może być w szczególności zaniedbanie lub nienależyte wykonywanie zadań przez właściwe organy państwowe, przez ich pracowników, naruszenie praworządności lub interesów skarżących, przewlekłe lub biurokratyczne załatwianie spraw.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Wniosek</a:t>
            </a:r>
            <a:r>
              <a:rPr lang="pl-PL" sz="1600" dirty="0"/>
              <a:t> – propozycja ulepszenia pracy organu. Przedmiotem wniosku mogą być w szczególności sprawy ulepszenia organizacji, wzmocnienia praworządności, usprawnienia pracy lub zapobiegania nadużyciom, ochrony własności, lepszego zaspokajania potrzeb ludności. </a:t>
            </a:r>
          </a:p>
        </p:txBody>
      </p:sp>
    </p:spTree>
    <p:extLst>
      <p:ext uri="{BB962C8B-B14F-4D97-AF65-F5344CB8AC3E}">
        <p14:creationId xmlns:p14="http://schemas.microsoft.com/office/powerpoint/2010/main" val="331830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mają ograniczenia przedmiotowego – mogą dotyczyć każdej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podmiotowo – może z nimi wystąpić każdy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czasowo – można z nimi wystąpić w każdym czasie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są ograniczone ilościowo</a:t>
            </a:r>
          </a:p>
        </p:txBody>
      </p:sp>
    </p:spTree>
    <p:extLst>
      <p:ext uri="{BB962C8B-B14F-4D97-AF65-F5344CB8AC3E}">
        <p14:creationId xmlns:p14="http://schemas.microsoft.com/office/powerpoint/2010/main" val="27698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Skarga: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 reguły składana do organu wyższego stopnia nad tym, którego działalności dotyczy, lub do organu sprawującego nadzór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skargę otrzymał organ, który nie jest właściwy do jej rozpatrzenia, obowiązany jest niezwłocznie, nie później niż w terminie 7 dni, przekazać ją właściwemu organowi i zawiadomić o tym fakcie skarżącego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skargi powinien ją załatwić bez zbędnej zwłoki, maksymalnie w ciągu miesiąca, a jeżeli ze skargą wystąpił poseł, senator lub radny – w ciągu 14 dni.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6179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Środek, przy pomocy którego można zakwestionować postanowienie, jeżeli ustawa tak stanowi.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adresaci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- 7 dni od doręczenia postanowienia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niesuspensywny </a:t>
            </a:r>
            <a:r>
              <a:rPr lang="pl-PL" sz="1600" dirty="0"/>
              <a:t>(względnie suspensywny)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2194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Skargi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składany do organu, którego działalności dotyczy,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jeżeli wniosek otrzymał organ, który nie jest właściwy do jego rozpatrzenia, obowiązany jest niezwłocznie, nie później niż w terminie 7 dni, przekazać go właściwemu organowi i zawiadomić o tym fakcie wnioskodawcę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właściwy do załatwienia wniosku powinien go załatwić bez zbędnej zwłoki, maksymalnie w ciągu miesiąca, a jeżeli z wnioskiem wystąpił poseł, senator lub radny – w ciągu 14 dni.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04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Naczelny Sąd Administracyjny i wojewódzkie sądy administracyjne sprawują wymiar sprawiedliwości poprzez kontrolę działalności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4220630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5615" y="1752600"/>
            <a:ext cx="11219632" cy="477274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wojewódzkich sądów administracyjnych 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skarg na: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decyzje administracyjne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ogólnym postępowaniu administracyjnym, jeżeli służy na nie zażalenie lub kończą postępowanie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postanowienia wydane w postępowaniu egzekucyjnym i zabezpieczającym, jeżeli przysługuje na nie 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inne niż wymienione akty lub czynności z zakresu administracji publicznej dotyczące uprawnień lub obowiązków wynikających z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pisemne interpretacje przepisów prawa podatkowego wydane w indywidualnych sprawach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prawa miejscowego jednostek samorządu terytorialnego i ich związków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akty nadzoru nad działalnością organów jednostek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bezczynność lub przewlekłe prowadzenie postępowania  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orzekanie w sprawach sprzeciwów od decyzji organów odwoławczych uchylających decyzję organu I instancji i przekazujących sprawę do ponownego rozpoznania</a:t>
            </a:r>
          </a:p>
        </p:txBody>
      </p:sp>
    </p:spTree>
    <p:extLst>
      <p:ext uri="{BB962C8B-B14F-4D97-AF65-F5344CB8AC3E}">
        <p14:creationId xmlns:p14="http://schemas.microsoft.com/office/powerpoint/2010/main" val="350516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postępowanie </a:t>
            </a:r>
            <a:r>
              <a:rPr lang="pl-PL" sz="2000" dirty="0" err="1"/>
              <a:t>sądowoadministracyjne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Zakres właściwości </a:t>
            </a:r>
            <a:r>
              <a:rPr lang="pl-PL" sz="1600" b="1" dirty="0"/>
              <a:t>Naczelnego Sądu Administracyjnego</a:t>
            </a:r>
            <a:r>
              <a:rPr lang="pl-PL" sz="1600" dirty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sporów o właściwość między organami samorządu terytorialnego i między samorządowymi kolegiami odwoławczymi oraz sporów kompetencyjnych między organami samorządu terytorialnego i organami administracji rządowej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rozpoznawanie środków odwoławczych od orzeczeń wojewódzkich sądów administracyjnych (skargi kasacyjnej, zażalenia i skargi o wznowienie postępowania)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mających na celu wyjaśnienie przepisów prawnych, których stosowanie wywołało rozbieżności w orzecznictwie sądów administracyjnych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podejmowanie uchwał zawierających rozstrzygnięcie zagadnień prawnych budzących poważne wątpliwości w konkretnej sprawie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rozstrzyganie innych spraw przekazanych w drodze przepisów szczególnych</a:t>
            </a:r>
          </a:p>
        </p:txBody>
      </p:sp>
    </p:spTree>
    <p:extLst>
      <p:ext uri="{BB962C8B-B14F-4D97-AF65-F5344CB8AC3E}">
        <p14:creationId xmlns:p14="http://schemas.microsoft.com/office/powerpoint/2010/main" val="2289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zażalenie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7 dni od doręczenia postanowienia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postanowienie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postanowienie, w ciągu 7 dni od otrzymania zażalenia, może zmienić zaskarżone postanowienie, jeżeli w całości uwzględnia zażalenie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postanowienia w trybie samokontroli                 brak zmiany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adresat                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wnieść zażalenie na „nowe” postanowienie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        rozpatrzenie zażalenia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postanowienie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5" name="Strzałka w dół 4"/>
          <p:cNvSpPr/>
          <p:nvPr/>
        </p:nvSpPr>
        <p:spPr>
          <a:xfrm>
            <a:off x="6096000" y="227687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4583832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960096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2269877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248128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248128" y="448324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248128" y="505298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30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30433"/>
            <a:ext cx="11080731" cy="49167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dowody, na podstawie których ustalono istotne dla sprawy okoliczności, okazały się fałszywe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w wyniku przestępstwa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przez pracownika lub organ podlegający wyłączeniu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bez własnej winy nie brała udziału w postępowaniu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wyjdą na jaw istotne dla sprawy nowe okoliczności faktyczne lub nowe dowody istniejące w dniu wydania decyzji, nieznane organowi,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bez wymaganego prawem stanowiska innego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zagadnienie wstępne zostało rozstrzygnięte przez właściwy organ lub sąd odmiennie od oceny przyjętej przez organ przy wydaniu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w oparciu o inną decyzję lub orzeczenie sądu, które zostało następnie uchylone lub zmienione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Konstytucyjny stwierdził niezgodność z Konstytucją lub innym aktem hierarchicznie wyższym aktu normatywnego, który był podstawą wydania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Sprawiedliwości UE wydał orzeczenie, które ma wpływ na treść wydanej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sąd stwierdził naruszenie zasady równego traktowania, które miało wpływ na wynik rozstrzygnięcia sprawy</a:t>
            </a:r>
          </a:p>
        </p:txBody>
      </p:sp>
    </p:spTree>
    <p:extLst>
      <p:ext uri="{BB962C8B-B14F-4D97-AF65-F5344CB8AC3E}">
        <p14:creationId xmlns:p14="http://schemas.microsoft.com/office/powerpoint/2010/main" val="419874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Ograniczenia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żądania wznowienia ze względu na fałszywe dowody lub popełnienie przestępstwa przy wydaniu decyzji – 10 lat od doręczenia lub ogłoszenia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pozostałe przesłanki – 5 lat od doręczenia lub ogłoszenia decyzji</a:t>
            </a:r>
          </a:p>
        </p:txBody>
      </p:sp>
    </p:spTree>
    <p:extLst>
      <p:ext uri="{BB962C8B-B14F-4D97-AF65-F5344CB8AC3E}">
        <p14:creationId xmlns:p14="http://schemas.microsoft.com/office/powerpoint/2010/main" val="20428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549" y="1752600"/>
            <a:ext cx="8415251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podanie o wznowienie postępowania</a:t>
            </a:r>
          </a:p>
          <a:p>
            <a:pPr marL="114300" indent="0" algn="ctr">
              <a:buNone/>
            </a:pPr>
            <a:r>
              <a:rPr lang="pl-PL" sz="1600" dirty="0"/>
              <a:t>wnoszone w terminie miesiąca od dnia, w którym strona dowiedziała się o przesłance wznowienia postępowania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ostatniej instancji, a jeżeli jego działanie jest przyczyną wznowienie – organ wyższej instancji</a:t>
            </a:r>
          </a:p>
          <a:p>
            <a:pPr marL="114300" indent="0" algn="ctr">
              <a:buNone/>
            </a:pPr>
            <a:r>
              <a:rPr lang="pl-PL" sz="1600" dirty="0"/>
              <a:t>w przypadku decyzji wydanych przez ministra lub SKO – ten sam organ</a:t>
            </a:r>
          </a:p>
          <a:p>
            <a:pPr marL="114300" indent="0" algn="ctr">
              <a:buNone/>
            </a:pPr>
            <a:r>
              <a:rPr lang="pl-PL" sz="1600" b="1" dirty="0"/>
              <a:t>organ prowadzi postępowanie co do przyczyn wznowienia i co do rozstrzygnięcia istoty sprawy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decyzja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odmowa uchylenia decyzji z powodu braku podstaw wznowienia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uchylenie decyzji dotychczasowej i wydanie nowej decyzji w sprawie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wydanie decyzji stwierdzającej wydanie kwestionowanej decyzji z naruszeniem przepisów prawa – gdy nie można z powodu upływu czasu uchylić decyzji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321297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59997" y="486916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43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nie nabyła uprawnień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nie nabyła uprawnień, może być w każdym czasie uchylona lub zmieniona przez organ </a:t>
            </a:r>
            <a:r>
              <a:rPr lang="pl-PL" sz="1600" b="1" dirty="0"/>
              <a:t>bez zgody strony</a:t>
            </a:r>
            <a:r>
              <a:rPr lang="pl-PL" sz="1600" dirty="0"/>
              <a:t>, jeżeli przemawia za tym interes społeczny lub słuszny interes strony.</a:t>
            </a:r>
          </a:p>
        </p:txBody>
      </p:sp>
    </p:spTree>
    <p:extLst>
      <p:ext uri="{BB962C8B-B14F-4D97-AF65-F5344CB8AC3E}">
        <p14:creationId xmlns:p14="http://schemas.microsoft.com/office/powerpoint/2010/main" val="2897541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nabyła uprawnienia, może być w każdym czasie zmieniona lub uchylona </a:t>
            </a:r>
            <a:r>
              <a:rPr lang="pl-PL" sz="1600" b="1" dirty="0"/>
              <a:t>za zgodą strony </a:t>
            </a:r>
            <a:r>
              <a:rPr lang="pl-PL" sz="1600" dirty="0"/>
              <a:t>przez organ, który ją wydał, jeżeli przepisy szczególne nie sprzeciwiają się temu i przemawia za tym interes społeczny lub słuszny interes strony. </a:t>
            </a:r>
          </a:p>
        </p:txBody>
      </p:sp>
    </p:spTree>
    <p:extLst>
      <p:ext uri="{BB962C8B-B14F-4D97-AF65-F5344CB8AC3E}">
        <p14:creationId xmlns:p14="http://schemas.microsoft.com/office/powerpoint/2010/main" val="275648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przez organ niewłaściwy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bez podstawy prawnej lub z rażącym naruszeniem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dotyczy sprawy już poprzednio załatwionej inną decyzją ostateczną albo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skierowana do osoby niebędącej stroną w sprawie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była niewykonalna w dniu jej wydania i niewykonalność ma charakter trwały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 razie wykonania wywoła czyn zagrożony karą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zawiera wadę powodującą jej nieważność z mocy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503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1793</Words>
  <Application>Microsoft Office PowerPoint</Application>
  <PresentationFormat>Panoramiczny</PresentationFormat>
  <Paragraphs>199</Paragraphs>
  <Slides>23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23</vt:i4>
      </vt:variant>
    </vt:vector>
  </HeadingPairs>
  <TitlesOfParts>
    <vt:vector size="30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Encyklopedia prawa</vt:lpstr>
      <vt:lpstr>Postępowanie administracyjne Środki prawne zwykłe - zażalenie</vt:lpstr>
      <vt:lpstr>Postępowanie administracyjne Środki prawne zwykłe - zażalenie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uchylenie lub zmiana decyzji, przez którą strona nie nabyła uprawnień</vt:lpstr>
      <vt:lpstr>Postępowanie administracyjne Środki prawne nadzwyczajne – uchylenie lub zmiana decyzji, przez którą strona nabyła uprawnienia</vt:lpstr>
      <vt:lpstr>Postępowanie administracyjne Środki prawne nadzwyczajne – stwierdzenie nieważności decyzji</vt:lpstr>
      <vt:lpstr>Postępowanie administracyjne Środki prawne nadzwyczajne – stwierdzenie nieważności decyzji</vt:lpstr>
      <vt:lpstr>Postępowanie administracyjne Środki prawne nadzwyczajne – uchylenie lub zmiana decyzji, przez którą strona nabyła uprawnienia bez zgody strony</vt:lpstr>
      <vt:lpstr>Postępowanie administracyjne Środki prawne nadzwyczajne – wygaśnięcie decyzji</vt:lpstr>
      <vt:lpstr>Postępowanie administracyjne Środki prawne nadzwyczajne – uchylenie decyzji ostatecznej</vt:lpstr>
      <vt:lpstr>Postępowanie administracyjne postępowanie uproszczone</vt:lpstr>
      <vt:lpstr>Postępowanie administracyjne zaświadczenia</vt:lpstr>
      <vt:lpstr>Postępowanie administracyjne zaświadczenia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Skargi i wnioski</vt:lpstr>
      <vt:lpstr>Postępowanie administracyjne postępowanie sądowoadministracyjne</vt:lpstr>
      <vt:lpstr>Postępowanie administracyjne postępowanie sądowoadministracyjne</vt:lpstr>
      <vt:lpstr>Postępowanie administracyjne postępowanie sądowoadministracyjne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2024-11-28T19:35:11Z</dcterms:created>
  <dcterms:modified xsi:type="dcterms:W3CDTF">2024-11-28T19:35:58Z</dcterms:modified>
</cp:coreProperties>
</file>