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64"/>
  </p:notesMasterIdLst>
  <p:sldIdLst>
    <p:sldId id="258" r:id="rId3"/>
    <p:sldId id="274" r:id="rId4"/>
    <p:sldId id="275" r:id="rId5"/>
    <p:sldId id="276" r:id="rId6"/>
    <p:sldId id="277" r:id="rId7"/>
    <p:sldId id="278" r:id="rId8"/>
    <p:sldId id="563"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6" r:id="rId26"/>
    <p:sldId id="295" r:id="rId27"/>
    <p:sldId id="297" r:id="rId28"/>
    <p:sldId id="298" r:id="rId29"/>
    <p:sldId id="299" r:id="rId30"/>
    <p:sldId id="300" r:id="rId31"/>
    <p:sldId id="301" r:id="rId32"/>
    <p:sldId id="305" r:id="rId33"/>
    <p:sldId id="306" r:id="rId34"/>
    <p:sldId id="307" r:id="rId35"/>
    <p:sldId id="308" r:id="rId36"/>
    <p:sldId id="309" r:id="rId37"/>
    <p:sldId id="310" r:id="rId38"/>
    <p:sldId id="311" r:id="rId39"/>
    <p:sldId id="312" r:id="rId40"/>
    <p:sldId id="302" r:id="rId41"/>
    <p:sldId id="303" r:id="rId42"/>
    <p:sldId id="304" r:id="rId43"/>
    <p:sldId id="263" r:id="rId44"/>
    <p:sldId id="264" r:id="rId45"/>
    <p:sldId id="265" r:id="rId46"/>
    <p:sldId id="565" r:id="rId47"/>
    <p:sldId id="566" r:id="rId48"/>
    <p:sldId id="567" r:id="rId49"/>
    <p:sldId id="558" r:id="rId50"/>
    <p:sldId id="270" r:id="rId51"/>
    <p:sldId id="271" r:id="rId52"/>
    <p:sldId id="568" r:id="rId53"/>
    <p:sldId id="569" r:id="rId54"/>
    <p:sldId id="313" r:id="rId55"/>
    <p:sldId id="314" r:id="rId56"/>
    <p:sldId id="315" r:id="rId57"/>
    <p:sldId id="316" r:id="rId58"/>
    <p:sldId id="317" r:id="rId59"/>
    <p:sldId id="318" r:id="rId60"/>
    <p:sldId id="319" r:id="rId61"/>
    <p:sldId id="320" r:id="rId62"/>
    <p:sldId id="321" r:id="rId6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8" autoAdjust="0"/>
    <p:restoredTop sz="94660"/>
  </p:normalViewPr>
  <p:slideViewPr>
    <p:cSldViewPr snapToGrid="0">
      <p:cViewPr varScale="1">
        <p:scale>
          <a:sx n="82" d="100"/>
          <a:sy n="82" d="100"/>
        </p:scale>
        <p:origin x="2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280F0-2A1F-419B-A7D7-EA0CC46FF45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DAE2671-3D74-4CE8-90A1-85D7C4E3047A}">
      <dgm:prSet phldrT="[Tekst]"/>
      <dgm:spPr/>
      <dgm:t>
        <a:bodyPr/>
        <a:lstStyle/>
        <a:p>
          <a:r>
            <a:rPr lang="pl-PL"/>
            <a:t>zasada trójpodziału władzy</a:t>
          </a:r>
        </a:p>
      </dgm:t>
    </dgm:pt>
    <dgm:pt modelId="{A9768D2F-B216-4834-859A-F32B2BF05793}" type="parTrans" cxnId="{7E58DF94-11F2-4C2E-B8A2-57BEB60F56F8}">
      <dgm:prSet/>
      <dgm:spPr/>
      <dgm:t>
        <a:bodyPr/>
        <a:lstStyle/>
        <a:p>
          <a:endParaRPr lang="pl-PL"/>
        </a:p>
      </dgm:t>
    </dgm:pt>
    <dgm:pt modelId="{F4ED7997-F5D8-4841-8522-DD19B7D8992F}" type="sibTrans" cxnId="{7E58DF94-11F2-4C2E-B8A2-57BEB60F56F8}">
      <dgm:prSet/>
      <dgm:spPr/>
      <dgm:t>
        <a:bodyPr/>
        <a:lstStyle/>
        <a:p>
          <a:endParaRPr lang="pl-PL"/>
        </a:p>
      </dgm:t>
    </dgm:pt>
    <dgm:pt modelId="{7AF6DBDF-7179-40F0-B126-28A804249CCD}">
      <dgm:prSet phldrT="[Tekst]"/>
      <dgm:spPr/>
      <dgm:t>
        <a:bodyPr/>
        <a:lstStyle/>
        <a:p>
          <a:r>
            <a:rPr lang="pl-PL"/>
            <a:t>separacja władz</a:t>
          </a:r>
        </a:p>
      </dgm:t>
    </dgm:pt>
    <dgm:pt modelId="{A8C54AC9-F933-461C-A157-4ACCD230BA9F}" type="parTrans" cxnId="{22605D58-9CF7-46A3-9EB0-6D69D3468A3B}">
      <dgm:prSet/>
      <dgm:spPr/>
      <dgm:t>
        <a:bodyPr/>
        <a:lstStyle/>
        <a:p>
          <a:endParaRPr lang="pl-PL"/>
        </a:p>
      </dgm:t>
    </dgm:pt>
    <dgm:pt modelId="{D98D5C7D-4F69-48DD-A481-EC9406B02CC5}" type="sibTrans" cxnId="{22605D58-9CF7-46A3-9EB0-6D69D3468A3B}">
      <dgm:prSet/>
      <dgm:spPr/>
      <dgm:t>
        <a:bodyPr/>
        <a:lstStyle/>
        <a:p>
          <a:endParaRPr lang="pl-PL"/>
        </a:p>
      </dgm:t>
    </dgm:pt>
    <dgm:pt modelId="{65E3C5FE-1D86-4F42-91C7-E1F1420CF5C2}">
      <dgm:prSet phldrT="[Tekst]"/>
      <dgm:spPr/>
      <dgm:t>
        <a:bodyPr/>
        <a:lstStyle/>
        <a:p>
          <a:r>
            <a:rPr lang="pl-PL"/>
            <a:t>model prezydencki</a:t>
          </a:r>
        </a:p>
      </dgm:t>
    </dgm:pt>
    <dgm:pt modelId="{A02065F4-328B-4AC5-979E-7CE50E3179A1}" type="parTrans" cxnId="{E45E7CB9-2BFE-4BFA-BDD1-3947CE0FF845}">
      <dgm:prSet/>
      <dgm:spPr/>
      <dgm:t>
        <a:bodyPr/>
        <a:lstStyle/>
        <a:p>
          <a:endParaRPr lang="pl-PL"/>
        </a:p>
      </dgm:t>
    </dgm:pt>
    <dgm:pt modelId="{81DE1247-0075-468C-A0EB-76A060113AEF}" type="sibTrans" cxnId="{E45E7CB9-2BFE-4BFA-BDD1-3947CE0FF845}">
      <dgm:prSet/>
      <dgm:spPr/>
      <dgm:t>
        <a:bodyPr/>
        <a:lstStyle/>
        <a:p>
          <a:endParaRPr lang="pl-PL"/>
        </a:p>
      </dgm:t>
    </dgm:pt>
    <dgm:pt modelId="{E278A698-CF21-4262-8FD2-00273B6DE330}">
      <dgm:prSet phldrT="[Tekst]"/>
      <dgm:spPr/>
      <dgm:t>
        <a:bodyPr/>
        <a:lstStyle/>
        <a:p>
          <a:r>
            <a:rPr lang="pl-PL"/>
            <a:t>model dyrektorialny</a:t>
          </a:r>
        </a:p>
      </dgm:t>
    </dgm:pt>
    <dgm:pt modelId="{A50368B8-5B8E-43D7-A9F4-C6843A33A19B}" type="parTrans" cxnId="{CFF95384-4C98-4187-AD91-99DFF601E926}">
      <dgm:prSet/>
      <dgm:spPr/>
      <dgm:t>
        <a:bodyPr/>
        <a:lstStyle/>
        <a:p>
          <a:endParaRPr lang="pl-PL"/>
        </a:p>
      </dgm:t>
    </dgm:pt>
    <dgm:pt modelId="{B884C0C6-CC02-4217-B552-814CDF2DFB23}" type="sibTrans" cxnId="{CFF95384-4C98-4187-AD91-99DFF601E926}">
      <dgm:prSet/>
      <dgm:spPr/>
      <dgm:t>
        <a:bodyPr/>
        <a:lstStyle/>
        <a:p>
          <a:endParaRPr lang="pl-PL"/>
        </a:p>
      </dgm:t>
    </dgm:pt>
    <dgm:pt modelId="{17B7CEA8-75B2-4497-AFEC-CEB268385473}">
      <dgm:prSet phldrT="[Tekst]"/>
      <dgm:spPr/>
      <dgm:t>
        <a:bodyPr/>
        <a:lstStyle/>
        <a:p>
          <a:r>
            <a:rPr lang="pl-PL"/>
            <a:t>współdziałanie władz</a:t>
          </a:r>
        </a:p>
      </dgm:t>
    </dgm:pt>
    <dgm:pt modelId="{6B98A68E-8A79-48B4-888D-6CFE2276CA44}" type="parTrans" cxnId="{2E33D437-553E-41CF-95D2-7689E0C6F004}">
      <dgm:prSet/>
      <dgm:spPr/>
      <dgm:t>
        <a:bodyPr/>
        <a:lstStyle/>
        <a:p>
          <a:endParaRPr lang="pl-PL"/>
        </a:p>
      </dgm:t>
    </dgm:pt>
    <dgm:pt modelId="{D47BF90A-9185-4976-B5C4-7FCAB8EE11D1}" type="sibTrans" cxnId="{2E33D437-553E-41CF-95D2-7689E0C6F004}">
      <dgm:prSet/>
      <dgm:spPr/>
      <dgm:t>
        <a:bodyPr/>
        <a:lstStyle/>
        <a:p>
          <a:endParaRPr lang="pl-PL"/>
        </a:p>
      </dgm:t>
    </dgm:pt>
    <dgm:pt modelId="{95000983-923B-4760-8C32-95C49BDA131F}">
      <dgm:prSet phldrT="[Tekst]"/>
      <dgm:spPr/>
      <dgm:t>
        <a:bodyPr/>
        <a:lstStyle/>
        <a:p>
          <a:r>
            <a:rPr lang="pl-PL"/>
            <a:t>model parlamentarny</a:t>
          </a:r>
        </a:p>
      </dgm:t>
    </dgm:pt>
    <dgm:pt modelId="{64113DE8-BAEE-4A99-B9A7-6732A69F72FD}" type="parTrans" cxnId="{7A082A2C-DED6-4B67-9996-C180B551E609}">
      <dgm:prSet/>
      <dgm:spPr/>
      <dgm:t>
        <a:bodyPr/>
        <a:lstStyle/>
        <a:p>
          <a:endParaRPr lang="pl-PL"/>
        </a:p>
      </dgm:t>
    </dgm:pt>
    <dgm:pt modelId="{926716D5-D122-4A5D-A030-6CA81D096BC1}" type="sibTrans" cxnId="{7A082A2C-DED6-4B67-9996-C180B551E609}">
      <dgm:prSet/>
      <dgm:spPr/>
      <dgm:t>
        <a:bodyPr/>
        <a:lstStyle/>
        <a:p>
          <a:endParaRPr lang="pl-PL"/>
        </a:p>
      </dgm:t>
    </dgm:pt>
    <dgm:pt modelId="{6A94980D-5D43-4E7C-86B8-3F9036BC2399}">
      <dgm:prSet phldrT="[Tekst]"/>
      <dgm:spPr/>
      <dgm:t>
        <a:bodyPr/>
        <a:lstStyle/>
        <a:p>
          <a:r>
            <a:rPr lang="pl-PL"/>
            <a:t>model arbitrażu prezydenckiego</a:t>
          </a:r>
        </a:p>
      </dgm:t>
    </dgm:pt>
    <dgm:pt modelId="{511FC8A7-EF23-484A-893F-A855E2718A58}" type="parTrans" cxnId="{5DEB3181-053C-4554-95CB-7B8E0A54B3B1}">
      <dgm:prSet/>
      <dgm:spPr/>
      <dgm:t>
        <a:bodyPr/>
        <a:lstStyle/>
        <a:p>
          <a:endParaRPr lang="pl-PL"/>
        </a:p>
      </dgm:t>
    </dgm:pt>
    <dgm:pt modelId="{FBB650DF-2980-48A7-A2DE-C1F6DF3D1B85}" type="sibTrans" cxnId="{5DEB3181-053C-4554-95CB-7B8E0A54B3B1}">
      <dgm:prSet/>
      <dgm:spPr/>
      <dgm:t>
        <a:bodyPr/>
        <a:lstStyle/>
        <a:p>
          <a:endParaRPr lang="pl-PL"/>
        </a:p>
      </dgm:t>
    </dgm:pt>
    <dgm:pt modelId="{5598B17C-CA76-4649-B824-DD3B90E9DFB2}">
      <dgm:prSet phldrT="[Tekst]"/>
      <dgm:spPr/>
      <dgm:t>
        <a:bodyPr/>
        <a:lstStyle/>
        <a:p>
          <a:r>
            <a:rPr lang="pl-PL"/>
            <a:t>model kanclerski</a:t>
          </a:r>
        </a:p>
      </dgm:t>
    </dgm:pt>
    <dgm:pt modelId="{8B5B7D1D-DF2B-4151-A5D7-2B5EB2EB3643}" type="parTrans" cxnId="{C0CC6F35-8825-4D60-8B7C-61343A70F94C}">
      <dgm:prSet/>
      <dgm:spPr/>
      <dgm:t>
        <a:bodyPr/>
        <a:lstStyle/>
        <a:p>
          <a:endParaRPr lang="pl-PL"/>
        </a:p>
      </dgm:t>
    </dgm:pt>
    <dgm:pt modelId="{8CC42726-D69B-40A5-B318-FEFB99678196}" type="sibTrans" cxnId="{C0CC6F35-8825-4D60-8B7C-61343A70F94C}">
      <dgm:prSet/>
      <dgm:spPr/>
      <dgm:t>
        <a:bodyPr/>
        <a:lstStyle/>
        <a:p>
          <a:endParaRPr lang="pl-PL"/>
        </a:p>
      </dgm:t>
    </dgm:pt>
    <dgm:pt modelId="{78EB9C6F-7E6E-4535-99EC-1836A87F0659}" type="pres">
      <dgm:prSet presAssocID="{46F280F0-2A1F-419B-A7D7-EA0CC46FF453}" presName="hierChild1" presStyleCnt="0">
        <dgm:presLayoutVars>
          <dgm:chPref val="1"/>
          <dgm:dir/>
          <dgm:animOne val="branch"/>
          <dgm:animLvl val="lvl"/>
          <dgm:resizeHandles/>
        </dgm:presLayoutVars>
      </dgm:prSet>
      <dgm:spPr/>
    </dgm:pt>
    <dgm:pt modelId="{264484C0-7434-40BC-92C3-7EEB51776803}" type="pres">
      <dgm:prSet presAssocID="{DDAE2671-3D74-4CE8-90A1-85D7C4E3047A}" presName="hierRoot1" presStyleCnt="0"/>
      <dgm:spPr/>
    </dgm:pt>
    <dgm:pt modelId="{34485771-FF93-43A9-BB80-929548C40F2E}" type="pres">
      <dgm:prSet presAssocID="{DDAE2671-3D74-4CE8-90A1-85D7C4E3047A}" presName="composite" presStyleCnt="0"/>
      <dgm:spPr/>
    </dgm:pt>
    <dgm:pt modelId="{FEADE074-9752-41B7-81A6-0F297F090F0A}" type="pres">
      <dgm:prSet presAssocID="{DDAE2671-3D74-4CE8-90A1-85D7C4E3047A}" presName="background" presStyleLbl="node0" presStyleIdx="0" presStyleCnt="1"/>
      <dgm:spPr/>
    </dgm:pt>
    <dgm:pt modelId="{872B4F2C-043D-4852-A439-C469D7D22E4D}" type="pres">
      <dgm:prSet presAssocID="{DDAE2671-3D74-4CE8-90A1-85D7C4E3047A}" presName="text" presStyleLbl="fgAcc0" presStyleIdx="0" presStyleCnt="1">
        <dgm:presLayoutVars>
          <dgm:chPref val="3"/>
        </dgm:presLayoutVars>
      </dgm:prSet>
      <dgm:spPr/>
    </dgm:pt>
    <dgm:pt modelId="{6F9B5114-C9CB-4DBA-BCE1-9430925E00B4}" type="pres">
      <dgm:prSet presAssocID="{DDAE2671-3D74-4CE8-90A1-85D7C4E3047A}" presName="hierChild2" presStyleCnt="0"/>
      <dgm:spPr/>
    </dgm:pt>
    <dgm:pt modelId="{9F869B11-B92B-4FB8-834F-A650954ED4BB}" type="pres">
      <dgm:prSet presAssocID="{A8C54AC9-F933-461C-A157-4ACCD230BA9F}" presName="Name10" presStyleLbl="parChTrans1D2" presStyleIdx="0" presStyleCnt="2"/>
      <dgm:spPr/>
    </dgm:pt>
    <dgm:pt modelId="{74120E19-613C-480B-877B-66D0A4F2D6A9}" type="pres">
      <dgm:prSet presAssocID="{7AF6DBDF-7179-40F0-B126-28A804249CCD}" presName="hierRoot2" presStyleCnt="0"/>
      <dgm:spPr/>
    </dgm:pt>
    <dgm:pt modelId="{9A98676E-B1FC-4366-9ECC-86DAA5A94DFF}" type="pres">
      <dgm:prSet presAssocID="{7AF6DBDF-7179-40F0-B126-28A804249CCD}" presName="composite2" presStyleCnt="0"/>
      <dgm:spPr/>
    </dgm:pt>
    <dgm:pt modelId="{0965B196-038D-48DA-B910-0448F4CDB8F8}" type="pres">
      <dgm:prSet presAssocID="{7AF6DBDF-7179-40F0-B126-28A804249CCD}" presName="background2" presStyleLbl="node2" presStyleIdx="0" presStyleCnt="2"/>
      <dgm:spPr/>
    </dgm:pt>
    <dgm:pt modelId="{A14A8E22-B51D-4D3B-B886-85BC4535B1A8}" type="pres">
      <dgm:prSet presAssocID="{7AF6DBDF-7179-40F0-B126-28A804249CCD}" presName="text2" presStyleLbl="fgAcc2" presStyleIdx="0" presStyleCnt="2">
        <dgm:presLayoutVars>
          <dgm:chPref val="3"/>
        </dgm:presLayoutVars>
      </dgm:prSet>
      <dgm:spPr/>
    </dgm:pt>
    <dgm:pt modelId="{6BA5B0D7-AEC8-4CFF-B9C4-822AC06A9F5C}" type="pres">
      <dgm:prSet presAssocID="{7AF6DBDF-7179-40F0-B126-28A804249CCD}" presName="hierChild3" presStyleCnt="0"/>
      <dgm:spPr/>
    </dgm:pt>
    <dgm:pt modelId="{0CCCC712-AF21-44F2-82DE-BAD47D399F9A}" type="pres">
      <dgm:prSet presAssocID="{A02065F4-328B-4AC5-979E-7CE50E3179A1}" presName="Name17" presStyleLbl="parChTrans1D3" presStyleIdx="0" presStyleCnt="5"/>
      <dgm:spPr/>
    </dgm:pt>
    <dgm:pt modelId="{B0FDACCB-1674-472A-A523-EEE5DD42AF7D}" type="pres">
      <dgm:prSet presAssocID="{65E3C5FE-1D86-4F42-91C7-E1F1420CF5C2}" presName="hierRoot3" presStyleCnt="0"/>
      <dgm:spPr/>
    </dgm:pt>
    <dgm:pt modelId="{8A48D36C-8554-48F9-AEA1-3D4F5EC46249}" type="pres">
      <dgm:prSet presAssocID="{65E3C5FE-1D86-4F42-91C7-E1F1420CF5C2}" presName="composite3" presStyleCnt="0"/>
      <dgm:spPr/>
    </dgm:pt>
    <dgm:pt modelId="{5BA95A5D-238E-4CC8-9DA4-98CF3E07C324}" type="pres">
      <dgm:prSet presAssocID="{65E3C5FE-1D86-4F42-91C7-E1F1420CF5C2}" presName="background3" presStyleLbl="node3" presStyleIdx="0" presStyleCnt="5"/>
      <dgm:spPr/>
    </dgm:pt>
    <dgm:pt modelId="{570DA929-D824-48D0-8FC9-917655CA472C}" type="pres">
      <dgm:prSet presAssocID="{65E3C5FE-1D86-4F42-91C7-E1F1420CF5C2}" presName="text3" presStyleLbl="fgAcc3" presStyleIdx="0" presStyleCnt="5">
        <dgm:presLayoutVars>
          <dgm:chPref val="3"/>
        </dgm:presLayoutVars>
      </dgm:prSet>
      <dgm:spPr/>
    </dgm:pt>
    <dgm:pt modelId="{4620E4C0-8088-4C49-B821-EEC6C1FFCBAE}" type="pres">
      <dgm:prSet presAssocID="{65E3C5FE-1D86-4F42-91C7-E1F1420CF5C2}" presName="hierChild4" presStyleCnt="0"/>
      <dgm:spPr/>
    </dgm:pt>
    <dgm:pt modelId="{C68EDE55-6210-4F4D-AA8F-69B9F3EE9167}" type="pres">
      <dgm:prSet presAssocID="{A50368B8-5B8E-43D7-A9F4-C6843A33A19B}" presName="Name17" presStyleLbl="parChTrans1D3" presStyleIdx="1" presStyleCnt="5"/>
      <dgm:spPr/>
    </dgm:pt>
    <dgm:pt modelId="{8C9FAA5A-4179-4036-B16A-B732288C7FD8}" type="pres">
      <dgm:prSet presAssocID="{E278A698-CF21-4262-8FD2-00273B6DE330}" presName="hierRoot3" presStyleCnt="0"/>
      <dgm:spPr/>
    </dgm:pt>
    <dgm:pt modelId="{E8B00676-9EA5-44F2-9E72-8EAB20D576EF}" type="pres">
      <dgm:prSet presAssocID="{E278A698-CF21-4262-8FD2-00273B6DE330}" presName="composite3" presStyleCnt="0"/>
      <dgm:spPr/>
    </dgm:pt>
    <dgm:pt modelId="{B94E3FEC-6ECA-4017-8050-529B04C30302}" type="pres">
      <dgm:prSet presAssocID="{E278A698-CF21-4262-8FD2-00273B6DE330}" presName="background3" presStyleLbl="node3" presStyleIdx="1" presStyleCnt="5"/>
      <dgm:spPr/>
    </dgm:pt>
    <dgm:pt modelId="{6ED8F56E-5F82-4727-9296-8DF4BECC117F}" type="pres">
      <dgm:prSet presAssocID="{E278A698-CF21-4262-8FD2-00273B6DE330}" presName="text3" presStyleLbl="fgAcc3" presStyleIdx="1" presStyleCnt="5">
        <dgm:presLayoutVars>
          <dgm:chPref val="3"/>
        </dgm:presLayoutVars>
      </dgm:prSet>
      <dgm:spPr/>
    </dgm:pt>
    <dgm:pt modelId="{93598972-CB78-4558-949D-6F5D1F57520A}" type="pres">
      <dgm:prSet presAssocID="{E278A698-CF21-4262-8FD2-00273B6DE330}" presName="hierChild4" presStyleCnt="0"/>
      <dgm:spPr/>
    </dgm:pt>
    <dgm:pt modelId="{86C88707-40E3-4B60-B652-F6E7C57BDA99}" type="pres">
      <dgm:prSet presAssocID="{6B98A68E-8A79-48B4-888D-6CFE2276CA44}" presName="Name10" presStyleLbl="parChTrans1D2" presStyleIdx="1" presStyleCnt="2"/>
      <dgm:spPr/>
    </dgm:pt>
    <dgm:pt modelId="{E085D4C5-FF45-413D-960E-3A202CDD7FD3}" type="pres">
      <dgm:prSet presAssocID="{17B7CEA8-75B2-4497-AFEC-CEB268385473}" presName="hierRoot2" presStyleCnt="0"/>
      <dgm:spPr/>
    </dgm:pt>
    <dgm:pt modelId="{560ADA99-CA6E-4505-B6B3-03B7ACA78FD1}" type="pres">
      <dgm:prSet presAssocID="{17B7CEA8-75B2-4497-AFEC-CEB268385473}" presName="composite2" presStyleCnt="0"/>
      <dgm:spPr/>
    </dgm:pt>
    <dgm:pt modelId="{DF4F367E-5613-4ADB-B701-214514D87DD7}" type="pres">
      <dgm:prSet presAssocID="{17B7CEA8-75B2-4497-AFEC-CEB268385473}" presName="background2" presStyleLbl="node2" presStyleIdx="1" presStyleCnt="2"/>
      <dgm:spPr/>
    </dgm:pt>
    <dgm:pt modelId="{F18DFC73-3518-4596-BC1D-523DDBD6EB4F}" type="pres">
      <dgm:prSet presAssocID="{17B7CEA8-75B2-4497-AFEC-CEB268385473}" presName="text2" presStyleLbl="fgAcc2" presStyleIdx="1" presStyleCnt="2">
        <dgm:presLayoutVars>
          <dgm:chPref val="3"/>
        </dgm:presLayoutVars>
      </dgm:prSet>
      <dgm:spPr/>
    </dgm:pt>
    <dgm:pt modelId="{405CC8A1-88AE-4464-B87E-7D332A4FA429}" type="pres">
      <dgm:prSet presAssocID="{17B7CEA8-75B2-4497-AFEC-CEB268385473}" presName="hierChild3" presStyleCnt="0"/>
      <dgm:spPr/>
    </dgm:pt>
    <dgm:pt modelId="{5956E1CC-B2A0-4754-8F06-1FE589359EA3}" type="pres">
      <dgm:prSet presAssocID="{64113DE8-BAEE-4A99-B9A7-6732A69F72FD}" presName="Name17" presStyleLbl="parChTrans1D3" presStyleIdx="2" presStyleCnt="5"/>
      <dgm:spPr/>
    </dgm:pt>
    <dgm:pt modelId="{8335EEDA-18E2-4971-B40F-BF03B8AF4D0A}" type="pres">
      <dgm:prSet presAssocID="{95000983-923B-4760-8C32-95C49BDA131F}" presName="hierRoot3" presStyleCnt="0"/>
      <dgm:spPr/>
    </dgm:pt>
    <dgm:pt modelId="{7567AFD1-7CC0-4FB1-885E-2DAB9CEAB4B0}" type="pres">
      <dgm:prSet presAssocID="{95000983-923B-4760-8C32-95C49BDA131F}" presName="composite3" presStyleCnt="0"/>
      <dgm:spPr/>
    </dgm:pt>
    <dgm:pt modelId="{154A4267-895B-409E-8E32-94667BFD2947}" type="pres">
      <dgm:prSet presAssocID="{95000983-923B-4760-8C32-95C49BDA131F}" presName="background3" presStyleLbl="node3" presStyleIdx="2" presStyleCnt="5"/>
      <dgm:spPr/>
    </dgm:pt>
    <dgm:pt modelId="{E83D3DFA-32DF-4FE0-B406-9CBD2F6E9349}" type="pres">
      <dgm:prSet presAssocID="{95000983-923B-4760-8C32-95C49BDA131F}" presName="text3" presStyleLbl="fgAcc3" presStyleIdx="2" presStyleCnt="5">
        <dgm:presLayoutVars>
          <dgm:chPref val="3"/>
        </dgm:presLayoutVars>
      </dgm:prSet>
      <dgm:spPr/>
    </dgm:pt>
    <dgm:pt modelId="{C534C5E2-6CCA-4528-85D9-0D0FD798D251}" type="pres">
      <dgm:prSet presAssocID="{95000983-923B-4760-8C32-95C49BDA131F}" presName="hierChild4" presStyleCnt="0"/>
      <dgm:spPr/>
    </dgm:pt>
    <dgm:pt modelId="{CB5A51DB-E25F-4346-BC60-128A6BAC6FB0}" type="pres">
      <dgm:prSet presAssocID="{511FC8A7-EF23-484A-893F-A855E2718A58}" presName="Name17" presStyleLbl="parChTrans1D3" presStyleIdx="3" presStyleCnt="5"/>
      <dgm:spPr/>
    </dgm:pt>
    <dgm:pt modelId="{6C3557D6-8180-4BBA-AE9A-5A3A95D77E5C}" type="pres">
      <dgm:prSet presAssocID="{6A94980D-5D43-4E7C-86B8-3F9036BC2399}" presName="hierRoot3" presStyleCnt="0"/>
      <dgm:spPr/>
    </dgm:pt>
    <dgm:pt modelId="{3C22C114-8819-491B-A32A-637CE1D11CCB}" type="pres">
      <dgm:prSet presAssocID="{6A94980D-5D43-4E7C-86B8-3F9036BC2399}" presName="composite3" presStyleCnt="0"/>
      <dgm:spPr/>
    </dgm:pt>
    <dgm:pt modelId="{54CFD44B-A279-44BF-A5EE-495FA0660A33}" type="pres">
      <dgm:prSet presAssocID="{6A94980D-5D43-4E7C-86B8-3F9036BC2399}" presName="background3" presStyleLbl="node3" presStyleIdx="3" presStyleCnt="5"/>
      <dgm:spPr/>
    </dgm:pt>
    <dgm:pt modelId="{9B0C4253-44E8-47EB-9A4F-2941128A791F}" type="pres">
      <dgm:prSet presAssocID="{6A94980D-5D43-4E7C-86B8-3F9036BC2399}" presName="text3" presStyleLbl="fgAcc3" presStyleIdx="3" presStyleCnt="5">
        <dgm:presLayoutVars>
          <dgm:chPref val="3"/>
        </dgm:presLayoutVars>
      </dgm:prSet>
      <dgm:spPr/>
    </dgm:pt>
    <dgm:pt modelId="{91C7437D-2E98-4153-8AC2-1C91886B5E42}" type="pres">
      <dgm:prSet presAssocID="{6A94980D-5D43-4E7C-86B8-3F9036BC2399}" presName="hierChild4" presStyleCnt="0"/>
      <dgm:spPr/>
    </dgm:pt>
    <dgm:pt modelId="{2B678DD1-B2CB-4AD0-9E05-6AE4C3FEF4C1}" type="pres">
      <dgm:prSet presAssocID="{8B5B7D1D-DF2B-4151-A5D7-2B5EB2EB3643}" presName="Name17" presStyleLbl="parChTrans1D3" presStyleIdx="4" presStyleCnt="5"/>
      <dgm:spPr/>
    </dgm:pt>
    <dgm:pt modelId="{DC9A474F-7521-46DE-A8CA-54E1954E6663}" type="pres">
      <dgm:prSet presAssocID="{5598B17C-CA76-4649-B824-DD3B90E9DFB2}" presName="hierRoot3" presStyleCnt="0"/>
      <dgm:spPr/>
    </dgm:pt>
    <dgm:pt modelId="{0938DD1C-7298-48A8-B9E6-BCBDAD54DC57}" type="pres">
      <dgm:prSet presAssocID="{5598B17C-CA76-4649-B824-DD3B90E9DFB2}" presName="composite3" presStyleCnt="0"/>
      <dgm:spPr/>
    </dgm:pt>
    <dgm:pt modelId="{40A98F23-952B-4655-805F-37E9CD0BA597}" type="pres">
      <dgm:prSet presAssocID="{5598B17C-CA76-4649-B824-DD3B90E9DFB2}" presName="background3" presStyleLbl="node3" presStyleIdx="4" presStyleCnt="5"/>
      <dgm:spPr/>
    </dgm:pt>
    <dgm:pt modelId="{2AA529AB-0F0A-4170-B083-3DB90D4A45C4}" type="pres">
      <dgm:prSet presAssocID="{5598B17C-CA76-4649-B824-DD3B90E9DFB2}" presName="text3" presStyleLbl="fgAcc3" presStyleIdx="4" presStyleCnt="5">
        <dgm:presLayoutVars>
          <dgm:chPref val="3"/>
        </dgm:presLayoutVars>
      </dgm:prSet>
      <dgm:spPr/>
    </dgm:pt>
    <dgm:pt modelId="{BAE2F76B-0250-41C9-BCBD-B1B2BF0DA377}" type="pres">
      <dgm:prSet presAssocID="{5598B17C-CA76-4649-B824-DD3B90E9DFB2}" presName="hierChild4" presStyleCnt="0"/>
      <dgm:spPr/>
    </dgm:pt>
  </dgm:ptLst>
  <dgm:cxnLst>
    <dgm:cxn modelId="{C93A0B0D-1F99-40A1-87FA-EE0FE252D1D2}" type="presOf" srcId="{46F280F0-2A1F-419B-A7D7-EA0CC46FF453}" destId="{78EB9C6F-7E6E-4535-99EC-1836A87F0659}" srcOrd="0" destOrd="0" presId="urn:microsoft.com/office/officeart/2005/8/layout/hierarchy1"/>
    <dgm:cxn modelId="{6BA9D213-88E9-4E71-9F5F-4FCFB58CEC50}" type="presOf" srcId="{64113DE8-BAEE-4A99-B9A7-6732A69F72FD}" destId="{5956E1CC-B2A0-4754-8F06-1FE589359EA3}" srcOrd="0" destOrd="0" presId="urn:microsoft.com/office/officeart/2005/8/layout/hierarchy1"/>
    <dgm:cxn modelId="{2125EF25-D010-400D-9F88-680E95C3E823}" type="presOf" srcId="{17B7CEA8-75B2-4497-AFEC-CEB268385473}" destId="{F18DFC73-3518-4596-BC1D-523DDBD6EB4F}" srcOrd="0" destOrd="0" presId="urn:microsoft.com/office/officeart/2005/8/layout/hierarchy1"/>
    <dgm:cxn modelId="{7A082A2C-DED6-4B67-9996-C180B551E609}" srcId="{17B7CEA8-75B2-4497-AFEC-CEB268385473}" destId="{95000983-923B-4760-8C32-95C49BDA131F}" srcOrd="0" destOrd="0" parTransId="{64113DE8-BAEE-4A99-B9A7-6732A69F72FD}" sibTransId="{926716D5-D122-4A5D-A030-6CA81D096BC1}"/>
    <dgm:cxn modelId="{C0CC6F35-8825-4D60-8B7C-61343A70F94C}" srcId="{17B7CEA8-75B2-4497-AFEC-CEB268385473}" destId="{5598B17C-CA76-4649-B824-DD3B90E9DFB2}" srcOrd="2" destOrd="0" parTransId="{8B5B7D1D-DF2B-4151-A5D7-2B5EB2EB3643}" sibTransId="{8CC42726-D69B-40A5-B318-FEFB99678196}"/>
    <dgm:cxn modelId="{2E33D437-553E-41CF-95D2-7689E0C6F004}" srcId="{DDAE2671-3D74-4CE8-90A1-85D7C4E3047A}" destId="{17B7CEA8-75B2-4497-AFEC-CEB268385473}" srcOrd="1" destOrd="0" parTransId="{6B98A68E-8A79-48B4-888D-6CFE2276CA44}" sibTransId="{D47BF90A-9185-4976-B5C4-7FCAB8EE11D1}"/>
    <dgm:cxn modelId="{957E2E45-36AB-4D90-8730-22ACC887C084}" type="presOf" srcId="{6B98A68E-8A79-48B4-888D-6CFE2276CA44}" destId="{86C88707-40E3-4B60-B652-F6E7C57BDA99}" srcOrd="0" destOrd="0" presId="urn:microsoft.com/office/officeart/2005/8/layout/hierarchy1"/>
    <dgm:cxn modelId="{B72AE669-E58E-4C5F-ABA1-5D052780D6EB}" type="presOf" srcId="{A02065F4-328B-4AC5-979E-7CE50E3179A1}" destId="{0CCCC712-AF21-44F2-82DE-BAD47D399F9A}" srcOrd="0" destOrd="0" presId="urn:microsoft.com/office/officeart/2005/8/layout/hierarchy1"/>
    <dgm:cxn modelId="{20FE064A-7C0B-4FDA-B56E-BDAE0791802A}" type="presOf" srcId="{DDAE2671-3D74-4CE8-90A1-85D7C4E3047A}" destId="{872B4F2C-043D-4852-A439-C469D7D22E4D}" srcOrd="0" destOrd="0" presId="urn:microsoft.com/office/officeart/2005/8/layout/hierarchy1"/>
    <dgm:cxn modelId="{91D1A274-C89E-4493-818B-0E1BD3427F33}" type="presOf" srcId="{5598B17C-CA76-4649-B824-DD3B90E9DFB2}" destId="{2AA529AB-0F0A-4170-B083-3DB90D4A45C4}" srcOrd="0" destOrd="0" presId="urn:microsoft.com/office/officeart/2005/8/layout/hierarchy1"/>
    <dgm:cxn modelId="{22605D58-9CF7-46A3-9EB0-6D69D3468A3B}" srcId="{DDAE2671-3D74-4CE8-90A1-85D7C4E3047A}" destId="{7AF6DBDF-7179-40F0-B126-28A804249CCD}" srcOrd="0" destOrd="0" parTransId="{A8C54AC9-F933-461C-A157-4ACCD230BA9F}" sibTransId="{D98D5C7D-4F69-48DD-A481-EC9406B02CC5}"/>
    <dgm:cxn modelId="{5DEB3181-053C-4554-95CB-7B8E0A54B3B1}" srcId="{17B7CEA8-75B2-4497-AFEC-CEB268385473}" destId="{6A94980D-5D43-4E7C-86B8-3F9036BC2399}" srcOrd="1" destOrd="0" parTransId="{511FC8A7-EF23-484A-893F-A855E2718A58}" sibTransId="{FBB650DF-2980-48A7-A2DE-C1F6DF3D1B85}"/>
    <dgm:cxn modelId="{CFF95384-4C98-4187-AD91-99DFF601E926}" srcId="{7AF6DBDF-7179-40F0-B126-28A804249CCD}" destId="{E278A698-CF21-4262-8FD2-00273B6DE330}" srcOrd="1" destOrd="0" parTransId="{A50368B8-5B8E-43D7-A9F4-C6843A33A19B}" sibTransId="{B884C0C6-CC02-4217-B552-814CDF2DFB23}"/>
    <dgm:cxn modelId="{7E58DF94-11F2-4C2E-B8A2-57BEB60F56F8}" srcId="{46F280F0-2A1F-419B-A7D7-EA0CC46FF453}" destId="{DDAE2671-3D74-4CE8-90A1-85D7C4E3047A}" srcOrd="0" destOrd="0" parTransId="{A9768D2F-B216-4834-859A-F32B2BF05793}" sibTransId="{F4ED7997-F5D8-4841-8522-DD19B7D8992F}"/>
    <dgm:cxn modelId="{BDE1DCA6-FCD5-4C55-9D84-5A6F0C372E16}" type="presOf" srcId="{511FC8A7-EF23-484A-893F-A855E2718A58}" destId="{CB5A51DB-E25F-4346-BC60-128A6BAC6FB0}" srcOrd="0" destOrd="0" presId="urn:microsoft.com/office/officeart/2005/8/layout/hierarchy1"/>
    <dgm:cxn modelId="{F4BF61AE-53F6-48ED-893C-9BAE88480F61}" type="presOf" srcId="{7AF6DBDF-7179-40F0-B126-28A804249CCD}" destId="{A14A8E22-B51D-4D3B-B886-85BC4535B1A8}" srcOrd="0" destOrd="0" presId="urn:microsoft.com/office/officeart/2005/8/layout/hierarchy1"/>
    <dgm:cxn modelId="{997016B1-C09E-4DF7-BD0B-009392BD3553}" type="presOf" srcId="{8B5B7D1D-DF2B-4151-A5D7-2B5EB2EB3643}" destId="{2B678DD1-B2CB-4AD0-9E05-6AE4C3FEF4C1}" srcOrd="0" destOrd="0" presId="urn:microsoft.com/office/officeart/2005/8/layout/hierarchy1"/>
    <dgm:cxn modelId="{78CB0AB5-93CB-4D88-9D89-7B147C2CBC5E}" type="presOf" srcId="{E278A698-CF21-4262-8FD2-00273B6DE330}" destId="{6ED8F56E-5F82-4727-9296-8DF4BECC117F}" srcOrd="0" destOrd="0" presId="urn:microsoft.com/office/officeart/2005/8/layout/hierarchy1"/>
    <dgm:cxn modelId="{E45E7CB9-2BFE-4BFA-BDD1-3947CE0FF845}" srcId="{7AF6DBDF-7179-40F0-B126-28A804249CCD}" destId="{65E3C5FE-1D86-4F42-91C7-E1F1420CF5C2}" srcOrd="0" destOrd="0" parTransId="{A02065F4-328B-4AC5-979E-7CE50E3179A1}" sibTransId="{81DE1247-0075-468C-A0EB-76A060113AEF}"/>
    <dgm:cxn modelId="{A1267EC2-95F5-475E-96A3-48A7E7410BD8}" type="presOf" srcId="{A50368B8-5B8E-43D7-A9F4-C6843A33A19B}" destId="{C68EDE55-6210-4F4D-AA8F-69B9F3EE9167}" srcOrd="0" destOrd="0" presId="urn:microsoft.com/office/officeart/2005/8/layout/hierarchy1"/>
    <dgm:cxn modelId="{892E00C9-183B-42A7-83C2-3B1BD17CC626}" type="presOf" srcId="{A8C54AC9-F933-461C-A157-4ACCD230BA9F}" destId="{9F869B11-B92B-4FB8-834F-A650954ED4BB}" srcOrd="0" destOrd="0" presId="urn:microsoft.com/office/officeart/2005/8/layout/hierarchy1"/>
    <dgm:cxn modelId="{C56EEBCB-0FF0-40BE-8BAC-8E10DE3B2F41}" type="presOf" srcId="{6A94980D-5D43-4E7C-86B8-3F9036BC2399}" destId="{9B0C4253-44E8-47EB-9A4F-2941128A791F}" srcOrd="0" destOrd="0" presId="urn:microsoft.com/office/officeart/2005/8/layout/hierarchy1"/>
    <dgm:cxn modelId="{922016DB-27A9-494A-B155-0C2BADE5EF9F}" type="presOf" srcId="{65E3C5FE-1D86-4F42-91C7-E1F1420CF5C2}" destId="{570DA929-D824-48D0-8FC9-917655CA472C}" srcOrd="0" destOrd="0" presId="urn:microsoft.com/office/officeart/2005/8/layout/hierarchy1"/>
    <dgm:cxn modelId="{811B06ED-BBA7-4028-8C63-BCC23B741B3B}" type="presOf" srcId="{95000983-923B-4760-8C32-95C49BDA131F}" destId="{E83D3DFA-32DF-4FE0-B406-9CBD2F6E9349}" srcOrd="0" destOrd="0" presId="urn:microsoft.com/office/officeart/2005/8/layout/hierarchy1"/>
    <dgm:cxn modelId="{4BE686AD-95FB-48B8-B7C0-F27881BD88F3}" type="presParOf" srcId="{78EB9C6F-7E6E-4535-99EC-1836A87F0659}" destId="{264484C0-7434-40BC-92C3-7EEB51776803}" srcOrd="0" destOrd="0" presId="urn:microsoft.com/office/officeart/2005/8/layout/hierarchy1"/>
    <dgm:cxn modelId="{4C27479E-5595-4481-855E-1D00F7D2DBF5}" type="presParOf" srcId="{264484C0-7434-40BC-92C3-7EEB51776803}" destId="{34485771-FF93-43A9-BB80-929548C40F2E}" srcOrd="0" destOrd="0" presId="urn:microsoft.com/office/officeart/2005/8/layout/hierarchy1"/>
    <dgm:cxn modelId="{B26F2CFD-4DBE-43A1-8B8A-7E584810BAF8}" type="presParOf" srcId="{34485771-FF93-43A9-BB80-929548C40F2E}" destId="{FEADE074-9752-41B7-81A6-0F297F090F0A}" srcOrd="0" destOrd="0" presId="urn:microsoft.com/office/officeart/2005/8/layout/hierarchy1"/>
    <dgm:cxn modelId="{5F948B18-9AA3-402D-9F6F-192E779B5287}" type="presParOf" srcId="{34485771-FF93-43A9-BB80-929548C40F2E}" destId="{872B4F2C-043D-4852-A439-C469D7D22E4D}" srcOrd="1" destOrd="0" presId="urn:microsoft.com/office/officeart/2005/8/layout/hierarchy1"/>
    <dgm:cxn modelId="{4B0A25B6-6DCA-410C-ABD1-AB8BF6D82DC1}" type="presParOf" srcId="{264484C0-7434-40BC-92C3-7EEB51776803}" destId="{6F9B5114-C9CB-4DBA-BCE1-9430925E00B4}" srcOrd="1" destOrd="0" presId="urn:microsoft.com/office/officeart/2005/8/layout/hierarchy1"/>
    <dgm:cxn modelId="{0F2CE344-32A0-4E2B-ACFE-DD24FA9D3AFE}" type="presParOf" srcId="{6F9B5114-C9CB-4DBA-BCE1-9430925E00B4}" destId="{9F869B11-B92B-4FB8-834F-A650954ED4BB}" srcOrd="0" destOrd="0" presId="urn:microsoft.com/office/officeart/2005/8/layout/hierarchy1"/>
    <dgm:cxn modelId="{2ED75F11-8F6C-4F05-AD20-A9822BCF33B8}" type="presParOf" srcId="{6F9B5114-C9CB-4DBA-BCE1-9430925E00B4}" destId="{74120E19-613C-480B-877B-66D0A4F2D6A9}" srcOrd="1" destOrd="0" presId="urn:microsoft.com/office/officeart/2005/8/layout/hierarchy1"/>
    <dgm:cxn modelId="{2A10F659-B84A-469C-B08E-8AB31F44533A}" type="presParOf" srcId="{74120E19-613C-480B-877B-66D0A4F2D6A9}" destId="{9A98676E-B1FC-4366-9ECC-86DAA5A94DFF}" srcOrd="0" destOrd="0" presId="urn:microsoft.com/office/officeart/2005/8/layout/hierarchy1"/>
    <dgm:cxn modelId="{2C71501C-0B6F-4DCA-AD83-9C9F8A8366D1}" type="presParOf" srcId="{9A98676E-B1FC-4366-9ECC-86DAA5A94DFF}" destId="{0965B196-038D-48DA-B910-0448F4CDB8F8}" srcOrd="0" destOrd="0" presId="urn:microsoft.com/office/officeart/2005/8/layout/hierarchy1"/>
    <dgm:cxn modelId="{3A4AF34B-3531-41A4-8627-B2E2AD6AAADC}" type="presParOf" srcId="{9A98676E-B1FC-4366-9ECC-86DAA5A94DFF}" destId="{A14A8E22-B51D-4D3B-B886-85BC4535B1A8}" srcOrd="1" destOrd="0" presId="urn:microsoft.com/office/officeart/2005/8/layout/hierarchy1"/>
    <dgm:cxn modelId="{CA5F6E79-2813-4203-99AF-CF4DE9840659}" type="presParOf" srcId="{74120E19-613C-480B-877B-66D0A4F2D6A9}" destId="{6BA5B0D7-AEC8-4CFF-B9C4-822AC06A9F5C}" srcOrd="1" destOrd="0" presId="urn:microsoft.com/office/officeart/2005/8/layout/hierarchy1"/>
    <dgm:cxn modelId="{E7710F2F-CDE8-4C92-BE98-07A0208FFEC8}" type="presParOf" srcId="{6BA5B0D7-AEC8-4CFF-B9C4-822AC06A9F5C}" destId="{0CCCC712-AF21-44F2-82DE-BAD47D399F9A}" srcOrd="0" destOrd="0" presId="urn:microsoft.com/office/officeart/2005/8/layout/hierarchy1"/>
    <dgm:cxn modelId="{FBB51246-E4C9-4E6C-9F8E-F582823DDE50}" type="presParOf" srcId="{6BA5B0D7-AEC8-4CFF-B9C4-822AC06A9F5C}" destId="{B0FDACCB-1674-472A-A523-EEE5DD42AF7D}" srcOrd="1" destOrd="0" presId="urn:microsoft.com/office/officeart/2005/8/layout/hierarchy1"/>
    <dgm:cxn modelId="{9B40FA8C-F044-4972-8357-12163B78F34F}" type="presParOf" srcId="{B0FDACCB-1674-472A-A523-EEE5DD42AF7D}" destId="{8A48D36C-8554-48F9-AEA1-3D4F5EC46249}" srcOrd="0" destOrd="0" presId="urn:microsoft.com/office/officeart/2005/8/layout/hierarchy1"/>
    <dgm:cxn modelId="{D52EDB13-C7ED-4E02-A8C0-375FC5CC67A2}" type="presParOf" srcId="{8A48D36C-8554-48F9-AEA1-3D4F5EC46249}" destId="{5BA95A5D-238E-4CC8-9DA4-98CF3E07C324}" srcOrd="0" destOrd="0" presId="urn:microsoft.com/office/officeart/2005/8/layout/hierarchy1"/>
    <dgm:cxn modelId="{ABCBCB0D-A555-4B37-8445-9D9B7A1C6270}" type="presParOf" srcId="{8A48D36C-8554-48F9-AEA1-3D4F5EC46249}" destId="{570DA929-D824-48D0-8FC9-917655CA472C}" srcOrd="1" destOrd="0" presId="urn:microsoft.com/office/officeart/2005/8/layout/hierarchy1"/>
    <dgm:cxn modelId="{B3113FC3-A77A-4AE1-A94A-20CEED5B56C5}" type="presParOf" srcId="{B0FDACCB-1674-472A-A523-EEE5DD42AF7D}" destId="{4620E4C0-8088-4C49-B821-EEC6C1FFCBAE}" srcOrd="1" destOrd="0" presId="urn:microsoft.com/office/officeart/2005/8/layout/hierarchy1"/>
    <dgm:cxn modelId="{4AB942BB-8E85-46EB-9D8C-F2D263B2A9E9}" type="presParOf" srcId="{6BA5B0D7-AEC8-4CFF-B9C4-822AC06A9F5C}" destId="{C68EDE55-6210-4F4D-AA8F-69B9F3EE9167}" srcOrd="2" destOrd="0" presId="urn:microsoft.com/office/officeart/2005/8/layout/hierarchy1"/>
    <dgm:cxn modelId="{2FFB1C0A-D173-4F0A-A5E1-E3E6A09992E3}" type="presParOf" srcId="{6BA5B0D7-AEC8-4CFF-B9C4-822AC06A9F5C}" destId="{8C9FAA5A-4179-4036-B16A-B732288C7FD8}" srcOrd="3" destOrd="0" presId="urn:microsoft.com/office/officeart/2005/8/layout/hierarchy1"/>
    <dgm:cxn modelId="{1896139F-D5A2-4C4A-BB50-5B6E2400EB25}" type="presParOf" srcId="{8C9FAA5A-4179-4036-B16A-B732288C7FD8}" destId="{E8B00676-9EA5-44F2-9E72-8EAB20D576EF}" srcOrd="0" destOrd="0" presId="urn:microsoft.com/office/officeart/2005/8/layout/hierarchy1"/>
    <dgm:cxn modelId="{9ADC3525-E005-4502-BEFE-8D795DAFF6CA}" type="presParOf" srcId="{E8B00676-9EA5-44F2-9E72-8EAB20D576EF}" destId="{B94E3FEC-6ECA-4017-8050-529B04C30302}" srcOrd="0" destOrd="0" presId="urn:microsoft.com/office/officeart/2005/8/layout/hierarchy1"/>
    <dgm:cxn modelId="{C3FFBC7A-CBC8-4812-87D6-2646BEB0E5E5}" type="presParOf" srcId="{E8B00676-9EA5-44F2-9E72-8EAB20D576EF}" destId="{6ED8F56E-5F82-4727-9296-8DF4BECC117F}" srcOrd="1" destOrd="0" presId="urn:microsoft.com/office/officeart/2005/8/layout/hierarchy1"/>
    <dgm:cxn modelId="{945BA8A4-3D1F-41B2-9B91-397D63542149}" type="presParOf" srcId="{8C9FAA5A-4179-4036-B16A-B732288C7FD8}" destId="{93598972-CB78-4558-949D-6F5D1F57520A}" srcOrd="1" destOrd="0" presId="urn:microsoft.com/office/officeart/2005/8/layout/hierarchy1"/>
    <dgm:cxn modelId="{F9D7F8D8-1C64-46E7-B5EA-27F6012B667A}" type="presParOf" srcId="{6F9B5114-C9CB-4DBA-BCE1-9430925E00B4}" destId="{86C88707-40E3-4B60-B652-F6E7C57BDA99}" srcOrd="2" destOrd="0" presId="urn:microsoft.com/office/officeart/2005/8/layout/hierarchy1"/>
    <dgm:cxn modelId="{706DD760-02A5-4AF5-A1C1-A4E80E9D969B}" type="presParOf" srcId="{6F9B5114-C9CB-4DBA-BCE1-9430925E00B4}" destId="{E085D4C5-FF45-413D-960E-3A202CDD7FD3}" srcOrd="3" destOrd="0" presId="urn:microsoft.com/office/officeart/2005/8/layout/hierarchy1"/>
    <dgm:cxn modelId="{E1775A31-0DBD-478D-9439-B3D75622ADA4}" type="presParOf" srcId="{E085D4C5-FF45-413D-960E-3A202CDD7FD3}" destId="{560ADA99-CA6E-4505-B6B3-03B7ACA78FD1}" srcOrd="0" destOrd="0" presId="urn:microsoft.com/office/officeart/2005/8/layout/hierarchy1"/>
    <dgm:cxn modelId="{44637068-FBDA-4620-A830-7B8467A93748}" type="presParOf" srcId="{560ADA99-CA6E-4505-B6B3-03B7ACA78FD1}" destId="{DF4F367E-5613-4ADB-B701-214514D87DD7}" srcOrd="0" destOrd="0" presId="urn:microsoft.com/office/officeart/2005/8/layout/hierarchy1"/>
    <dgm:cxn modelId="{01228B96-3B11-4E94-B0F2-4EAEC70E19E8}" type="presParOf" srcId="{560ADA99-CA6E-4505-B6B3-03B7ACA78FD1}" destId="{F18DFC73-3518-4596-BC1D-523DDBD6EB4F}" srcOrd="1" destOrd="0" presId="urn:microsoft.com/office/officeart/2005/8/layout/hierarchy1"/>
    <dgm:cxn modelId="{88EE7A94-F530-43A6-80B8-05365F9D6937}" type="presParOf" srcId="{E085D4C5-FF45-413D-960E-3A202CDD7FD3}" destId="{405CC8A1-88AE-4464-B87E-7D332A4FA429}" srcOrd="1" destOrd="0" presId="urn:microsoft.com/office/officeart/2005/8/layout/hierarchy1"/>
    <dgm:cxn modelId="{2200F721-E6D1-4361-86F3-C2C7E131E6B2}" type="presParOf" srcId="{405CC8A1-88AE-4464-B87E-7D332A4FA429}" destId="{5956E1CC-B2A0-4754-8F06-1FE589359EA3}" srcOrd="0" destOrd="0" presId="urn:microsoft.com/office/officeart/2005/8/layout/hierarchy1"/>
    <dgm:cxn modelId="{650A62E5-DF82-42F1-8627-479B8FD11C45}" type="presParOf" srcId="{405CC8A1-88AE-4464-B87E-7D332A4FA429}" destId="{8335EEDA-18E2-4971-B40F-BF03B8AF4D0A}" srcOrd="1" destOrd="0" presId="urn:microsoft.com/office/officeart/2005/8/layout/hierarchy1"/>
    <dgm:cxn modelId="{359F2446-93CE-4A43-8CFC-A69439C8C9AE}" type="presParOf" srcId="{8335EEDA-18E2-4971-B40F-BF03B8AF4D0A}" destId="{7567AFD1-7CC0-4FB1-885E-2DAB9CEAB4B0}" srcOrd="0" destOrd="0" presId="urn:microsoft.com/office/officeart/2005/8/layout/hierarchy1"/>
    <dgm:cxn modelId="{14163588-EA0A-49BD-868F-102598C3A7D2}" type="presParOf" srcId="{7567AFD1-7CC0-4FB1-885E-2DAB9CEAB4B0}" destId="{154A4267-895B-409E-8E32-94667BFD2947}" srcOrd="0" destOrd="0" presId="urn:microsoft.com/office/officeart/2005/8/layout/hierarchy1"/>
    <dgm:cxn modelId="{2C4AC615-C6D5-4DE9-A5BA-985722FA9233}" type="presParOf" srcId="{7567AFD1-7CC0-4FB1-885E-2DAB9CEAB4B0}" destId="{E83D3DFA-32DF-4FE0-B406-9CBD2F6E9349}" srcOrd="1" destOrd="0" presId="urn:microsoft.com/office/officeart/2005/8/layout/hierarchy1"/>
    <dgm:cxn modelId="{94D08467-8A0A-40E3-BBAA-9300FD152A62}" type="presParOf" srcId="{8335EEDA-18E2-4971-B40F-BF03B8AF4D0A}" destId="{C534C5E2-6CCA-4528-85D9-0D0FD798D251}" srcOrd="1" destOrd="0" presId="urn:microsoft.com/office/officeart/2005/8/layout/hierarchy1"/>
    <dgm:cxn modelId="{E390ADEC-2BA5-46AE-BD64-8BF6E3778FF4}" type="presParOf" srcId="{405CC8A1-88AE-4464-B87E-7D332A4FA429}" destId="{CB5A51DB-E25F-4346-BC60-128A6BAC6FB0}" srcOrd="2" destOrd="0" presId="urn:microsoft.com/office/officeart/2005/8/layout/hierarchy1"/>
    <dgm:cxn modelId="{B66FB050-8DDE-4693-93FA-7B67CC16C93B}" type="presParOf" srcId="{405CC8A1-88AE-4464-B87E-7D332A4FA429}" destId="{6C3557D6-8180-4BBA-AE9A-5A3A95D77E5C}" srcOrd="3" destOrd="0" presId="urn:microsoft.com/office/officeart/2005/8/layout/hierarchy1"/>
    <dgm:cxn modelId="{13B81CB8-EF5D-43AB-8FD8-E1FA919ABDBF}" type="presParOf" srcId="{6C3557D6-8180-4BBA-AE9A-5A3A95D77E5C}" destId="{3C22C114-8819-491B-A32A-637CE1D11CCB}" srcOrd="0" destOrd="0" presId="urn:microsoft.com/office/officeart/2005/8/layout/hierarchy1"/>
    <dgm:cxn modelId="{F1A7FE8A-EE2F-4914-B445-0A7CD4D66556}" type="presParOf" srcId="{3C22C114-8819-491B-A32A-637CE1D11CCB}" destId="{54CFD44B-A279-44BF-A5EE-495FA0660A33}" srcOrd="0" destOrd="0" presId="urn:microsoft.com/office/officeart/2005/8/layout/hierarchy1"/>
    <dgm:cxn modelId="{DE01CE88-360F-418A-B362-27C3B6B8D479}" type="presParOf" srcId="{3C22C114-8819-491B-A32A-637CE1D11CCB}" destId="{9B0C4253-44E8-47EB-9A4F-2941128A791F}" srcOrd="1" destOrd="0" presId="urn:microsoft.com/office/officeart/2005/8/layout/hierarchy1"/>
    <dgm:cxn modelId="{530462A0-4EFD-4F30-AB74-E6C28029921F}" type="presParOf" srcId="{6C3557D6-8180-4BBA-AE9A-5A3A95D77E5C}" destId="{91C7437D-2E98-4153-8AC2-1C91886B5E42}" srcOrd="1" destOrd="0" presId="urn:microsoft.com/office/officeart/2005/8/layout/hierarchy1"/>
    <dgm:cxn modelId="{57217C24-9047-4748-8C04-4FA70D783DD6}" type="presParOf" srcId="{405CC8A1-88AE-4464-B87E-7D332A4FA429}" destId="{2B678DD1-B2CB-4AD0-9E05-6AE4C3FEF4C1}" srcOrd="4" destOrd="0" presId="urn:microsoft.com/office/officeart/2005/8/layout/hierarchy1"/>
    <dgm:cxn modelId="{B461DA9E-82CA-475C-898D-5F40E7348A25}" type="presParOf" srcId="{405CC8A1-88AE-4464-B87E-7D332A4FA429}" destId="{DC9A474F-7521-46DE-A8CA-54E1954E6663}" srcOrd="5" destOrd="0" presId="urn:microsoft.com/office/officeart/2005/8/layout/hierarchy1"/>
    <dgm:cxn modelId="{DE331F28-A94C-456D-8301-E1C15F73DEE4}" type="presParOf" srcId="{DC9A474F-7521-46DE-A8CA-54E1954E6663}" destId="{0938DD1C-7298-48A8-B9E6-BCBDAD54DC57}" srcOrd="0" destOrd="0" presId="urn:microsoft.com/office/officeart/2005/8/layout/hierarchy1"/>
    <dgm:cxn modelId="{03FC6C34-AD28-48C0-A8B0-1F4FF318C543}" type="presParOf" srcId="{0938DD1C-7298-48A8-B9E6-BCBDAD54DC57}" destId="{40A98F23-952B-4655-805F-37E9CD0BA597}" srcOrd="0" destOrd="0" presId="urn:microsoft.com/office/officeart/2005/8/layout/hierarchy1"/>
    <dgm:cxn modelId="{B883C421-9F9C-4EBE-8DF1-B833793E2A3F}" type="presParOf" srcId="{0938DD1C-7298-48A8-B9E6-BCBDAD54DC57}" destId="{2AA529AB-0F0A-4170-B083-3DB90D4A45C4}" srcOrd="1" destOrd="0" presId="urn:microsoft.com/office/officeart/2005/8/layout/hierarchy1"/>
    <dgm:cxn modelId="{879FC64B-156B-4357-9E2C-D1AB19FD40D5}" type="presParOf" srcId="{DC9A474F-7521-46DE-A8CA-54E1954E6663}" destId="{BAE2F76B-0250-41C9-BCBD-B1B2BF0DA3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8DD1-B2CB-4AD0-9E05-6AE4C3FEF4C1}">
      <dsp:nvSpPr>
        <dsp:cNvPr id="0" name=""/>
        <dsp:cNvSpPr/>
      </dsp:nvSpPr>
      <dsp:spPr>
        <a:xfrm>
          <a:off x="5713906" y="2899669"/>
          <a:ext cx="1675254" cy="398634"/>
        </a:xfrm>
        <a:custGeom>
          <a:avLst/>
          <a:gdLst/>
          <a:ahLst/>
          <a:cxnLst/>
          <a:rect l="0" t="0" r="0" b="0"/>
          <a:pathLst>
            <a:path>
              <a:moveTo>
                <a:pt x="0" y="0"/>
              </a:moveTo>
              <a:lnTo>
                <a:pt x="0" y="271657"/>
              </a:lnTo>
              <a:lnTo>
                <a:pt x="1675254" y="271657"/>
              </a:lnTo>
              <a:lnTo>
                <a:pt x="1675254"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A51DB-E25F-4346-BC60-128A6BAC6FB0}">
      <dsp:nvSpPr>
        <dsp:cNvPr id="0" name=""/>
        <dsp:cNvSpPr/>
      </dsp:nvSpPr>
      <dsp:spPr>
        <a:xfrm>
          <a:off x="5668186" y="2899669"/>
          <a:ext cx="91440" cy="398634"/>
        </a:xfrm>
        <a:custGeom>
          <a:avLst/>
          <a:gdLst/>
          <a:ahLst/>
          <a:cxnLst/>
          <a:rect l="0" t="0" r="0" b="0"/>
          <a:pathLst>
            <a:path>
              <a:moveTo>
                <a:pt x="45720" y="0"/>
              </a:moveTo>
              <a:lnTo>
                <a:pt x="4572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56E1CC-B2A0-4754-8F06-1FE589359EA3}">
      <dsp:nvSpPr>
        <dsp:cNvPr id="0" name=""/>
        <dsp:cNvSpPr/>
      </dsp:nvSpPr>
      <dsp:spPr>
        <a:xfrm>
          <a:off x="4038652" y="2899669"/>
          <a:ext cx="1675254" cy="398634"/>
        </a:xfrm>
        <a:custGeom>
          <a:avLst/>
          <a:gdLst/>
          <a:ahLst/>
          <a:cxnLst/>
          <a:rect l="0" t="0" r="0" b="0"/>
          <a:pathLst>
            <a:path>
              <a:moveTo>
                <a:pt x="1675254" y="0"/>
              </a:moveTo>
              <a:lnTo>
                <a:pt x="1675254"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88707-40E3-4B60-B652-F6E7C57BDA99}">
      <dsp:nvSpPr>
        <dsp:cNvPr id="0" name=""/>
        <dsp:cNvSpPr/>
      </dsp:nvSpPr>
      <dsp:spPr>
        <a:xfrm>
          <a:off x="3619838" y="1630664"/>
          <a:ext cx="2094067" cy="398634"/>
        </a:xfrm>
        <a:custGeom>
          <a:avLst/>
          <a:gdLst/>
          <a:ahLst/>
          <a:cxnLst/>
          <a:rect l="0" t="0" r="0" b="0"/>
          <a:pathLst>
            <a:path>
              <a:moveTo>
                <a:pt x="0" y="0"/>
              </a:moveTo>
              <a:lnTo>
                <a:pt x="0" y="271657"/>
              </a:lnTo>
              <a:lnTo>
                <a:pt x="2094067" y="271657"/>
              </a:lnTo>
              <a:lnTo>
                <a:pt x="2094067"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8EDE55-6210-4F4D-AA8F-69B9F3EE9167}">
      <dsp:nvSpPr>
        <dsp:cNvPr id="0" name=""/>
        <dsp:cNvSpPr/>
      </dsp:nvSpPr>
      <dsp:spPr>
        <a:xfrm>
          <a:off x="1525771" y="2899669"/>
          <a:ext cx="837627" cy="398634"/>
        </a:xfrm>
        <a:custGeom>
          <a:avLst/>
          <a:gdLst/>
          <a:ahLst/>
          <a:cxnLst/>
          <a:rect l="0" t="0" r="0" b="0"/>
          <a:pathLst>
            <a:path>
              <a:moveTo>
                <a:pt x="0" y="0"/>
              </a:moveTo>
              <a:lnTo>
                <a:pt x="0" y="271657"/>
              </a:lnTo>
              <a:lnTo>
                <a:pt x="837627" y="271657"/>
              </a:lnTo>
              <a:lnTo>
                <a:pt x="837627"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CC712-AF21-44F2-82DE-BAD47D399F9A}">
      <dsp:nvSpPr>
        <dsp:cNvPr id="0" name=""/>
        <dsp:cNvSpPr/>
      </dsp:nvSpPr>
      <dsp:spPr>
        <a:xfrm>
          <a:off x="688144" y="2899669"/>
          <a:ext cx="837627" cy="398634"/>
        </a:xfrm>
        <a:custGeom>
          <a:avLst/>
          <a:gdLst/>
          <a:ahLst/>
          <a:cxnLst/>
          <a:rect l="0" t="0" r="0" b="0"/>
          <a:pathLst>
            <a:path>
              <a:moveTo>
                <a:pt x="837627" y="0"/>
              </a:moveTo>
              <a:lnTo>
                <a:pt x="837627" y="271657"/>
              </a:lnTo>
              <a:lnTo>
                <a:pt x="0" y="271657"/>
              </a:lnTo>
              <a:lnTo>
                <a:pt x="0" y="3986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69B11-B92B-4FB8-834F-A650954ED4BB}">
      <dsp:nvSpPr>
        <dsp:cNvPr id="0" name=""/>
        <dsp:cNvSpPr/>
      </dsp:nvSpPr>
      <dsp:spPr>
        <a:xfrm>
          <a:off x="1525771" y="1630664"/>
          <a:ext cx="2094067" cy="398634"/>
        </a:xfrm>
        <a:custGeom>
          <a:avLst/>
          <a:gdLst/>
          <a:ahLst/>
          <a:cxnLst/>
          <a:rect l="0" t="0" r="0" b="0"/>
          <a:pathLst>
            <a:path>
              <a:moveTo>
                <a:pt x="2094067" y="0"/>
              </a:moveTo>
              <a:lnTo>
                <a:pt x="2094067" y="271657"/>
              </a:lnTo>
              <a:lnTo>
                <a:pt x="0" y="271657"/>
              </a:lnTo>
              <a:lnTo>
                <a:pt x="0" y="3986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E074-9752-41B7-81A6-0F297F090F0A}">
      <dsp:nvSpPr>
        <dsp:cNvPr id="0" name=""/>
        <dsp:cNvSpPr/>
      </dsp:nvSpPr>
      <dsp:spPr>
        <a:xfrm>
          <a:off x="2934507" y="76029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B4F2C-043D-4852-A439-C469D7D22E4D}">
      <dsp:nvSpPr>
        <dsp:cNvPr id="0" name=""/>
        <dsp:cNvSpPr/>
      </dsp:nvSpPr>
      <dsp:spPr>
        <a:xfrm>
          <a:off x="3086803" y="90497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zasada trójpodziału władzy</a:t>
          </a:r>
        </a:p>
      </dsp:txBody>
      <dsp:txXfrm>
        <a:off x="3112295" y="930467"/>
        <a:ext cx="1319678" cy="819386"/>
      </dsp:txXfrm>
    </dsp:sp>
    <dsp:sp modelId="{0965B196-038D-48DA-B910-0448F4CDB8F8}">
      <dsp:nvSpPr>
        <dsp:cNvPr id="0" name=""/>
        <dsp:cNvSpPr/>
      </dsp:nvSpPr>
      <dsp:spPr>
        <a:xfrm>
          <a:off x="840439"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A8E22-B51D-4D3B-B886-85BC4535B1A8}">
      <dsp:nvSpPr>
        <dsp:cNvPr id="0" name=""/>
        <dsp:cNvSpPr/>
      </dsp:nvSpPr>
      <dsp:spPr>
        <a:xfrm>
          <a:off x="992735"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separacja władz</a:t>
          </a:r>
        </a:p>
      </dsp:txBody>
      <dsp:txXfrm>
        <a:off x="1018227" y="2199472"/>
        <a:ext cx="1319678" cy="819386"/>
      </dsp:txXfrm>
    </dsp:sp>
    <dsp:sp modelId="{5BA95A5D-238E-4CC8-9DA4-98CF3E07C324}">
      <dsp:nvSpPr>
        <dsp:cNvPr id="0" name=""/>
        <dsp:cNvSpPr/>
      </dsp:nvSpPr>
      <dsp:spPr>
        <a:xfrm>
          <a:off x="2812"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DA929-D824-48D0-8FC9-917655CA472C}">
      <dsp:nvSpPr>
        <dsp:cNvPr id="0" name=""/>
        <dsp:cNvSpPr/>
      </dsp:nvSpPr>
      <dsp:spPr>
        <a:xfrm>
          <a:off x="155108"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prezydencki</a:t>
          </a:r>
        </a:p>
      </dsp:txBody>
      <dsp:txXfrm>
        <a:off x="180600" y="3468477"/>
        <a:ext cx="1319678" cy="819386"/>
      </dsp:txXfrm>
    </dsp:sp>
    <dsp:sp modelId="{B94E3FEC-6ECA-4017-8050-529B04C30302}">
      <dsp:nvSpPr>
        <dsp:cNvPr id="0" name=""/>
        <dsp:cNvSpPr/>
      </dsp:nvSpPr>
      <dsp:spPr>
        <a:xfrm>
          <a:off x="1678066"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D8F56E-5F82-4727-9296-8DF4BECC117F}">
      <dsp:nvSpPr>
        <dsp:cNvPr id="0" name=""/>
        <dsp:cNvSpPr/>
      </dsp:nvSpPr>
      <dsp:spPr>
        <a:xfrm>
          <a:off x="1830362"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dyrektorialny</a:t>
          </a:r>
        </a:p>
      </dsp:txBody>
      <dsp:txXfrm>
        <a:off x="1855854" y="3468477"/>
        <a:ext cx="1319678" cy="819386"/>
      </dsp:txXfrm>
    </dsp:sp>
    <dsp:sp modelId="{DF4F367E-5613-4ADB-B701-214514D87DD7}">
      <dsp:nvSpPr>
        <dsp:cNvPr id="0" name=""/>
        <dsp:cNvSpPr/>
      </dsp:nvSpPr>
      <dsp:spPr>
        <a:xfrm>
          <a:off x="5028574" y="2029299"/>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DFC73-3518-4596-BC1D-523DDBD6EB4F}">
      <dsp:nvSpPr>
        <dsp:cNvPr id="0" name=""/>
        <dsp:cNvSpPr/>
      </dsp:nvSpPr>
      <dsp:spPr>
        <a:xfrm>
          <a:off x="5180870" y="2173980"/>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współdziałanie władz</a:t>
          </a:r>
        </a:p>
      </dsp:txBody>
      <dsp:txXfrm>
        <a:off x="5206362" y="2199472"/>
        <a:ext cx="1319678" cy="819386"/>
      </dsp:txXfrm>
    </dsp:sp>
    <dsp:sp modelId="{154A4267-895B-409E-8E32-94667BFD2947}">
      <dsp:nvSpPr>
        <dsp:cNvPr id="0" name=""/>
        <dsp:cNvSpPr/>
      </dsp:nvSpPr>
      <dsp:spPr>
        <a:xfrm>
          <a:off x="3353320"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D3DFA-32DF-4FE0-B406-9CBD2F6E9349}">
      <dsp:nvSpPr>
        <dsp:cNvPr id="0" name=""/>
        <dsp:cNvSpPr/>
      </dsp:nvSpPr>
      <dsp:spPr>
        <a:xfrm>
          <a:off x="3505616"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parlamentarny</a:t>
          </a:r>
        </a:p>
      </dsp:txBody>
      <dsp:txXfrm>
        <a:off x="3531108" y="3468477"/>
        <a:ext cx="1319678" cy="819386"/>
      </dsp:txXfrm>
    </dsp:sp>
    <dsp:sp modelId="{54CFD44B-A279-44BF-A5EE-495FA0660A33}">
      <dsp:nvSpPr>
        <dsp:cNvPr id="0" name=""/>
        <dsp:cNvSpPr/>
      </dsp:nvSpPr>
      <dsp:spPr>
        <a:xfrm>
          <a:off x="5028574"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0C4253-44E8-47EB-9A4F-2941128A791F}">
      <dsp:nvSpPr>
        <dsp:cNvPr id="0" name=""/>
        <dsp:cNvSpPr/>
      </dsp:nvSpPr>
      <dsp:spPr>
        <a:xfrm>
          <a:off x="5180870"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arbitrażu prezydenckiego</a:t>
          </a:r>
        </a:p>
      </dsp:txBody>
      <dsp:txXfrm>
        <a:off x="5206362" y="3468477"/>
        <a:ext cx="1319678" cy="819386"/>
      </dsp:txXfrm>
    </dsp:sp>
    <dsp:sp modelId="{40A98F23-952B-4655-805F-37E9CD0BA597}">
      <dsp:nvSpPr>
        <dsp:cNvPr id="0" name=""/>
        <dsp:cNvSpPr/>
      </dsp:nvSpPr>
      <dsp:spPr>
        <a:xfrm>
          <a:off x="6703828" y="3298304"/>
          <a:ext cx="1370662" cy="8703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529AB-0F0A-4170-B083-3DB90D4A45C4}">
      <dsp:nvSpPr>
        <dsp:cNvPr id="0" name=""/>
        <dsp:cNvSpPr/>
      </dsp:nvSpPr>
      <dsp:spPr>
        <a:xfrm>
          <a:off x="6856124" y="3442985"/>
          <a:ext cx="1370662" cy="87037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a:t>model kanclerski</a:t>
          </a:r>
        </a:p>
      </dsp:txBody>
      <dsp:txXfrm>
        <a:off x="6881616" y="3468477"/>
        <a:ext cx="1319678" cy="819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62F013-6443-48D1-BAF3-1B0FB91A41E2}" type="datetimeFigureOut">
              <a:rPr lang="pl-PL" smtClean="0"/>
              <a:t>25.10.2024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40A43A-72A7-4B1C-8459-B655C69826CB}" type="slidenum">
              <a:rPr lang="pl-PL" smtClean="0"/>
              <a:t>‹#›</a:t>
            </a:fld>
            <a:endParaRPr lang="pl-PL"/>
          </a:p>
        </p:txBody>
      </p:sp>
    </p:spTree>
    <p:extLst>
      <p:ext uri="{BB962C8B-B14F-4D97-AF65-F5344CB8AC3E}">
        <p14:creationId xmlns:p14="http://schemas.microsoft.com/office/powerpoint/2010/main" val="3038116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7491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75496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88627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5028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191832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108160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35173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304310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8425802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980217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81187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572003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191341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704501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25.10.2024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56689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19467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8369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27422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9805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747321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38094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839603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25.10.2024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4172280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25.10.2024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4099988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2 </a:t>
            </a:r>
          </a:p>
          <a:p>
            <a:r>
              <a:rPr lang="pl-PL" dirty="0"/>
              <a:t>ZIRCS1-1111, ZIRCS1-1112, ZIRCS1-1113, ZIRCS1-1114, ZIRCS1-1115</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556792"/>
            <a:ext cx="8229600" cy="4824536"/>
          </a:xfrm>
        </p:spPr>
        <p:txBody>
          <a:bodyPr>
            <a:normAutofit lnSpcReduction="10000"/>
          </a:bodyPr>
          <a:lstStyle/>
          <a:p>
            <a:pPr marL="114300" indent="0" algn="ctr">
              <a:buNone/>
            </a:pPr>
            <a:r>
              <a:rPr lang="pl-PL" b="1" dirty="0"/>
              <a:t>Zasada równości prawa wyborczego</a:t>
            </a:r>
          </a:p>
          <a:p>
            <a:pPr marL="114300" indent="0" algn="just">
              <a:buNone/>
            </a:pPr>
            <a:endParaRPr lang="pl-PL" sz="1600" dirty="0"/>
          </a:p>
          <a:p>
            <a:pPr marL="114300" indent="0" algn="just">
              <a:buNone/>
            </a:pPr>
            <a:r>
              <a:rPr lang="pl-PL" sz="1600" dirty="0"/>
              <a:t>Aspekt formalny – każdy wyborca na takich samych zasadach uczestniczy w wyborach</a:t>
            </a:r>
          </a:p>
          <a:p>
            <a:pPr marL="114300" indent="0" algn="just">
              <a:buNone/>
            </a:pPr>
            <a:r>
              <a:rPr lang="pl-PL" sz="1600" dirty="0"/>
              <a:t>Gwarancje:</a:t>
            </a:r>
          </a:p>
          <a:p>
            <a:pPr algn="just">
              <a:buFont typeface="Wingdings" pitchFamily="2" charset="2"/>
              <a:buChar char="§"/>
            </a:pPr>
            <a:r>
              <a:rPr lang="pl-PL" sz="1600" dirty="0"/>
              <a:t>ujęcie wyborcy w Centralnym Rejestrze Wyborców</a:t>
            </a:r>
          </a:p>
          <a:p>
            <a:pPr algn="just">
              <a:buFont typeface="Wingdings" pitchFamily="2" charset="2"/>
              <a:buChar char="§"/>
            </a:pPr>
            <a:r>
              <a:rPr lang="pl-PL" sz="1600" dirty="0"/>
              <a:t>ujęcie w jednym spisie wyborców</a:t>
            </a:r>
          </a:p>
          <a:p>
            <a:pPr algn="just">
              <a:buFont typeface="Wingdings" pitchFamily="2" charset="2"/>
              <a:buChar char="§"/>
            </a:pPr>
            <a:r>
              <a:rPr lang="pl-PL" sz="1600" dirty="0"/>
              <a:t>nieumieszczenie/wykreślenie ze spisu w stałym obwodzie głosowania wyborcy, który pobrał zaświadczenie o prawie do głosowania</a:t>
            </a:r>
          </a:p>
          <a:p>
            <a:pPr algn="just">
              <a:buFont typeface="Wingdings" pitchFamily="2" charset="2"/>
              <a:buChar char="§"/>
            </a:pPr>
            <a:r>
              <a:rPr lang="pl-PL" sz="1600" dirty="0"/>
              <a:t>odebranie zaświadczenia o prawie do głosowania w przypadku dopisania do spisu</a:t>
            </a:r>
          </a:p>
          <a:p>
            <a:pPr algn="just">
              <a:buFont typeface="Wingdings" pitchFamily="2" charset="2"/>
              <a:buChar char="§"/>
            </a:pPr>
            <a:r>
              <a:rPr lang="pl-PL" sz="1600" dirty="0"/>
              <a:t>poświadczenie podpisem odbioru karty do głosowania</a:t>
            </a:r>
          </a:p>
          <a:p>
            <a:pPr marL="114300" indent="0" algn="just">
              <a:buNone/>
            </a:pPr>
            <a:endParaRPr lang="pl-PL" sz="1600" dirty="0"/>
          </a:p>
          <a:p>
            <a:pPr marL="114300" indent="0" algn="just">
              <a:buNone/>
            </a:pPr>
            <a:r>
              <a:rPr lang="pl-PL" sz="1600" dirty="0"/>
              <a:t>Aspekt materialny – każdy głos ma taką samą siłę</a:t>
            </a:r>
          </a:p>
          <a:p>
            <a:pPr marL="114300" indent="0" algn="just">
              <a:buNone/>
            </a:pPr>
            <a:r>
              <a:rPr lang="pl-PL" sz="1600" dirty="0"/>
              <a:t>Gwarancje:</a:t>
            </a:r>
          </a:p>
          <a:p>
            <a:pPr algn="just">
              <a:buFont typeface="Wingdings" pitchFamily="2" charset="2"/>
              <a:buChar char="§"/>
            </a:pPr>
            <a:r>
              <a:rPr lang="pl-PL" sz="1600" dirty="0"/>
              <a:t>zastosowanie jednolitej normy przedstawicielstwa</a:t>
            </a:r>
          </a:p>
          <a:p>
            <a:pPr algn="just">
              <a:buFont typeface="Wingdings" pitchFamily="2" charset="2"/>
              <a:buChar char="§"/>
            </a:pPr>
            <a:r>
              <a:rPr lang="pl-PL" sz="1600" dirty="0"/>
              <a:t>stworzenie okręgów wyborczych zamieszkałych przez taką samą liczbę wyborców</a:t>
            </a:r>
          </a:p>
        </p:txBody>
      </p:sp>
    </p:spTree>
    <p:extLst>
      <p:ext uri="{BB962C8B-B14F-4D97-AF65-F5344CB8AC3E}">
        <p14:creationId xmlns:p14="http://schemas.microsoft.com/office/powerpoint/2010/main" val="425081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700809"/>
            <a:ext cx="8229600" cy="4425355"/>
          </a:xfrm>
        </p:spPr>
        <p:txBody>
          <a:bodyPr/>
          <a:lstStyle/>
          <a:p>
            <a:pPr marL="114300" indent="0" algn="ctr">
              <a:buNone/>
            </a:pPr>
            <a:r>
              <a:rPr lang="pl-PL" b="1" dirty="0"/>
              <a:t>Zasada bezpośredniości</a:t>
            </a:r>
          </a:p>
          <a:p>
            <a:pPr marL="114300" indent="0" algn="just">
              <a:buNone/>
            </a:pPr>
            <a:endParaRPr lang="pl-PL" dirty="0"/>
          </a:p>
          <a:p>
            <a:pPr marL="114300" indent="0" algn="just">
              <a:buNone/>
            </a:pPr>
            <a:r>
              <a:rPr lang="pl-PL" sz="2000" dirty="0"/>
              <a:t>Głosowanie osobiste </a:t>
            </a:r>
          </a:p>
          <a:p>
            <a:pPr marL="114300" indent="0" algn="just">
              <a:buNone/>
            </a:pPr>
            <a:r>
              <a:rPr lang="pl-PL" sz="2000" dirty="0"/>
              <a:t>*głosowanie przez pełnomocnika uważane jest za głosowanie osobiste</a:t>
            </a:r>
          </a:p>
          <a:p>
            <a:pPr marL="114300" indent="0" algn="just">
              <a:buNone/>
            </a:pPr>
            <a:endParaRPr lang="pl-PL" sz="2000" dirty="0"/>
          </a:p>
          <a:p>
            <a:pPr marL="114300" indent="0" algn="just">
              <a:buNone/>
            </a:pPr>
            <a:r>
              <a:rPr lang="pl-PL" sz="2000" dirty="0"/>
              <a:t>Głosowanie imienne</a:t>
            </a:r>
          </a:p>
        </p:txBody>
      </p:sp>
    </p:spTree>
    <p:extLst>
      <p:ext uri="{BB962C8B-B14F-4D97-AF65-F5344CB8AC3E}">
        <p14:creationId xmlns:p14="http://schemas.microsoft.com/office/powerpoint/2010/main" val="424390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196753"/>
            <a:ext cx="8229600" cy="4929411"/>
          </a:xfrm>
        </p:spPr>
        <p:txBody>
          <a:bodyPr/>
          <a:lstStyle/>
          <a:p>
            <a:pPr marL="114300" indent="0" algn="ctr">
              <a:buNone/>
            </a:pPr>
            <a:endParaRPr lang="pl-PL" dirty="0"/>
          </a:p>
          <a:p>
            <a:pPr marL="114300" indent="0" algn="ctr">
              <a:buNone/>
            </a:pPr>
            <a:endParaRPr lang="pl-PL" dirty="0"/>
          </a:p>
          <a:p>
            <a:pPr marL="114300" indent="0" algn="ctr">
              <a:buNone/>
            </a:pPr>
            <a:r>
              <a:rPr lang="pl-PL" b="1" dirty="0"/>
              <a:t>Zasada tajności głosowania</a:t>
            </a:r>
          </a:p>
        </p:txBody>
      </p:sp>
    </p:spTree>
    <p:extLst>
      <p:ext uri="{BB962C8B-B14F-4D97-AF65-F5344CB8AC3E}">
        <p14:creationId xmlns:p14="http://schemas.microsoft.com/office/powerpoint/2010/main" val="2895123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628801"/>
            <a:ext cx="8229600" cy="4497363"/>
          </a:xfrm>
        </p:spPr>
        <p:txBody>
          <a:bodyPr/>
          <a:lstStyle/>
          <a:p>
            <a:pPr marL="114300" indent="0" algn="ctr">
              <a:buNone/>
            </a:pPr>
            <a:r>
              <a:rPr lang="pl-PL" b="1" dirty="0"/>
              <a:t>Zasada wyborów większościowych</a:t>
            </a:r>
          </a:p>
          <a:p>
            <a:pPr marL="114300" indent="0" algn="ctr">
              <a:buNone/>
            </a:pPr>
            <a:endParaRPr lang="pl-PL" dirty="0"/>
          </a:p>
          <a:p>
            <a:pPr marL="114300" indent="0" algn="just">
              <a:buNone/>
            </a:pPr>
            <a:r>
              <a:rPr lang="pl-PL" sz="2000" dirty="0"/>
              <a:t>System większości zwykłej</a:t>
            </a:r>
          </a:p>
          <a:p>
            <a:pPr marL="114300" indent="0" algn="just">
              <a:buNone/>
            </a:pPr>
            <a:endParaRPr lang="pl-PL" sz="2000" dirty="0"/>
          </a:p>
          <a:p>
            <a:pPr marL="114300" indent="0" algn="just">
              <a:buNone/>
            </a:pPr>
            <a:r>
              <a:rPr lang="pl-PL" sz="2000" dirty="0"/>
              <a:t>System większości bezwzględnej</a:t>
            </a:r>
          </a:p>
          <a:p>
            <a:pPr marL="114300" indent="0" algn="just">
              <a:buNone/>
            </a:pPr>
            <a:endParaRPr lang="pl-PL" sz="2000" dirty="0"/>
          </a:p>
          <a:p>
            <a:pPr marL="114300" indent="0" algn="just">
              <a:buNone/>
            </a:pPr>
            <a:endParaRPr lang="pl-PL" sz="2000" dirty="0"/>
          </a:p>
          <a:p>
            <a:pPr marL="114300" indent="0" algn="just">
              <a:buNone/>
            </a:pPr>
            <a:r>
              <a:rPr lang="pl-PL" sz="2000" dirty="0"/>
              <a:t>*prawo </a:t>
            </a:r>
            <a:r>
              <a:rPr lang="pl-PL" sz="2000" dirty="0" err="1"/>
              <a:t>Duvergere’a</a:t>
            </a:r>
            <a:r>
              <a:rPr lang="pl-PL" sz="2000" dirty="0"/>
              <a:t> – jednomandatowe okręgi wyborcze i ordynacja większościowa w naturalny sposób prowadzą do  wytworzenia systemu dwupartyjnego</a:t>
            </a:r>
          </a:p>
        </p:txBody>
      </p:sp>
    </p:spTree>
    <p:extLst>
      <p:ext uri="{BB962C8B-B14F-4D97-AF65-F5344CB8AC3E}">
        <p14:creationId xmlns:p14="http://schemas.microsoft.com/office/powerpoint/2010/main" val="378714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628801"/>
            <a:ext cx="8229600" cy="4497363"/>
          </a:xfrm>
        </p:spPr>
        <p:txBody>
          <a:bodyPr>
            <a:normAutofit/>
          </a:bodyPr>
          <a:lstStyle/>
          <a:p>
            <a:pPr marL="114300" indent="0" algn="ctr">
              <a:buNone/>
            </a:pPr>
            <a:r>
              <a:rPr lang="pl-PL" b="1" dirty="0"/>
              <a:t>Zasada proporcjonalności prawa wyborczego</a:t>
            </a:r>
          </a:p>
          <a:p>
            <a:pPr marL="114300" indent="0" algn="ctr">
              <a:buNone/>
            </a:pPr>
            <a:endParaRPr lang="pl-PL" dirty="0"/>
          </a:p>
          <a:p>
            <a:pPr marL="114300" indent="0" algn="just">
              <a:buNone/>
            </a:pPr>
            <a:r>
              <a:rPr lang="pl-PL" sz="2000" dirty="0"/>
              <a:t>Liczba mandatów winna odzwierciedlać poparcie społeczne</a:t>
            </a:r>
          </a:p>
          <a:p>
            <a:pPr marL="114300" indent="0" algn="just">
              <a:buNone/>
            </a:pPr>
            <a:endParaRPr lang="pl-PL" sz="2000" dirty="0"/>
          </a:p>
          <a:p>
            <a:pPr marL="114300" indent="0" algn="just">
              <a:buNone/>
            </a:pPr>
            <a:r>
              <a:rPr lang="pl-PL" sz="2000" dirty="0"/>
              <a:t>Metody przeliczania głosów na mandaty np.:</a:t>
            </a:r>
          </a:p>
          <a:p>
            <a:pPr marL="114300" indent="0" algn="just">
              <a:buNone/>
            </a:pPr>
            <a:r>
              <a:rPr lang="pl-PL" sz="2000" dirty="0"/>
              <a:t>Metoda </a:t>
            </a:r>
            <a:r>
              <a:rPr lang="pl-PL" sz="2000" dirty="0" err="1"/>
              <a:t>d’Hondt’a</a:t>
            </a:r>
            <a:r>
              <a:rPr lang="pl-PL" sz="2000" dirty="0"/>
              <a:t> </a:t>
            </a:r>
          </a:p>
          <a:p>
            <a:pPr marL="114300" indent="0" algn="just">
              <a:buNone/>
            </a:pPr>
            <a:endParaRPr lang="pl-PL" sz="2000" dirty="0"/>
          </a:p>
          <a:p>
            <a:pPr marL="114300" indent="0" algn="just">
              <a:buNone/>
            </a:pPr>
            <a:r>
              <a:rPr lang="pl-PL" sz="2000" dirty="0"/>
              <a:t>Metoda Hare-Niemeyera (odmiana metody ilorazu wyborczego)</a:t>
            </a:r>
          </a:p>
          <a:p>
            <a:pPr marL="114300" indent="0" algn="just">
              <a:buNone/>
            </a:pPr>
            <a:endParaRPr lang="pl-PL" sz="2000" dirty="0"/>
          </a:p>
          <a:p>
            <a:pPr marL="114300" indent="0" algn="just">
              <a:buNone/>
            </a:pPr>
            <a:r>
              <a:rPr lang="pl-PL" sz="2000" dirty="0"/>
              <a:t>Metoda Saint-</a:t>
            </a:r>
            <a:r>
              <a:rPr lang="pl-PL" sz="2000" dirty="0" err="1"/>
              <a:t>Laguë</a:t>
            </a:r>
            <a:endParaRPr lang="pl-PL" sz="2000" dirty="0"/>
          </a:p>
        </p:txBody>
      </p:sp>
    </p:spTree>
    <p:extLst>
      <p:ext uri="{BB962C8B-B14F-4D97-AF65-F5344CB8AC3E}">
        <p14:creationId xmlns:p14="http://schemas.microsoft.com/office/powerpoint/2010/main" val="239080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Zarządzenie wyborów</a:t>
            </a:r>
          </a:p>
        </p:txBody>
      </p:sp>
      <p:sp>
        <p:nvSpPr>
          <p:cNvPr id="3" name="Symbol zastępczy zawartości 2"/>
          <p:cNvSpPr>
            <a:spLocks noGrp="1"/>
          </p:cNvSpPr>
          <p:nvPr>
            <p:ph idx="1"/>
          </p:nvPr>
        </p:nvSpPr>
        <p:spPr>
          <a:xfrm>
            <a:off x="991985" y="1729047"/>
            <a:ext cx="9942022" cy="4397117"/>
          </a:xfrm>
        </p:spPr>
        <p:txBody>
          <a:bodyPr>
            <a:normAutofit/>
          </a:bodyPr>
          <a:lstStyle/>
          <a:p>
            <a:pPr marL="114300" indent="0">
              <a:buNone/>
            </a:pPr>
            <a:endParaRPr lang="pl-PL" sz="1600" dirty="0"/>
          </a:p>
          <a:p>
            <a:pPr marL="114300" indent="0">
              <a:buNone/>
            </a:pPr>
            <a:r>
              <a:rPr lang="pl-PL" sz="1600" dirty="0"/>
              <a:t>Wybory do Sejmu, Senatu i do Parlamentu Europejskiego – </a:t>
            </a:r>
            <a:r>
              <a:rPr lang="pl-PL" sz="1600" b="1" dirty="0"/>
              <a:t>Prezydent RP</a:t>
            </a:r>
          </a:p>
          <a:p>
            <a:pPr marL="114300" indent="0">
              <a:buNone/>
            </a:pPr>
            <a:endParaRPr lang="pl-PL" sz="1600" dirty="0"/>
          </a:p>
          <a:p>
            <a:pPr marL="114300" indent="0">
              <a:buNone/>
            </a:pPr>
            <a:r>
              <a:rPr lang="pl-PL" sz="1600" dirty="0"/>
              <a:t>Wybory na urząd Prezydenta RP – </a:t>
            </a:r>
            <a:r>
              <a:rPr lang="pl-PL" sz="1600" b="1" dirty="0"/>
              <a:t>Marszałek Sejmu</a:t>
            </a:r>
          </a:p>
          <a:p>
            <a:pPr marL="114300" indent="0">
              <a:buNone/>
            </a:pPr>
            <a:endParaRPr lang="pl-PL" sz="1600" dirty="0"/>
          </a:p>
          <a:p>
            <a:pPr marL="114300" indent="0">
              <a:buNone/>
            </a:pPr>
            <a:r>
              <a:rPr lang="pl-PL" sz="1600" dirty="0"/>
              <a:t>Wybory do organów samorządu terytorialnego – </a:t>
            </a:r>
            <a:r>
              <a:rPr lang="pl-PL" sz="1600" b="1" dirty="0"/>
              <a:t>Prezes Rady Ministrów, po zasięgnięciu opinii Państwowej Komisji Wyborczej</a:t>
            </a:r>
          </a:p>
        </p:txBody>
      </p:sp>
    </p:spTree>
    <p:extLst>
      <p:ext uri="{BB962C8B-B14F-4D97-AF65-F5344CB8AC3E}">
        <p14:creationId xmlns:p14="http://schemas.microsoft.com/office/powerpoint/2010/main" val="127170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Organy wyborcze</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buNone/>
            </a:pPr>
            <a:endParaRPr lang="pl-PL" sz="1600" b="1" dirty="0"/>
          </a:p>
          <a:p>
            <a:pPr marL="114300" indent="0">
              <a:buNone/>
            </a:pPr>
            <a:r>
              <a:rPr lang="pl-PL" sz="1600" b="1" dirty="0"/>
              <a:t>Państwowa Komisja Wyborcza</a:t>
            </a:r>
          </a:p>
          <a:p>
            <a:pPr marL="114300" indent="0">
              <a:buNone/>
            </a:pPr>
            <a:r>
              <a:rPr lang="pl-PL" sz="1600" dirty="0"/>
              <a:t>Skład:</a:t>
            </a:r>
          </a:p>
          <a:p>
            <a:pPr marL="114300" indent="0">
              <a:buNone/>
            </a:pPr>
            <a:r>
              <a:rPr lang="pl-PL" sz="1600" dirty="0"/>
              <a:t>sędzia Trybunału Konstytucyjnego, sędzia Naczelnego Sądu Administracyjnego, 7 członków wybranych przez Sejm; kadencja sędziego TK i sędziego NSA – 9 lat; kadencja wybieranych przez Sejm członków PKW – odpowiadać ma kadencji Sejmu, który ich wybrał, z zastrzeżeniem, że członkostwo wygasa po upływie 150 dni od dnia wyborów do Sejmu</a:t>
            </a:r>
          </a:p>
        </p:txBody>
      </p:sp>
    </p:spTree>
    <p:extLst>
      <p:ext uri="{BB962C8B-B14F-4D97-AF65-F5344CB8AC3E}">
        <p14:creationId xmlns:p14="http://schemas.microsoft.com/office/powerpoint/2010/main" val="2447688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Organy wyborcze</a:t>
            </a:r>
          </a:p>
        </p:txBody>
      </p:sp>
      <p:sp>
        <p:nvSpPr>
          <p:cNvPr id="3" name="Symbol zastępczy zawartości 2"/>
          <p:cNvSpPr>
            <a:spLocks noGrp="1"/>
          </p:cNvSpPr>
          <p:nvPr>
            <p:ph idx="1"/>
          </p:nvPr>
        </p:nvSpPr>
        <p:spPr>
          <a:xfrm>
            <a:off x="775854" y="1628801"/>
            <a:ext cx="10740043" cy="4497363"/>
          </a:xfrm>
        </p:spPr>
        <p:txBody>
          <a:bodyPr>
            <a:normAutofit/>
          </a:bodyPr>
          <a:lstStyle/>
          <a:p>
            <a:pPr marL="114300" indent="0">
              <a:buNone/>
            </a:pPr>
            <a:r>
              <a:rPr lang="pl-PL" sz="2000" b="1" dirty="0"/>
              <a:t>Zadania Państwowej Komisji Wyborczej:</a:t>
            </a:r>
          </a:p>
          <a:p>
            <a:pPr algn="just">
              <a:buFont typeface="Wingdings" pitchFamily="2" charset="2"/>
              <a:buChar char="Ø"/>
            </a:pPr>
            <a:r>
              <a:rPr lang="pl-PL" sz="1600" dirty="0"/>
              <a:t>sprawowanie nadzoru nad przestrzeganiem prawa wyborczego</a:t>
            </a:r>
          </a:p>
          <a:p>
            <a:pPr algn="just">
              <a:buFont typeface="Wingdings" pitchFamily="2" charset="2"/>
              <a:buChar char="Ø"/>
            </a:pPr>
            <a:r>
              <a:rPr lang="pl-PL" sz="1600" dirty="0"/>
              <a:t>sprawowanie nadzoru nad aktualizowaniem danych zgromadzonych w Centralnym Rejestrze Wyborców oraz nad sporządzaniem spisów wyborców</a:t>
            </a:r>
          </a:p>
          <a:p>
            <a:pPr algn="just">
              <a:buFont typeface="Wingdings" pitchFamily="2" charset="2"/>
              <a:buChar char="Ø"/>
            </a:pPr>
            <a:r>
              <a:rPr lang="pl-PL" sz="1600" dirty="0"/>
              <a:t>prowadzenie wykazu osób, które utraciły prawo wybieralności na mocy orzeczenia sądu lustracyjnego</a:t>
            </a:r>
          </a:p>
          <a:p>
            <a:pPr algn="just">
              <a:buFont typeface="Wingdings" pitchFamily="2" charset="2"/>
              <a:buChar char="Ø"/>
            </a:pPr>
            <a:r>
              <a:rPr lang="pl-PL" sz="1600" dirty="0"/>
              <a:t>powoływanie i rozwiązywanie okręgowych i rejonowych komisji wyborczych</a:t>
            </a:r>
          </a:p>
          <a:p>
            <a:pPr algn="just">
              <a:buFont typeface="Wingdings" pitchFamily="2" charset="2"/>
              <a:buChar char="Ø"/>
            </a:pPr>
            <a:r>
              <a:rPr lang="pl-PL" sz="1600" dirty="0"/>
              <a:t>powoływanie i odwoływanie komisarzy wyborczych</a:t>
            </a:r>
          </a:p>
          <a:p>
            <a:pPr algn="just">
              <a:buFont typeface="Wingdings" pitchFamily="2" charset="2"/>
              <a:buChar char="Ø"/>
            </a:pPr>
            <a:r>
              <a:rPr lang="pl-PL" sz="1600" dirty="0"/>
              <a:t>ustalanie urzędowych formularzy i druków wyborczych, a także wzorów pieczęci organów wyborczych niższego stopnia</a:t>
            </a:r>
          </a:p>
          <a:p>
            <a:pPr algn="just">
              <a:buFont typeface="Wingdings" pitchFamily="2" charset="2"/>
              <a:buChar char="Ø"/>
            </a:pPr>
            <a:r>
              <a:rPr lang="pl-PL" sz="1600" dirty="0"/>
              <a:t>rozpatrywanie skarg na działalność okręgowych komisji wyborczych oraz komisarzy wyborczych</a:t>
            </a:r>
          </a:p>
          <a:p>
            <a:pPr algn="just">
              <a:buFont typeface="Wingdings" pitchFamily="2" charset="2"/>
              <a:buChar char="Ø"/>
            </a:pPr>
            <a:r>
              <a:rPr lang="pl-PL" sz="1600" dirty="0"/>
              <a:t>w wyborach na urząd Prezydenta RP – rejestrowanie kandydatów na urząd Prezydenta RP</a:t>
            </a:r>
          </a:p>
          <a:p>
            <a:pPr algn="just">
              <a:buFont typeface="Wingdings" pitchFamily="2" charset="2"/>
              <a:buChar char="Ø"/>
            </a:pPr>
            <a:r>
              <a:rPr lang="pl-PL" sz="1600" dirty="0"/>
              <a:t>sprawdzanie wybranych kart do głosowania i innych dokumentów z wyborów w celu wykluczenia nieprawidłowości</a:t>
            </a:r>
          </a:p>
          <a:p>
            <a:pPr algn="just">
              <a:buFont typeface="Wingdings" pitchFamily="2" charset="2"/>
              <a:buChar char="Ø"/>
            </a:pPr>
            <a:r>
              <a:rPr lang="pl-PL" sz="1600" dirty="0"/>
              <a:t>ustalanie wyników wyborów do Sejmu, Senatu, Parlamentu Europejskiego i na urząd Prezydenta RP i podawanie ich do wiadomości publicznej</a:t>
            </a:r>
          </a:p>
        </p:txBody>
      </p:sp>
    </p:spTree>
    <p:extLst>
      <p:ext uri="{BB962C8B-B14F-4D97-AF65-F5344CB8AC3E}">
        <p14:creationId xmlns:p14="http://schemas.microsoft.com/office/powerpoint/2010/main" val="3328901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Organy wyborcze</a:t>
            </a:r>
          </a:p>
        </p:txBody>
      </p:sp>
      <p:sp>
        <p:nvSpPr>
          <p:cNvPr id="3" name="Symbol zastępczy zawartości 2"/>
          <p:cNvSpPr>
            <a:spLocks noGrp="1"/>
          </p:cNvSpPr>
          <p:nvPr>
            <p:ph idx="1"/>
          </p:nvPr>
        </p:nvSpPr>
        <p:spPr>
          <a:xfrm>
            <a:off x="1981200" y="1628800"/>
            <a:ext cx="8229600" cy="4824536"/>
          </a:xfrm>
        </p:spPr>
        <p:txBody>
          <a:bodyPr>
            <a:normAutofit/>
          </a:bodyPr>
          <a:lstStyle/>
          <a:p>
            <a:pPr marL="114300" indent="0">
              <a:buNone/>
            </a:pPr>
            <a:r>
              <a:rPr lang="pl-PL" sz="1600" b="1" dirty="0"/>
              <a:t>Komisarze wyborczy</a:t>
            </a:r>
          </a:p>
          <a:p>
            <a:pPr algn="just">
              <a:buFont typeface="Wingdings" pitchFamily="2" charset="2"/>
              <a:buChar char="Ø"/>
            </a:pPr>
            <a:r>
              <a:rPr lang="pl-PL" sz="1600" dirty="0"/>
              <a:t>powoływani przez PKW w liczbie 100, spośród osób posiadających wyższe wykształcenie prawnicze i dających rękojmię należytego pełnienia tej funkcji; wniosek o powołanie komisarzy zgłasza minister właściwy do spraw wewnętrznych</a:t>
            </a:r>
          </a:p>
          <a:p>
            <a:pPr algn="just">
              <a:buFont typeface="Wingdings" pitchFamily="2" charset="2"/>
              <a:buChar char="Ø"/>
            </a:pPr>
            <a:r>
              <a:rPr lang="pl-PL" sz="1600" dirty="0"/>
              <a:t>kadencja 5 lat; brak możliwości ponownego pełnienia funkcji</a:t>
            </a:r>
          </a:p>
          <a:p>
            <a:pPr marL="114300" indent="0" algn="just">
              <a:buNone/>
            </a:pPr>
            <a:endParaRPr lang="pl-PL" sz="1600" dirty="0"/>
          </a:p>
          <a:p>
            <a:pPr marL="114300" indent="0" algn="just">
              <a:buNone/>
            </a:pPr>
            <a:r>
              <a:rPr lang="pl-PL" sz="1600" b="1" dirty="0"/>
              <a:t>Zadanie komisarzy wyborczych</a:t>
            </a:r>
          </a:p>
          <a:p>
            <a:pPr algn="just">
              <a:buFont typeface="Wingdings" pitchFamily="2" charset="2"/>
              <a:buChar char="Ø"/>
            </a:pPr>
            <a:r>
              <a:rPr lang="pl-PL" sz="1600" dirty="0"/>
              <a:t>sprawowanie nadzoru nad przestrzeganiem prawa wyborczego</a:t>
            </a:r>
          </a:p>
          <a:p>
            <a:pPr algn="just">
              <a:buFont typeface="Wingdings" pitchFamily="2" charset="2"/>
              <a:buChar char="Ø"/>
            </a:pPr>
            <a:r>
              <a:rPr lang="pl-PL" sz="1600" dirty="0"/>
              <a:t>zapewnienie we współdziałaniu z urzędnikami wyborczymi i organami jednostek samorządu terytorialnego organizacji wyborów</a:t>
            </a:r>
          </a:p>
          <a:p>
            <a:pPr algn="just">
              <a:buFont typeface="Wingdings" pitchFamily="2" charset="2"/>
              <a:buChar char="Ø"/>
            </a:pPr>
            <a:r>
              <a:rPr lang="pl-PL" sz="1600" dirty="0"/>
              <a:t>powoływanie terytorialnych i obwodowych komisji wyborczych</a:t>
            </a:r>
          </a:p>
          <a:p>
            <a:pPr algn="just">
              <a:buFont typeface="Wingdings" pitchFamily="2" charset="2"/>
              <a:buChar char="Ø"/>
            </a:pPr>
            <a:r>
              <a:rPr lang="pl-PL" sz="1600" dirty="0"/>
              <a:t>przewodniczenie okręgowym i rejonowym komisjom wyborczym</a:t>
            </a:r>
          </a:p>
          <a:p>
            <a:pPr algn="just">
              <a:buFont typeface="Wingdings" pitchFamily="2" charset="2"/>
              <a:buChar char="Ø"/>
            </a:pPr>
            <a:r>
              <a:rPr lang="pl-PL" sz="1600" dirty="0"/>
              <a:t>w wyborach samorządowych – zarządzanie drukowania kart do głosowania i przekazania ich komisjom</a:t>
            </a:r>
          </a:p>
          <a:p>
            <a:pPr algn="just">
              <a:buFont typeface="Wingdings" pitchFamily="2" charset="2"/>
              <a:buChar char="Ø"/>
            </a:pPr>
            <a:r>
              <a:rPr lang="pl-PL" sz="1600" dirty="0"/>
              <a:t>tworzenie i zmiana obwodów do głosowania</a:t>
            </a:r>
          </a:p>
          <a:p>
            <a:pPr algn="just">
              <a:buFont typeface="Wingdings" pitchFamily="2" charset="2"/>
              <a:buChar char="Ø"/>
            </a:pPr>
            <a:r>
              <a:rPr lang="pl-PL" sz="1600" dirty="0"/>
              <a:t>rozpatrywanie skarg na działalność terytorialnych komisji wyborczych</a:t>
            </a:r>
          </a:p>
          <a:p>
            <a:pPr algn="just">
              <a:buFont typeface="Wingdings" pitchFamily="2" charset="2"/>
              <a:buChar char="Ø"/>
            </a:pPr>
            <a:endParaRPr lang="pl-PL" sz="1600" dirty="0"/>
          </a:p>
        </p:txBody>
      </p:sp>
    </p:spTree>
    <p:extLst>
      <p:ext uri="{BB962C8B-B14F-4D97-AF65-F5344CB8AC3E}">
        <p14:creationId xmlns:p14="http://schemas.microsoft.com/office/powerpoint/2010/main" val="377082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Organy wyborcze</a:t>
            </a:r>
          </a:p>
        </p:txBody>
      </p:sp>
      <p:sp>
        <p:nvSpPr>
          <p:cNvPr id="3" name="Symbol zastępczy zawartości 2"/>
          <p:cNvSpPr>
            <a:spLocks noGrp="1"/>
          </p:cNvSpPr>
          <p:nvPr>
            <p:ph idx="1"/>
          </p:nvPr>
        </p:nvSpPr>
        <p:spPr>
          <a:xfrm>
            <a:off x="820189" y="1628801"/>
            <a:ext cx="10906298" cy="4497363"/>
          </a:xfrm>
        </p:spPr>
        <p:txBody>
          <a:bodyPr>
            <a:normAutofit/>
          </a:bodyPr>
          <a:lstStyle/>
          <a:p>
            <a:pPr marL="114300" indent="0" algn="just">
              <a:buNone/>
            </a:pPr>
            <a:r>
              <a:rPr lang="pl-PL" sz="1600" b="1" dirty="0"/>
              <a:t>Okręgowe komisje wyborcze</a:t>
            </a:r>
          </a:p>
          <a:p>
            <a:pPr marL="114300" indent="0" algn="just">
              <a:buNone/>
            </a:pPr>
            <a:r>
              <a:rPr lang="pl-PL" sz="1600" dirty="0"/>
              <a:t>Skład: </a:t>
            </a:r>
          </a:p>
          <a:p>
            <a:pPr algn="just">
              <a:buFont typeface="Wingdings" panose="05000000000000000000" pitchFamily="2" charset="2"/>
              <a:buChar char="Ø"/>
            </a:pPr>
            <a:r>
              <a:rPr lang="pl-PL" sz="1600" dirty="0"/>
              <a:t>4-10 członków oraz komisarz wyborczy jako przewodniczący </a:t>
            </a:r>
          </a:p>
          <a:p>
            <a:pPr algn="just">
              <a:buFont typeface="Wingdings" panose="05000000000000000000" pitchFamily="2" charset="2"/>
              <a:buChar char="Ø"/>
            </a:pPr>
            <a:r>
              <a:rPr lang="pl-PL" sz="1600" dirty="0"/>
              <a:t>członkowie okręgowych komisji wyborczych powoływani są przez PKW; wymagania – osoby mające wyższe wykształcenie prawnicze, dające rękojmię należytego wykonywania funkcji, które nie ukończyły 70 r.ż.</a:t>
            </a:r>
          </a:p>
          <a:p>
            <a:pPr marL="114300" indent="0" algn="just">
              <a:buNone/>
            </a:pPr>
            <a:endParaRPr lang="pl-PL" sz="1600" dirty="0"/>
          </a:p>
          <a:p>
            <a:pPr marL="114300" indent="0" algn="just">
              <a:buNone/>
            </a:pPr>
            <a:r>
              <a:rPr lang="pl-PL" sz="1600" dirty="0"/>
              <a:t>Zadania:</a:t>
            </a:r>
          </a:p>
          <a:p>
            <a:pPr algn="just">
              <a:buFont typeface="Wingdings" pitchFamily="2" charset="2"/>
              <a:buChar char="Ø"/>
            </a:pPr>
            <a:r>
              <a:rPr lang="pl-PL" sz="1600" dirty="0"/>
              <a:t>sprawowanie nadzoru nad przestrzeganiem prawa wyborczego</a:t>
            </a:r>
          </a:p>
          <a:p>
            <a:pPr algn="just">
              <a:buFont typeface="Wingdings" pitchFamily="2" charset="2"/>
              <a:buChar char="Ø"/>
            </a:pPr>
            <a:r>
              <a:rPr lang="pl-PL" sz="1600" dirty="0"/>
              <a:t>rejestrowanie list kandydatów na posłów, kandydatów na senatorów, list kandydatów na posłów do Parlamentu Europejskiego</a:t>
            </a:r>
          </a:p>
          <a:p>
            <a:pPr algn="just">
              <a:buFont typeface="Wingdings" pitchFamily="2" charset="2"/>
              <a:buChar char="Ø"/>
            </a:pPr>
            <a:r>
              <a:rPr lang="pl-PL" sz="1600" dirty="0"/>
              <a:t>zarządzanie drukowania kart do głosowania w wyborach do Sejmu, Senatu i do Parlamentu Europejskiego</a:t>
            </a:r>
          </a:p>
          <a:p>
            <a:pPr algn="just">
              <a:buFont typeface="Wingdings" pitchFamily="2" charset="2"/>
              <a:buChar char="Ø"/>
            </a:pPr>
            <a:r>
              <a:rPr lang="pl-PL" sz="1600" dirty="0"/>
              <a:t>ustalanie i ogłaszanie wyników głosowania w okręgu</a:t>
            </a:r>
          </a:p>
          <a:p>
            <a:pPr algn="just">
              <a:buFont typeface="Wingdings" pitchFamily="2" charset="2"/>
              <a:buChar char="Ø"/>
            </a:pPr>
            <a:r>
              <a:rPr lang="pl-PL" sz="1600" dirty="0"/>
              <a:t>rozpatrywanie skarg na działalność rejonowych (w wyborach do Parlamentu Europejskiego) i obwodowych komisji wyborczych (w wyborach do Sejmu i Senatu, na urząd Prezydenta RP)</a:t>
            </a:r>
          </a:p>
        </p:txBody>
      </p:sp>
    </p:spTree>
    <p:extLst>
      <p:ext uri="{BB962C8B-B14F-4D97-AF65-F5344CB8AC3E}">
        <p14:creationId xmlns:p14="http://schemas.microsoft.com/office/powerpoint/2010/main" val="108810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suwerenności Narodu – art. 4</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buNone/>
            </a:pPr>
            <a:endParaRPr lang="pl-PL" sz="1600" dirty="0"/>
          </a:p>
          <a:p>
            <a:pPr marL="114300" indent="0">
              <a:buNone/>
            </a:pPr>
            <a:r>
              <a:rPr lang="pl-PL" sz="1600" dirty="0"/>
              <a:t>Cechy suwerenności:</a:t>
            </a:r>
          </a:p>
          <a:p>
            <a:pPr>
              <a:buFont typeface="Wingdings" pitchFamily="2" charset="2"/>
              <a:buChar char="Ø"/>
            </a:pPr>
            <a:r>
              <a:rPr lang="pl-PL" sz="1600" dirty="0"/>
              <a:t>pierwotny charakter</a:t>
            </a:r>
          </a:p>
          <a:p>
            <a:pPr>
              <a:buFont typeface="Wingdings" pitchFamily="2" charset="2"/>
              <a:buChar char="Ø"/>
            </a:pPr>
            <a:r>
              <a:rPr lang="pl-PL" sz="1600" dirty="0"/>
              <a:t>trwałość </a:t>
            </a:r>
          </a:p>
          <a:p>
            <a:pPr>
              <a:buFont typeface="Wingdings" pitchFamily="2" charset="2"/>
              <a:buChar char="Ø"/>
            </a:pPr>
            <a:r>
              <a:rPr lang="pl-PL" sz="1600" dirty="0"/>
              <a:t>samowładność </a:t>
            </a:r>
          </a:p>
          <a:p>
            <a:pPr>
              <a:buFont typeface="Wingdings" pitchFamily="2" charset="2"/>
              <a:buChar char="Ø"/>
            </a:pPr>
            <a:r>
              <a:rPr lang="pl-PL" sz="1600" dirty="0" err="1"/>
              <a:t>całowładność</a:t>
            </a:r>
            <a:endParaRPr lang="pl-PL" sz="1600" dirty="0"/>
          </a:p>
          <a:p>
            <a:pPr>
              <a:buFont typeface="Wingdings" pitchFamily="2" charset="2"/>
              <a:buChar char="Ø"/>
            </a:pPr>
            <a:r>
              <a:rPr lang="pl-PL" sz="1600" dirty="0"/>
              <a:t>nieograniczoność </a:t>
            </a:r>
          </a:p>
          <a:p>
            <a:pPr>
              <a:buFont typeface="Wingdings" pitchFamily="2" charset="2"/>
              <a:buChar char="Ø"/>
            </a:pPr>
            <a:endParaRPr lang="pl-PL" sz="1600" dirty="0"/>
          </a:p>
          <a:p>
            <a:pPr>
              <a:buFont typeface="Wingdings" pitchFamily="2" charset="2"/>
              <a:buChar char="Ø"/>
            </a:pPr>
            <a:endParaRPr lang="pl-PL" sz="1600" dirty="0"/>
          </a:p>
          <a:p>
            <a:pPr marL="114300" indent="0" algn="just">
              <a:buNone/>
            </a:pPr>
            <a:r>
              <a:rPr lang="pl-PL" sz="1600" b="1" dirty="0"/>
              <a:t>Suwerenność to władza pierwotna, trwała, niezależna w stosunkach wewnętrznych i zewnętrznych oraz prawnie nieograniczona</a:t>
            </a:r>
          </a:p>
        </p:txBody>
      </p:sp>
    </p:spTree>
    <p:extLst>
      <p:ext uri="{BB962C8B-B14F-4D97-AF65-F5344CB8AC3E}">
        <p14:creationId xmlns:p14="http://schemas.microsoft.com/office/powerpoint/2010/main" val="368039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91544" y="404665"/>
            <a:ext cx="8260672" cy="720080"/>
          </a:xfrm>
        </p:spPr>
        <p:txBody>
          <a:bodyPr>
            <a:normAutofit/>
          </a:bodyPr>
          <a:lstStyle/>
          <a:p>
            <a:r>
              <a:rPr lang="pl-PL" sz="2000" dirty="0"/>
              <a:t>Organy wyborcze</a:t>
            </a:r>
          </a:p>
        </p:txBody>
      </p:sp>
      <p:sp>
        <p:nvSpPr>
          <p:cNvPr id="3" name="Symbol zastępczy zawartości 2"/>
          <p:cNvSpPr>
            <a:spLocks noGrp="1"/>
          </p:cNvSpPr>
          <p:nvPr>
            <p:ph idx="1"/>
          </p:nvPr>
        </p:nvSpPr>
        <p:spPr>
          <a:xfrm>
            <a:off x="714895" y="1556793"/>
            <a:ext cx="10784378" cy="4569371"/>
          </a:xfrm>
        </p:spPr>
        <p:txBody>
          <a:bodyPr>
            <a:normAutofit/>
          </a:bodyPr>
          <a:lstStyle/>
          <a:p>
            <a:pPr marL="114300" indent="0" algn="just">
              <a:buNone/>
            </a:pPr>
            <a:r>
              <a:rPr lang="pl-PL" sz="1600" b="1" dirty="0"/>
              <a:t>Rejonowe komisje wyborcze </a:t>
            </a:r>
            <a:r>
              <a:rPr lang="pl-PL" sz="1600" dirty="0"/>
              <a:t>– powoływane są dla przeprowadzenie wyborów do Parlamentu Europejskiego</a:t>
            </a:r>
          </a:p>
          <a:p>
            <a:pPr marL="114300" indent="0" algn="just">
              <a:buNone/>
            </a:pPr>
            <a:r>
              <a:rPr lang="pl-PL" sz="1600" dirty="0"/>
              <a:t>Skład: </a:t>
            </a:r>
          </a:p>
          <a:p>
            <a:pPr algn="just">
              <a:buFont typeface="Wingdings" panose="05000000000000000000" pitchFamily="2" charset="2"/>
              <a:buChar char="Ø"/>
            </a:pPr>
            <a:r>
              <a:rPr lang="pl-PL" sz="1600" dirty="0"/>
              <a:t>4 członków oraz komisarz wyborczy jako przewodniczący</a:t>
            </a:r>
          </a:p>
          <a:p>
            <a:pPr algn="just">
              <a:buFont typeface="Wingdings" panose="05000000000000000000" pitchFamily="2" charset="2"/>
              <a:buChar char="Ø"/>
            </a:pPr>
            <a:r>
              <a:rPr lang="pl-PL" sz="1600" dirty="0"/>
              <a:t>członkowie okręgowych komisji wyborczych powoływani są przez PKW; wymagania – osoby mające wyższe wykształcenie prawnicze, dające rękojmię należytego wykonywania funkcji, które nie ukończyły 70 r.ż.</a:t>
            </a:r>
          </a:p>
          <a:p>
            <a:pPr marL="114300" indent="0" algn="just">
              <a:buNone/>
            </a:pPr>
            <a:endParaRPr lang="pl-PL" sz="1600" dirty="0"/>
          </a:p>
          <a:p>
            <a:pPr marL="114300" indent="0" algn="just">
              <a:buNone/>
            </a:pPr>
            <a:r>
              <a:rPr lang="pl-PL" sz="1600" dirty="0"/>
              <a:t>Zadania:</a:t>
            </a:r>
          </a:p>
          <a:p>
            <a:pPr algn="just">
              <a:buFont typeface="Wingdings" pitchFamily="2" charset="2"/>
              <a:buChar char="Ø"/>
            </a:pPr>
            <a:r>
              <a:rPr lang="pl-PL" sz="1600" dirty="0"/>
              <a:t>sprawowanie nadzoru nad przestrzeganiem prawa wyborczego</a:t>
            </a:r>
          </a:p>
          <a:p>
            <a:pPr algn="just">
              <a:buFont typeface="Wingdings" pitchFamily="2" charset="2"/>
              <a:buChar char="Ø"/>
            </a:pPr>
            <a:r>
              <a:rPr lang="pl-PL" sz="1600" dirty="0"/>
              <a:t>zapewnienie dostarczenia kart do głosowania obwodowym komisjom wyborczym</a:t>
            </a:r>
          </a:p>
          <a:p>
            <a:pPr algn="just">
              <a:buFont typeface="Wingdings" pitchFamily="2" charset="2"/>
              <a:buChar char="Ø"/>
            </a:pPr>
            <a:r>
              <a:rPr lang="pl-PL" sz="1600" dirty="0"/>
              <a:t>rozpatrywanie skarg na działalność obwodowych komisji wyborczych</a:t>
            </a:r>
          </a:p>
          <a:p>
            <a:pPr algn="just">
              <a:buFont typeface="Wingdings" pitchFamily="2" charset="2"/>
              <a:buChar char="Ø"/>
            </a:pPr>
            <a:r>
              <a:rPr lang="pl-PL" sz="1600" dirty="0"/>
              <a:t>ustalanie i ogłaszanie wyników głosowania w rejonie</a:t>
            </a:r>
          </a:p>
          <a:p>
            <a:pPr algn="just">
              <a:buFont typeface="Wingdings" pitchFamily="2" charset="2"/>
              <a:buChar char="Ø"/>
            </a:pPr>
            <a:r>
              <a:rPr lang="pl-PL" sz="1600" dirty="0"/>
              <a:t>zapewnienie wykonania zadań wyborczych we współdziałaniu z urzędnikami wyborczymi</a:t>
            </a:r>
          </a:p>
        </p:txBody>
      </p:sp>
    </p:spTree>
    <p:extLst>
      <p:ext uri="{BB962C8B-B14F-4D97-AF65-F5344CB8AC3E}">
        <p14:creationId xmlns:p14="http://schemas.microsoft.com/office/powerpoint/2010/main" val="379903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Organy wyborcze</a:t>
            </a:r>
          </a:p>
        </p:txBody>
      </p:sp>
      <p:sp>
        <p:nvSpPr>
          <p:cNvPr id="3" name="Symbol zastępczy zawartości 2"/>
          <p:cNvSpPr>
            <a:spLocks noGrp="1"/>
          </p:cNvSpPr>
          <p:nvPr>
            <p:ph idx="1"/>
          </p:nvPr>
        </p:nvSpPr>
        <p:spPr>
          <a:xfrm>
            <a:off x="676102" y="1628800"/>
            <a:ext cx="10784378" cy="4824536"/>
          </a:xfrm>
        </p:spPr>
        <p:txBody>
          <a:bodyPr>
            <a:normAutofit/>
          </a:bodyPr>
          <a:lstStyle/>
          <a:p>
            <a:pPr marL="114300" indent="0" algn="just">
              <a:buNone/>
            </a:pPr>
            <a:r>
              <a:rPr lang="pl-PL" sz="1600" b="1" dirty="0"/>
              <a:t>Terytorialne komisje wyborcze </a:t>
            </a:r>
            <a:r>
              <a:rPr lang="pl-PL" sz="1600" dirty="0"/>
              <a:t>– powoływane w wyborach do organów samorządu terytorialnego</a:t>
            </a:r>
          </a:p>
          <a:p>
            <a:pPr marL="114300" indent="0" algn="just">
              <a:buNone/>
            </a:pPr>
            <a:endParaRPr lang="pl-PL" sz="1600" b="1" dirty="0"/>
          </a:p>
          <a:p>
            <a:pPr marL="114300" indent="0" algn="just">
              <a:buNone/>
            </a:pPr>
            <a:r>
              <a:rPr lang="pl-PL" sz="1600" dirty="0"/>
              <a:t>Skład – 9 – 15 członków powołanych przez komisarza wyborczego spośród kandydatów zgłoszonych przez komitety wyborcze</a:t>
            </a:r>
          </a:p>
          <a:p>
            <a:pPr marL="114300" indent="0" algn="just">
              <a:buNone/>
            </a:pPr>
            <a:endParaRPr lang="pl-PL" sz="1600" dirty="0"/>
          </a:p>
          <a:p>
            <a:pPr marL="114300" indent="0" algn="just">
              <a:buNone/>
            </a:pPr>
            <a:r>
              <a:rPr lang="pl-PL" sz="1600" dirty="0"/>
              <a:t>Zadania:</a:t>
            </a:r>
          </a:p>
          <a:p>
            <a:pPr algn="just">
              <a:buFont typeface="Wingdings" pitchFamily="2" charset="2"/>
              <a:buChar char="Ø"/>
            </a:pPr>
            <a:r>
              <a:rPr lang="pl-PL" sz="1600" dirty="0"/>
              <a:t>nadzorowanie przestrzegania prawa wyborczego</a:t>
            </a:r>
          </a:p>
          <a:p>
            <a:pPr algn="just">
              <a:buFont typeface="Wingdings" pitchFamily="2" charset="2"/>
              <a:buChar char="Ø"/>
            </a:pPr>
            <a:r>
              <a:rPr lang="pl-PL" sz="1600" dirty="0"/>
              <a:t>rejestrowanie kandydatów na radnych</a:t>
            </a:r>
          </a:p>
          <a:p>
            <a:pPr algn="just">
              <a:buFont typeface="Wingdings" pitchFamily="2" charset="2"/>
              <a:buChar char="Ø"/>
            </a:pPr>
            <a:r>
              <a:rPr lang="pl-PL" sz="1600" dirty="0"/>
              <a:t>zarządzanie druku </a:t>
            </a:r>
            <a:r>
              <a:rPr lang="pl-PL" sz="1600" dirty="0" err="1"/>
              <a:t>obwieszczeń</a:t>
            </a:r>
            <a:r>
              <a:rPr lang="pl-PL" sz="1600" dirty="0"/>
              <a:t> wyborczych i podawanie ich do wiadomości publicznej</a:t>
            </a:r>
          </a:p>
          <a:p>
            <a:pPr algn="just">
              <a:buFont typeface="Wingdings" pitchFamily="2" charset="2"/>
              <a:buChar char="Ø"/>
            </a:pPr>
            <a:r>
              <a:rPr lang="pl-PL" sz="1600" dirty="0"/>
              <a:t>rozpatrywanie skarg na działalność obwodowych komisji wyborczych w wyborach do organów samorządu terytorialnego</a:t>
            </a:r>
          </a:p>
          <a:p>
            <a:pPr algn="just">
              <a:buFont typeface="Wingdings" pitchFamily="2" charset="2"/>
              <a:buChar char="Ø"/>
            </a:pPr>
            <a:r>
              <a:rPr lang="pl-PL" sz="1600" dirty="0"/>
              <a:t>ustalanie wyników głosowania i przesyłanie ich komisarzowi wyborczemu</a:t>
            </a:r>
          </a:p>
          <a:p>
            <a:pPr marL="114300" indent="0">
              <a:buNone/>
            </a:pPr>
            <a:endParaRPr lang="pl-PL" sz="1600" b="1" dirty="0"/>
          </a:p>
        </p:txBody>
      </p:sp>
    </p:spTree>
    <p:extLst>
      <p:ext uri="{BB962C8B-B14F-4D97-AF65-F5344CB8AC3E}">
        <p14:creationId xmlns:p14="http://schemas.microsoft.com/office/powerpoint/2010/main" val="138151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Organy wyborcze</a:t>
            </a:r>
          </a:p>
        </p:txBody>
      </p:sp>
      <p:sp>
        <p:nvSpPr>
          <p:cNvPr id="3" name="Symbol zastępczy zawartości 2"/>
          <p:cNvSpPr>
            <a:spLocks noGrp="1"/>
          </p:cNvSpPr>
          <p:nvPr>
            <p:ph idx="1"/>
          </p:nvPr>
        </p:nvSpPr>
        <p:spPr>
          <a:xfrm>
            <a:off x="399011" y="1556792"/>
            <a:ext cx="11044844" cy="4824536"/>
          </a:xfrm>
        </p:spPr>
        <p:txBody>
          <a:bodyPr>
            <a:normAutofit/>
          </a:bodyPr>
          <a:lstStyle/>
          <a:p>
            <a:pPr marL="114300" indent="0">
              <a:buNone/>
            </a:pPr>
            <a:endParaRPr lang="pl-PL" sz="1600" b="1" dirty="0"/>
          </a:p>
          <a:p>
            <a:pPr marL="114300" indent="0">
              <a:buNone/>
            </a:pPr>
            <a:r>
              <a:rPr lang="pl-PL" sz="1600" b="1" dirty="0"/>
              <a:t>Obwodowe komisje wyborcze </a:t>
            </a:r>
            <a:r>
              <a:rPr lang="pl-PL" sz="1600" dirty="0"/>
              <a:t>– powoływane przez komisarzy wyborczych</a:t>
            </a:r>
          </a:p>
          <a:p>
            <a:pPr marL="114300" indent="0" algn="just">
              <a:buNone/>
            </a:pPr>
            <a:endParaRPr lang="pl-PL" sz="1600" b="1" dirty="0"/>
          </a:p>
          <a:p>
            <a:pPr marL="114300" indent="0" algn="just">
              <a:buNone/>
            </a:pPr>
            <a:r>
              <a:rPr lang="pl-PL" sz="1600" dirty="0"/>
              <a:t>Skład – różny w zależności od wielkości obwodu do głosowania</a:t>
            </a:r>
          </a:p>
          <a:p>
            <a:pPr marL="114300" indent="0" algn="just">
              <a:buNone/>
            </a:pPr>
            <a:r>
              <a:rPr lang="pl-PL" sz="1600" dirty="0"/>
              <a:t>Np. w obwodach do 1000 mieszkańców – 7 członków</a:t>
            </a:r>
          </a:p>
          <a:p>
            <a:pPr marL="114300" indent="0" algn="just">
              <a:buNone/>
            </a:pPr>
            <a:r>
              <a:rPr lang="pl-PL" sz="1600" dirty="0"/>
              <a:t>        w obwodach od 1001 do 2000 mieszkańców – 9 członków</a:t>
            </a:r>
          </a:p>
          <a:p>
            <a:pPr marL="114300" indent="0" algn="just">
              <a:buNone/>
            </a:pPr>
            <a:r>
              <a:rPr lang="pl-PL" sz="1600" dirty="0"/>
              <a:t>        w obwodach od 2001 do 3000 mieszkańców – 11 członków</a:t>
            </a:r>
          </a:p>
          <a:p>
            <a:pPr marL="114300" indent="0" algn="just">
              <a:buNone/>
            </a:pPr>
            <a:r>
              <a:rPr lang="pl-PL" sz="1600" dirty="0"/>
              <a:t>        w obwodach powyżej 3000 mieszkańców – 13 członków</a:t>
            </a:r>
          </a:p>
          <a:p>
            <a:pPr marL="114300" indent="0" algn="just">
              <a:buNone/>
            </a:pPr>
            <a:r>
              <a:rPr lang="pl-PL" sz="1600" dirty="0"/>
              <a:t>        w obwodach odrębnych – od 5 do 11 członków</a:t>
            </a:r>
          </a:p>
          <a:p>
            <a:pPr marL="114300" indent="0" algn="just">
              <a:buNone/>
            </a:pPr>
            <a:endParaRPr lang="pl-PL" sz="1600" dirty="0"/>
          </a:p>
          <a:p>
            <a:pPr marL="114300" indent="0" algn="just">
              <a:buNone/>
            </a:pPr>
            <a:r>
              <a:rPr lang="pl-PL" sz="1600" dirty="0"/>
              <a:t>Zadania:</a:t>
            </a:r>
          </a:p>
          <a:p>
            <a:pPr algn="just">
              <a:buFont typeface="Wingdings" pitchFamily="2" charset="2"/>
              <a:buChar char="Ø"/>
            </a:pPr>
            <a:r>
              <a:rPr lang="pl-PL" sz="1600" dirty="0"/>
              <a:t>przeprowadzenie głosowania w obwodzie</a:t>
            </a:r>
          </a:p>
          <a:p>
            <a:pPr algn="just">
              <a:buFont typeface="Wingdings" pitchFamily="2" charset="2"/>
              <a:buChar char="Ø"/>
            </a:pPr>
            <a:r>
              <a:rPr lang="pl-PL" sz="1600" dirty="0"/>
              <a:t>czuwanie nad przestrzeganiem prawa wyborczego w miejscu i czasie głosowania</a:t>
            </a:r>
          </a:p>
          <a:p>
            <a:pPr algn="just">
              <a:buFont typeface="Wingdings" pitchFamily="2" charset="2"/>
              <a:buChar char="Ø"/>
            </a:pPr>
            <a:r>
              <a:rPr lang="pl-PL" sz="1600" dirty="0"/>
              <a:t>ustalenie wyników głosowania w obwodzie i podanie ich do wiadomości publicznej</a:t>
            </a:r>
          </a:p>
        </p:txBody>
      </p:sp>
    </p:spTree>
    <p:extLst>
      <p:ext uri="{BB962C8B-B14F-4D97-AF65-F5344CB8AC3E}">
        <p14:creationId xmlns:p14="http://schemas.microsoft.com/office/powerpoint/2010/main" val="268578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Wybory do Sejmu</a:t>
            </a:r>
          </a:p>
        </p:txBody>
      </p:sp>
      <p:sp>
        <p:nvSpPr>
          <p:cNvPr id="3" name="Symbol zastępczy zawartości 2"/>
          <p:cNvSpPr>
            <a:spLocks noGrp="1"/>
          </p:cNvSpPr>
          <p:nvPr>
            <p:ph idx="1"/>
          </p:nvPr>
        </p:nvSpPr>
        <p:spPr>
          <a:xfrm>
            <a:off x="587433" y="1556792"/>
            <a:ext cx="10895214" cy="5040560"/>
          </a:xfrm>
        </p:spPr>
        <p:txBody>
          <a:bodyPr>
            <a:normAutofit/>
          </a:bodyPr>
          <a:lstStyle/>
          <a:p>
            <a:pPr marL="114300" indent="0" algn="just">
              <a:buNone/>
            </a:pPr>
            <a:r>
              <a:rPr lang="pl-PL" sz="1600" b="1" dirty="0"/>
              <a:t>Zasady prawa wyborczego: </a:t>
            </a:r>
            <a:r>
              <a:rPr lang="pl-PL" sz="1600" dirty="0"/>
              <a:t>wolne, powszechne, bezpośrednie, równe, głosowanie tajne, proporcjonalne</a:t>
            </a:r>
            <a:endParaRPr lang="pl-PL" sz="1600" b="1" dirty="0"/>
          </a:p>
          <a:p>
            <a:pPr marL="114300" indent="0">
              <a:buNone/>
            </a:pPr>
            <a:endParaRPr lang="pl-PL" sz="1600" b="1" dirty="0"/>
          </a:p>
          <a:p>
            <a:pPr marL="114300" indent="0">
              <a:buNone/>
            </a:pPr>
            <a:r>
              <a:rPr lang="pl-PL" sz="1600" b="1" dirty="0"/>
              <a:t>Organy właściwe do przeprowadzenia wyborów:</a:t>
            </a:r>
          </a:p>
          <a:p>
            <a:pPr marL="114300" indent="0">
              <a:buNone/>
            </a:pPr>
            <a:r>
              <a:rPr lang="pl-PL" sz="1600" dirty="0"/>
              <a:t>Państwowa Komisja Wyborcza</a:t>
            </a:r>
          </a:p>
          <a:p>
            <a:pPr marL="114300" indent="0">
              <a:buNone/>
            </a:pPr>
            <a:r>
              <a:rPr lang="pl-PL" sz="1600" dirty="0"/>
              <a:t>Okręgowa komisja wyborcza</a:t>
            </a:r>
          </a:p>
          <a:p>
            <a:pPr marL="114300" indent="0">
              <a:buNone/>
            </a:pPr>
            <a:r>
              <a:rPr lang="pl-PL" sz="1600" dirty="0"/>
              <a:t>Obwodowa komisja wyborcza</a:t>
            </a:r>
          </a:p>
          <a:p>
            <a:pPr marL="114300" indent="0">
              <a:buNone/>
            </a:pPr>
            <a:endParaRPr lang="pl-PL" sz="1600" dirty="0"/>
          </a:p>
          <a:p>
            <a:pPr marL="114300" indent="0">
              <a:buNone/>
            </a:pPr>
            <a:r>
              <a:rPr lang="pl-PL" sz="1600" b="1" dirty="0"/>
              <a:t>Możliwość zgłaszania kandydatów na posłów:</a:t>
            </a:r>
          </a:p>
          <a:p>
            <a:pPr algn="just">
              <a:buFont typeface="Wingdings" pitchFamily="2" charset="2"/>
              <a:buChar char="Ø"/>
            </a:pPr>
            <a:r>
              <a:rPr lang="pl-PL" sz="1600" b="1" dirty="0"/>
              <a:t>partie polityczne </a:t>
            </a:r>
            <a:r>
              <a:rPr lang="pl-PL" sz="1600" dirty="0"/>
              <a:t> - komitet wyborczy partii politycznej, koalicyjny komitet wyborczy</a:t>
            </a:r>
          </a:p>
          <a:p>
            <a:pPr algn="just">
              <a:buFont typeface="Wingdings" pitchFamily="2" charset="2"/>
              <a:buChar char="Ø"/>
            </a:pPr>
            <a:r>
              <a:rPr lang="pl-PL" sz="1600" b="1" dirty="0"/>
              <a:t>wyborcy </a:t>
            </a:r>
            <a:r>
              <a:rPr lang="pl-PL" sz="1600" dirty="0"/>
              <a:t>– komitet wyborczy wyborów</a:t>
            </a:r>
          </a:p>
          <a:p>
            <a:pPr marL="114300" indent="0" algn="just">
              <a:buNone/>
            </a:pPr>
            <a:endParaRPr lang="pl-PL" sz="1600" dirty="0"/>
          </a:p>
          <a:p>
            <a:pPr marL="114300" indent="0" algn="just">
              <a:buNone/>
            </a:pPr>
            <a:r>
              <a:rPr lang="pl-PL" sz="1600" b="1" dirty="0"/>
              <a:t>Czynne prawo wyborcze </a:t>
            </a:r>
            <a:r>
              <a:rPr lang="pl-PL" sz="1600" dirty="0"/>
              <a:t>– obywatele RP, którzy najpóźniej w dniu głosowania ukończyli 18 r.ż., nieubezwłasnowolnieni, niepozbawieni praw publicznych</a:t>
            </a:r>
            <a:endParaRPr lang="pl-PL" sz="1600" b="1" dirty="0"/>
          </a:p>
          <a:p>
            <a:pPr marL="114300" indent="0" algn="just">
              <a:buNone/>
            </a:pPr>
            <a:r>
              <a:rPr lang="pl-PL" sz="1600" b="1" dirty="0"/>
              <a:t>Bierne prawo wyborcze </a:t>
            </a:r>
            <a:r>
              <a:rPr lang="pl-PL" sz="1600" dirty="0"/>
              <a:t>– osoby posiadające czynne prawo wyborcze, które ukończyły 21 r.ż., nieskazane na karę pozbawienia wolności za przestępstwo umyślne ścigane z oskarżenia publicznego</a:t>
            </a:r>
            <a:endParaRPr lang="pl-PL" sz="1600" b="1" dirty="0"/>
          </a:p>
        </p:txBody>
      </p:sp>
    </p:spTree>
    <p:extLst>
      <p:ext uri="{BB962C8B-B14F-4D97-AF65-F5344CB8AC3E}">
        <p14:creationId xmlns:p14="http://schemas.microsoft.com/office/powerpoint/2010/main" val="78407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Wybory do sejmu c.d.</a:t>
            </a:r>
          </a:p>
        </p:txBody>
      </p:sp>
      <p:sp>
        <p:nvSpPr>
          <p:cNvPr id="3" name="Symbol zastępczy zawartości 2"/>
          <p:cNvSpPr>
            <a:spLocks noGrp="1"/>
          </p:cNvSpPr>
          <p:nvPr>
            <p:ph idx="1"/>
          </p:nvPr>
        </p:nvSpPr>
        <p:spPr>
          <a:xfrm>
            <a:off x="459971" y="1812175"/>
            <a:ext cx="11161222" cy="4313989"/>
          </a:xfrm>
        </p:spPr>
        <p:txBody>
          <a:bodyPr>
            <a:normAutofit/>
          </a:bodyPr>
          <a:lstStyle/>
          <a:p>
            <a:pPr marL="114300" indent="0" algn="just">
              <a:buNone/>
            </a:pPr>
            <a:r>
              <a:rPr lang="pl-PL" sz="1600" b="1" dirty="0"/>
              <a:t>Listy kandydatów na posłów – </a:t>
            </a:r>
            <a:r>
              <a:rPr lang="pl-PL" sz="1600" dirty="0"/>
              <a:t>na liście musi się znaleźć przynajmniej tylu kandydatów, ilu jest posłów wybieranych w okręgu, maksymalnie – dwukrotnie więcej</a:t>
            </a:r>
          </a:p>
          <a:p>
            <a:pPr marL="114300" indent="0" algn="just">
              <a:buNone/>
            </a:pPr>
            <a:endParaRPr lang="pl-PL" sz="1600" b="1" dirty="0"/>
          </a:p>
          <a:p>
            <a:pPr marL="114300" indent="0" algn="just">
              <a:buNone/>
            </a:pPr>
            <a:r>
              <a:rPr lang="pl-PL" sz="1600" b="1" dirty="0"/>
              <a:t>Rejestracja listy </a:t>
            </a:r>
            <a:r>
              <a:rPr lang="pl-PL" sz="1600" dirty="0"/>
              <a:t>– w okręgowej komisji wyborczej, poparcie co najmniej 5000 wyborców z okręgu, w którym dokonuje się rejestracji listy</a:t>
            </a:r>
          </a:p>
          <a:p>
            <a:pPr marL="114300" indent="0" algn="just">
              <a:buNone/>
            </a:pPr>
            <a:endParaRPr lang="pl-PL" sz="1600" b="1" dirty="0"/>
          </a:p>
          <a:p>
            <a:pPr marL="114300" indent="0" algn="just">
              <a:buNone/>
            </a:pPr>
            <a:r>
              <a:rPr lang="pl-PL" sz="1600" b="1" dirty="0"/>
              <a:t>Rozdzielenie mandatów</a:t>
            </a:r>
          </a:p>
          <a:p>
            <a:pPr algn="just">
              <a:buFont typeface="Wingdings" pitchFamily="2" charset="2"/>
              <a:buChar char="Ø"/>
            </a:pPr>
            <a:r>
              <a:rPr lang="pl-PL" sz="1600" b="1" dirty="0"/>
              <a:t>progi wyborcze – </a:t>
            </a:r>
            <a:r>
              <a:rPr lang="pl-PL" sz="1600" dirty="0"/>
              <a:t>5% dla komitetu wyborczego wyborców i komitetu wyborczego partii politycznej, 8% dla koalicyjnego komitetu wyborczego</a:t>
            </a:r>
            <a:endParaRPr lang="pl-PL" sz="1600" b="1" dirty="0"/>
          </a:p>
          <a:p>
            <a:pPr algn="just">
              <a:buFont typeface="Wingdings" pitchFamily="2" charset="2"/>
              <a:buChar char="Ø"/>
            </a:pPr>
            <a:r>
              <a:rPr lang="pl-PL" sz="1600" b="1" dirty="0"/>
              <a:t>metoda rozdzielenia mandatów pomiędzy listy komitetów - </a:t>
            </a:r>
            <a:r>
              <a:rPr lang="pl-PL" sz="1600" dirty="0"/>
              <a:t>metoda </a:t>
            </a:r>
            <a:r>
              <a:rPr lang="pl-PL" sz="1600" dirty="0" err="1"/>
              <a:t>d’Hondt’a</a:t>
            </a:r>
            <a:endParaRPr lang="pl-PL" sz="1600" b="1" dirty="0"/>
          </a:p>
        </p:txBody>
      </p:sp>
    </p:spTree>
    <p:extLst>
      <p:ext uri="{BB962C8B-B14F-4D97-AF65-F5344CB8AC3E}">
        <p14:creationId xmlns:p14="http://schemas.microsoft.com/office/powerpoint/2010/main" val="163852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Wybory do Senatu</a:t>
            </a:r>
          </a:p>
        </p:txBody>
      </p:sp>
      <p:sp>
        <p:nvSpPr>
          <p:cNvPr id="3" name="Symbol zastępczy zawartości 2"/>
          <p:cNvSpPr>
            <a:spLocks noGrp="1"/>
          </p:cNvSpPr>
          <p:nvPr>
            <p:ph idx="1"/>
          </p:nvPr>
        </p:nvSpPr>
        <p:spPr>
          <a:xfrm>
            <a:off x="648393" y="1695796"/>
            <a:ext cx="11083636" cy="4430368"/>
          </a:xfrm>
        </p:spPr>
        <p:txBody>
          <a:bodyPr>
            <a:normAutofit fontScale="70000" lnSpcReduction="20000"/>
          </a:bodyPr>
          <a:lstStyle/>
          <a:p>
            <a:pPr marL="114300" indent="0" algn="just">
              <a:buNone/>
            </a:pPr>
            <a:r>
              <a:rPr lang="pl-PL" b="1" dirty="0"/>
              <a:t>Zasady prawa wyborczego: </a:t>
            </a:r>
            <a:r>
              <a:rPr lang="pl-PL" dirty="0"/>
              <a:t>wolne, powszechne, bezpośrednie, równe, głosowanie tajne, większościowe</a:t>
            </a:r>
            <a:endParaRPr lang="pl-PL" b="1" dirty="0"/>
          </a:p>
          <a:p>
            <a:pPr marL="114300" indent="0">
              <a:buNone/>
            </a:pPr>
            <a:endParaRPr lang="pl-PL" b="1" dirty="0"/>
          </a:p>
          <a:p>
            <a:pPr marL="114300" indent="0">
              <a:buNone/>
            </a:pPr>
            <a:r>
              <a:rPr lang="pl-PL" b="1" dirty="0"/>
              <a:t>Organy właściwe do przeprowadzenia wyborów:</a:t>
            </a:r>
          </a:p>
          <a:p>
            <a:pPr marL="114300" indent="0">
              <a:buNone/>
            </a:pPr>
            <a:r>
              <a:rPr lang="pl-PL" dirty="0"/>
              <a:t>Państwowa Komisja Wyborcza</a:t>
            </a:r>
          </a:p>
          <a:p>
            <a:pPr marL="114300" indent="0">
              <a:buNone/>
            </a:pPr>
            <a:r>
              <a:rPr lang="pl-PL" dirty="0"/>
              <a:t>Okręgowa komisja wyborcza</a:t>
            </a:r>
          </a:p>
          <a:p>
            <a:pPr marL="114300" indent="0">
              <a:buNone/>
            </a:pPr>
            <a:r>
              <a:rPr lang="pl-PL" dirty="0"/>
              <a:t>Obwodowa komisja wyborcza</a:t>
            </a:r>
          </a:p>
          <a:p>
            <a:pPr marL="114300" indent="0">
              <a:buNone/>
            </a:pPr>
            <a:endParaRPr lang="pl-PL" dirty="0"/>
          </a:p>
          <a:p>
            <a:pPr marL="114300" indent="0">
              <a:buNone/>
            </a:pPr>
            <a:r>
              <a:rPr lang="pl-PL" b="1" dirty="0"/>
              <a:t>Możliwość zgłaszania kandydatów na senatorów:</a:t>
            </a:r>
          </a:p>
          <a:p>
            <a:pPr algn="just">
              <a:buFont typeface="Wingdings" pitchFamily="2" charset="2"/>
              <a:buChar char="Ø"/>
            </a:pPr>
            <a:r>
              <a:rPr lang="pl-PL" b="1" dirty="0"/>
              <a:t>partie polityczne </a:t>
            </a:r>
            <a:r>
              <a:rPr lang="pl-PL" dirty="0"/>
              <a:t> - komitet wyborczy partii politycznej, koalicyjny komitet wyborczy</a:t>
            </a:r>
          </a:p>
          <a:p>
            <a:pPr algn="just">
              <a:buFont typeface="Wingdings" pitchFamily="2" charset="2"/>
              <a:buChar char="Ø"/>
            </a:pPr>
            <a:r>
              <a:rPr lang="pl-PL" b="1" dirty="0"/>
              <a:t>wyborcy </a:t>
            </a:r>
            <a:r>
              <a:rPr lang="pl-PL" dirty="0"/>
              <a:t>– komitet wyborczy wyborów</a:t>
            </a:r>
          </a:p>
          <a:p>
            <a:pPr marL="114300" indent="0" algn="just">
              <a:buNone/>
            </a:pPr>
            <a:endParaRPr lang="pl-PL" dirty="0"/>
          </a:p>
          <a:p>
            <a:pPr marL="114300" indent="0" algn="just">
              <a:buNone/>
            </a:pPr>
            <a:r>
              <a:rPr lang="pl-PL" b="1" dirty="0"/>
              <a:t>Czynne prawo wyborcze </a:t>
            </a:r>
            <a:r>
              <a:rPr lang="pl-PL" dirty="0"/>
              <a:t>– obywatele RP, którzy najpóźniej w dniu głosowania ukończyli 18 r.ż., nieubezwłasnowolnieni, niepozbawieni praw publicznych</a:t>
            </a:r>
            <a:endParaRPr lang="pl-PL" b="1" dirty="0"/>
          </a:p>
          <a:p>
            <a:pPr marL="114300" indent="0" algn="just">
              <a:buNone/>
            </a:pPr>
            <a:r>
              <a:rPr lang="pl-PL" b="1" dirty="0"/>
              <a:t>Bierne prawo wyborcze </a:t>
            </a:r>
            <a:r>
              <a:rPr lang="pl-PL" dirty="0"/>
              <a:t>– osoby posiadające czynne prawo wyborcze, które ukończyły 30 r.ż., nieskazane na karę pozbawienia wolności za przestępstwo umyślne ścigane z oskarżenia publicznego</a:t>
            </a:r>
            <a:endParaRPr lang="pl-PL" b="1" dirty="0"/>
          </a:p>
          <a:p>
            <a:pPr marL="114300" indent="0">
              <a:buNone/>
            </a:pPr>
            <a:endParaRPr lang="pl-PL" dirty="0"/>
          </a:p>
        </p:txBody>
      </p:sp>
    </p:spTree>
    <p:extLst>
      <p:ext uri="{BB962C8B-B14F-4D97-AF65-F5344CB8AC3E}">
        <p14:creationId xmlns:p14="http://schemas.microsoft.com/office/powerpoint/2010/main" val="205782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Wybory do senatu c.d.</a:t>
            </a:r>
          </a:p>
        </p:txBody>
      </p:sp>
      <p:sp>
        <p:nvSpPr>
          <p:cNvPr id="3" name="Symbol zastępczy zawartości 2"/>
          <p:cNvSpPr>
            <a:spLocks noGrp="1"/>
          </p:cNvSpPr>
          <p:nvPr>
            <p:ph idx="1"/>
          </p:nvPr>
        </p:nvSpPr>
        <p:spPr>
          <a:xfrm>
            <a:off x="565265" y="1628801"/>
            <a:ext cx="11177848" cy="4497363"/>
          </a:xfrm>
        </p:spPr>
        <p:txBody>
          <a:bodyPr>
            <a:normAutofit/>
          </a:bodyPr>
          <a:lstStyle/>
          <a:p>
            <a:pPr marL="114300" indent="0" algn="just">
              <a:buNone/>
            </a:pPr>
            <a:r>
              <a:rPr lang="pl-PL" sz="1600" b="1" dirty="0"/>
              <a:t>Kandydat na senatora – </a:t>
            </a:r>
            <a:r>
              <a:rPr lang="pl-PL" sz="1600" dirty="0"/>
              <a:t>jeden komitet może zarejestrować w okręgu wyłącznie jednego kandydata na senatora</a:t>
            </a:r>
          </a:p>
          <a:p>
            <a:pPr marL="114300" indent="0" algn="just">
              <a:buNone/>
            </a:pPr>
            <a:endParaRPr lang="pl-PL" sz="1600" b="1" dirty="0"/>
          </a:p>
          <a:p>
            <a:pPr marL="114300" indent="0" algn="just">
              <a:buNone/>
            </a:pPr>
            <a:r>
              <a:rPr lang="pl-PL" sz="1600" b="1" dirty="0"/>
              <a:t>Rejestracja kandydata </a:t>
            </a:r>
            <a:r>
              <a:rPr lang="pl-PL" sz="1600" dirty="0"/>
              <a:t>– w okręgowej komisji wyborczej, poparcie co najmniej 2000 wyborców z okręgu, w którym dokonuje się rejestracji kandydata</a:t>
            </a:r>
          </a:p>
          <a:p>
            <a:pPr marL="114300" indent="0" algn="just">
              <a:buNone/>
            </a:pPr>
            <a:endParaRPr lang="pl-PL" sz="1600" b="1" dirty="0"/>
          </a:p>
          <a:p>
            <a:pPr marL="114300" indent="0" algn="just">
              <a:buNone/>
            </a:pPr>
            <a:r>
              <a:rPr lang="pl-PL" sz="1600" b="1" dirty="0"/>
              <a:t>Rozdzielenie mandatu – </a:t>
            </a:r>
            <a:r>
              <a:rPr lang="pl-PL" sz="1600" dirty="0"/>
              <a:t>system większości zwykłej</a:t>
            </a:r>
            <a:endParaRPr lang="pl-PL" sz="1600" b="1" dirty="0"/>
          </a:p>
          <a:p>
            <a:pPr marL="114300" indent="0">
              <a:buNone/>
            </a:pPr>
            <a:endParaRPr lang="pl-PL" sz="1600" b="1" dirty="0"/>
          </a:p>
          <a:p>
            <a:pPr marL="114300" indent="0">
              <a:buNone/>
            </a:pPr>
            <a:r>
              <a:rPr lang="pl-PL" sz="1600" b="1" dirty="0"/>
              <a:t>Ważność wyborów do Sejmu i do Senatu:</a:t>
            </a:r>
          </a:p>
          <a:p>
            <a:pPr>
              <a:buFont typeface="Wingdings" pitchFamily="2" charset="2"/>
              <a:buChar char="Ø"/>
            </a:pPr>
            <a:r>
              <a:rPr lang="pl-PL" sz="1600" b="1" dirty="0"/>
              <a:t>protest wyborczy – </a:t>
            </a:r>
            <a:r>
              <a:rPr lang="pl-PL" sz="1600" dirty="0"/>
              <a:t>w terminie 7 dni od ogłoszenia wyników wyborów przez PKW; zarzut – popełnienie przestępstwa lub naruszenie prawa na etapie głosowania, liczenia głosów, ustalenia wyników</a:t>
            </a:r>
            <a:endParaRPr lang="pl-PL" sz="1600" b="1" dirty="0"/>
          </a:p>
          <a:p>
            <a:pPr>
              <a:buFont typeface="Wingdings" pitchFamily="2" charset="2"/>
              <a:buChar char="Ø"/>
            </a:pPr>
            <a:r>
              <a:rPr lang="pl-PL" sz="1600" b="1" dirty="0"/>
              <a:t>bada Sąd Najwyższy – </a:t>
            </a:r>
            <a:r>
              <a:rPr lang="pl-PL" sz="1600" dirty="0"/>
              <a:t>Izba Kontroli Nadzwyczajnej i Spraw Publicznych</a:t>
            </a:r>
          </a:p>
        </p:txBody>
      </p:sp>
    </p:spTree>
    <p:extLst>
      <p:ext uri="{BB962C8B-B14F-4D97-AF65-F5344CB8AC3E}">
        <p14:creationId xmlns:p14="http://schemas.microsoft.com/office/powerpoint/2010/main" val="99902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Wybory na urząd Prezydenta RP</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Zasady prawa wyborczego: </a:t>
            </a:r>
            <a:r>
              <a:rPr lang="pl-PL" sz="1600" dirty="0"/>
              <a:t>wolne, powszechne, bezpośrednie, równe, głosowanie tajne, większościowe</a:t>
            </a:r>
            <a:endParaRPr lang="pl-PL" sz="1600" b="1" dirty="0"/>
          </a:p>
          <a:p>
            <a:pPr marL="114300" indent="0">
              <a:buNone/>
            </a:pPr>
            <a:endParaRPr lang="pl-PL" sz="1600" b="1" dirty="0"/>
          </a:p>
          <a:p>
            <a:pPr marL="114300" indent="0">
              <a:buNone/>
            </a:pPr>
            <a:r>
              <a:rPr lang="pl-PL" sz="1600" b="1" dirty="0"/>
              <a:t>Organy właściwe do przeprowadzenia wyborów:</a:t>
            </a:r>
          </a:p>
          <a:p>
            <a:pPr marL="114300" indent="0">
              <a:buNone/>
            </a:pPr>
            <a:r>
              <a:rPr lang="pl-PL" sz="1600" dirty="0"/>
              <a:t>Państwowa Komisja Wyborcza</a:t>
            </a:r>
          </a:p>
          <a:p>
            <a:pPr marL="114300" indent="0">
              <a:buNone/>
            </a:pPr>
            <a:r>
              <a:rPr lang="pl-PL" sz="1600" dirty="0"/>
              <a:t>Okręgowa komisja wyborcza</a:t>
            </a:r>
          </a:p>
          <a:p>
            <a:pPr marL="114300" indent="0">
              <a:buNone/>
            </a:pPr>
            <a:r>
              <a:rPr lang="pl-PL" sz="1600" dirty="0"/>
              <a:t>Obwodowa komisja wyborcza</a:t>
            </a:r>
          </a:p>
          <a:p>
            <a:pPr marL="114300" indent="0">
              <a:buNone/>
            </a:pPr>
            <a:endParaRPr lang="pl-PL" sz="1600" dirty="0"/>
          </a:p>
          <a:p>
            <a:pPr marL="114300" indent="0">
              <a:buNone/>
            </a:pPr>
            <a:r>
              <a:rPr lang="pl-PL" sz="1600" b="1" dirty="0"/>
              <a:t>Możliwość zgłaszania kandydata na urząd Prezydenta RP:</a:t>
            </a:r>
          </a:p>
          <a:p>
            <a:pPr algn="just">
              <a:buFont typeface="Wingdings" pitchFamily="2" charset="2"/>
              <a:buChar char="Ø"/>
            </a:pPr>
            <a:r>
              <a:rPr lang="pl-PL" sz="1600" b="1" dirty="0"/>
              <a:t>grupa 100 tys. wyborców – </a:t>
            </a:r>
            <a:r>
              <a:rPr lang="pl-PL" sz="1600" dirty="0"/>
              <a:t>jako komitet wyborczy wyborców kandydata na Prezydenta RP</a:t>
            </a:r>
          </a:p>
          <a:p>
            <a:pPr marL="114300" indent="0" algn="just">
              <a:buNone/>
            </a:pPr>
            <a:endParaRPr lang="pl-PL" sz="1600" dirty="0"/>
          </a:p>
          <a:p>
            <a:pPr marL="114300" indent="0" algn="just">
              <a:buNone/>
            </a:pPr>
            <a:r>
              <a:rPr lang="pl-PL" sz="1600" b="1" dirty="0"/>
              <a:t>Czynne prawo wyborcze </a:t>
            </a:r>
            <a:r>
              <a:rPr lang="pl-PL" sz="1600" dirty="0"/>
              <a:t>– obywatele RP, którzy najpóźniej w dniu głosowania ukończyli 18 r.ż., nieubezwłasnowolnieni, niepozbawieni praw publicznych</a:t>
            </a:r>
            <a:endParaRPr lang="pl-PL" sz="1600" b="1" dirty="0"/>
          </a:p>
          <a:p>
            <a:pPr marL="114300" indent="0" algn="just">
              <a:buNone/>
            </a:pPr>
            <a:r>
              <a:rPr lang="pl-PL" sz="1600" b="1" dirty="0"/>
              <a:t>Bierne prawo wyborcze </a:t>
            </a:r>
            <a:r>
              <a:rPr lang="pl-PL" sz="1600" dirty="0"/>
              <a:t>– osoby posiadające czynne prawo wyborcze, które ukończyły 35 r.ż., nieskazane na karę pozbawienia wolności za przestępstwo umyślne ścigane z oskarżenia publicznego</a:t>
            </a:r>
            <a:endParaRPr lang="pl-PL" sz="1600" b="1" dirty="0"/>
          </a:p>
          <a:p>
            <a:pPr marL="114300" indent="0">
              <a:buNone/>
            </a:pPr>
            <a:endParaRPr lang="pl-PL" sz="1600" dirty="0"/>
          </a:p>
        </p:txBody>
      </p:sp>
    </p:spTree>
    <p:extLst>
      <p:ext uri="{BB962C8B-B14F-4D97-AF65-F5344CB8AC3E}">
        <p14:creationId xmlns:p14="http://schemas.microsoft.com/office/powerpoint/2010/main" val="229863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Wybory na urząd Prezydenta RP c.d.</a:t>
            </a:r>
          </a:p>
        </p:txBody>
      </p:sp>
      <p:sp>
        <p:nvSpPr>
          <p:cNvPr id="3" name="Symbol zastępczy zawartości 2"/>
          <p:cNvSpPr>
            <a:spLocks noGrp="1"/>
          </p:cNvSpPr>
          <p:nvPr>
            <p:ph idx="1"/>
          </p:nvPr>
        </p:nvSpPr>
        <p:spPr>
          <a:xfrm>
            <a:off x="676102" y="1752600"/>
            <a:ext cx="11033760" cy="4628728"/>
          </a:xfrm>
        </p:spPr>
        <p:txBody>
          <a:bodyPr>
            <a:normAutofit/>
          </a:bodyPr>
          <a:lstStyle/>
          <a:p>
            <a:pPr marL="114300" indent="0">
              <a:buNone/>
            </a:pPr>
            <a:r>
              <a:rPr lang="pl-PL" sz="1600" b="1" dirty="0"/>
              <a:t>Rejestracja kandydatów – </a:t>
            </a:r>
            <a:r>
              <a:rPr lang="pl-PL" sz="1600" dirty="0"/>
              <a:t>Państwowa Komisja Wyborcza</a:t>
            </a:r>
          </a:p>
          <a:p>
            <a:pPr marL="114300" indent="0">
              <a:buNone/>
            </a:pPr>
            <a:endParaRPr lang="pl-PL" sz="1600" b="1" dirty="0"/>
          </a:p>
          <a:p>
            <a:pPr marL="114300" indent="0" algn="just">
              <a:buNone/>
            </a:pPr>
            <a:r>
              <a:rPr lang="pl-PL" sz="1600" b="1" dirty="0"/>
              <a:t>Urząd Prezydenta RP uzyskuje kandydat, który zdobył ponad połowę ważnie oddanych głosów</a:t>
            </a:r>
          </a:p>
          <a:p>
            <a:pPr marL="114300" indent="0" algn="just">
              <a:buNone/>
            </a:pPr>
            <a:endParaRPr lang="pl-PL" sz="1600" b="1" dirty="0"/>
          </a:p>
          <a:p>
            <a:pPr marL="114300" indent="0" algn="just">
              <a:buNone/>
            </a:pPr>
            <a:r>
              <a:rPr lang="pl-PL" sz="1600" dirty="0"/>
              <a:t>Jeżeli żaden z kandydatów nie uzyska wymaganej większości głosów – przeprowadzana jest druga tura głosowania – 14 dni po pierwszej, do której przechodzą dwaj kandydaci z największą ilością głosów.</a:t>
            </a:r>
          </a:p>
          <a:p>
            <a:pPr marL="114300" indent="0" algn="just">
              <a:buNone/>
            </a:pPr>
            <a:endParaRPr lang="pl-PL" sz="1600" dirty="0"/>
          </a:p>
          <a:p>
            <a:pPr marL="114300" indent="0" algn="just">
              <a:buNone/>
            </a:pPr>
            <a:r>
              <a:rPr lang="pl-PL" sz="1600" dirty="0"/>
              <a:t>W drugiej turze urząd Prezydenta RP uzyskuje kandydat, który zdobył najwięcej głosów.</a:t>
            </a:r>
          </a:p>
          <a:p>
            <a:pPr marL="114300" indent="0" algn="just">
              <a:buNone/>
            </a:pPr>
            <a:endParaRPr lang="pl-PL" sz="1600" dirty="0"/>
          </a:p>
          <a:p>
            <a:pPr marL="114300" indent="0">
              <a:buNone/>
            </a:pPr>
            <a:r>
              <a:rPr lang="pl-PL" sz="1600" b="1" dirty="0"/>
              <a:t>Ważność wyborów na urząd Prezydenta RP:</a:t>
            </a:r>
          </a:p>
          <a:p>
            <a:pPr>
              <a:buFont typeface="Wingdings" pitchFamily="2" charset="2"/>
              <a:buChar char="Ø"/>
            </a:pPr>
            <a:r>
              <a:rPr lang="pl-PL" sz="1600" b="1" dirty="0"/>
              <a:t>protest wyborczy – </a:t>
            </a:r>
            <a:r>
              <a:rPr lang="pl-PL" sz="1600" dirty="0"/>
              <a:t>w terminie 14 dni od ogłoszenia wyników wyborów przez PKW; zarzut – popełnienie przestępstwa lub naruszenie prawa na etapie głosowania, liczenia głosów, ustalenia wyników</a:t>
            </a:r>
            <a:endParaRPr lang="pl-PL" sz="1600" b="1" dirty="0"/>
          </a:p>
          <a:p>
            <a:pPr>
              <a:buFont typeface="Wingdings" pitchFamily="2" charset="2"/>
              <a:buChar char="Ø"/>
            </a:pPr>
            <a:r>
              <a:rPr lang="pl-PL" sz="1600" b="1" dirty="0"/>
              <a:t>bada Sąd Najwyższy – </a:t>
            </a:r>
            <a:r>
              <a:rPr lang="pl-PL" sz="1600" dirty="0"/>
              <a:t>Izba Kontroli Nadzwyczajnej i Spraw Publicznych</a:t>
            </a:r>
          </a:p>
          <a:p>
            <a:pPr marL="114300" indent="0" algn="just">
              <a:buNone/>
            </a:pPr>
            <a:endParaRPr lang="pl-PL" sz="1600" dirty="0"/>
          </a:p>
        </p:txBody>
      </p:sp>
    </p:spTree>
    <p:extLst>
      <p:ext uri="{BB962C8B-B14F-4D97-AF65-F5344CB8AC3E}">
        <p14:creationId xmlns:p14="http://schemas.microsoft.com/office/powerpoint/2010/main" val="356727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Wybory do Parlamentu Europejskiego</a:t>
            </a:r>
          </a:p>
        </p:txBody>
      </p:sp>
      <p:sp>
        <p:nvSpPr>
          <p:cNvPr id="3" name="Symbol zastępczy zawartości 2"/>
          <p:cNvSpPr>
            <a:spLocks noGrp="1"/>
          </p:cNvSpPr>
          <p:nvPr>
            <p:ph idx="1"/>
          </p:nvPr>
        </p:nvSpPr>
        <p:spPr>
          <a:xfrm>
            <a:off x="504305" y="1556792"/>
            <a:ext cx="11305310" cy="4824536"/>
          </a:xfrm>
        </p:spPr>
        <p:txBody>
          <a:bodyPr>
            <a:normAutofit lnSpcReduction="10000"/>
          </a:bodyPr>
          <a:lstStyle/>
          <a:p>
            <a:pPr marL="114300" indent="0" algn="just">
              <a:buNone/>
            </a:pPr>
            <a:r>
              <a:rPr lang="pl-PL" sz="1600" b="1" dirty="0"/>
              <a:t>Zasady prawa wyborczego: </a:t>
            </a:r>
            <a:r>
              <a:rPr lang="pl-PL" sz="1600" dirty="0"/>
              <a:t>wolne, powszechne, bezpośrednie, równe, głosowanie tajne, proporcjonalne</a:t>
            </a:r>
            <a:endParaRPr lang="pl-PL" sz="1600" b="1" dirty="0"/>
          </a:p>
          <a:p>
            <a:pPr marL="114300" indent="0">
              <a:buNone/>
            </a:pPr>
            <a:endParaRPr lang="pl-PL" sz="1600" b="1" dirty="0"/>
          </a:p>
          <a:p>
            <a:pPr marL="114300" indent="0">
              <a:buNone/>
            </a:pPr>
            <a:r>
              <a:rPr lang="pl-PL" sz="1600" b="1" dirty="0"/>
              <a:t>Organy właściwe do przeprowadzenia wyborów:</a:t>
            </a:r>
          </a:p>
          <a:p>
            <a:pPr marL="114300" indent="0">
              <a:buNone/>
            </a:pPr>
            <a:r>
              <a:rPr lang="pl-PL" sz="1600" dirty="0"/>
              <a:t>Państwowa Komisja Wyborcza</a:t>
            </a:r>
          </a:p>
          <a:p>
            <a:pPr marL="114300" indent="0">
              <a:buNone/>
            </a:pPr>
            <a:r>
              <a:rPr lang="pl-PL" sz="1600" dirty="0"/>
              <a:t>Okręgowe komisje wyborcze</a:t>
            </a:r>
          </a:p>
          <a:p>
            <a:pPr marL="114300" indent="0">
              <a:buNone/>
            </a:pPr>
            <a:r>
              <a:rPr lang="pl-PL" sz="1600" dirty="0"/>
              <a:t>Rejonowe komisje wyborcze</a:t>
            </a:r>
          </a:p>
          <a:p>
            <a:pPr marL="114300" indent="0">
              <a:buNone/>
            </a:pPr>
            <a:r>
              <a:rPr lang="pl-PL" sz="1600" dirty="0"/>
              <a:t>Obwodowe komisje wyborcze</a:t>
            </a:r>
          </a:p>
          <a:p>
            <a:pPr marL="114300" indent="0">
              <a:buNone/>
            </a:pPr>
            <a:endParaRPr lang="pl-PL" sz="1600" dirty="0"/>
          </a:p>
          <a:p>
            <a:pPr marL="114300" indent="0">
              <a:buNone/>
            </a:pPr>
            <a:r>
              <a:rPr lang="pl-PL" sz="1600" b="1" dirty="0"/>
              <a:t>Możliwość zgłaszania kandydatów na posłów do PE:</a:t>
            </a:r>
          </a:p>
          <a:p>
            <a:pPr algn="just">
              <a:buFont typeface="Wingdings" pitchFamily="2" charset="2"/>
              <a:buChar char="Ø"/>
            </a:pPr>
            <a:r>
              <a:rPr lang="pl-PL" sz="1600" b="1" dirty="0"/>
              <a:t>partie polityczne </a:t>
            </a:r>
            <a:r>
              <a:rPr lang="pl-PL" sz="1600" dirty="0"/>
              <a:t> - komitet wyborczy partii politycznej, koalicyjny komitet wyborczy</a:t>
            </a:r>
          </a:p>
          <a:p>
            <a:pPr algn="just">
              <a:buFont typeface="Wingdings" pitchFamily="2" charset="2"/>
              <a:buChar char="Ø"/>
            </a:pPr>
            <a:r>
              <a:rPr lang="pl-PL" sz="1600" b="1" dirty="0"/>
              <a:t>wyborcy </a:t>
            </a:r>
            <a:r>
              <a:rPr lang="pl-PL" sz="1600" dirty="0"/>
              <a:t>– komitet wyborczy wyborów</a:t>
            </a:r>
          </a:p>
          <a:p>
            <a:pPr marL="114300" indent="0" algn="just">
              <a:buNone/>
            </a:pPr>
            <a:endParaRPr lang="pl-PL" sz="1600" dirty="0"/>
          </a:p>
          <a:p>
            <a:pPr marL="114300" indent="0" algn="just">
              <a:buNone/>
            </a:pPr>
            <a:r>
              <a:rPr lang="pl-PL" sz="1600" b="1" dirty="0"/>
              <a:t>Czynne prawo wyborcze </a:t>
            </a:r>
            <a:r>
              <a:rPr lang="pl-PL" sz="1600" dirty="0"/>
              <a:t>– obywatele RP, którzy najpóźniej w dniu głosowania ukończyli 18 r.ż., nieubezwłasnowolnieni, niepozbawieni praw publicznych; obywatele państw członkowskich UE zamieszkujący w RP, niepozbawieni w swoim kraju praw wyborczych</a:t>
            </a:r>
            <a:endParaRPr lang="pl-PL" sz="1600" b="1" dirty="0"/>
          </a:p>
          <a:p>
            <a:pPr marL="114300" indent="0" algn="just">
              <a:buNone/>
            </a:pPr>
            <a:r>
              <a:rPr lang="pl-PL" sz="1600" b="1" dirty="0"/>
              <a:t>Bierne prawo wyborcze </a:t>
            </a:r>
            <a:r>
              <a:rPr lang="pl-PL" sz="1600" dirty="0"/>
              <a:t>– osoby posiadające czynne prawo wyborcze, które ukończyły 21 r.ż., nieskazane na karę pozbawienia wolności za przestępstwo umyślne ścigane z oskarżenia publicznego, zamieszkujące od co najmniej 5 lat na terytorium RP lub na terytorium innego państwa członkowskiego UE</a:t>
            </a:r>
            <a:endParaRPr lang="pl-PL" sz="1600" b="1" dirty="0"/>
          </a:p>
          <a:p>
            <a:pPr marL="114300" indent="0">
              <a:buNone/>
            </a:pPr>
            <a:endParaRPr lang="pl-PL" sz="1600" dirty="0"/>
          </a:p>
        </p:txBody>
      </p:sp>
    </p:spTree>
    <p:extLst>
      <p:ext uri="{BB962C8B-B14F-4D97-AF65-F5344CB8AC3E}">
        <p14:creationId xmlns:p14="http://schemas.microsoft.com/office/powerpoint/2010/main" val="248629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Sposoby sprawowania władzy przez suwerena</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just">
              <a:buNone/>
            </a:pPr>
            <a:r>
              <a:rPr lang="pl-PL" sz="1600" dirty="0"/>
              <a:t>Demokracja przedstawicielska </a:t>
            </a:r>
          </a:p>
          <a:p>
            <a:pPr marL="114300" indent="0" algn="just">
              <a:buNone/>
            </a:pPr>
            <a:r>
              <a:rPr lang="pl-PL" sz="1600" dirty="0"/>
              <a:t>wybory jako podstawowa forma kreowania organów przedstawicielskich sprawujących władzę w imieniu suwerena</a:t>
            </a:r>
          </a:p>
          <a:p>
            <a:pPr marL="114300" indent="0" algn="just">
              <a:buNone/>
            </a:pPr>
            <a:endParaRPr lang="pl-PL" sz="1600" dirty="0"/>
          </a:p>
          <a:p>
            <a:pPr marL="114300" indent="0" algn="just">
              <a:buNone/>
            </a:pPr>
            <a:r>
              <a:rPr lang="pl-PL" sz="1600" dirty="0"/>
              <a:t>Demokracja bezpośrednia  </a:t>
            </a:r>
          </a:p>
          <a:p>
            <a:pPr marL="114300" indent="0" algn="just">
              <a:buNone/>
            </a:pPr>
            <a:r>
              <a:rPr lang="pl-PL" sz="1600" dirty="0"/>
              <a:t>powierzenie prawa do decydowania o sprawach państwowych suwerenowi</a:t>
            </a:r>
          </a:p>
          <a:p>
            <a:pPr marL="114300" indent="0" algn="just">
              <a:buNone/>
            </a:pPr>
            <a:endParaRPr lang="pl-PL" sz="1600" dirty="0"/>
          </a:p>
          <a:p>
            <a:pPr marL="114300" indent="0" algn="just">
              <a:buNone/>
            </a:pPr>
            <a:r>
              <a:rPr lang="pl-PL" sz="1600" dirty="0"/>
              <a:t>Formy demokracji bezpośredniej:</a:t>
            </a:r>
          </a:p>
          <a:p>
            <a:pPr algn="just">
              <a:buFont typeface="Wingdings" pitchFamily="2" charset="2"/>
              <a:buChar char="Ø"/>
            </a:pPr>
            <a:r>
              <a:rPr lang="pl-PL" sz="1600" dirty="0"/>
              <a:t>zgromadzenie ludowe</a:t>
            </a:r>
          </a:p>
          <a:p>
            <a:pPr algn="just">
              <a:buFont typeface="Wingdings" pitchFamily="2" charset="2"/>
              <a:buChar char="Ø"/>
            </a:pPr>
            <a:r>
              <a:rPr lang="pl-PL" sz="1600" dirty="0"/>
              <a:t>referendum</a:t>
            </a:r>
          </a:p>
          <a:p>
            <a:pPr algn="just">
              <a:buFont typeface="Wingdings" pitchFamily="2" charset="2"/>
              <a:buChar char="Ø"/>
            </a:pPr>
            <a:r>
              <a:rPr lang="pl-PL" sz="1600" dirty="0"/>
              <a:t>plebiscyt</a:t>
            </a:r>
          </a:p>
          <a:p>
            <a:pPr algn="just">
              <a:buFont typeface="Wingdings" pitchFamily="2" charset="2"/>
              <a:buChar char="Ø"/>
            </a:pPr>
            <a:r>
              <a:rPr lang="pl-PL" sz="1600" dirty="0"/>
              <a:t>inicjatywa ludowa</a:t>
            </a:r>
          </a:p>
          <a:p>
            <a:pPr algn="just">
              <a:buFont typeface="Wingdings" pitchFamily="2" charset="2"/>
              <a:buChar char="Ø"/>
            </a:pPr>
            <a:r>
              <a:rPr lang="pl-PL" sz="1600" dirty="0"/>
              <a:t>weto ludowe</a:t>
            </a:r>
          </a:p>
          <a:p>
            <a:pPr algn="just">
              <a:buFont typeface="Wingdings" pitchFamily="2" charset="2"/>
              <a:buChar char="Ø"/>
            </a:pPr>
            <a:r>
              <a:rPr lang="pl-PL" sz="1600" dirty="0"/>
              <a:t>konsultacje społeczne</a:t>
            </a:r>
          </a:p>
          <a:p>
            <a:pPr marL="114300" indent="0" algn="just">
              <a:buNone/>
            </a:pPr>
            <a:endParaRPr lang="pl-PL" sz="1600" dirty="0"/>
          </a:p>
          <a:p>
            <a:pPr algn="just">
              <a:buFont typeface="Wingdings" pitchFamily="2" charset="2"/>
              <a:buChar char="Ø"/>
            </a:pPr>
            <a:endParaRPr lang="pl-PL" sz="1600" dirty="0"/>
          </a:p>
        </p:txBody>
      </p:sp>
    </p:spTree>
    <p:extLst>
      <p:ext uri="{BB962C8B-B14F-4D97-AF65-F5344CB8AC3E}">
        <p14:creationId xmlns:p14="http://schemas.microsoft.com/office/powerpoint/2010/main" val="307853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Wybory do Parlamentu Europejskiego c.d.</a:t>
            </a:r>
          </a:p>
        </p:txBody>
      </p:sp>
      <p:sp>
        <p:nvSpPr>
          <p:cNvPr id="3" name="Symbol zastępczy zawartości 2"/>
          <p:cNvSpPr>
            <a:spLocks noGrp="1"/>
          </p:cNvSpPr>
          <p:nvPr>
            <p:ph idx="1"/>
          </p:nvPr>
        </p:nvSpPr>
        <p:spPr>
          <a:xfrm>
            <a:off x="415635" y="1556793"/>
            <a:ext cx="11454939" cy="4832923"/>
          </a:xfrm>
        </p:spPr>
        <p:txBody>
          <a:bodyPr>
            <a:normAutofit/>
          </a:bodyPr>
          <a:lstStyle/>
          <a:p>
            <a:pPr marL="114300" indent="0" algn="just">
              <a:buNone/>
            </a:pPr>
            <a:r>
              <a:rPr lang="pl-PL" sz="1600" b="1" dirty="0"/>
              <a:t>Listy kandydatów na posłów – </a:t>
            </a:r>
            <a:r>
              <a:rPr lang="pl-PL" sz="1600" dirty="0"/>
              <a:t> od 5 do 10 kandydatów</a:t>
            </a:r>
          </a:p>
          <a:p>
            <a:pPr marL="114300" indent="0" algn="just">
              <a:buNone/>
            </a:pPr>
            <a:endParaRPr lang="pl-PL" sz="1600" b="1" dirty="0"/>
          </a:p>
          <a:p>
            <a:pPr marL="114300" indent="0" algn="just">
              <a:buNone/>
            </a:pPr>
            <a:r>
              <a:rPr lang="pl-PL" sz="1600" b="1" dirty="0"/>
              <a:t>Rejestracja listy </a:t>
            </a:r>
            <a:r>
              <a:rPr lang="pl-PL" sz="1600" dirty="0"/>
              <a:t>– w okręgowej komisji wyborczej, poparcie co najmniej 10000 wyborców z okręgu, w którym dokonuje się rejestracji listy</a:t>
            </a:r>
          </a:p>
          <a:p>
            <a:pPr marL="114300" indent="0" algn="just">
              <a:buNone/>
            </a:pPr>
            <a:endParaRPr lang="pl-PL" sz="1600" b="1" dirty="0"/>
          </a:p>
          <a:p>
            <a:pPr marL="114300" indent="0" algn="just">
              <a:buNone/>
            </a:pPr>
            <a:r>
              <a:rPr lang="pl-PL" sz="1600" b="1" dirty="0"/>
              <a:t>Próg wyborczy </a:t>
            </a:r>
            <a:r>
              <a:rPr lang="pl-PL" sz="1600" dirty="0"/>
              <a:t>– 5% ważnie oddanych głosów w skali kraju na listy komitetu</a:t>
            </a:r>
            <a:endParaRPr lang="pl-PL" sz="1600" b="1" dirty="0"/>
          </a:p>
          <a:p>
            <a:pPr marL="114300" indent="0" algn="just">
              <a:buNone/>
            </a:pPr>
            <a:endParaRPr lang="pl-PL" sz="1600" b="1" dirty="0"/>
          </a:p>
          <a:p>
            <a:pPr marL="114300" indent="0" algn="just">
              <a:buNone/>
            </a:pPr>
            <a:r>
              <a:rPr lang="pl-PL" sz="1600" b="1" dirty="0"/>
              <a:t>Rozdzielenie mandatów pomiędzy komitety – </a:t>
            </a:r>
            <a:r>
              <a:rPr lang="pl-PL" sz="1600" dirty="0"/>
              <a:t>metoda </a:t>
            </a:r>
            <a:r>
              <a:rPr lang="pl-PL" sz="1600" dirty="0" err="1"/>
              <a:t>d’Hondt’a</a:t>
            </a:r>
            <a:endParaRPr lang="pl-PL" sz="1600" dirty="0"/>
          </a:p>
          <a:p>
            <a:pPr marL="114300" indent="0" algn="just">
              <a:buNone/>
            </a:pPr>
            <a:r>
              <a:rPr lang="pl-PL" sz="1600" dirty="0"/>
              <a:t>Rozdzielenie mandatów pomiędzy listy okręgowe – metoda Hare-Niemeyera</a:t>
            </a:r>
          </a:p>
          <a:p>
            <a:pPr marL="114300" indent="0" algn="just">
              <a:buNone/>
            </a:pPr>
            <a:endParaRPr lang="pl-PL" sz="1600" b="1" dirty="0"/>
          </a:p>
          <a:p>
            <a:pPr marL="114300" indent="0">
              <a:buNone/>
            </a:pPr>
            <a:r>
              <a:rPr lang="pl-PL" sz="1600" b="1" dirty="0"/>
              <a:t>Ważność wyborów do Parlamentu Europejskiego:</a:t>
            </a:r>
          </a:p>
          <a:p>
            <a:pPr>
              <a:buFont typeface="Wingdings" pitchFamily="2" charset="2"/>
              <a:buChar char="Ø"/>
            </a:pPr>
            <a:r>
              <a:rPr lang="pl-PL" sz="1600" b="1" dirty="0"/>
              <a:t>protest wyborczy – </a:t>
            </a:r>
            <a:r>
              <a:rPr lang="pl-PL" sz="1600" dirty="0"/>
              <a:t>w terminie 7 dni od ogłoszenia wyników wyborów przez PKW; zarzut – popełnienie przestępstwa lub naruszenie prawa na etapie głosowania, liczenia głosów, ustalenia wyników</a:t>
            </a:r>
            <a:endParaRPr lang="pl-PL" sz="1600" b="1" dirty="0"/>
          </a:p>
          <a:p>
            <a:pPr>
              <a:buFont typeface="Wingdings" pitchFamily="2" charset="2"/>
              <a:buChar char="Ø"/>
            </a:pPr>
            <a:r>
              <a:rPr lang="pl-PL" sz="1600" b="1" dirty="0"/>
              <a:t>bada Sąd Najwyższy – </a:t>
            </a:r>
            <a:r>
              <a:rPr lang="pl-PL" sz="1600" dirty="0"/>
              <a:t>Izba Kontroli Nadzwyczajnej i Spraw Publicznych</a:t>
            </a:r>
          </a:p>
          <a:p>
            <a:pPr marL="114300" indent="0" algn="just">
              <a:buNone/>
            </a:pPr>
            <a:endParaRPr lang="pl-PL" sz="1600" b="1" dirty="0"/>
          </a:p>
          <a:p>
            <a:pPr marL="114300" indent="0">
              <a:buNone/>
            </a:pPr>
            <a:r>
              <a:rPr lang="pl-PL" sz="1600" dirty="0"/>
              <a:t>*Aktualnie RP ma 53 eurodeputowanych</a:t>
            </a:r>
          </a:p>
        </p:txBody>
      </p:sp>
    </p:spTree>
    <p:extLst>
      <p:ext uri="{BB962C8B-B14F-4D97-AF65-F5344CB8AC3E}">
        <p14:creationId xmlns:p14="http://schemas.microsoft.com/office/powerpoint/2010/main" val="397976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1220427"/>
          </a:xfrm>
        </p:spPr>
        <p:txBody>
          <a:bodyPr>
            <a:normAutofit/>
          </a:bodyPr>
          <a:lstStyle/>
          <a:p>
            <a:r>
              <a:rPr lang="pl-PL" sz="2000" dirty="0"/>
              <a:t>Wybory do organów stanowiących jednostek samorządu terytorialnego </a:t>
            </a:r>
          </a:p>
        </p:txBody>
      </p:sp>
      <p:sp>
        <p:nvSpPr>
          <p:cNvPr id="3" name="Symbol zastępczy zawartości 2"/>
          <p:cNvSpPr>
            <a:spLocks noGrp="1"/>
          </p:cNvSpPr>
          <p:nvPr>
            <p:ph idx="1"/>
          </p:nvPr>
        </p:nvSpPr>
        <p:spPr>
          <a:xfrm>
            <a:off x="509847" y="1752600"/>
            <a:ext cx="11316393" cy="4700736"/>
          </a:xfrm>
        </p:spPr>
        <p:txBody>
          <a:bodyPr>
            <a:normAutofit/>
          </a:bodyPr>
          <a:lstStyle/>
          <a:p>
            <a:pPr marL="114300" indent="0" algn="just">
              <a:buNone/>
            </a:pPr>
            <a:endParaRPr lang="pl-PL" sz="1600" b="1" dirty="0"/>
          </a:p>
          <a:p>
            <a:pPr marL="114300" indent="0" algn="just">
              <a:buNone/>
            </a:pPr>
            <a:r>
              <a:rPr lang="pl-PL" sz="1600" b="1" dirty="0"/>
              <a:t>Rada gminy </a:t>
            </a:r>
            <a:r>
              <a:rPr lang="pl-PL" sz="1600" dirty="0"/>
              <a:t>- gminy do 20 tys. mieszkańców – jednomandatowe okręgi wyborcze</a:t>
            </a:r>
            <a:endParaRPr lang="pl-PL" sz="1600" b="1" dirty="0"/>
          </a:p>
          <a:p>
            <a:pPr marL="114300" indent="0" algn="just">
              <a:buNone/>
            </a:pPr>
            <a:r>
              <a:rPr lang="pl-PL" sz="1600" b="1" dirty="0"/>
              <a:t>Zasady prawa wyborczego: </a:t>
            </a:r>
            <a:r>
              <a:rPr lang="pl-PL" sz="1600" dirty="0"/>
              <a:t>wolne, powszechne, bezpośrednie, równe, głosowanie tajne, większościowe</a:t>
            </a:r>
            <a:endParaRPr lang="pl-PL" sz="1600" b="1" dirty="0"/>
          </a:p>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Rada gminy </a:t>
            </a:r>
            <a:r>
              <a:rPr lang="pl-PL" sz="1600" dirty="0"/>
              <a:t>– gmina powyżej 20 tys. mieszkańców</a:t>
            </a:r>
          </a:p>
          <a:p>
            <a:pPr marL="114300" indent="0" algn="just">
              <a:buNone/>
            </a:pPr>
            <a:r>
              <a:rPr lang="pl-PL" sz="1600" b="1" dirty="0"/>
              <a:t>Zasady prawa wyborczego: </a:t>
            </a:r>
            <a:r>
              <a:rPr lang="pl-PL" sz="1600" dirty="0"/>
              <a:t>wolne, powszechne, bezpośrednie, równe, głosowanie tajne, proporcjonalne</a:t>
            </a:r>
          </a:p>
          <a:p>
            <a:pPr marL="114300" indent="0" algn="just">
              <a:buNone/>
            </a:pPr>
            <a:r>
              <a:rPr lang="pl-PL" sz="1600" b="1" dirty="0"/>
              <a:t>Próg wyborczy – </a:t>
            </a:r>
            <a:r>
              <a:rPr lang="pl-PL" sz="1600" dirty="0"/>
              <a:t>5% ważnie oddanych głosów w skali gminy</a:t>
            </a:r>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lgn="just">
              <a:buNone/>
            </a:pPr>
            <a:endParaRPr lang="pl-PL" sz="1600" b="1" dirty="0"/>
          </a:p>
          <a:p>
            <a:pPr marL="114300" indent="0">
              <a:buNone/>
            </a:pPr>
            <a:endParaRPr lang="pl-PL" sz="1600" b="1" dirty="0"/>
          </a:p>
          <a:p>
            <a:pPr marL="114300" indent="0" algn="just">
              <a:buNone/>
            </a:pPr>
            <a:endParaRPr lang="pl-PL" sz="1600" dirty="0"/>
          </a:p>
        </p:txBody>
      </p:sp>
    </p:spTree>
    <p:extLst>
      <p:ext uri="{BB962C8B-B14F-4D97-AF65-F5344CB8AC3E}">
        <p14:creationId xmlns:p14="http://schemas.microsoft.com/office/powerpoint/2010/main" val="59030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1148419"/>
          </a:xfrm>
        </p:spPr>
        <p:txBody>
          <a:bodyPr>
            <a:normAutofit/>
          </a:bodyPr>
          <a:lstStyle/>
          <a:p>
            <a:r>
              <a:rPr lang="pl-PL" sz="2000" dirty="0"/>
              <a:t>Wybory do organów stanowiących jednostek samorządu terytorialnego c.d.</a:t>
            </a:r>
          </a:p>
        </p:txBody>
      </p:sp>
      <p:sp>
        <p:nvSpPr>
          <p:cNvPr id="3" name="Symbol zastępczy zawartości 2"/>
          <p:cNvSpPr>
            <a:spLocks noGrp="1"/>
          </p:cNvSpPr>
          <p:nvPr>
            <p:ph idx="1"/>
          </p:nvPr>
        </p:nvSpPr>
        <p:spPr>
          <a:xfrm>
            <a:off x="487679" y="1752600"/>
            <a:ext cx="11299767" cy="4700736"/>
          </a:xfrm>
        </p:spPr>
        <p:txBody>
          <a:bodyPr>
            <a:normAutofit/>
          </a:bodyPr>
          <a:lstStyle/>
          <a:p>
            <a:pPr marL="114300" indent="0">
              <a:buNone/>
            </a:pPr>
            <a:r>
              <a:rPr lang="pl-PL" sz="1600" b="1" dirty="0"/>
              <a:t>Organy właściwe do przeprowadzenia wyborów:</a:t>
            </a:r>
          </a:p>
          <a:p>
            <a:pPr marL="114300" indent="0">
              <a:buNone/>
            </a:pPr>
            <a:r>
              <a:rPr lang="pl-PL" sz="1600" dirty="0"/>
              <a:t>Gminna komisja wyborcza</a:t>
            </a:r>
          </a:p>
          <a:p>
            <a:pPr marL="114300" indent="0">
              <a:buNone/>
            </a:pPr>
            <a:r>
              <a:rPr lang="pl-PL" sz="1600" dirty="0"/>
              <a:t>Obwodowe komisje wyborcze</a:t>
            </a:r>
          </a:p>
          <a:p>
            <a:pPr marL="114300" indent="0">
              <a:buNone/>
            </a:pPr>
            <a:endParaRPr lang="pl-PL" sz="1600"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buFont typeface="Wingdings" pitchFamily="2" charset="2"/>
              <a:buChar char="Ø"/>
            </a:pPr>
            <a:r>
              <a:rPr lang="pl-PL" sz="1600" dirty="0"/>
              <a:t>Komitet wyborczy wyborców</a:t>
            </a:r>
          </a:p>
          <a:p>
            <a:pPr marL="114300" indent="0" algn="just">
              <a:buNone/>
            </a:pPr>
            <a:endParaRPr lang="pl-PL" sz="1600" b="1" dirty="0"/>
          </a:p>
          <a:p>
            <a:pPr marL="114300" indent="0" algn="just">
              <a:buNone/>
            </a:pPr>
            <a:r>
              <a:rPr lang="pl-PL" sz="1600" b="1" dirty="0"/>
              <a:t>Czynne prawo wyborcze </a:t>
            </a:r>
            <a:r>
              <a:rPr lang="pl-PL" sz="1600" dirty="0"/>
              <a:t>– obywatele RP oraz obywatele Unii Europejskiej i Zjednoczonego Królestwa Wielkiej Brytanii i Irlandii Północnej niebędący obywatelami polskimi, którzy najpóźniej w dniu głosowania ukończyli 18 r.ż., nieubezwłasnowolnieni, niepozbawieni praw publicznych, zamieszkujący stale na obszarze tej gminy</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endParaRPr lang="pl-PL" sz="1600" b="1"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11388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c.d.</a:t>
            </a:r>
          </a:p>
        </p:txBody>
      </p:sp>
      <p:sp>
        <p:nvSpPr>
          <p:cNvPr id="3" name="Symbol zastępczy zawartości 2"/>
          <p:cNvSpPr>
            <a:spLocks noGrp="1"/>
          </p:cNvSpPr>
          <p:nvPr>
            <p:ph idx="1"/>
          </p:nvPr>
        </p:nvSpPr>
        <p:spPr/>
        <p:txBody>
          <a:bodyPr>
            <a:normAutofit/>
          </a:bodyPr>
          <a:lstStyle/>
          <a:p>
            <a:pPr marL="114300" indent="0">
              <a:buNone/>
            </a:pPr>
            <a:r>
              <a:rPr lang="pl-PL" sz="1600" b="1" dirty="0"/>
              <a:t>Rada powiatu</a:t>
            </a:r>
          </a:p>
          <a:p>
            <a:pPr marL="114300" indent="0" algn="just">
              <a:buNone/>
            </a:pPr>
            <a:r>
              <a:rPr lang="pl-PL" sz="1600" b="1" dirty="0"/>
              <a:t>Zasady prawa wyborczego: </a:t>
            </a:r>
            <a:r>
              <a:rPr lang="pl-PL" sz="1600" dirty="0"/>
              <a:t>wolne, powszechne, bezpośrednie, równe, głosowanie tajne, proporcjonalne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Powiatowa komisja wyborcza</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buFont typeface="Wingdings" pitchFamily="2" charset="2"/>
              <a:buChar char="Ø"/>
            </a:pPr>
            <a:r>
              <a:rPr lang="pl-PL" sz="1600" dirty="0"/>
              <a:t>Komitet wyborczy wyborców</a:t>
            </a:r>
          </a:p>
          <a:p>
            <a:pPr marL="114300" indent="0" algn="just">
              <a:buNone/>
            </a:pPr>
            <a:endParaRPr lang="pl-PL" sz="1600" b="1" dirty="0"/>
          </a:p>
          <a:p>
            <a:pPr marL="114300" indent="0">
              <a:buNone/>
            </a:pPr>
            <a:endParaRPr lang="pl-PL" sz="1600" b="1" dirty="0"/>
          </a:p>
        </p:txBody>
      </p:sp>
    </p:spTree>
    <p:extLst>
      <p:ext uri="{BB962C8B-B14F-4D97-AF65-F5344CB8AC3E}">
        <p14:creationId xmlns:p14="http://schemas.microsoft.com/office/powerpoint/2010/main" val="213491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p:txBody>
          <a:bodyPr>
            <a:normAutofit/>
          </a:bodyPr>
          <a:lstStyle/>
          <a:p>
            <a:pPr marL="114300" indent="0" algn="just">
              <a:buNone/>
            </a:pPr>
            <a:r>
              <a:rPr lang="pl-PL" sz="1600" b="1" dirty="0"/>
              <a:t>Czynne prawo wyborcze </a:t>
            </a:r>
            <a:r>
              <a:rPr lang="pl-PL" sz="1600" dirty="0"/>
              <a:t>– obywatele RP, którzy najpóźniej w dniu głosowania ukończyli 18 r.ż., nieubezwłasnowolnieni, niepozbawieni praw publicznych, zamieszkujący stale na obszarze tego powiatu</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p>
          <a:p>
            <a:pPr marL="114300" indent="0" algn="just">
              <a:buNone/>
            </a:pPr>
            <a:endParaRPr lang="pl-PL" sz="1600" b="1" dirty="0"/>
          </a:p>
          <a:p>
            <a:pPr marL="114300" indent="0" algn="just">
              <a:buNone/>
            </a:pPr>
            <a:r>
              <a:rPr lang="pl-PL" sz="1600" b="1" dirty="0"/>
              <a:t>Próg wyborczy – </a:t>
            </a:r>
            <a:r>
              <a:rPr lang="pl-PL" sz="1600" dirty="0"/>
              <a:t>5% ważnie oddanych głosów w skali powiatu</a:t>
            </a:r>
          </a:p>
          <a:p>
            <a:pPr marL="114300" indent="0" algn="just">
              <a:buNone/>
            </a:pPr>
            <a:endParaRPr lang="pl-PL" sz="1600" dirty="0"/>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lgn="just">
              <a:buNone/>
            </a:pPr>
            <a:endParaRPr lang="pl-PL" sz="1600" dirty="0"/>
          </a:p>
          <a:p>
            <a:pPr marL="114300" indent="0" algn="just">
              <a:buNone/>
            </a:pPr>
            <a:r>
              <a:rPr lang="pl-PL" sz="1600" dirty="0"/>
              <a:t>W okręgu wybiera się  3-10 radnych </a:t>
            </a:r>
          </a:p>
          <a:p>
            <a:pPr marL="114300" indent="0" algn="just">
              <a:buNone/>
            </a:pPr>
            <a:endParaRPr lang="pl-PL" sz="1600" b="1"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103376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p:txBody>
          <a:bodyPr>
            <a:normAutofit/>
          </a:bodyPr>
          <a:lstStyle/>
          <a:p>
            <a:pPr marL="114300" indent="0">
              <a:buNone/>
            </a:pPr>
            <a:r>
              <a:rPr lang="pl-PL" sz="1600" b="1" dirty="0"/>
              <a:t>Sejmik województwa </a:t>
            </a:r>
          </a:p>
          <a:p>
            <a:pPr marL="114300" indent="0" algn="just">
              <a:buNone/>
            </a:pPr>
            <a:r>
              <a:rPr lang="pl-PL" sz="1600" b="1" dirty="0"/>
              <a:t>Zasady prawa wyborczego: </a:t>
            </a:r>
            <a:r>
              <a:rPr lang="pl-PL" sz="1600" dirty="0"/>
              <a:t>wolne, powszechne, bezpośrednie, równe, głosowanie tajne, proporcjonalne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Wojewódzka komisja wyborcza</a:t>
            </a:r>
          </a:p>
          <a:p>
            <a:pPr marL="114300" indent="0">
              <a:buNone/>
            </a:pPr>
            <a:r>
              <a:rPr lang="pl-PL" sz="1600" dirty="0"/>
              <a:t>Powiatowe komisje wyborcze</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radnych:</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lgn="just">
              <a:buFont typeface="Wingdings" pitchFamily="2" charset="2"/>
              <a:buChar char="Ø"/>
            </a:pPr>
            <a:r>
              <a:rPr lang="pl-PL" sz="1600" dirty="0"/>
              <a:t>Komitet wyborczy wyborców</a:t>
            </a:r>
          </a:p>
          <a:p>
            <a:pPr marL="114300" indent="0">
              <a:buNone/>
            </a:pPr>
            <a:endParaRPr lang="pl-PL" sz="1600" dirty="0"/>
          </a:p>
        </p:txBody>
      </p:sp>
    </p:spTree>
    <p:extLst>
      <p:ext uri="{BB962C8B-B14F-4D97-AF65-F5344CB8AC3E}">
        <p14:creationId xmlns:p14="http://schemas.microsoft.com/office/powerpoint/2010/main" val="74545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do organów stanowiących jednostek samorządu terytorialnego </a:t>
            </a:r>
            <a:r>
              <a:rPr lang="pl-PL" sz="2000" dirty="0" err="1"/>
              <a:t>c.d</a:t>
            </a:r>
            <a:endParaRPr lang="pl-PL" sz="2000" dirty="0"/>
          </a:p>
        </p:txBody>
      </p:sp>
      <p:sp>
        <p:nvSpPr>
          <p:cNvPr id="3" name="Symbol zastępczy zawartości 2"/>
          <p:cNvSpPr>
            <a:spLocks noGrp="1"/>
          </p:cNvSpPr>
          <p:nvPr>
            <p:ph idx="1"/>
          </p:nvPr>
        </p:nvSpPr>
        <p:spPr>
          <a:xfrm>
            <a:off x="326967" y="1752600"/>
            <a:ext cx="11610109" cy="4844752"/>
          </a:xfrm>
        </p:spPr>
        <p:txBody>
          <a:bodyPr>
            <a:normAutofit/>
          </a:bodyPr>
          <a:lstStyle/>
          <a:p>
            <a:pPr marL="114300" indent="0" algn="just">
              <a:buNone/>
            </a:pPr>
            <a:r>
              <a:rPr lang="pl-PL" sz="1600" b="1" dirty="0"/>
              <a:t>Czynne prawo wyborcze </a:t>
            </a:r>
            <a:r>
              <a:rPr lang="pl-PL" sz="1600" dirty="0"/>
              <a:t>– obywatele RP, którzy najpóźniej w dniu głosowania ukończyli 18 r.ż., nieubezwłasnowolnieni, niepozbawieni praw publicznych, zamieszkujący stale na obszarze tego województwa</a:t>
            </a:r>
            <a:endParaRPr lang="pl-PL" sz="1600" b="1" dirty="0"/>
          </a:p>
          <a:p>
            <a:pPr marL="114300" indent="0" algn="just">
              <a:buNone/>
            </a:pPr>
            <a:r>
              <a:rPr lang="pl-PL" sz="1600" b="1" dirty="0"/>
              <a:t>Bierne prawo wyborcze </a:t>
            </a:r>
            <a:r>
              <a:rPr lang="pl-PL" sz="1600" dirty="0"/>
              <a:t>– osoby posiadające czynne prawo wyborcze, nieskazane prawomocnie na karę pozbawienia wolności za przestępstwo umyślne</a:t>
            </a:r>
          </a:p>
          <a:p>
            <a:pPr marL="114300" indent="0" algn="just">
              <a:buNone/>
            </a:pPr>
            <a:endParaRPr lang="pl-PL" sz="1600" b="1" dirty="0"/>
          </a:p>
          <a:p>
            <a:pPr marL="114300" indent="0" algn="just">
              <a:buNone/>
            </a:pPr>
            <a:r>
              <a:rPr lang="pl-PL" sz="1600" b="1" dirty="0"/>
              <a:t>Próg wyborczy – </a:t>
            </a:r>
            <a:r>
              <a:rPr lang="pl-PL" sz="1600" dirty="0"/>
              <a:t>5% ważnie oddanych głosów w skali województwa</a:t>
            </a:r>
          </a:p>
          <a:p>
            <a:pPr marL="114300" indent="0" algn="just">
              <a:buNone/>
            </a:pPr>
            <a:endParaRPr lang="pl-PL" sz="1600" dirty="0"/>
          </a:p>
          <a:p>
            <a:pPr marL="114300" indent="0" algn="just">
              <a:buNone/>
            </a:pPr>
            <a:r>
              <a:rPr lang="pl-PL" sz="1600" b="1" dirty="0"/>
              <a:t>Rozdzielenie mandatów – </a:t>
            </a:r>
            <a:r>
              <a:rPr lang="pl-PL" sz="1600" dirty="0"/>
              <a:t>metoda </a:t>
            </a:r>
            <a:r>
              <a:rPr lang="pl-PL" sz="1600" dirty="0" err="1"/>
              <a:t>d’Hondt’a</a:t>
            </a:r>
            <a:endParaRPr lang="pl-PL" sz="1600" dirty="0"/>
          </a:p>
          <a:p>
            <a:pPr marL="114300" indent="0">
              <a:buNone/>
            </a:pPr>
            <a:endParaRPr lang="pl-PL" sz="1600" dirty="0"/>
          </a:p>
          <a:p>
            <a:pPr marL="114300" indent="0">
              <a:buNone/>
            </a:pPr>
            <a:r>
              <a:rPr lang="pl-PL" sz="1600" b="1" dirty="0"/>
              <a:t>Ważność wyborów do organów stanowiących samorządu terytorialnego:</a:t>
            </a:r>
          </a:p>
          <a:p>
            <a:pPr>
              <a:buFont typeface="Wingdings" pitchFamily="2" charset="2"/>
              <a:buChar char="Ø"/>
            </a:pPr>
            <a:r>
              <a:rPr lang="pl-PL" sz="1600" b="1" dirty="0"/>
              <a:t>protest wyborczy – </a:t>
            </a:r>
            <a:r>
              <a:rPr lang="pl-PL" sz="1600" dirty="0"/>
              <a:t>w terminie 14 dni od ogłoszenia wyników wyborów przez komisarza wyborczego; zarzut – popełnienie przestępstwa lub naruszenie prawa na etapie głosowania, liczenia głosów, ustalenia wyników</a:t>
            </a:r>
            <a:endParaRPr lang="pl-PL" sz="1600" b="1" dirty="0"/>
          </a:p>
          <a:p>
            <a:pPr>
              <a:buFont typeface="Wingdings" pitchFamily="2" charset="2"/>
              <a:buChar char="Ø"/>
            </a:pPr>
            <a:r>
              <a:rPr lang="pl-PL" sz="1600" b="1" dirty="0"/>
              <a:t>wnoszony do właściwego Sądu Okręgowego </a:t>
            </a:r>
            <a:r>
              <a:rPr lang="pl-PL" sz="1600" dirty="0"/>
              <a:t>za pośrednictwem właściwego Sądu Rejonowego </a:t>
            </a:r>
          </a:p>
          <a:p>
            <a:pPr>
              <a:buFont typeface="Wingdings" pitchFamily="2" charset="2"/>
              <a:buChar char="Ø"/>
            </a:pPr>
            <a:r>
              <a:rPr lang="pl-PL" sz="1600" b="1" dirty="0"/>
              <a:t>rozpoznanie protestu – </a:t>
            </a:r>
            <a:r>
              <a:rPr lang="pl-PL" sz="1600" dirty="0"/>
              <a:t>Sąd Okręgowy w ciągu 30 dni po upływie terminu do wniesienia protestów</a:t>
            </a:r>
            <a:endParaRPr lang="pl-PL" sz="1600" b="1" dirty="0"/>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191131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Wybory wójta, burmistrza i prezydenta miasta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Zasady prawa wyborczego: </a:t>
            </a:r>
            <a:r>
              <a:rPr lang="pl-PL" sz="1600" dirty="0"/>
              <a:t>wolne, powszechne, bezpośrednie, równe, głosowanie tajne, większościowe</a:t>
            </a:r>
          </a:p>
          <a:p>
            <a:pPr marL="114300" indent="0">
              <a:buNone/>
            </a:pPr>
            <a:endParaRPr lang="pl-PL" sz="1600" b="1" dirty="0"/>
          </a:p>
          <a:p>
            <a:pPr marL="114300" indent="0">
              <a:buNone/>
            </a:pPr>
            <a:r>
              <a:rPr lang="pl-PL" sz="1600" b="1" dirty="0"/>
              <a:t> Organy właściwe do przeprowadzenia wyborów:</a:t>
            </a:r>
          </a:p>
          <a:p>
            <a:pPr marL="114300" indent="0">
              <a:buNone/>
            </a:pPr>
            <a:r>
              <a:rPr lang="pl-PL" sz="1600" dirty="0"/>
              <a:t>Gminna komisja wyborcza</a:t>
            </a:r>
          </a:p>
          <a:p>
            <a:pPr marL="114300" indent="0">
              <a:buNone/>
            </a:pPr>
            <a:r>
              <a:rPr lang="pl-PL" sz="1600" dirty="0"/>
              <a:t>Obwodowe komisje wyborcze</a:t>
            </a:r>
          </a:p>
          <a:p>
            <a:pPr marL="114300" indent="0">
              <a:buNone/>
            </a:pPr>
            <a:endParaRPr lang="pl-PL" sz="1600" b="1" dirty="0"/>
          </a:p>
          <a:p>
            <a:pPr marL="114300" indent="0">
              <a:buNone/>
            </a:pPr>
            <a:r>
              <a:rPr lang="pl-PL" sz="1600" b="1" dirty="0"/>
              <a:t>Możliwość zgłaszania kandydatów na wójta, burmistrza i prezydenta miasta:</a:t>
            </a:r>
          </a:p>
          <a:p>
            <a:pPr>
              <a:buFont typeface="Wingdings" pitchFamily="2" charset="2"/>
              <a:buChar char="Ø"/>
            </a:pPr>
            <a:r>
              <a:rPr lang="pl-PL" sz="1600" dirty="0"/>
              <a:t>Komitet wyborczy partii politycznej</a:t>
            </a:r>
          </a:p>
          <a:p>
            <a:pPr>
              <a:buFont typeface="Wingdings" pitchFamily="2" charset="2"/>
              <a:buChar char="Ø"/>
            </a:pPr>
            <a:r>
              <a:rPr lang="pl-PL" sz="1600" dirty="0"/>
              <a:t>Koalicyjny komitet wyborczy</a:t>
            </a:r>
          </a:p>
          <a:p>
            <a:pPr>
              <a:buFont typeface="Wingdings" pitchFamily="2" charset="2"/>
              <a:buChar char="Ø"/>
            </a:pPr>
            <a:r>
              <a:rPr lang="pl-PL" sz="1600" dirty="0"/>
              <a:t>Komitet wyborczy organizacji</a:t>
            </a:r>
          </a:p>
          <a:p>
            <a:pPr algn="just">
              <a:buFont typeface="Wingdings" pitchFamily="2" charset="2"/>
              <a:buChar char="Ø"/>
            </a:pPr>
            <a:r>
              <a:rPr lang="pl-PL" sz="1600" dirty="0"/>
              <a:t>Komitet wyborczy wyborców</a:t>
            </a:r>
          </a:p>
          <a:p>
            <a:pPr marL="114300" indent="0">
              <a:buNone/>
            </a:pPr>
            <a:endParaRPr lang="pl-PL" sz="1600" dirty="0"/>
          </a:p>
        </p:txBody>
      </p:sp>
    </p:spTree>
    <p:extLst>
      <p:ext uri="{BB962C8B-B14F-4D97-AF65-F5344CB8AC3E}">
        <p14:creationId xmlns:p14="http://schemas.microsoft.com/office/powerpoint/2010/main" val="385992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332657"/>
            <a:ext cx="8260672" cy="1039427"/>
          </a:xfrm>
        </p:spPr>
        <p:txBody>
          <a:bodyPr>
            <a:normAutofit/>
          </a:bodyPr>
          <a:lstStyle/>
          <a:p>
            <a:r>
              <a:rPr lang="pl-PL" sz="2000" dirty="0"/>
              <a:t>Wybory wójta, burmistrza i prezydenta miasta c.d.</a:t>
            </a:r>
          </a:p>
        </p:txBody>
      </p:sp>
      <p:sp>
        <p:nvSpPr>
          <p:cNvPr id="3" name="Symbol zastępczy zawartości 2"/>
          <p:cNvSpPr>
            <a:spLocks noGrp="1"/>
          </p:cNvSpPr>
          <p:nvPr>
            <p:ph idx="1"/>
          </p:nvPr>
        </p:nvSpPr>
        <p:spPr>
          <a:xfrm>
            <a:off x="404553" y="1752600"/>
            <a:ext cx="11355185" cy="4628728"/>
          </a:xfrm>
        </p:spPr>
        <p:txBody>
          <a:bodyPr>
            <a:normAutofit/>
          </a:bodyPr>
          <a:lstStyle/>
          <a:p>
            <a:pPr marL="114300" indent="0" algn="just">
              <a:buNone/>
            </a:pPr>
            <a:r>
              <a:rPr lang="pl-PL" sz="1600" b="1" dirty="0"/>
              <a:t>Czynne prawo wyborcze </a:t>
            </a:r>
            <a:r>
              <a:rPr lang="pl-PL" sz="1600" dirty="0"/>
              <a:t>– obywatele RP oraz obywatele Unii Europejskiej i Zjednoczonego Królestwa Wielkiej Brytanii i Irlandii Północnej niebędący obywatelami polskimi, którzy najpóźniej w dniu głosowania ukończyli 18 r.ż., nieubezwłasnowolnieni, niepozbawieni praw publicznych, zamieszkujący stale na obszarze gminy</a:t>
            </a:r>
            <a:endParaRPr lang="pl-PL" sz="1600" b="1" dirty="0"/>
          </a:p>
          <a:p>
            <a:pPr marL="114300" indent="0" algn="just">
              <a:buNone/>
            </a:pPr>
            <a:r>
              <a:rPr lang="pl-PL" sz="1600" b="1" dirty="0"/>
              <a:t>Bierne prawo wyborcze </a:t>
            </a:r>
            <a:r>
              <a:rPr lang="pl-PL" sz="1600" dirty="0"/>
              <a:t>– obywatele RP posiadający czynne prawo wyborcze, którzy najpóźniej w dniu głosowania ukończyli 25 r.ż., z tym że kandydaci nie muszą stale zamieszkiwać na obszarze gminy, z której kandydują, nieskazani prawomocnie za przestępstwo umyśle ścigane z oskarżenia publicznego</a:t>
            </a:r>
          </a:p>
          <a:p>
            <a:pPr marL="114300" indent="0" algn="just">
              <a:buNone/>
            </a:pPr>
            <a:r>
              <a:rPr lang="pl-PL" sz="1600" dirty="0"/>
              <a:t>* Nie ma prawa wybieralności osoba, która uprzednio została dwukrotnie wybrana na wójta w danej gminie (przepis obowiązuje od wyborów, które odbyły się w 2018 r.)</a:t>
            </a:r>
          </a:p>
          <a:p>
            <a:pPr marL="114300" indent="0" algn="just">
              <a:buNone/>
            </a:pPr>
            <a:endParaRPr lang="pl-PL" sz="1600" dirty="0"/>
          </a:p>
          <a:p>
            <a:pPr marL="114300" indent="0" algn="just">
              <a:buNone/>
            </a:pPr>
            <a:r>
              <a:rPr lang="pl-PL" sz="1600" b="1" dirty="0"/>
              <a:t>Rozdzielenie urzędu – </a:t>
            </a:r>
            <a:r>
              <a:rPr lang="pl-PL" sz="1600" dirty="0"/>
              <a:t>system większości bezwzględnej</a:t>
            </a:r>
          </a:p>
          <a:p>
            <a:pPr marL="114300" indent="0">
              <a:buNone/>
            </a:pPr>
            <a:endParaRPr lang="pl-PL" sz="1600" dirty="0"/>
          </a:p>
          <a:p>
            <a:pPr marL="114300" indent="0">
              <a:buNone/>
            </a:pPr>
            <a:r>
              <a:rPr lang="pl-PL" sz="1600" b="1" dirty="0"/>
              <a:t>Ważność wyborów wójta, burmistrza i prezydenta miasta:</a:t>
            </a:r>
          </a:p>
          <a:p>
            <a:pPr algn="just">
              <a:buFont typeface="Wingdings" pitchFamily="2" charset="2"/>
              <a:buChar char="Ø"/>
            </a:pPr>
            <a:r>
              <a:rPr lang="pl-PL" sz="1600" b="1" dirty="0"/>
              <a:t>protest wyborczy – </a:t>
            </a:r>
            <a:r>
              <a:rPr lang="pl-PL" sz="1600" dirty="0"/>
              <a:t>w terminie 14 dni od ogłoszenia wyników wyborów przez komisarza wyborczego; zarzut – popełnienie przestępstwa lub naruszenie prawa na etapie głosowania, liczenia głosów, ustalenia wyników</a:t>
            </a:r>
            <a:endParaRPr lang="pl-PL" sz="1600" b="1" dirty="0"/>
          </a:p>
          <a:p>
            <a:pPr>
              <a:buFont typeface="Wingdings" pitchFamily="2" charset="2"/>
              <a:buChar char="Ø"/>
            </a:pPr>
            <a:r>
              <a:rPr lang="pl-PL" sz="1600" b="1" dirty="0"/>
              <a:t>wnoszony do właściwego Sądu Okręgowego </a:t>
            </a:r>
            <a:r>
              <a:rPr lang="pl-PL" sz="1600" dirty="0"/>
              <a:t>za pośrednictwem właściwego Sądu Rejonowego </a:t>
            </a:r>
          </a:p>
          <a:p>
            <a:pPr>
              <a:buFont typeface="Wingdings" pitchFamily="2" charset="2"/>
              <a:buChar char="Ø"/>
            </a:pPr>
            <a:r>
              <a:rPr lang="pl-PL" sz="1600" b="1" dirty="0"/>
              <a:t>rozpoznanie protestu – </a:t>
            </a:r>
            <a:r>
              <a:rPr lang="pl-PL" sz="1600" dirty="0"/>
              <a:t>Sąd Okręgowy w ciągu 30 dni po upływie terminu do wniesienia protestów</a:t>
            </a:r>
            <a:endParaRPr lang="pl-PL" sz="1600" b="1" dirty="0"/>
          </a:p>
          <a:p>
            <a:pPr marL="114300" indent="0">
              <a:buNone/>
            </a:pPr>
            <a:endParaRPr lang="pl-PL" sz="1600" dirty="0"/>
          </a:p>
        </p:txBody>
      </p:sp>
    </p:spTree>
    <p:extLst>
      <p:ext uri="{BB962C8B-B14F-4D97-AF65-F5344CB8AC3E}">
        <p14:creationId xmlns:p14="http://schemas.microsoft.com/office/powerpoint/2010/main" val="24538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16372"/>
          </a:xfrm>
        </p:spPr>
        <p:txBody>
          <a:bodyPr>
            <a:normAutofit/>
          </a:bodyPr>
          <a:lstStyle/>
          <a:p>
            <a:r>
              <a:rPr lang="pl-PL" sz="2000" dirty="0"/>
              <a:t>Referendum ogólnokrajowe</a:t>
            </a:r>
          </a:p>
        </p:txBody>
      </p:sp>
      <p:sp>
        <p:nvSpPr>
          <p:cNvPr id="3" name="Symbol zastępczy zawartości 2"/>
          <p:cNvSpPr>
            <a:spLocks noGrp="1"/>
          </p:cNvSpPr>
          <p:nvPr>
            <p:ph idx="1"/>
          </p:nvPr>
        </p:nvSpPr>
        <p:spPr>
          <a:xfrm>
            <a:off x="653935" y="1556793"/>
            <a:ext cx="10856421" cy="4569371"/>
          </a:xfrm>
        </p:spPr>
        <p:txBody>
          <a:bodyPr>
            <a:normAutofit/>
          </a:bodyPr>
          <a:lstStyle/>
          <a:p>
            <a:pPr marL="114300" indent="0">
              <a:buNone/>
            </a:pPr>
            <a:r>
              <a:rPr lang="pl-PL" sz="1600" b="1" dirty="0"/>
              <a:t>Zarządzenie:</a:t>
            </a:r>
          </a:p>
          <a:p>
            <a:pPr algn="just">
              <a:buFont typeface="Wingdings" pitchFamily="2" charset="2"/>
              <a:buChar char="Ø"/>
            </a:pPr>
            <a:r>
              <a:rPr lang="pl-PL" sz="1600" b="1" dirty="0"/>
              <a:t>Sejm </a:t>
            </a:r>
            <a:r>
              <a:rPr lang="pl-PL" sz="1600" dirty="0"/>
              <a:t>– w drodze uchwały podjętej bezwzględną większością głosów w obecności co najmniej połowy ustawowej liczby posłów; inicjatywa przysługuje: Prezydium Sejmu, grupie 69 posłów, komisji sejmowej, Radzie Ministrów, Senatowi, grupie 500 tys. osób uprawnionych do udziału w referendum (obywatelska inicjatywa w sprawie zarządzenia referendum)</a:t>
            </a:r>
            <a:endParaRPr lang="pl-PL" sz="1600" b="1" dirty="0"/>
          </a:p>
          <a:p>
            <a:pPr algn="just">
              <a:buFont typeface="Wingdings" pitchFamily="2" charset="2"/>
              <a:buChar char="Ø"/>
            </a:pPr>
            <a:r>
              <a:rPr lang="pl-PL" sz="1600" b="1" dirty="0"/>
              <a:t>Prezydent RP za zgodą Senatu </a:t>
            </a:r>
            <a:r>
              <a:rPr lang="pl-PL" sz="1600" dirty="0"/>
              <a:t>– Senat wyraża zgodę na zarządzenie referendum przez Prezydenta w terminie 14 dni od przedstawienia wniosku w drodze uchwały podejmowanej bezwzględną większością głosów w obecności co najmniej połowy ustawowej liczby senatorów</a:t>
            </a:r>
            <a:endParaRPr lang="pl-PL" sz="1600" b="1" dirty="0"/>
          </a:p>
          <a:p>
            <a:pPr algn="just">
              <a:buFont typeface="Wingdings" pitchFamily="2" charset="2"/>
              <a:buChar char="Ø"/>
            </a:pPr>
            <a:r>
              <a:rPr lang="pl-PL" sz="1600" b="1" dirty="0"/>
              <a:t>Marszałek Sejmu </a:t>
            </a:r>
            <a:r>
              <a:rPr lang="pl-PL" sz="1600" dirty="0"/>
              <a:t>– referendum zatwierdzające zmianę Konstytucji, jeżeli zmiana dotyczyła rozdziału I, II lub XII; wniosek do Marszałka Sejmu może złożyć Prezydent RP, Senat lub 1/5 ustawowej liczby posłów (92 posłów) w terminie 45 dni od uchwalenia zmiany Konstytucji przez Senat</a:t>
            </a:r>
            <a:endParaRPr lang="pl-PL" sz="1600" b="1" dirty="0"/>
          </a:p>
        </p:txBody>
      </p:sp>
    </p:spTree>
    <p:extLst>
      <p:ext uri="{BB962C8B-B14F-4D97-AF65-F5344CB8AC3E}">
        <p14:creationId xmlns:p14="http://schemas.microsoft.com/office/powerpoint/2010/main" val="238195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Podziały referendum</a:t>
            </a:r>
          </a:p>
        </p:txBody>
      </p:sp>
      <p:sp>
        <p:nvSpPr>
          <p:cNvPr id="3" name="Symbol zastępczy zawartości 2"/>
          <p:cNvSpPr>
            <a:spLocks noGrp="1"/>
          </p:cNvSpPr>
          <p:nvPr>
            <p:ph idx="1"/>
          </p:nvPr>
        </p:nvSpPr>
        <p:spPr>
          <a:xfrm>
            <a:off x="1981200" y="1556792"/>
            <a:ext cx="8229600" cy="4896544"/>
          </a:xfrm>
        </p:spPr>
        <p:txBody>
          <a:bodyPr>
            <a:normAutofit/>
          </a:bodyPr>
          <a:lstStyle/>
          <a:p>
            <a:pPr marL="114300" indent="0">
              <a:buNone/>
            </a:pPr>
            <a:r>
              <a:rPr lang="pl-PL" sz="1600" dirty="0"/>
              <a:t>Ze względu na teren, na którym jest przeprowadzane referendum</a:t>
            </a:r>
          </a:p>
          <a:p>
            <a:pPr>
              <a:buFont typeface="Wingdings" pitchFamily="2" charset="2"/>
              <a:buChar char="§"/>
            </a:pPr>
            <a:r>
              <a:rPr lang="pl-PL" sz="1600" dirty="0"/>
              <a:t>referendum ogólnokrajowe</a:t>
            </a:r>
          </a:p>
          <a:p>
            <a:pPr>
              <a:buFont typeface="Wingdings" pitchFamily="2" charset="2"/>
              <a:buChar char="§"/>
            </a:pPr>
            <a:r>
              <a:rPr lang="pl-PL" sz="1600" dirty="0"/>
              <a:t>referendum lokalne</a:t>
            </a:r>
          </a:p>
          <a:p>
            <a:pPr marL="114300" indent="0">
              <a:buNone/>
            </a:pPr>
            <a:endParaRPr lang="pl-PL" sz="1600" dirty="0"/>
          </a:p>
          <a:p>
            <a:pPr marL="114300" indent="0">
              <a:buNone/>
            </a:pPr>
            <a:r>
              <a:rPr lang="pl-PL" sz="1600" dirty="0"/>
              <a:t>Ze względu na moc wiążącą</a:t>
            </a:r>
          </a:p>
          <a:p>
            <a:pPr>
              <a:buFont typeface="Wingdings" pitchFamily="2" charset="2"/>
              <a:buChar char="§"/>
            </a:pPr>
            <a:r>
              <a:rPr lang="pl-PL" sz="1600" dirty="0"/>
              <a:t>referendum stanowiące (rozstrzygające)</a:t>
            </a:r>
          </a:p>
          <a:p>
            <a:pPr>
              <a:buFont typeface="Wingdings" pitchFamily="2" charset="2"/>
              <a:buChar char="§"/>
            </a:pPr>
            <a:r>
              <a:rPr lang="pl-PL" sz="1600" dirty="0"/>
              <a:t>referendum konsultatywne (opiniodawcze)</a:t>
            </a:r>
          </a:p>
          <a:p>
            <a:pPr marL="114300" indent="0">
              <a:buNone/>
            </a:pPr>
            <a:endParaRPr lang="pl-PL" sz="1600" dirty="0"/>
          </a:p>
          <a:p>
            <a:pPr marL="114300" indent="0">
              <a:buNone/>
            </a:pPr>
            <a:r>
              <a:rPr lang="pl-PL" sz="1600" dirty="0"/>
              <a:t>Ze względu na obowiązek przeprowadzenia</a:t>
            </a:r>
          </a:p>
          <a:p>
            <a:pPr>
              <a:buFont typeface="Wingdings" pitchFamily="2" charset="2"/>
              <a:buChar char="§"/>
            </a:pPr>
            <a:r>
              <a:rPr lang="pl-PL" sz="1600" dirty="0"/>
              <a:t>referendum obligatoryjne</a:t>
            </a:r>
          </a:p>
          <a:p>
            <a:pPr>
              <a:buFont typeface="Wingdings" pitchFamily="2" charset="2"/>
              <a:buChar char="§"/>
            </a:pPr>
            <a:r>
              <a:rPr lang="pl-PL" sz="1600" dirty="0"/>
              <a:t>referendum fakultatywne</a:t>
            </a:r>
          </a:p>
          <a:p>
            <a:pPr marL="114300" indent="0">
              <a:buNone/>
            </a:pPr>
            <a:endParaRPr lang="pl-PL" sz="1600" dirty="0"/>
          </a:p>
          <a:p>
            <a:pPr marL="114300" indent="0">
              <a:buNone/>
            </a:pPr>
            <a:r>
              <a:rPr lang="pl-PL" sz="1600" dirty="0"/>
              <a:t>Ze względu na etap procedury tworzenia prawa</a:t>
            </a:r>
          </a:p>
          <a:p>
            <a:pPr>
              <a:buFont typeface="Wingdings" pitchFamily="2" charset="2"/>
              <a:buChar char="§"/>
            </a:pPr>
            <a:r>
              <a:rPr lang="pl-PL" sz="1600" dirty="0"/>
              <a:t>referendum </a:t>
            </a:r>
            <a:r>
              <a:rPr lang="pl-PL" sz="1600" dirty="0" err="1"/>
              <a:t>ante</a:t>
            </a:r>
            <a:r>
              <a:rPr lang="pl-PL" sz="1600" dirty="0"/>
              <a:t> legem </a:t>
            </a:r>
          </a:p>
          <a:p>
            <a:pPr>
              <a:buFont typeface="Wingdings" pitchFamily="2" charset="2"/>
              <a:buChar char="§"/>
            </a:pPr>
            <a:r>
              <a:rPr lang="pl-PL" sz="1600" dirty="0"/>
              <a:t>referendum post legem</a:t>
            </a:r>
          </a:p>
          <a:p>
            <a:pPr>
              <a:buFont typeface="Wingdings" pitchFamily="2" charset="2"/>
              <a:buChar char="§"/>
            </a:pPr>
            <a:r>
              <a:rPr lang="pl-PL" sz="1600" dirty="0"/>
              <a:t>referendum w sprawie uchylenia aktu normatywnego</a:t>
            </a:r>
          </a:p>
        </p:txBody>
      </p:sp>
    </p:spTree>
    <p:extLst>
      <p:ext uri="{BB962C8B-B14F-4D97-AF65-F5344CB8AC3E}">
        <p14:creationId xmlns:p14="http://schemas.microsoft.com/office/powerpoint/2010/main" val="232153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788380"/>
          </a:xfrm>
        </p:spPr>
        <p:txBody>
          <a:bodyPr>
            <a:normAutofit/>
          </a:bodyPr>
          <a:lstStyle/>
          <a:p>
            <a:r>
              <a:rPr lang="pl-PL" sz="2000" dirty="0"/>
              <a:t>Referendum ogólnokrajowe c.d.</a:t>
            </a:r>
          </a:p>
        </p:txBody>
      </p:sp>
      <p:sp>
        <p:nvSpPr>
          <p:cNvPr id="3" name="Symbol zastępczy zawartości 2"/>
          <p:cNvSpPr>
            <a:spLocks noGrp="1"/>
          </p:cNvSpPr>
          <p:nvPr>
            <p:ph idx="1"/>
          </p:nvPr>
        </p:nvSpPr>
        <p:spPr>
          <a:xfrm>
            <a:off x="653935" y="1628801"/>
            <a:ext cx="10861963" cy="4497363"/>
          </a:xfrm>
        </p:spPr>
        <p:txBody>
          <a:bodyPr>
            <a:normAutofit/>
          </a:bodyPr>
          <a:lstStyle/>
          <a:p>
            <a:pPr marL="114300" indent="0">
              <a:buNone/>
            </a:pPr>
            <a:r>
              <a:rPr lang="pl-PL" sz="1600" b="1" dirty="0"/>
              <a:t>Organy właściwe do przeprowadzenia referendum:</a:t>
            </a:r>
          </a:p>
          <a:p>
            <a:pPr marL="114300" indent="0">
              <a:buNone/>
            </a:pPr>
            <a:r>
              <a:rPr lang="pl-PL" sz="1600" dirty="0"/>
              <a:t>Państwowa Komisja Wyborcza</a:t>
            </a:r>
          </a:p>
          <a:p>
            <a:pPr marL="114300" indent="0">
              <a:buNone/>
            </a:pPr>
            <a:r>
              <a:rPr lang="pl-PL" sz="1600" dirty="0"/>
              <a:t>Komisarze wyborczy</a:t>
            </a:r>
          </a:p>
          <a:p>
            <a:pPr marL="114300" indent="0">
              <a:buNone/>
            </a:pPr>
            <a:r>
              <a:rPr lang="pl-PL" sz="1600" dirty="0"/>
              <a:t>Obwodowe komisje ds. referendum</a:t>
            </a:r>
          </a:p>
          <a:p>
            <a:pPr marL="114300" indent="0">
              <a:buNone/>
            </a:pPr>
            <a:endParaRPr lang="pl-PL" sz="1600" dirty="0"/>
          </a:p>
          <a:p>
            <a:pPr marL="114300" indent="0" algn="just">
              <a:buNone/>
            </a:pPr>
            <a:r>
              <a:rPr lang="pl-PL" sz="1600" b="1" dirty="0"/>
              <a:t>Charakter wiążący </a:t>
            </a:r>
            <a:r>
              <a:rPr lang="pl-PL" sz="1600" dirty="0"/>
              <a:t>– jeżeli w referendum wzięła udział ponad połowa uprawnionych do głosowania</a:t>
            </a:r>
          </a:p>
          <a:p>
            <a:pPr marL="114300" indent="0" algn="just">
              <a:buNone/>
            </a:pPr>
            <a:endParaRPr lang="pl-PL" sz="1600" b="1" dirty="0"/>
          </a:p>
          <a:p>
            <a:pPr marL="114300" indent="0">
              <a:buNone/>
            </a:pPr>
            <a:r>
              <a:rPr lang="pl-PL" sz="1600" b="1" dirty="0"/>
              <a:t>Ważność referendum ogólnokrajowego:</a:t>
            </a:r>
          </a:p>
          <a:p>
            <a:pPr algn="just">
              <a:buFont typeface="Wingdings" pitchFamily="2" charset="2"/>
              <a:buChar char="Ø"/>
            </a:pPr>
            <a:r>
              <a:rPr lang="pl-PL" sz="1600" b="1" dirty="0"/>
              <a:t>protest w sprawie ważności referendum – </a:t>
            </a:r>
            <a:r>
              <a:rPr lang="pl-PL" sz="1600" dirty="0"/>
              <a:t>w terminie 7 dni od ogłoszenia wyników referendum przez PKW; zarzut – popełnienie przestępstwa lub naruszenie prawa na etapie głosowania, liczenia głosów, ustalenia wyników referendum</a:t>
            </a:r>
            <a:endParaRPr lang="pl-PL" sz="1600" b="1" dirty="0"/>
          </a:p>
          <a:p>
            <a:pPr>
              <a:buFont typeface="Wingdings" pitchFamily="2" charset="2"/>
              <a:buChar char="Ø"/>
            </a:pPr>
            <a:r>
              <a:rPr lang="pl-PL" sz="1600" b="1" dirty="0"/>
              <a:t>bada Sąd Najwyższy – </a:t>
            </a:r>
            <a:r>
              <a:rPr lang="pl-PL" sz="1600" dirty="0"/>
              <a:t>Izba Kontroli Nadzwyczajnej i Spraw Publicznych</a:t>
            </a:r>
          </a:p>
          <a:p>
            <a:pPr marL="114300" indent="0" algn="just">
              <a:buNone/>
            </a:pPr>
            <a:endParaRPr lang="pl-PL" sz="1600" b="1" dirty="0"/>
          </a:p>
        </p:txBody>
      </p:sp>
    </p:spTree>
    <p:extLst>
      <p:ext uri="{BB962C8B-B14F-4D97-AF65-F5344CB8AC3E}">
        <p14:creationId xmlns:p14="http://schemas.microsoft.com/office/powerpoint/2010/main" val="9855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Obywatelska inicjatywa ustawodawcza</a:t>
            </a:r>
          </a:p>
        </p:txBody>
      </p:sp>
      <p:sp>
        <p:nvSpPr>
          <p:cNvPr id="3" name="Symbol zastępczy zawartości 2"/>
          <p:cNvSpPr>
            <a:spLocks noGrp="1"/>
          </p:cNvSpPr>
          <p:nvPr>
            <p:ph idx="1"/>
          </p:nvPr>
        </p:nvSpPr>
        <p:spPr>
          <a:xfrm>
            <a:off x="568171" y="1628800"/>
            <a:ext cx="11097356" cy="4608512"/>
          </a:xfrm>
        </p:spPr>
        <p:txBody>
          <a:bodyPr>
            <a:normAutofit/>
          </a:bodyPr>
          <a:lstStyle/>
          <a:p>
            <a:pPr marL="114300" indent="0">
              <a:buNone/>
            </a:pPr>
            <a:r>
              <a:rPr lang="pl-PL" sz="1600" b="1" dirty="0"/>
              <a:t>Uprawnieni </a:t>
            </a:r>
          </a:p>
          <a:p>
            <a:pPr marL="114300" indent="0">
              <a:buNone/>
            </a:pPr>
            <a:r>
              <a:rPr lang="pl-PL" sz="1600" dirty="0"/>
              <a:t>grupa co najmniej 100 tys. obywateli RP posiadających prawo wybierania do Sejmu</a:t>
            </a:r>
          </a:p>
          <a:p>
            <a:pPr marL="114300" indent="0">
              <a:buNone/>
            </a:pPr>
            <a:endParaRPr lang="pl-PL" sz="1600" b="1" dirty="0"/>
          </a:p>
          <a:p>
            <a:pPr marL="114300" indent="0" algn="just">
              <a:buNone/>
            </a:pPr>
            <a:r>
              <a:rPr lang="pl-PL" sz="1600" b="1" dirty="0"/>
              <a:t>Brak inicjatywy </a:t>
            </a:r>
          </a:p>
          <a:p>
            <a:pPr marL="114300" indent="0" algn="just">
              <a:buNone/>
            </a:pPr>
            <a:r>
              <a:rPr lang="pl-PL" sz="1600" dirty="0"/>
              <a:t>w sprawach zastrzeżonych dla innych organów – zmiana Konstytucji, budżet, prowizorium budżetowe, gwarancje finansowe Skarbu Państwa, dług publiczny, wyrażenie zgody na ratyfikację umowy międzynarodowej, stosunek RP do jakiegoś kościoła/związku wyznaniowego</a:t>
            </a:r>
          </a:p>
          <a:p>
            <a:pPr marL="114300" indent="0" algn="just">
              <a:buNone/>
            </a:pPr>
            <a:endParaRPr lang="pl-PL" sz="1600" b="1" dirty="0"/>
          </a:p>
          <a:p>
            <a:pPr marL="114300" indent="0" algn="just">
              <a:buNone/>
            </a:pPr>
            <a:r>
              <a:rPr lang="pl-PL" sz="1600" b="1" dirty="0"/>
              <a:t>Komitet inicjatywy ustawodawczej:</a:t>
            </a:r>
          </a:p>
          <a:p>
            <a:pPr algn="just">
              <a:buFont typeface="Wingdings" pitchFamily="2" charset="2"/>
              <a:buChar char="Ø"/>
            </a:pPr>
            <a:r>
              <a:rPr lang="pl-PL" sz="1600" dirty="0"/>
              <a:t>może założyć grupa co najmniej 15 obywateli RP posiadających prawo wybierania do Sejmu</a:t>
            </a:r>
          </a:p>
          <a:p>
            <a:pPr algn="just">
              <a:buFont typeface="Wingdings" pitchFamily="2" charset="2"/>
              <a:buChar char="Ø"/>
            </a:pPr>
            <a:r>
              <a:rPr lang="pl-PL" sz="1600" dirty="0"/>
              <a:t>musi napisać projekt ustawy z uzasadnieniem, zebrać co najmniej 1000 podpisów poparcia i zgłosić fakt powstania komitetu do Marszałka Sejmu</a:t>
            </a:r>
          </a:p>
          <a:p>
            <a:pPr algn="just">
              <a:buFont typeface="Wingdings" pitchFamily="2" charset="2"/>
              <a:buChar char="Ø"/>
            </a:pPr>
            <a:r>
              <a:rPr lang="pl-PL" sz="1600" dirty="0"/>
              <a:t>Marszałek Sejmu wydaje postanowienie o przyjęciu zawiadomienia o powstaniu komitetu inicjatywy ustawodawczej – z tą chwilą komitet nabywa osobowość prawną i ma 3 miesiące na zebranie podpisów brakujących do 100 tys.</a:t>
            </a:r>
          </a:p>
        </p:txBody>
      </p:sp>
    </p:spTree>
    <p:extLst>
      <p:ext uri="{BB962C8B-B14F-4D97-AF65-F5344CB8AC3E}">
        <p14:creationId xmlns:p14="http://schemas.microsoft.com/office/powerpoint/2010/main" val="393019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państwa jako dobra wspólnego – art. 1</a:t>
            </a:r>
          </a:p>
        </p:txBody>
      </p:sp>
      <p:sp>
        <p:nvSpPr>
          <p:cNvPr id="3" name="Symbol zastępczy zawartości 2"/>
          <p:cNvSpPr>
            <a:spLocks noGrp="1"/>
          </p:cNvSpPr>
          <p:nvPr>
            <p:ph idx="1"/>
          </p:nvPr>
        </p:nvSpPr>
        <p:spPr>
          <a:xfrm>
            <a:off x="681644" y="1628801"/>
            <a:ext cx="10712334" cy="4497363"/>
          </a:xfrm>
        </p:spPr>
        <p:txBody>
          <a:bodyPr>
            <a:normAutofit/>
          </a:bodyPr>
          <a:lstStyle/>
          <a:p>
            <a:pPr marL="114300" indent="0" algn="just">
              <a:buNone/>
            </a:pPr>
            <a:r>
              <a:rPr lang="pl-PL" sz="1600" dirty="0"/>
              <a:t>Nakazuje państwu traktować obywatela z odpowiednim szacunkiem i gwarantować jego wolności i prawa</a:t>
            </a:r>
          </a:p>
          <a:p>
            <a:pPr marL="114300" indent="0" algn="just">
              <a:buNone/>
            </a:pPr>
            <a:endParaRPr lang="pl-PL" sz="1600" dirty="0"/>
          </a:p>
          <a:p>
            <a:pPr marL="114300" indent="0" algn="just">
              <a:buNone/>
            </a:pPr>
            <a:r>
              <a:rPr lang="pl-PL" sz="1600" dirty="0"/>
              <a:t>Wzywa obywatela, by traktował państwo jako dobro wspólne i wypełniał swoje obowiązki</a:t>
            </a:r>
          </a:p>
          <a:p>
            <a:pPr marL="114300" indent="0" algn="just">
              <a:buNone/>
            </a:pPr>
            <a:endParaRPr lang="pl-PL" sz="1600" dirty="0"/>
          </a:p>
          <a:p>
            <a:pPr marL="114300" indent="0" algn="just">
              <a:buNone/>
            </a:pPr>
            <a:r>
              <a:rPr lang="pl-PL" sz="1600" dirty="0"/>
              <a:t>Konsekwencje zasady:</a:t>
            </a:r>
          </a:p>
          <a:p>
            <a:pPr algn="just">
              <a:buFont typeface="Wingdings" pitchFamily="2" charset="2"/>
              <a:buChar char="Ø"/>
            </a:pPr>
            <a:r>
              <a:rPr lang="pl-PL" sz="1600" dirty="0"/>
              <a:t>zakaz dyskryminacji czy uprzywilejowywania </a:t>
            </a:r>
          </a:p>
          <a:p>
            <a:pPr algn="just">
              <a:buFont typeface="Wingdings" pitchFamily="2" charset="2"/>
              <a:buChar char="Ø"/>
            </a:pPr>
            <a:r>
              <a:rPr lang="pl-PL" sz="1600" dirty="0"/>
              <a:t>zakaz wykluczenia ze wspólnoty obywatelskiej</a:t>
            </a:r>
          </a:p>
          <a:p>
            <a:pPr algn="just">
              <a:buFont typeface="Wingdings" pitchFamily="2" charset="2"/>
              <a:buChar char="Ø"/>
            </a:pPr>
            <a:r>
              <a:rPr lang="pl-PL" sz="1600" dirty="0"/>
              <a:t>równość i pełnia praw obywateli</a:t>
            </a:r>
          </a:p>
          <a:p>
            <a:pPr algn="just">
              <a:buFont typeface="Wingdings" pitchFamily="2" charset="2"/>
              <a:buChar char="Ø"/>
            </a:pPr>
            <a:r>
              <a:rPr lang="pl-PL" sz="1600" dirty="0"/>
              <a:t>gwarantowanie równych praw dla mniejszości</a:t>
            </a:r>
          </a:p>
          <a:p>
            <a:pPr algn="just">
              <a:buFont typeface="Wingdings" pitchFamily="2" charset="2"/>
              <a:buChar char="Ø"/>
            </a:pPr>
            <a:r>
              <a:rPr lang="pl-PL" sz="1600" dirty="0"/>
              <a:t>zakaz przyznawania władzy w państwie jedynie wybranej grupie obywateli</a:t>
            </a:r>
          </a:p>
        </p:txBody>
      </p:sp>
    </p:spTree>
    <p:extLst>
      <p:ext uri="{BB962C8B-B14F-4D97-AF65-F5344CB8AC3E}">
        <p14:creationId xmlns:p14="http://schemas.microsoft.com/office/powerpoint/2010/main" val="167652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72355"/>
          </a:xfrm>
        </p:spPr>
        <p:txBody>
          <a:bodyPr>
            <a:normAutofit fontScale="90000"/>
          </a:bodyPr>
          <a:lstStyle/>
          <a:p>
            <a:r>
              <a:rPr lang="pl-PL" sz="2000" dirty="0"/>
              <a:t>Zasada bezstronności światopoglądowej państwa – art. 25</a:t>
            </a:r>
          </a:p>
        </p:txBody>
      </p:sp>
      <p:sp>
        <p:nvSpPr>
          <p:cNvPr id="3" name="Symbol zastępczy zawartości 2"/>
          <p:cNvSpPr>
            <a:spLocks noGrp="1"/>
          </p:cNvSpPr>
          <p:nvPr>
            <p:ph idx="1"/>
          </p:nvPr>
        </p:nvSpPr>
        <p:spPr>
          <a:xfrm>
            <a:off x="570807" y="1628801"/>
            <a:ext cx="11028218" cy="4497363"/>
          </a:xfrm>
        </p:spPr>
        <p:txBody>
          <a:bodyPr>
            <a:normAutofit/>
          </a:bodyPr>
          <a:lstStyle/>
          <a:p>
            <a:pPr marL="114300" indent="0">
              <a:buNone/>
            </a:pPr>
            <a:r>
              <a:rPr lang="pl-PL" sz="1600" dirty="0"/>
              <a:t>Neutralność otwarta</a:t>
            </a:r>
          </a:p>
          <a:p>
            <a:pPr marL="114300" indent="0">
              <a:buNone/>
            </a:pPr>
            <a:endParaRPr lang="pl-PL" sz="1600" dirty="0"/>
          </a:p>
          <a:p>
            <a:pPr marL="114300" indent="0">
              <a:buNone/>
            </a:pPr>
            <a:r>
              <a:rPr lang="pl-PL" sz="1600" dirty="0"/>
              <a:t>Neutralność zamknięta</a:t>
            </a:r>
          </a:p>
          <a:p>
            <a:pPr marL="114300" indent="0">
              <a:buNone/>
            </a:pPr>
            <a:endParaRPr lang="pl-PL" sz="1600" dirty="0"/>
          </a:p>
          <a:p>
            <a:pPr marL="114300" indent="0">
              <a:buNone/>
            </a:pPr>
            <a:r>
              <a:rPr lang="pl-PL" sz="1600" dirty="0"/>
              <a:t>Aspekt podmiotowy - obowiązek zachowania bezstronności adresowany jest do władz publicznych</a:t>
            </a:r>
          </a:p>
          <a:p>
            <a:pPr marL="114300" indent="0">
              <a:buNone/>
            </a:pPr>
            <a:endParaRPr lang="pl-PL" sz="1600" dirty="0"/>
          </a:p>
          <a:p>
            <a:pPr marL="114300" indent="0">
              <a:buNone/>
            </a:pPr>
            <a:r>
              <a:rPr lang="pl-PL" sz="1600" dirty="0"/>
              <a:t>Aspekt przedmiotowy – obowiązek zachowania bezstronności odnosi się do spraw przekonań religijnych, światopoglądowych, filozoficznych</a:t>
            </a:r>
          </a:p>
          <a:p>
            <a:pPr marL="114300" indent="0">
              <a:buNone/>
            </a:pPr>
            <a:endParaRPr lang="pl-PL" sz="1600" dirty="0"/>
          </a:p>
          <a:p>
            <a:pPr marL="114300" indent="0">
              <a:buNone/>
            </a:pPr>
            <a:r>
              <a:rPr lang="pl-PL" sz="1600" dirty="0"/>
              <a:t>Treścią zasady jest zakaz ingerencji władz publicznych w sferę religijną i światopoglądową, a także w działalność kościołów i związków wyznaniowych</a:t>
            </a:r>
          </a:p>
          <a:p>
            <a:pPr marL="114300" indent="0">
              <a:buNone/>
            </a:pPr>
            <a:endParaRPr lang="pl-PL" sz="1600" dirty="0"/>
          </a:p>
          <a:p>
            <a:pPr marL="114300" indent="0">
              <a:buNone/>
            </a:pPr>
            <a:r>
              <a:rPr lang="pl-PL" sz="1600" dirty="0"/>
              <a:t>Sposoby regulowania relacji państwo-kościół/związek wyznaniowy</a:t>
            </a:r>
          </a:p>
        </p:txBody>
      </p:sp>
    </p:spTree>
    <p:extLst>
      <p:ext uri="{BB962C8B-B14F-4D97-AF65-F5344CB8AC3E}">
        <p14:creationId xmlns:p14="http://schemas.microsoft.com/office/powerpoint/2010/main" val="21961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demokratycznego państwa prawnego – art. 2</a:t>
            </a:r>
          </a:p>
        </p:txBody>
      </p:sp>
      <p:sp>
        <p:nvSpPr>
          <p:cNvPr id="3" name="Symbol zastępczy zawartości 2"/>
          <p:cNvSpPr>
            <a:spLocks noGrp="1"/>
          </p:cNvSpPr>
          <p:nvPr>
            <p:ph idx="1"/>
          </p:nvPr>
        </p:nvSpPr>
        <p:spPr>
          <a:xfrm>
            <a:off x="543097" y="1556792"/>
            <a:ext cx="11116887" cy="4968552"/>
          </a:xfrm>
        </p:spPr>
        <p:txBody>
          <a:bodyPr>
            <a:normAutofit/>
          </a:bodyPr>
          <a:lstStyle/>
          <a:p>
            <a:pPr marL="114300" indent="0">
              <a:buNone/>
            </a:pPr>
            <a:r>
              <a:rPr lang="pl-PL" sz="1600" dirty="0"/>
              <a:t>Aspekt formalny – państwo, w którym prawo jest przestrzegane przez wszystkich adresatów norm prawnych – cała działalność państwa opiera się na prawie</a:t>
            </a:r>
          </a:p>
          <a:p>
            <a:pPr marL="114300" indent="0">
              <a:buNone/>
            </a:pPr>
            <a:endParaRPr lang="pl-PL" sz="1600" dirty="0"/>
          </a:p>
          <a:p>
            <a:pPr marL="114300" indent="0" algn="just">
              <a:buNone/>
            </a:pPr>
            <a:r>
              <a:rPr lang="pl-PL" sz="1600" dirty="0"/>
              <a:t>Aspekt materialny – działalność państwa i jego organów opiera się na wartościach, takich jak np. sprawiedliwość, wolność, równość, demokratyzm</a:t>
            </a:r>
          </a:p>
          <a:p>
            <a:pPr marL="114300" indent="0" algn="just">
              <a:buNone/>
            </a:pPr>
            <a:endParaRPr lang="pl-PL" sz="1600" dirty="0"/>
          </a:p>
          <a:p>
            <a:pPr marL="114300" indent="0" algn="just">
              <a:buNone/>
            </a:pPr>
            <a:r>
              <a:rPr lang="pl-PL" sz="1600" dirty="0"/>
              <a:t>Zasady charakteryzujące demokratyczne państwo prawne:</a:t>
            </a:r>
          </a:p>
          <a:p>
            <a:pPr algn="just">
              <a:buFont typeface="Wingdings" pitchFamily="2" charset="2"/>
              <a:buChar char="§"/>
            </a:pPr>
            <a:r>
              <a:rPr lang="pl-PL" sz="1600" dirty="0"/>
              <a:t>zasada suwerenności Narodu</a:t>
            </a:r>
          </a:p>
          <a:p>
            <a:pPr algn="just">
              <a:buFont typeface="Wingdings" pitchFamily="2" charset="2"/>
              <a:buChar char="§"/>
            </a:pPr>
            <a:r>
              <a:rPr lang="pl-PL" sz="1600" dirty="0"/>
              <a:t>zasada wolności i równości wobec prawa</a:t>
            </a:r>
          </a:p>
          <a:p>
            <a:pPr algn="just">
              <a:buFont typeface="Wingdings" pitchFamily="2" charset="2"/>
              <a:buChar char="§"/>
            </a:pPr>
            <a:r>
              <a:rPr lang="pl-PL" sz="1600" dirty="0"/>
              <a:t>zasada konstytucjonalizmu</a:t>
            </a:r>
          </a:p>
          <a:p>
            <a:pPr algn="just">
              <a:buFont typeface="Wingdings" pitchFamily="2" charset="2"/>
              <a:buChar char="§"/>
            </a:pPr>
            <a:r>
              <a:rPr lang="pl-PL" sz="1600" dirty="0"/>
              <a:t>zasada podziału władz</a:t>
            </a:r>
          </a:p>
          <a:p>
            <a:pPr algn="just">
              <a:buFont typeface="Wingdings" pitchFamily="2" charset="2"/>
              <a:buChar char="§"/>
            </a:pPr>
            <a:r>
              <a:rPr lang="pl-PL" sz="1600" dirty="0"/>
              <a:t>zasada legalizmu</a:t>
            </a:r>
          </a:p>
          <a:p>
            <a:pPr algn="just">
              <a:buFont typeface="Wingdings" pitchFamily="2" charset="2"/>
              <a:buChar char="§"/>
            </a:pPr>
            <a:r>
              <a:rPr lang="pl-PL" sz="1600" dirty="0"/>
              <a:t>prawo do sądu</a:t>
            </a:r>
          </a:p>
          <a:p>
            <a:pPr algn="just">
              <a:buFont typeface="Wingdings" pitchFamily="2" charset="2"/>
              <a:buChar char="§"/>
            </a:pPr>
            <a:r>
              <a:rPr lang="pl-PL" sz="1600" dirty="0"/>
              <a:t>zasada odpowiedzialności państwa za błędne działania</a:t>
            </a:r>
          </a:p>
          <a:p>
            <a:pPr algn="just">
              <a:buFont typeface="Wingdings" pitchFamily="2" charset="2"/>
              <a:buChar char="§"/>
            </a:pPr>
            <a:r>
              <a:rPr lang="pl-PL" sz="1600" dirty="0"/>
              <a:t>zakaz podejmowania działań ponad potrzebę – tzw. zasada proporcjonalności</a:t>
            </a:r>
          </a:p>
          <a:p>
            <a:pPr algn="just">
              <a:buFont typeface="Wingdings" pitchFamily="2" charset="2"/>
              <a:buChar char="§"/>
            </a:pPr>
            <a:r>
              <a:rPr lang="pl-PL" sz="1600" dirty="0"/>
              <a:t>istnienie instytucji samorządowych  </a:t>
            </a:r>
          </a:p>
        </p:txBody>
      </p:sp>
    </p:spTree>
    <p:extLst>
      <p:ext uri="{BB962C8B-B14F-4D97-AF65-F5344CB8AC3E}">
        <p14:creationId xmlns:p14="http://schemas.microsoft.com/office/powerpoint/2010/main" val="22075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fontScale="90000"/>
          </a:bodyPr>
          <a:lstStyle/>
          <a:p>
            <a:r>
              <a:rPr lang="pl-PL" sz="2000" dirty="0"/>
              <a:t>Zasada demokratycznego państwa prawnego – art. 2 c.d.</a:t>
            </a:r>
          </a:p>
        </p:txBody>
      </p:sp>
      <p:sp>
        <p:nvSpPr>
          <p:cNvPr id="3" name="Symbol zastępczy zawartości 2"/>
          <p:cNvSpPr>
            <a:spLocks noGrp="1"/>
          </p:cNvSpPr>
          <p:nvPr>
            <p:ph idx="1"/>
          </p:nvPr>
        </p:nvSpPr>
        <p:spPr>
          <a:xfrm>
            <a:off x="532015" y="1700809"/>
            <a:ext cx="11139054" cy="4425355"/>
          </a:xfrm>
        </p:spPr>
        <p:txBody>
          <a:bodyPr>
            <a:normAutofit/>
          </a:bodyPr>
          <a:lstStyle/>
          <a:p>
            <a:pPr marL="114300" indent="0">
              <a:buNone/>
            </a:pPr>
            <a:r>
              <a:rPr lang="pl-PL" sz="1600" dirty="0"/>
              <a:t>Zasady wywodzone z zasady demokratycznego państwa prawnego:</a:t>
            </a:r>
          </a:p>
          <a:p>
            <a:pPr>
              <a:buFont typeface="Wingdings" pitchFamily="2" charset="2"/>
              <a:buChar char="Ø"/>
            </a:pPr>
            <a:r>
              <a:rPr lang="pl-PL" sz="1600" dirty="0"/>
              <a:t>zasada zaufania obywateli do państwa i stanowionego przez nie prawa</a:t>
            </a:r>
          </a:p>
          <a:p>
            <a:pPr>
              <a:buFont typeface="Wingdings" pitchFamily="2" charset="2"/>
              <a:buChar char="Ø"/>
            </a:pPr>
            <a:r>
              <a:rPr lang="pl-PL" sz="1600" dirty="0"/>
              <a:t>zasada ochrony praw nabytych</a:t>
            </a:r>
          </a:p>
          <a:p>
            <a:pPr>
              <a:buFont typeface="Wingdings" pitchFamily="2" charset="2"/>
              <a:buChar char="Ø"/>
            </a:pPr>
            <a:r>
              <a:rPr lang="pl-PL" sz="1600" dirty="0"/>
              <a:t>zasada niedziałania prawa wstecz</a:t>
            </a:r>
          </a:p>
          <a:p>
            <a:pPr>
              <a:buFont typeface="Wingdings" pitchFamily="2" charset="2"/>
              <a:buChar char="Ø"/>
            </a:pPr>
            <a:r>
              <a:rPr lang="pl-PL" sz="1600" dirty="0"/>
              <a:t>zasada dostatecznej określoności</a:t>
            </a:r>
          </a:p>
          <a:p>
            <a:pPr>
              <a:buFont typeface="Wingdings" pitchFamily="2" charset="2"/>
              <a:buChar char="Ø"/>
            </a:pPr>
            <a:r>
              <a:rPr lang="pl-PL" sz="1600" dirty="0"/>
              <a:t>zakaz stanowienia aktów normatywnych niezgodnych z aktami wyższego rzędu</a:t>
            </a:r>
          </a:p>
          <a:p>
            <a:pPr>
              <a:buFont typeface="Wingdings" pitchFamily="2" charset="2"/>
              <a:buChar char="Ø"/>
            </a:pPr>
            <a:r>
              <a:rPr lang="pl-PL" sz="1600" dirty="0"/>
              <a:t>zasada „dochowania ustawowego trybu” uchwalania ustaw</a:t>
            </a:r>
          </a:p>
          <a:p>
            <a:pPr>
              <a:buFont typeface="Wingdings" pitchFamily="2" charset="2"/>
              <a:buChar char="Ø"/>
            </a:pPr>
            <a:r>
              <a:rPr lang="pl-PL" sz="1600" dirty="0"/>
              <a:t>zasada domniemania niewinności</a:t>
            </a:r>
          </a:p>
          <a:p>
            <a:pPr>
              <a:buFont typeface="Wingdings" pitchFamily="2" charset="2"/>
              <a:buChar char="Ø"/>
            </a:pPr>
            <a:r>
              <a:rPr lang="pl-PL" sz="1600" dirty="0"/>
              <a:t>zasada sprawiedliwości społecznej</a:t>
            </a:r>
          </a:p>
          <a:p>
            <a:pPr>
              <a:buFont typeface="Wingdings" pitchFamily="2" charset="2"/>
              <a:buChar char="Ø"/>
            </a:pPr>
            <a:r>
              <a:rPr lang="pl-PL" sz="1600" dirty="0"/>
              <a:t>zasada proporcjonalności</a:t>
            </a:r>
          </a:p>
          <a:p>
            <a:pPr>
              <a:buFont typeface="Wingdings" pitchFamily="2" charset="2"/>
              <a:buChar char="Ø"/>
            </a:pPr>
            <a:r>
              <a:rPr lang="pl-PL" sz="1600" dirty="0"/>
              <a:t>zasada praworządności w aspekcie formalnym </a:t>
            </a:r>
          </a:p>
        </p:txBody>
      </p:sp>
    </p:spTree>
    <p:extLst>
      <p:ext uri="{BB962C8B-B14F-4D97-AF65-F5344CB8AC3E}">
        <p14:creationId xmlns:p14="http://schemas.microsoft.com/office/powerpoint/2010/main" val="24450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644364"/>
          </a:xfrm>
        </p:spPr>
        <p:txBody>
          <a:bodyPr>
            <a:normAutofit/>
          </a:bodyPr>
          <a:lstStyle/>
          <a:p>
            <a:r>
              <a:rPr lang="pl-PL" sz="2000" dirty="0"/>
              <a:t>* Zasada rządów prawa – </a:t>
            </a:r>
            <a:r>
              <a:rPr lang="pl-PL" sz="2000" dirty="0" err="1"/>
              <a:t>Rule</a:t>
            </a:r>
            <a:r>
              <a:rPr lang="pl-PL" sz="2000" dirty="0"/>
              <a:t> of law (np. USA)</a:t>
            </a:r>
          </a:p>
        </p:txBody>
      </p:sp>
      <p:sp>
        <p:nvSpPr>
          <p:cNvPr id="3" name="Symbol zastępczy zawartości 2"/>
          <p:cNvSpPr>
            <a:spLocks noGrp="1"/>
          </p:cNvSpPr>
          <p:nvPr>
            <p:ph idx="1"/>
          </p:nvPr>
        </p:nvSpPr>
        <p:spPr>
          <a:xfrm>
            <a:off x="908858" y="1988841"/>
            <a:ext cx="10485120" cy="4137323"/>
          </a:xfrm>
        </p:spPr>
        <p:txBody>
          <a:bodyPr>
            <a:normAutofit/>
          </a:bodyPr>
          <a:lstStyle/>
          <a:p>
            <a:pPr marL="114300" indent="0">
              <a:buNone/>
            </a:pPr>
            <a:r>
              <a:rPr lang="pl-PL" sz="2000" dirty="0"/>
              <a:t>System stabilnych i przewidywalnych norm prawnych</a:t>
            </a:r>
          </a:p>
          <a:p>
            <a:pPr marL="114300" indent="0">
              <a:buNone/>
            </a:pPr>
            <a:endParaRPr lang="pl-PL" sz="2000" dirty="0"/>
          </a:p>
          <a:p>
            <a:pPr marL="114300" indent="0">
              <a:buNone/>
            </a:pPr>
            <a:r>
              <a:rPr lang="pl-PL" sz="2000" dirty="0"/>
              <a:t>Równość wszystkich wobec prawa</a:t>
            </a:r>
          </a:p>
          <a:p>
            <a:pPr marL="114300" indent="0">
              <a:buNone/>
            </a:pPr>
            <a:endParaRPr lang="pl-PL" sz="2000" dirty="0"/>
          </a:p>
          <a:p>
            <a:pPr marL="114300" indent="0">
              <a:buNone/>
            </a:pPr>
            <a:r>
              <a:rPr lang="pl-PL" sz="2000" dirty="0"/>
              <a:t>Upoważnienie dla sędziów do prawotwórstwa w ramach konstytucji</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343306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Zasada sprawiedliwości społecznej – art. 2 in fine</a:t>
            </a:r>
          </a:p>
        </p:txBody>
      </p:sp>
      <p:sp>
        <p:nvSpPr>
          <p:cNvPr id="3" name="Symbol zastępczy zawartości 2"/>
          <p:cNvSpPr>
            <a:spLocks noGrp="1"/>
          </p:cNvSpPr>
          <p:nvPr>
            <p:ph idx="1"/>
          </p:nvPr>
        </p:nvSpPr>
        <p:spPr>
          <a:xfrm>
            <a:off x="570807" y="1700809"/>
            <a:ext cx="11089178" cy="4425355"/>
          </a:xfrm>
        </p:spPr>
        <p:txBody>
          <a:bodyPr>
            <a:normAutofit/>
          </a:bodyPr>
          <a:lstStyle/>
          <a:p>
            <a:pPr marL="114300" indent="0" algn="just">
              <a:buNone/>
            </a:pPr>
            <a:r>
              <a:rPr lang="pl-PL" sz="1600" dirty="0"/>
              <a:t>Dążenie do zachowania równowagi w stosunkach społecznych i powstrzymywanie się od kreowania nieusprawiedliwionych, niepopartych obiektywnymi wymogami i kryteriami przywilejów dla wybranych grup obywateli – wyrok TK z dnia 21 marca 2001 r., sygn. K 24/00</a:t>
            </a:r>
          </a:p>
          <a:p>
            <a:pPr marL="114300" indent="0" algn="just">
              <a:buNone/>
            </a:pPr>
            <a:endParaRPr lang="pl-PL" sz="1600" dirty="0"/>
          </a:p>
          <a:p>
            <a:pPr marL="114300" indent="0" algn="just">
              <a:buNone/>
            </a:pPr>
            <a:endParaRPr lang="pl-PL" sz="1600" dirty="0"/>
          </a:p>
          <a:p>
            <a:pPr marL="114300" indent="0" algn="just">
              <a:buNone/>
            </a:pPr>
            <a:r>
              <a:rPr lang="pl-PL" sz="1600" dirty="0"/>
              <a:t>Zasada sprawiedliwości społecznej mieści w sobie:</a:t>
            </a:r>
          </a:p>
          <a:p>
            <a:pPr algn="just">
              <a:buFont typeface="Wingdings" pitchFamily="2" charset="2"/>
              <a:buChar char="Ø"/>
            </a:pPr>
            <a:r>
              <a:rPr lang="pl-PL" sz="1600" dirty="0"/>
              <a:t>zakaz arbitralności</a:t>
            </a:r>
          </a:p>
          <a:p>
            <a:pPr algn="just">
              <a:buFont typeface="Wingdings" pitchFamily="2" charset="2"/>
              <a:buChar char="Ø"/>
            </a:pPr>
            <a:r>
              <a:rPr lang="pl-PL" sz="1600" dirty="0"/>
              <a:t>zasadę proporcjonalności</a:t>
            </a:r>
          </a:p>
          <a:p>
            <a:pPr algn="just">
              <a:buFont typeface="Wingdings" pitchFamily="2" charset="2"/>
              <a:buChar char="Ø"/>
            </a:pPr>
            <a:r>
              <a:rPr lang="pl-PL" sz="1600" dirty="0"/>
              <a:t>imperatyw solidarności</a:t>
            </a:r>
          </a:p>
        </p:txBody>
      </p:sp>
    </p:spTree>
    <p:extLst>
      <p:ext uri="{BB962C8B-B14F-4D97-AF65-F5344CB8AC3E}">
        <p14:creationId xmlns:p14="http://schemas.microsoft.com/office/powerpoint/2010/main" val="118146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republikańskiego</a:t>
            </a:r>
          </a:p>
        </p:txBody>
      </p:sp>
      <p:sp>
        <p:nvSpPr>
          <p:cNvPr id="3" name="Symbol zastępczy zawartości 2"/>
          <p:cNvSpPr>
            <a:spLocks noGrp="1"/>
          </p:cNvSpPr>
          <p:nvPr>
            <p:ph idx="1"/>
          </p:nvPr>
        </p:nvSpPr>
        <p:spPr>
          <a:xfrm>
            <a:off x="487679" y="1916833"/>
            <a:ext cx="11050385" cy="4209331"/>
          </a:xfrm>
        </p:spPr>
        <p:txBody>
          <a:bodyPr>
            <a:normAutofit/>
          </a:bodyPr>
          <a:lstStyle/>
          <a:p>
            <a:pPr marL="114300" indent="0" algn="just">
              <a:buNone/>
            </a:pPr>
            <a:endParaRPr lang="pl-PL" sz="2000" dirty="0"/>
          </a:p>
          <a:p>
            <a:pPr marL="114300" indent="0" algn="just">
              <a:buNone/>
            </a:pPr>
            <a:endParaRPr lang="pl-PL" sz="2000" dirty="0"/>
          </a:p>
          <a:p>
            <a:pPr marL="114300" indent="0" algn="just">
              <a:buNone/>
            </a:pPr>
            <a:r>
              <a:rPr lang="pl-PL" sz="2000" dirty="0"/>
              <a:t>Niepisana zasada polskiego prawa konstytucyjnego</a:t>
            </a:r>
          </a:p>
          <a:p>
            <a:pPr marL="114300" indent="0" algn="just">
              <a:buNone/>
            </a:pPr>
            <a:endParaRPr lang="pl-PL" sz="2000" dirty="0"/>
          </a:p>
          <a:p>
            <a:pPr marL="114300" indent="0" algn="just">
              <a:buNone/>
            </a:pPr>
            <a:r>
              <a:rPr lang="pl-PL" sz="2000" dirty="0"/>
              <a:t>Wyklucza jakąkolwiek władzę dziedziczną lub dożywotnią w państwie</a:t>
            </a:r>
          </a:p>
          <a:p>
            <a:pPr marL="114300" indent="0" algn="just">
              <a:buNone/>
            </a:pPr>
            <a:endParaRPr lang="pl-PL" sz="2000" dirty="0"/>
          </a:p>
          <a:p>
            <a:pPr marL="114300" indent="0" algn="just">
              <a:buNone/>
            </a:pPr>
            <a:r>
              <a:rPr lang="pl-PL" sz="2000" dirty="0"/>
              <a:t>Wybory są podstawową formą kreacji organów państwowych</a:t>
            </a:r>
          </a:p>
        </p:txBody>
      </p:sp>
    </p:spTree>
    <p:extLst>
      <p:ext uri="{BB962C8B-B14F-4D97-AF65-F5344CB8AC3E}">
        <p14:creationId xmlns:p14="http://schemas.microsoft.com/office/powerpoint/2010/main" val="306595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państwa jednolitego (unitarnego) – art. 3</a:t>
            </a:r>
          </a:p>
        </p:txBody>
      </p:sp>
      <p:sp>
        <p:nvSpPr>
          <p:cNvPr id="3" name="Symbol zastępczy zawartości 2"/>
          <p:cNvSpPr>
            <a:spLocks noGrp="1"/>
          </p:cNvSpPr>
          <p:nvPr>
            <p:ph idx="1"/>
          </p:nvPr>
        </p:nvSpPr>
        <p:spPr>
          <a:xfrm>
            <a:off x="487679" y="1628800"/>
            <a:ext cx="11188931" cy="4608512"/>
          </a:xfrm>
        </p:spPr>
        <p:txBody>
          <a:bodyPr>
            <a:normAutofit/>
          </a:bodyPr>
          <a:lstStyle/>
          <a:p>
            <a:pPr marL="114300" indent="0">
              <a:buNone/>
            </a:pPr>
            <a:r>
              <a:rPr lang="pl-PL" sz="2000" dirty="0"/>
              <a:t>Integralność organizacji władzy publicznej</a:t>
            </a:r>
          </a:p>
          <a:p>
            <a:pPr marL="114300" indent="0">
              <a:buNone/>
            </a:pPr>
            <a:endParaRPr lang="pl-PL" sz="2000" dirty="0"/>
          </a:p>
          <a:p>
            <a:pPr marL="114300" indent="0">
              <a:buNone/>
            </a:pPr>
            <a:r>
              <a:rPr lang="pl-PL" sz="2000" dirty="0"/>
              <a:t>Integralność statusu prawnego ludności</a:t>
            </a:r>
          </a:p>
          <a:p>
            <a:pPr marL="114300" indent="0">
              <a:buNone/>
            </a:pPr>
            <a:endParaRPr lang="pl-PL" sz="2000" dirty="0"/>
          </a:p>
          <a:p>
            <a:pPr marL="114300" indent="0">
              <a:buNone/>
            </a:pPr>
            <a:r>
              <a:rPr lang="pl-PL" sz="2000" dirty="0"/>
              <a:t>Integralność terytorium</a:t>
            </a:r>
          </a:p>
          <a:p>
            <a:pPr marL="114300" indent="0">
              <a:buNone/>
            </a:pPr>
            <a:endParaRPr lang="pl-PL" sz="2000" dirty="0"/>
          </a:p>
          <a:p>
            <a:pPr marL="114300" indent="0" algn="just">
              <a:buNone/>
            </a:pPr>
            <a:r>
              <a:rPr lang="pl-PL" sz="2000" dirty="0"/>
              <a:t>Podział terytorialny w RP musi zachodzić w ramach państwa jednolitego</a:t>
            </a:r>
          </a:p>
          <a:p>
            <a:pPr marL="114300" indent="0" algn="just">
              <a:buNone/>
            </a:pPr>
            <a:endParaRPr lang="pl-PL" sz="2000" dirty="0"/>
          </a:p>
          <a:p>
            <a:pPr marL="114300" indent="0" algn="just">
              <a:buNone/>
            </a:pPr>
            <a:r>
              <a:rPr lang="pl-PL" sz="2000" dirty="0"/>
              <a:t>Przykłady państw złożonych:</a:t>
            </a:r>
          </a:p>
          <a:p>
            <a:pPr algn="just">
              <a:buFont typeface="Wingdings" pitchFamily="2" charset="2"/>
              <a:buChar char="Ø"/>
            </a:pPr>
            <a:r>
              <a:rPr lang="pl-PL" sz="2000" dirty="0"/>
              <a:t>federacja</a:t>
            </a:r>
          </a:p>
          <a:p>
            <a:pPr algn="just">
              <a:buFont typeface="Wingdings" pitchFamily="2" charset="2"/>
              <a:buChar char="Ø"/>
            </a:pPr>
            <a:r>
              <a:rPr lang="pl-PL" sz="2000" dirty="0"/>
              <a:t>konfederacja </a:t>
            </a:r>
          </a:p>
        </p:txBody>
      </p:sp>
    </p:spTree>
    <p:extLst>
      <p:ext uri="{BB962C8B-B14F-4D97-AF65-F5344CB8AC3E}">
        <p14:creationId xmlns:p14="http://schemas.microsoft.com/office/powerpoint/2010/main" val="1694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Demokratyczne sposoby podejmowania decyzji</a:t>
            </a:r>
          </a:p>
        </p:txBody>
      </p:sp>
      <p:sp>
        <p:nvSpPr>
          <p:cNvPr id="3" name="Symbol zastępczy zawartości 2"/>
          <p:cNvSpPr>
            <a:spLocks noGrp="1"/>
          </p:cNvSpPr>
          <p:nvPr>
            <p:ph idx="1"/>
          </p:nvPr>
        </p:nvSpPr>
        <p:spPr>
          <a:xfrm>
            <a:off x="1981200" y="1124745"/>
            <a:ext cx="8229600" cy="5001419"/>
          </a:xfrm>
        </p:spPr>
        <p:txBody>
          <a:bodyPr>
            <a:normAutofit/>
          </a:bodyPr>
          <a:lstStyle/>
          <a:p>
            <a:pPr marL="114300" indent="0">
              <a:buNone/>
            </a:pPr>
            <a:endParaRPr lang="pl-PL" dirty="0"/>
          </a:p>
          <a:p>
            <a:pPr marL="114300" indent="0">
              <a:buNone/>
            </a:pPr>
            <a:r>
              <a:rPr lang="pl-PL" dirty="0"/>
              <a:t>Jednomyślność</a:t>
            </a:r>
          </a:p>
          <a:p>
            <a:pPr marL="114300" indent="0">
              <a:buNone/>
            </a:pPr>
            <a:endParaRPr lang="pl-PL" dirty="0"/>
          </a:p>
          <a:p>
            <a:pPr marL="114300" indent="0">
              <a:buNone/>
            </a:pPr>
            <a:r>
              <a:rPr lang="pl-PL" dirty="0"/>
              <a:t>Większość</a:t>
            </a:r>
          </a:p>
          <a:p>
            <a:pPr>
              <a:buFont typeface="Wingdings" pitchFamily="2" charset="2"/>
              <a:buChar char="Ø"/>
            </a:pPr>
            <a:r>
              <a:rPr lang="pl-PL" dirty="0"/>
              <a:t>większość względna (zwykła)</a:t>
            </a:r>
          </a:p>
          <a:p>
            <a:pPr>
              <a:buFont typeface="Wingdings" pitchFamily="2" charset="2"/>
              <a:buChar char="Ø"/>
            </a:pPr>
            <a:r>
              <a:rPr lang="pl-PL" dirty="0"/>
              <a:t>większość bezwzględna (absolutna)</a:t>
            </a:r>
          </a:p>
          <a:p>
            <a:pPr>
              <a:buFont typeface="Wingdings" pitchFamily="2" charset="2"/>
              <a:buChar char="Ø"/>
            </a:pPr>
            <a:r>
              <a:rPr lang="pl-PL" dirty="0"/>
              <a:t>większość kwalifikowana</a:t>
            </a:r>
          </a:p>
          <a:p>
            <a:pPr marL="114300" indent="0">
              <a:buNone/>
            </a:pPr>
            <a:endParaRPr lang="pl-PL" dirty="0"/>
          </a:p>
          <a:p>
            <a:pPr marL="114300" indent="0">
              <a:buNone/>
            </a:pPr>
            <a:r>
              <a:rPr lang="pl-PL" dirty="0"/>
              <a:t>Losowanie</a:t>
            </a:r>
          </a:p>
        </p:txBody>
      </p:sp>
    </p:spTree>
    <p:extLst>
      <p:ext uri="{BB962C8B-B14F-4D97-AF65-F5344CB8AC3E}">
        <p14:creationId xmlns:p14="http://schemas.microsoft.com/office/powerpoint/2010/main" val="375238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Zasada społecznej gospodarki rynkowej – art. 20</a:t>
            </a:r>
          </a:p>
        </p:txBody>
      </p:sp>
      <p:sp>
        <p:nvSpPr>
          <p:cNvPr id="3" name="Symbol zastępczy zawartości 2"/>
          <p:cNvSpPr>
            <a:spLocks noGrp="1"/>
          </p:cNvSpPr>
          <p:nvPr>
            <p:ph idx="1"/>
          </p:nvPr>
        </p:nvSpPr>
        <p:spPr>
          <a:xfrm>
            <a:off x="465513" y="1628801"/>
            <a:ext cx="11288683" cy="4497363"/>
          </a:xfrm>
        </p:spPr>
        <p:txBody>
          <a:bodyPr>
            <a:normAutofit/>
          </a:bodyPr>
          <a:lstStyle/>
          <a:p>
            <a:pPr marL="114300" indent="0">
              <a:buNone/>
            </a:pPr>
            <a:r>
              <a:rPr lang="pl-PL" sz="2000" dirty="0"/>
              <a:t>Społeczną gospodarkę rynkową cechuje:</a:t>
            </a:r>
          </a:p>
          <a:p>
            <a:pPr>
              <a:buFont typeface="Wingdings" pitchFamily="2" charset="2"/>
              <a:buChar char="Ø"/>
            </a:pPr>
            <a:r>
              <a:rPr lang="pl-PL" sz="2000" dirty="0"/>
              <a:t>funkcjonowanie praw rynku</a:t>
            </a:r>
          </a:p>
          <a:p>
            <a:pPr>
              <a:buFont typeface="Wingdings" pitchFamily="2" charset="2"/>
              <a:buChar char="Ø"/>
            </a:pPr>
            <a:r>
              <a:rPr lang="pl-PL" sz="2000" dirty="0"/>
              <a:t>społeczność gospodarki – możliwość korygowania praw rynku przez państwo w celu uzyskania realizacji określonych potrzeb</a:t>
            </a:r>
          </a:p>
          <a:p>
            <a:pPr>
              <a:buFont typeface="Wingdings" pitchFamily="2" charset="2"/>
              <a:buChar char="Ø"/>
            </a:pPr>
            <a:r>
              <a:rPr lang="pl-PL" sz="2000" dirty="0"/>
              <a:t>wolność działalności gospodarczej</a:t>
            </a:r>
          </a:p>
          <a:p>
            <a:pPr>
              <a:buFont typeface="Wingdings" pitchFamily="2" charset="2"/>
              <a:buChar char="Ø"/>
            </a:pPr>
            <a:r>
              <a:rPr lang="pl-PL" sz="2000" dirty="0"/>
              <a:t>prywatna własność</a:t>
            </a:r>
          </a:p>
          <a:p>
            <a:pPr>
              <a:buFont typeface="Wingdings" pitchFamily="2" charset="2"/>
              <a:buChar char="Ø"/>
            </a:pPr>
            <a:r>
              <a:rPr lang="pl-PL" sz="2000" dirty="0"/>
              <a:t>solidarność, dialog i współpraca partnerów społecznych</a:t>
            </a:r>
          </a:p>
          <a:p>
            <a:pPr>
              <a:buFont typeface="Wingdings" pitchFamily="2" charset="2"/>
              <a:buChar char="Ø"/>
            </a:pPr>
            <a:endParaRPr lang="pl-PL" sz="2000" dirty="0"/>
          </a:p>
          <a:p>
            <a:pPr marL="114300" indent="0" algn="just">
              <a:buNone/>
            </a:pPr>
            <a:r>
              <a:rPr lang="pl-PL" sz="2000" dirty="0"/>
              <a:t>Rada Dialogu Społecznego, wojewódzkie rady dialogu społecznego</a:t>
            </a:r>
          </a:p>
        </p:txBody>
      </p:sp>
    </p:spTree>
    <p:extLst>
      <p:ext uri="{BB962C8B-B14F-4D97-AF65-F5344CB8AC3E}">
        <p14:creationId xmlns:p14="http://schemas.microsoft.com/office/powerpoint/2010/main" val="43105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a:t>
            </a:r>
          </a:p>
        </p:txBody>
      </p:sp>
      <p:sp>
        <p:nvSpPr>
          <p:cNvPr id="3" name="Symbol zastępczy zawartości 2"/>
          <p:cNvSpPr>
            <a:spLocks noGrp="1"/>
          </p:cNvSpPr>
          <p:nvPr>
            <p:ph idx="1"/>
          </p:nvPr>
        </p:nvSpPr>
        <p:spPr>
          <a:xfrm>
            <a:off x="809105" y="1723505"/>
            <a:ext cx="10795462" cy="4402659"/>
          </a:xfrm>
        </p:spPr>
        <p:txBody>
          <a:bodyPr>
            <a:normAutofit/>
          </a:bodyPr>
          <a:lstStyle/>
          <a:p>
            <a:pPr marL="114300" indent="0">
              <a:buNone/>
            </a:pPr>
            <a:r>
              <a:rPr lang="pl-PL" sz="1600" dirty="0"/>
              <a:t>Aspekt funkcjonalny – działalność państwa obejmuje trzy różne sfery działania (różne funkcje)</a:t>
            </a:r>
          </a:p>
          <a:p>
            <a:pPr>
              <a:buFont typeface="Wingdings" pitchFamily="2" charset="2"/>
              <a:buChar char="§"/>
            </a:pPr>
            <a:r>
              <a:rPr lang="pl-PL" sz="1600" dirty="0"/>
              <a:t>prawodawstwo </a:t>
            </a:r>
          </a:p>
          <a:p>
            <a:pPr>
              <a:buFont typeface="Wingdings" pitchFamily="2" charset="2"/>
              <a:buChar char="§"/>
            </a:pPr>
            <a:r>
              <a:rPr lang="pl-PL" sz="1600" dirty="0"/>
              <a:t>wykonawstwo</a:t>
            </a:r>
          </a:p>
          <a:p>
            <a:pPr>
              <a:buFont typeface="Wingdings" pitchFamily="2" charset="2"/>
              <a:buChar char="§"/>
            </a:pPr>
            <a:r>
              <a:rPr lang="pl-PL" sz="1600" dirty="0"/>
              <a:t>sądownictwo</a:t>
            </a:r>
          </a:p>
          <a:p>
            <a:pPr marL="114300" indent="0">
              <a:buNone/>
            </a:pPr>
            <a:endParaRPr lang="pl-PL" sz="1600" dirty="0"/>
          </a:p>
          <a:p>
            <a:pPr marL="114300" indent="0" algn="just">
              <a:buNone/>
            </a:pPr>
            <a:r>
              <a:rPr lang="pl-PL" sz="1600" dirty="0"/>
              <a:t>Aspekt organiczny – trzy funkcje państwowe są przyporządkowane różnym organom</a:t>
            </a:r>
          </a:p>
          <a:p>
            <a:pPr algn="just">
              <a:buFont typeface="Wingdings" pitchFamily="2" charset="2"/>
              <a:buChar char="§"/>
            </a:pPr>
            <a:r>
              <a:rPr lang="pl-PL" sz="1600" dirty="0"/>
              <a:t>prawodawstwo – parlament</a:t>
            </a:r>
          </a:p>
          <a:p>
            <a:pPr algn="just">
              <a:buFont typeface="Wingdings" pitchFamily="2" charset="2"/>
              <a:buChar char="§"/>
            </a:pPr>
            <a:r>
              <a:rPr lang="pl-PL" sz="1600" dirty="0"/>
              <a:t>wykonawstwo – rząd i podległe mu organy </a:t>
            </a:r>
          </a:p>
          <a:p>
            <a:pPr algn="just">
              <a:buFont typeface="Wingdings" pitchFamily="2" charset="2"/>
              <a:buChar char="§"/>
            </a:pPr>
            <a:r>
              <a:rPr lang="pl-PL" sz="1600" dirty="0"/>
              <a:t>sądownictwo – sądy powszechne, szczególne, konstytucyjne</a:t>
            </a:r>
          </a:p>
          <a:p>
            <a:pPr marL="114300" indent="0" algn="just">
              <a:buNone/>
            </a:pPr>
            <a:endParaRPr lang="pl-PL" sz="1600" dirty="0"/>
          </a:p>
          <a:p>
            <a:pPr marL="114300" indent="0" algn="just">
              <a:buNone/>
            </a:pPr>
            <a:r>
              <a:rPr lang="pl-PL" sz="1600" dirty="0"/>
              <a:t>Aspekt personalny – osoba piastująca stanowisko w organie jednej władzy nie powinna piastować stanowiska w organie należącym do innej władzy – tzw. zasada </a:t>
            </a:r>
            <a:r>
              <a:rPr lang="pl-PL" sz="1600" dirty="0" err="1"/>
              <a:t>incompatibilitas</a:t>
            </a:r>
            <a:r>
              <a:rPr lang="pl-PL" sz="1600" dirty="0"/>
              <a:t> </a:t>
            </a:r>
          </a:p>
        </p:txBody>
      </p:sp>
    </p:spTree>
    <p:extLst>
      <p:ext uri="{BB962C8B-B14F-4D97-AF65-F5344CB8AC3E}">
        <p14:creationId xmlns:p14="http://schemas.microsoft.com/office/powerpoint/2010/main" val="12493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Zasada trójpodziału władzy – art. 10 c.d.</a:t>
            </a:r>
          </a:p>
        </p:txBody>
      </p:sp>
      <p:graphicFrame>
        <p:nvGraphicFramePr>
          <p:cNvPr id="4" name="Symbol zastępczy zawartości 3"/>
          <p:cNvGraphicFramePr>
            <a:graphicFrameLocks noGrp="1"/>
          </p:cNvGraphicFramePr>
          <p:nvPr>
            <p:ph idx="1"/>
          </p:nvPr>
        </p:nvGraphicFramePr>
        <p:xfrm>
          <a:off x="1981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9860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2"/>
            <a:ext cx="8260672" cy="1148420"/>
          </a:xfrm>
        </p:spPr>
        <p:txBody>
          <a:bodyPr>
            <a:normAutofit/>
          </a:bodyPr>
          <a:lstStyle/>
          <a:p>
            <a:r>
              <a:rPr lang="pl-PL" sz="2000" dirty="0"/>
              <a:t>Władza ustawodawcza</a:t>
            </a:r>
            <a:br>
              <a:rPr lang="pl-PL" sz="2000" dirty="0"/>
            </a:br>
            <a:r>
              <a:rPr lang="pl-PL" sz="2000" dirty="0"/>
              <a:t>Sejm i senat</a:t>
            </a:r>
          </a:p>
        </p:txBody>
      </p:sp>
      <p:sp>
        <p:nvSpPr>
          <p:cNvPr id="3" name="Symbol zastępczy zawartości 2"/>
          <p:cNvSpPr>
            <a:spLocks noGrp="1"/>
          </p:cNvSpPr>
          <p:nvPr>
            <p:ph idx="1"/>
          </p:nvPr>
        </p:nvSpPr>
        <p:spPr>
          <a:xfrm>
            <a:off x="576349" y="1628800"/>
            <a:ext cx="11083636" cy="4824536"/>
          </a:xfrm>
        </p:spPr>
        <p:txBody>
          <a:bodyPr>
            <a:normAutofit/>
          </a:bodyPr>
          <a:lstStyle/>
          <a:p>
            <a:pPr marL="114300" indent="0">
              <a:buNone/>
            </a:pPr>
            <a:r>
              <a:rPr lang="pl-PL" sz="1600" b="1" dirty="0"/>
              <a:t>Zasady funkcjonowania</a:t>
            </a:r>
          </a:p>
          <a:p>
            <a:pPr>
              <a:buFont typeface="Wingdings" pitchFamily="2" charset="2"/>
              <a:buChar char="Ø"/>
            </a:pPr>
            <a:r>
              <a:rPr lang="pl-PL" sz="1600" b="1" dirty="0"/>
              <a:t>zasada permanencji</a:t>
            </a:r>
          </a:p>
          <a:p>
            <a:pPr>
              <a:buFont typeface="Wingdings" pitchFamily="2" charset="2"/>
              <a:buChar char="Ø"/>
            </a:pPr>
            <a:r>
              <a:rPr lang="pl-PL" sz="1600" b="1" dirty="0"/>
              <a:t>zasada sesyjności</a:t>
            </a:r>
          </a:p>
          <a:p>
            <a:pPr>
              <a:buFont typeface="Wingdings" pitchFamily="2" charset="2"/>
              <a:buChar char="Ø"/>
            </a:pPr>
            <a:r>
              <a:rPr lang="pl-PL" sz="1600" b="1" dirty="0"/>
              <a:t>zasada dyskontynuacji</a:t>
            </a:r>
          </a:p>
          <a:p>
            <a:pPr marL="114300" indent="0">
              <a:buNone/>
            </a:pPr>
            <a:endParaRPr lang="pl-PL" sz="1600" b="1" dirty="0"/>
          </a:p>
          <a:p>
            <a:pPr marL="114300" indent="0">
              <a:buNone/>
            </a:pPr>
            <a:r>
              <a:rPr lang="pl-PL" sz="1600" b="1" dirty="0"/>
              <a:t>Wyjątki od zasady dyskontynuacji:</a:t>
            </a:r>
          </a:p>
          <a:p>
            <a:pPr>
              <a:buFont typeface="Wingdings" pitchFamily="2" charset="2"/>
              <a:buChar char="Ø"/>
            </a:pPr>
            <a:r>
              <a:rPr lang="pl-PL" sz="1600" dirty="0"/>
              <a:t>obywatelski projekt ustawy</a:t>
            </a:r>
          </a:p>
          <a:p>
            <a:pPr>
              <a:buFont typeface="Wingdings" pitchFamily="2" charset="2"/>
              <a:buChar char="Ø"/>
            </a:pPr>
            <a:r>
              <a:rPr lang="pl-PL" sz="1600" dirty="0"/>
              <a:t>rozpatrzenie sprawozdania sejmowej komisji śledczej</a:t>
            </a:r>
          </a:p>
          <a:p>
            <a:pPr algn="just">
              <a:buFont typeface="Wingdings" pitchFamily="2" charset="2"/>
              <a:buChar char="Ø"/>
            </a:pPr>
            <a:r>
              <a:rPr lang="pl-PL" sz="1600" dirty="0"/>
              <a:t>rozpatrywanie spraw związanych z pracami Unii Europejskiej przedłożonych przez Radę Ministrów</a:t>
            </a:r>
          </a:p>
          <a:p>
            <a:pPr algn="just">
              <a:buFont typeface="Wingdings" pitchFamily="2" charset="2"/>
              <a:buChar char="Ø"/>
            </a:pPr>
            <a:r>
              <a:rPr lang="pl-PL" sz="1600" dirty="0"/>
              <a:t>rozparzenie petycji</a:t>
            </a:r>
          </a:p>
          <a:p>
            <a:pPr algn="just">
              <a:buFont typeface="Wingdings" pitchFamily="2" charset="2"/>
              <a:buChar char="Ø"/>
            </a:pPr>
            <a:r>
              <a:rPr lang="pl-PL" sz="1600" dirty="0"/>
              <a:t>rozpatrzenie wniosku w sprawie pociągnięcia do odpowiedzialności przed Trybunałem Stanu</a:t>
            </a:r>
          </a:p>
          <a:p>
            <a:pPr algn="just">
              <a:buFont typeface="Wingdings" pitchFamily="2" charset="2"/>
              <a:buChar char="Ø"/>
            </a:pPr>
            <a:r>
              <a:rPr lang="pl-PL" sz="1600" dirty="0"/>
              <a:t>rozpatrzenie wniosku w sprawie wyrażenia zgody na pociągnięcie do odpowiedzialności za czyn wchodzący w zakres wykonywania mandatu naruszający dobra osób trzecich</a:t>
            </a:r>
          </a:p>
        </p:txBody>
      </p:sp>
    </p:spTree>
    <p:extLst>
      <p:ext uri="{BB962C8B-B14F-4D97-AF65-F5344CB8AC3E}">
        <p14:creationId xmlns:p14="http://schemas.microsoft.com/office/powerpoint/2010/main" val="18102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68171" y="1751214"/>
            <a:ext cx="11357822" cy="4774129"/>
          </a:xfrm>
        </p:spPr>
        <p:txBody>
          <a:bodyPr>
            <a:normAutofit/>
          </a:bodyPr>
          <a:lstStyle/>
          <a:p>
            <a:pPr marL="114300" indent="0">
              <a:buNone/>
            </a:pPr>
            <a:r>
              <a:rPr lang="pl-PL" sz="1600" b="1" dirty="0"/>
              <a:t>Status parlamentarzysty</a:t>
            </a:r>
          </a:p>
          <a:p>
            <a:pPr marL="114300" indent="0">
              <a:buNone/>
            </a:pPr>
            <a:endParaRPr lang="pl-PL" sz="1600" b="1" dirty="0"/>
          </a:p>
          <a:p>
            <a:pPr marL="114300" indent="0" algn="just">
              <a:buNone/>
            </a:pPr>
            <a:r>
              <a:rPr lang="pl-PL" sz="1600" b="1" dirty="0"/>
              <a:t>Zasada niepołączalności mandatu</a:t>
            </a:r>
            <a:r>
              <a:rPr lang="pl-PL" sz="1600" dirty="0"/>
              <a:t> np. z urzędem Prezydenta RP, mandatem radnego, urzędem wójta (burmistrza, prezydenta miasta), urzędem Rzecznika Praw Obywatelskich, Rzecznika Praw Dziecka, Prezesa Najwyższej Izby Kontroli, Prezesa Urzędu Ochrony Danych Osobowych, Prezesa Narodowego Banku Polskiego, członka Rady Polityki Pieniężnej, członka Krajowej Rady Radiofonii i Telewizji, z funkcją ambasadora, z urzędem sędziego, prokuratora, zatrudnieniem w Kancelarii Sejmu, Kancelarii Senatu, Kancelarii Prezydenta RP, z zatrudnieniem w administracji rządowej, pozostawaniem w czynnej służbie wojskowej, byciem funkcjonariuszem policji lub służb ochrony państwa</a:t>
            </a:r>
            <a:endParaRPr lang="pl-PL" sz="1600" b="1" dirty="0"/>
          </a:p>
          <a:p>
            <a:pPr marL="114300" indent="0">
              <a:buNone/>
            </a:pPr>
            <a:endParaRPr lang="pl-PL" sz="1600" b="1" dirty="0"/>
          </a:p>
          <a:p>
            <a:pPr marL="114300" indent="0" algn="just">
              <a:buNone/>
            </a:pPr>
            <a:r>
              <a:rPr lang="pl-PL" sz="1600" b="1" dirty="0"/>
              <a:t>Możliwość łączenia mandatu</a:t>
            </a:r>
            <a:r>
              <a:rPr lang="pl-PL" sz="1600" dirty="0"/>
              <a:t> – z funkcją Prezesa Rady Ministrów, ministra, sekretarza stanu</a:t>
            </a:r>
            <a:endParaRPr lang="pl-PL" sz="1600" b="1" dirty="0"/>
          </a:p>
          <a:p>
            <a:pPr marL="114300" indent="0">
              <a:buNone/>
            </a:pPr>
            <a:endParaRPr lang="pl-PL" sz="1600" b="1" dirty="0"/>
          </a:p>
          <a:p>
            <a:pPr marL="114300" indent="0">
              <a:buNone/>
            </a:pPr>
            <a:r>
              <a:rPr lang="pl-PL" sz="1600" b="1" dirty="0"/>
              <a:t>Mandat wolny </a:t>
            </a:r>
            <a:r>
              <a:rPr lang="pl-PL" sz="1600" dirty="0"/>
              <a:t>– brak związania instrukcjami  wyborców</a:t>
            </a:r>
            <a:endParaRPr lang="pl-PL" sz="1600" b="1" dirty="0"/>
          </a:p>
          <a:p>
            <a:pPr marL="114300" indent="0">
              <a:buNone/>
            </a:pPr>
            <a:r>
              <a:rPr lang="pl-PL" sz="1600" b="1" dirty="0"/>
              <a:t>Mandat związany</a:t>
            </a:r>
            <a:r>
              <a:rPr lang="pl-PL" sz="1600" dirty="0"/>
              <a:t>- związanie instrukcjami wyborców</a:t>
            </a:r>
          </a:p>
          <a:p>
            <a:pPr marL="114300" indent="0">
              <a:buNone/>
            </a:pPr>
            <a:endParaRPr lang="pl-PL" sz="1600" b="1" dirty="0"/>
          </a:p>
        </p:txBody>
      </p:sp>
    </p:spTree>
    <p:extLst>
      <p:ext uri="{BB962C8B-B14F-4D97-AF65-F5344CB8AC3E}">
        <p14:creationId xmlns:p14="http://schemas.microsoft.com/office/powerpoint/2010/main" val="32542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26473" y="1712422"/>
            <a:ext cx="11272058" cy="4884930"/>
          </a:xfrm>
        </p:spPr>
        <p:txBody>
          <a:bodyPr>
            <a:normAutofit/>
          </a:bodyPr>
          <a:lstStyle/>
          <a:p>
            <a:pPr marL="114300" indent="0">
              <a:buNone/>
            </a:pPr>
            <a:r>
              <a:rPr lang="pl-PL" sz="1600" b="1" dirty="0"/>
              <a:t>Gwarancje wolnego wykonywania mandatu</a:t>
            </a:r>
          </a:p>
          <a:p>
            <a:pPr>
              <a:buFont typeface="Wingdings" pitchFamily="2" charset="2"/>
              <a:buChar char="Ø"/>
            </a:pPr>
            <a:r>
              <a:rPr lang="pl-PL" sz="1600" b="1" dirty="0"/>
              <a:t>immunitet </a:t>
            </a:r>
          </a:p>
          <a:p>
            <a:pPr marL="114300" indent="0" algn="just">
              <a:buNone/>
            </a:pPr>
            <a:r>
              <a:rPr lang="pl-PL" sz="1600" b="1" dirty="0"/>
              <a:t>Immunitet formalny </a:t>
            </a:r>
            <a:r>
              <a:rPr lang="pl-PL" sz="1600" dirty="0"/>
              <a:t>– chroni od ogłoszenia wyników wyborów do końca kadencji Sejmu; chroni przed odpowiedzialnością karną (stanowi przeszkodę w prowadzeniu postępowania karnego); wyrażenie zgody na ponoszenie odpowiedzialności – izba, której parlamentarzysta jest członkiem, lub sam parlamentarzysta</a:t>
            </a:r>
            <a:endParaRPr lang="pl-PL" sz="1600" b="1" dirty="0"/>
          </a:p>
          <a:p>
            <a:pPr marL="114300" indent="0" algn="just">
              <a:buNone/>
            </a:pPr>
            <a:r>
              <a:rPr lang="pl-PL" sz="1600" b="1" dirty="0"/>
              <a:t>Immunitet materialny</a:t>
            </a:r>
            <a:r>
              <a:rPr lang="pl-PL" sz="1600" dirty="0"/>
              <a:t> – chroni od złożenia ślubowania (od rozpoczęcia wykonywania mandatu) do śmieci; chroni przed odpowiedzialnością za czyny wchodzące w zakres wykonywania mandatu; wyłącza ponoszenie odpowiedzialności; za czyny wchodzące w zakres wykonywania mandatu – tylko odpowiedzialność regulaminowa</a:t>
            </a:r>
            <a:endParaRPr lang="pl-PL" sz="1600" b="1" dirty="0"/>
          </a:p>
          <a:p>
            <a:pPr marL="114300" indent="0" algn="just">
              <a:buNone/>
            </a:pPr>
            <a:r>
              <a:rPr lang="pl-PL" sz="1600" b="1" dirty="0"/>
              <a:t>Immunitet formalny chroniący przed odpowiedzialnością za czyny wchodzące w zakres wykonywania mandatu naruszające dobra osób trzecich </a:t>
            </a:r>
            <a:r>
              <a:rPr lang="pl-PL" sz="1600" dirty="0"/>
              <a:t>– chroni od złożenia ślubowania (od rozpoczęcia wykonywania mandatu) do śmieci; chroni przed odpowiedzialnością za czyny wchodzące w zakres wykonywania mandatu naruszające dobra osób trzecich; zgodę na ponoszenie przez parlamentarzystę odpowiedzialności może wyrazić tylko izba, której parlamentarzysta jest członkiem </a:t>
            </a:r>
            <a:endParaRPr lang="pl-PL" sz="1600" b="1" dirty="0"/>
          </a:p>
        </p:txBody>
      </p:sp>
    </p:spTree>
    <p:extLst>
      <p:ext uri="{BB962C8B-B14F-4D97-AF65-F5344CB8AC3E}">
        <p14:creationId xmlns:p14="http://schemas.microsoft.com/office/powerpoint/2010/main" val="312691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515389" y="1628801"/>
            <a:ext cx="11305309" cy="4497363"/>
          </a:xfrm>
        </p:spPr>
        <p:txBody>
          <a:bodyPr>
            <a:normAutofit/>
          </a:bodyPr>
          <a:lstStyle/>
          <a:p>
            <a:pPr marL="114300" indent="0">
              <a:buNone/>
            </a:pPr>
            <a:r>
              <a:rPr lang="pl-PL" sz="1600" b="1" dirty="0"/>
              <a:t>wyrażenie zgody na ponoszenie odpowiedzialności</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r>
              <a:rPr lang="pl-PL" sz="1600" dirty="0"/>
              <a:t> </a:t>
            </a:r>
            <a:endParaRPr lang="pl-PL" sz="1600" b="1" dirty="0"/>
          </a:p>
          <a:p>
            <a:pPr algn="just">
              <a:buFont typeface="Wingdings" pitchFamily="2" charset="2"/>
              <a:buChar char="Ø"/>
            </a:pPr>
            <a:r>
              <a:rPr lang="pl-PL" sz="1600" b="1" dirty="0"/>
              <a:t>ochrona przed pozbawieniem wolności – </a:t>
            </a:r>
            <a:r>
              <a:rPr lang="pl-PL" sz="1600" dirty="0"/>
              <a:t>posłowie/senatorowie nie mogą zostać zatrzymani ani aresztowani bez zgody Sejmu/Senatu, z wyjątkiem ujęcia ich na gorącym uczynku przestępstwa, gdy ich zatrzymanie jest niezbędne do zabezpieczenia prawidłowego toku postępowania</a:t>
            </a:r>
          </a:p>
          <a:p>
            <a:pPr marL="114300" indent="0" algn="just">
              <a:buNone/>
            </a:pPr>
            <a:r>
              <a:rPr lang="pl-PL" sz="1600" b="1" dirty="0"/>
              <a:t>Wyrażenie zgody na zatrzymanie/aresztowanie</a:t>
            </a:r>
          </a:p>
          <a:p>
            <a:pPr marL="114300" indent="0" algn="just">
              <a:buNone/>
            </a:pPr>
            <a:r>
              <a:rPr lang="pl-PL" sz="1600" b="1" dirty="0"/>
              <a:t>Posłowie - Sejm</a:t>
            </a:r>
            <a:r>
              <a:rPr lang="pl-PL" sz="1600" dirty="0"/>
              <a:t> w drodze uchwały podejmowanej bezwzględną większością głosów ustawowej liczby posłów</a:t>
            </a:r>
          </a:p>
          <a:p>
            <a:pPr marL="114300" indent="0" algn="just">
              <a:buNone/>
            </a:pPr>
            <a:r>
              <a:rPr lang="pl-PL" sz="1600" b="1" dirty="0"/>
              <a:t>Senatorowie – Senat </a:t>
            </a:r>
            <a:r>
              <a:rPr lang="pl-PL" sz="1600" dirty="0"/>
              <a:t>w drodze uchwały podejmowanej bezwzględną większością głosów ustawowej liczby senatorów</a:t>
            </a:r>
          </a:p>
          <a:p>
            <a:pPr marL="114300" indent="0" algn="just">
              <a:buNone/>
            </a:pPr>
            <a:endParaRPr lang="pl-PL" sz="1600" b="1" dirty="0"/>
          </a:p>
          <a:p>
            <a:pPr marL="114300" indent="0">
              <a:buNone/>
            </a:pPr>
            <a:endParaRPr lang="pl-PL" sz="1600" dirty="0"/>
          </a:p>
        </p:txBody>
      </p:sp>
    </p:spTree>
    <p:extLst>
      <p:ext uri="{BB962C8B-B14F-4D97-AF65-F5344CB8AC3E}">
        <p14:creationId xmlns:p14="http://schemas.microsoft.com/office/powerpoint/2010/main" val="87461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p:txBody>
          <a:bodyPr>
            <a:normAutofit/>
          </a:bodyPr>
          <a:lstStyle/>
          <a:p>
            <a:pPr>
              <a:buFont typeface="Wingdings" pitchFamily="2" charset="2"/>
              <a:buChar char="Ø"/>
            </a:pPr>
            <a:r>
              <a:rPr lang="pl-PL" sz="1600" b="1" dirty="0"/>
              <a:t>gwarancje finansowe</a:t>
            </a:r>
          </a:p>
          <a:p>
            <a:pPr marL="114300" indent="0" algn="just">
              <a:buNone/>
            </a:pPr>
            <a:r>
              <a:rPr lang="pl-PL" sz="1600" b="1" dirty="0"/>
              <a:t>uposażenie </a:t>
            </a:r>
            <a:r>
              <a:rPr lang="pl-PL" sz="1600" dirty="0"/>
              <a:t>– zastępuje wynagrodzenie za pracę; podlega opodatkowaniu i oskładkowaniu; wynosi 80% wynagrodzenia podsekretarza stanu</a:t>
            </a:r>
            <a:endParaRPr lang="pl-PL" sz="1600" b="1" dirty="0"/>
          </a:p>
          <a:p>
            <a:pPr marL="114300" indent="0" algn="just">
              <a:buNone/>
            </a:pPr>
            <a:r>
              <a:rPr lang="pl-PL" sz="1600" b="1" dirty="0"/>
              <a:t>dieta parlamentarna </a:t>
            </a:r>
            <a:r>
              <a:rPr lang="pl-PL" sz="1600" dirty="0"/>
              <a:t>– służy pokryciu kosztów wykonywania mandatu na terenie kraju; jest nieopodatkowana, nieoskładkowana, wolna od zajęcia komorniczego; odpowiada 25% wynagrodzenia podsekretarza stanu</a:t>
            </a:r>
            <a:endParaRPr lang="pl-PL" sz="1600" b="1" dirty="0"/>
          </a:p>
          <a:p>
            <a:pPr marL="114300" indent="0" algn="just">
              <a:buNone/>
            </a:pPr>
            <a:r>
              <a:rPr lang="pl-PL" sz="1600" b="1" dirty="0"/>
              <a:t>ryczałt na prowadzenie biura </a:t>
            </a:r>
            <a:r>
              <a:rPr lang="pl-PL" sz="1600" dirty="0"/>
              <a:t>– pokrycie kosztów funkcjonowania biura poselskiego/senatorskiego</a:t>
            </a:r>
          </a:p>
          <a:p>
            <a:pPr marL="114300" indent="0" algn="just">
              <a:buNone/>
            </a:pPr>
            <a:endParaRPr lang="pl-PL" sz="1600" b="1" dirty="0"/>
          </a:p>
          <a:p>
            <a:pPr algn="just">
              <a:buFont typeface="Wingdings" pitchFamily="2" charset="2"/>
              <a:buChar char="Ø"/>
            </a:pPr>
            <a:r>
              <a:rPr lang="pl-PL" sz="1600" b="1" dirty="0"/>
              <a:t>urlop bezpłatny</a:t>
            </a:r>
          </a:p>
          <a:p>
            <a:pPr algn="just">
              <a:buFont typeface="Wingdings" pitchFamily="2" charset="2"/>
              <a:buChar char="Ø"/>
            </a:pPr>
            <a:r>
              <a:rPr lang="pl-PL" sz="1600" b="1" dirty="0"/>
              <a:t>zakaz prowadzenia działalności gospodarczej z czerpaniem korzyści z majątku Skarbu Państwa lub mienia komunalnego</a:t>
            </a:r>
          </a:p>
          <a:p>
            <a:pPr>
              <a:buFont typeface="Wingdings" pitchFamily="2" charset="2"/>
              <a:buChar char="Ø"/>
            </a:pPr>
            <a:endParaRPr lang="pl-PL" sz="1600" b="1" dirty="0"/>
          </a:p>
          <a:p>
            <a:pPr marL="114300" indent="0">
              <a:buNone/>
            </a:pPr>
            <a:endParaRPr lang="pl-PL" sz="1600" dirty="0"/>
          </a:p>
        </p:txBody>
      </p:sp>
    </p:spTree>
    <p:extLst>
      <p:ext uri="{BB962C8B-B14F-4D97-AF65-F5344CB8AC3E}">
        <p14:creationId xmlns:p14="http://schemas.microsoft.com/office/powerpoint/2010/main" val="352833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p>
        </p:txBody>
      </p:sp>
      <p:sp>
        <p:nvSpPr>
          <p:cNvPr id="3" name="Symbol zastępczy zawartości 2"/>
          <p:cNvSpPr>
            <a:spLocks noGrp="1"/>
          </p:cNvSpPr>
          <p:nvPr>
            <p:ph idx="1"/>
          </p:nvPr>
        </p:nvSpPr>
        <p:spPr>
          <a:xfrm>
            <a:off x="687185" y="1723505"/>
            <a:ext cx="11067011" cy="4402659"/>
          </a:xfrm>
        </p:spPr>
        <p:txBody>
          <a:bodyPr>
            <a:normAutofit/>
          </a:bodyPr>
          <a:lstStyle/>
          <a:p>
            <a:pPr marL="114300" indent="0">
              <a:buNone/>
            </a:pPr>
            <a:r>
              <a:rPr lang="pl-PL" sz="1600" b="1" dirty="0"/>
              <a:t>Prawa i obowiązki parlamentarzystów:</a:t>
            </a:r>
          </a:p>
          <a:p>
            <a:pPr algn="just">
              <a:buFont typeface="Wingdings" pitchFamily="2" charset="2"/>
              <a:buChar char="Ø"/>
            </a:pPr>
            <a:r>
              <a:rPr lang="pl-PL" sz="1600" dirty="0"/>
              <a:t>obecność i czynny udział w pracach izby oraz jej organów, do których parlamentarzysta został wybrany</a:t>
            </a:r>
          </a:p>
          <a:p>
            <a:pPr algn="just">
              <a:buFont typeface="Wingdings" pitchFamily="2" charset="2"/>
              <a:buChar char="Ø"/>
            </a:pPr>
            <a:r>
              <a:rPr lang="pl-PL" sz="1600" dirty="0"/>
              <a:t>przyjmowanie opinii, wniosków i postulatów wyborców, spotkania z wyborcami</a:t>
            </a:r>
          </a:p>
          <a:p>
            <a:pPr algn="just">
              <a:buFont typeface="Wingdings" pitchFamily="2" charset="2"/>
              <a:buChar char="Ø"/>
            </a:pPr>
            <a:r>
              <a:rPr lang="pl-PL" sz="1600" dirty="0"/>
              <a:t>uczestniczenie w sesjach organów samorządu terytorialnego w okręgu, w którym parlamentarzysta został wybrany lub ma biuro</a:t>
            </a:r>
          </a:p>
          <a:p>
            <a:pPr algn="just">
              <a:buFont typeface="Wingdings" pitchFamily="2" charset="2"/>
              <a:buChar char="Ø"/>
            </a:pPr>
            <a:r>
              <a:rPr lang="pl-PL" sz="1600" dirty="0"/>
              <a:t>prawo do interwencji – możliwość zwrócenia się do organów administracji publicznej, organów organizacji społecznej o załatwienie sprawy w imieniu własnym lub wyborcy</a:t>
            </a:r>
          </a:p>
          <a:p>
            <a:pPr algn="just">
              <a:buFont typeface="Wingdings" pitchFamily="2" charset="2"/>
              <a:buChar char="Ø"/>
            </a:pPr>
            <a:r>
              <a:rPr lang="pl-PL" sz="1600" dirty="0"/>
              <a:t>urlop od wykonywania obowiązków parlamentarnych</a:t>
            </a:r>
          </a:p>
          <a:p>
            <a:pPr algn="just">
              <a:buFont typeface="Wingdings" pitchFamily="2" charset="2"/>
              <a:buChar char="Ø"/>
            </a:pPr>
            <a:r>
              <a:rPr lang="pl-PL" sz="1600" dirty="0"/>
              <a:t>składanie oświadczeń majątkowych oraz o uzyskanych w trakcie kadencji korzyściach</a:t>
            </a:r>
          </a:p>
          <a:p>
            <a:pPr algn="just">
              <a:buFont typeface="Wingdings" pitchFamily="2" charset="2"/>
              <a:buChar char="Ø"/>
            </a:pPr>
            <a:r>
              <a:rPr lang="pl-PL" sz="1600" dirty="0"/>
              <a:t>obowiązek zgłaszania podjęcia dodatkowego zajęcia</a:t>
            </a:r>
          </a:p>
        </p:txBody>
      </p:sp>
    </p:spTree>
    <p:extLst>
      <p:ext uri="{BB962C8B-B14F-4D97-AF65-F5344CB8AC3E}">
        <p14:creationId xmlns:p14="http://schemas.microsoft.com/office/powerpoint/2010/main" val="197406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a:xfrm>
            <a:off x="737062" y="1756756"/>
            <a:ext cx="10845338" cy="4369408"/>
          </a:xfrm>
        </p:spPr>
        <p:txBody>
          <a:bodyPr>
            <a:normAutofit/>
          </a:bodyPr>
          <a:lstStyle/>
          <a:p>
            <a:pPr marL="114300" indent="0">
              <a:buNone/>
            </a:pPr>
            <a:r>
              <a:rPr lang="pl-PL" sz="1600" b="1" dirty="0"/>
              <a:t>Marszałek Sejmu</a:t>
            </a:r>
          </a:p>
          <a:p>
            <a:pPr marL="114300" indent="0" algn="just">
              <a:buNone/>
            </a:pPr>
            <a:r>
              <a:rPr lang="pl-PL" sz="1600" dirty="0"/>
              <a:t>wybierany na pierwszym posiedzeniu Sejmu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w razie opróżnienia urzędu lub przejściowej niemożności wykonywania przez niego obowiązków, kierowanie pracami Sejmu, reprezentowanie Sejmu na zewnątrz, nadawanie biegu inicjatywom ustawodawczym i uchwałodawczym, przewodniczenie posiedzeniom Sejmu, uprawnienia w zakresie odpowiedzialności regulaminowej posłów, możliwość składania wniosków do Trybunału Konstytucyjnego, zgłaszanie kandydatów np. na RPO, RPD, PUODO, Prezesa NIK, powoływanie wiceprezesów Najwyższej Izby Kontroli oraz członków Kolegium Najwyższej Izby Kontroli, przewodniczenie posiedzeniom Zgromadzenia Narodowego, powoływanie i odwoływanie Szefa Kancelarii Sejmu</a:t>
            </a:r>
          </a:p>
        </p:txBody>
      </p:sp>
    </p:spTree>
    <p:extLst>
      <p:ext uri="{BB962C8B-B14F-4D97-AF65-F5344CB8AC3E}">
        <p14:creationId xmlns:p14="http://schemas.microsoft.com/office/powerpoint/2010/main" val="105620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72356"/>
          </a:xfrm>
        </p:spPr>
        <p:txBody>
          <a:bodyPr>
            <a:normAutofit/>
          </a:bodyPr>
          <a:lstStyle/>
          <a:p>
            <a:r>
              <a:rPr lang="pl-PL" sz="2000" dirty="0"/>
              <a:t>Wybory</a:t>
            </a:r>
          </a:p>
        </p:txBody>
      </p:sp>
      <p:sp>
        <p:nvSpPr>
          <p:cNvPr id="3" name="Symbol zastępczy zawartości 2"/>
          <p:cNvSpPr>
            <a:spLocks noGrp="1"/>
          </p:cNvSpPr>
          <p:nvPr>
            <p:ph idx="1"/>
          </p:nvPr>
        </p:nvSpPr>
        <p:spPr>
          <a:xfrm>
            <a:off x="1981200" y="1340769"/>
            <a:ext cx="8229600" cy="4785395"/>
          </a:xfrm>
        </p:spPr>
        <p:txBody>
          <a:bodyPr/>
          <a:lstStyle/>
          <a:p>
            <a:pPr marL="114300" indent="0">
              <a:buNone/>
            </a:pPr>
            <a:endParaRPr lang="pl-PL" dirty="0"/>
          </a:p>
          <a:p>
            <a:pPr marL="114300" indent="0">
              <a:buNone/>
            </a:pPr>
            <a:endParaRPr lang="pl-PL" dirty="0"/>
          </a:p>
          <a:p>
            <a:pPr marL="114300" indent="0">
              <a:buNone/>
            </a:pPr>
            <a:r>
              <a:rPr lang="pl-PL" b="1" dirty="0"/>
              <a:t>Funkcje wyborów</a:t>
            </a:r>
          </a:p>
          <a:p>
            <a:pPr>
              <a:buFont typeface="Wingdings" pitchFamily="2" charset="2"/>
              <a:buChar char="Ø"/>
            </a:pPr>
            <a:r>
              <a:rPr lang="pl-PL" dirty="0"/>
              <a:t>funkcja kreacyjna</a:t>
            </a:r>
          </a:p>
          <a:p>
            <a:pPr>
              <a:buFont typeface="Wingdings" pitchFamily="2" charset="2"/>
              <a:buChar char="Ø"/>
            </a:pPr>
            <a:r>
              <a:rPr lang="pl-PL" dirty="0"/>
              <a:t>funkcja wyrażania woli wyborców</a:t>
            </a:r>
          </a:p>
          <a:p>
            <a:pPr>
              <a:buFont typeface="Wingdings" pitchFamily="2" charset="2"/>
              <a:buChar char="Ø"/>
            </a:pPr>
            <a:r>
              <a:rPr lang="pl-PL" dirty="0"/>
              <a:t>funkcja legitymująca</a:t>
            </a:r>
          </a:p>
          <a:p>
            <a:pPr>
              <a:buFont typeface="Wingdings" pitchFamily="2" charset="2"/>
              <a:buChar char="Ø"/>
            </a:pPr>
            <a:r>
              <a:rPr lang="pl-PL" dirty="0"/>
              <a:t>funkcja kontrolna</a:t>
            </a:r>
          </a:p>
          <a:p>
            <a:pPr>
              <a:buFont typeface="Wingdings" pitchFamily="2" charset="2"/>
              <a:buChar char="Ø"/>
            </a:pPr>
            <a:r>
              <a:rPr lang="pl-PL" dirty="0"/>
              <a:t>funkcja integracyjna</a:t>
            </a:r>
          </a:p>
        </p:txBody>
      </p:sp>
    </p:spTree>
    <p:extLst>
      <p:ext uri="{BB962C8B-B14F-4D97-AF65-F5344CB8AC3E}">
        <p14:creationId xmlns:p14="http://schemas.microsoft.com/office/powerpoint/2010/main" val="169605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Prezydium Sejmu</a:t>
            </a:r>
          </a:p>
          <a:p>
            <a:pPr marL="114300" indent="0">
              <a:buNone/>
            </a:pPr>
            <a:r>
              <a:rPr lang="pl-PL" sz="1600" b="1" dirty="0"/>
              <a:t>Skład:</a:t>
            </a:r>
            <a:r>
              <a:rPr lang="pl-PL" sz="1600" dirty="0"/>
              <a:t> Marszałek Sejmu i wicemarszałkowie Sejmu</a:t>
            </a:r>
          </a:p>
          <a:p>
            <a:pPr marL="114300" indent="0" algn="just">
              <a:buNone/>
            </a:pPr>
            <a:r>
              <a:rPr lang="pl-PL" sz="1600" b="1" dirty="0"/>
              <a:t>Uprawnienia:</a:t>
            </a:r>
            <a:r>
              <a:rPr lang="pl-PL" sz="1600" dirty="0"/>
              <a:t> ustalanie tygodni posiedzeń, ustalanie planu prac Sejmu, dokonywanie wykładni Regulaminu Sejmu, ustalanie zasad doradztwa naukowego na rzecz Sejmu, zapewnianie współpracy między komisjami sejmowymi, uprawnienia w zakresie odpowiedzialności regulaminowej posłów, zgłaszanie kandydatów na sędziów Trybunału Konstytucyjnego, inicjatywa uchwałodawcza</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Sejmu, wicemarszałkowie Sejmu, przewodniczący lub wiceprzewodniczący klubów poselskich, kół parlamentarnych reprezentujących w dniu rozpoczęcia kadencji Sejmu osobną listę</a:t>
            </a:r>
          </a:p>
          <a:p>
            <a:pPr marL="114300" indent="0" algn="just">
              <a:buNone/>
            </a:pPr>
            <a:r>
              <a:rPr lang="pl-PL" sz="1600" b="1" dirty="0"/>
              <a:t>Uprawnienia: </a:t>
            </a:r>
            <a:r>
              <a:rPr lang="pl-PL" sz="1600" dirty="0"/>
              <a:t>zapewnia współdziałanie klubów i kół poselskich, opiniowanie projektów planów prac Sejmu, projektów porządku dziennego obrad, inne sprawy przekazane przez Marszałka lub Prezydium Sejmu</a:t>
            </a:r>
            <a:endParaRPr lang="pl-PL" sz="1600" b="1" dirty="0"/>
          </a:p>
          <a:p>
            <a:pPr marL="114300" indent="0">
              <a:buNone/>
            </a:pPr>
            <a:endParaRPr lang="pl-PL" sz="1600" dirty="0"/>
          </a:p>
        </p:txBody>
      </p:sp>
    </p:spTree>
    <p:extLst>
      <p:ext uri="{BB962C8B-B14F-4D97-AF65-F5344CB8AC3E}">
        <p14:creationId xmlns:p14="http://schemas.microsoft.com/office/powerpoint/2010/main" val="405451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sejmu</a:t>
            </a:r>
          </a:p>
        </p:txBody>
      </p:sp>
      <p:sp>
        <p:nvSpPr>
          <p:cNvPr id="3" name="Symbol zastępczy zawartości 2"/>
          <p:cNvSpPr>
            <a:spLocks noGrp="1"/>
          </p:cNvSpPr>
          <p:nvPr>
            <p:ph idx="1"/>
          </p:nvPr>
        </p:nvSpPr>
        <p:spPr/>
        <p:txBody>
          <a:bodyPr>
            <a:normAutofit/>
          </a:bodyPr>
          <a:lstStyle/>
          <a:p>
            <a:pPr marL="114300" indent="0">
              <a:buNone/>
            </a:pPr>
            <a:r>
              <a:rPr lang="pl-PL" sz="1600" b="1" dirty="0"/>
              <a:t>Komisje sejmowe</a:t>
            </a:r>
          </a:p>
          <a:p>
            <a:pPr>
              <a:buFont typeface="Wingdings" pitchFamily="2" charset="2"/>
              <a:buChar char="Ø"/>
            </a:pPr>
            <a:r>
              <a:rPr lang="pl-PL" sz="1600" b="1" dirty="0"/>
              <a:t>stałe</a:t>
            </a:r>
          </a:p>
          <a:p>
            <a:pPr>
              <a:buFont typeface="Wingdings" pitchFamily="2" charset="2"/>
              <a:buChar char="Ø"/>
            </a:pPr>
            <a:r>
              <a:rPr lang="pl-PL" sz="1600" b="1" dirty="0"/>
              <a:t>nadzwyczajne</a:t>
            </a:r>
          </a:p>
          <a:p>
            <a:pPr marL="114300" indent="0">
              <a:buNone/>
            </a:pPr>
            <a:endParaRPr lang="pl-PL" sz="1600" b="1" dirty="0"/>
          </a:p>
          <a:p>
            <a:pPr>
              <a:buFont typeface="Wingdings" pitchFamily="2" charset="2"/>
              <a:buChar char="Ø"/>
            </a:pPr>
            <a:r>
              <a:rPr lang="pl-PL" sz="1600" b="1" dirty="0"/>
              <a:t>resortowe</a:t>
            </a:r>
          </a:p>
          <a:p>
            <a:pPr>
              <a:buFont typeface="Wingdings" pitchFamily="2" charset="2"/>
              <a:buChar char="Ø"/>
            </a:pPr>
            <a:r>
              <a:rPr lang="pl-PL" sz="1600" b="1" dirty="0" err="1"/>
              <a:t>pozaresortowe</a:t>
            </a:r>
            <a:endParaRPr lang="pl-PL" sz="1600" b="1" dirty="0"/>
          </a:p>
          <a:p>
            <a:pPr marL="114300" indent="0">
              <a:buNone/>
            </a:pPr>
            <a:endParaRPr lang="pl-PL" sz="1600" dirty="0"/>
          </a:p>
          <a:p>
            <a:pPr marL="114300" indent="0">
              <a:buNone/>
            </a:pPr>
            <a:r>
              <a:rPr lang="pl-PL" sz="1600" b="1" dirty="0"/>
              <a:t>Komisja śledcza</a:t>
            </a:r>
          </a:p>
          <a:p>
            <a:pPr marL="114300" indent="0">
              <a:buNone/>
            </a:pPr>
            <a:endParaRPr lang="pl-PL" sz="1600" dirty="0"/>
          </a:p>
          <a:p>
            <a:pPr marL="114300" indent="0" algn="just">
              <a:buNone/>
            </a:pPr>
            <a:r>
              <a:rPr lang="pl-PL" sz="1600" dirty="0"/>
              <a:t>Pracami komisji kieruje prezydium komisji: przewodniczący i zastępcy przewodniczącego komisji</a:t>
            </a:r>
          </a:p>
        </p:txBody>
      </p:sp>
    </p:spTree>
    <p:extLst>
      <p:ext uri="{BB962C8B-B14F-4D97-AF65-F5344CB8AC3E}">
        <p14:creationId xmlns:p14="http://schemas.microsoft.com/office/powerpoint/2010/main" val="2622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235611" y="1593188"/>
            <a:ext cx="11488903" cy="4981516"/>
          </a:xfrm>
        </p:spPr>
        <p:txBody>
          <a:bodyPr>
            <a:normAutofit/>
          </a:bodyPr>
          <a:lstStyle/>
          <a:p>
            <a:pPr algn="just">
              <a:buFont typeface="Wingdings" panose="05000000000000000000" pitchFamily="2" charset="2"/>
              <a:buChar char="Ø"/>
            </a:pPr>
            <a:endParaRPr lang="pl-PL" sz="1600" b="1" dirty="0"/>
          </a:p>
          <a:p>
            <a:pPr algn="just">
              <a:buFont typeface="Wingdings" panose="05000000000000000000" pitchFamily="2" charset="2"/>
              <a:buChar char="Ø"/>
            </a:pPr>
            <a:endParaRPr lang="pl-PL" sz="1600" b="1" dirty="0"/>
          </a:p>
          <a:p>
            <a:pPr algn="just">
              <a:buFont typeface="Wingdings" panose="05000000000000000000" pitchFamily="2" charset="2"/>
              <a:buChar char="Ø"/>
            </a:pPr>
            <a:endParaRPr lang="pl-PL" sz="1600" b="1" dirty="0"/>
          </a:p>
          <a:p>
            <a:pPr algn="just">
              <a:buFont typeface="Wingdings" panose="05000000000000000000" pitchFamily="2" charset="2"/>
              <a:buChar char="Ø"/>
            </a:pPr>
            <a:r>
              <a:rPr lang="pl-PL" sz="1800" b="1" dirty="0"/>
              <a:t>zasada wyborów wolnych</a:t>
            </a:r>
          </a:p>
          <a:p>
            <a:pPr algn="just">
              <a:buFont typeface="Wingdings" panose="05000000000000000000" pitchFamily="2" charset="2"/>
              <a:buChar char="Ø"/>
            </a:pPr>
            <a:r>
              <a:rPr lang="pl-PL" sz="1800" b="1" dirty="0"/>
              <a:t>zasada powszechności prawa wyborczego</a:t>
            </a:r>
          </a:p>
          <a:p>
            <a:pPr algn="just">
              <a:buFont typeface="Wingdings" panose="05000000000000000000" pitchFamily="2" charset="2"/>
              <a:buChar char="Ø"/>
            </a:pPr>
            <a:r>
              <a:rPr lang="pl-PL" sz="1800" b="1" dirty="0"/>
              <a:t>zasada równości prawa wyborczego</a:t>
            </a:r>
          </a:p>
          <a:p>
            <a:pPr algn="just">
              <a:buFont typeface="Wingdings" panose="05000000000000000000" pitchFamily="2" charset="2"/>
              <a:buChar char="Ø"/>
            </a:pPr>
            <a:r>
              <a:rPr lang="pl-PL" sz="1800" b="1" dirty="0"/>
              <a:t>zasada bezpośredniości</a:t>
            </a:r>
          </a:p>
          <a:p>
            <a:pPr algn="just">
              <a:buFont typeface="Wingdings" panose="05000000000000000000" pitchFamily="2" charset="2"/>
              <a:buChar char="Ø"/>
            </a:pPr>
            <a:r>
              <a:rPr lang="pl-PL" sz="1800" b="1" dirty="0"/>
              <a:t>zasada tajności głosowania</a:t>
            </a:r>
          </a:p>
          <a:p>
            <a:pPr algn="just">
              <a:buFont typeface="Wingdings" panose="05000000000000000000" pitchFamily="2" charset="2"/>
              <a:buChar char="Ø"/>
            </a:pPr>
            <a:r>
              <a:rPr lang="pl-PL" sz="1800" b="1" dirty="0"/>
              <a:t>zasada wyborów większościowych</a:t>
            </a:r>
          </a:p>
          <a:p>
            <a:pPr algn="just">
              <a:buFont typeface="Wingdings" panose="05000000000000000000" pitchFamily="2" charset="2"/>
              <a:buChar char="Ø"/>
            </a:pPr>
            <a:r>
              <a:rPr lang="pl-PL" sz="1800" b="1" dirty="0"/>
              <a:t>zasada proporcjonalności prawa wyborczego</a:t>
            </a:r>
          </a:p>
          <a:p>
            <a:pPr algn="just">
              <a:buFont typeface="Wingdings" panose="05000000000000000000" pitchFamily="2" charset="2"/>
              <a:buChar char="Ø"/>
            </a:pPr>
            <a:endParaRPr lang="pl-PL" sz="1600" b="1" dirty="0"/>
          </a:p>
          <a:p>
            <a:pPr algn="just">
              <a:buFont typeface="Wingdings" panose="05000000000000000000" pitchFamily="2" charset="2"/>
              <a:buChar char="Ø"/>
            </a:pPr>
            <a:endParaRPr lang="pl-PL" sz="1600" b="1" dirty="0"/>
          </a:p>
          <a:p>
            <a:pPr algn="just">
              <a:buFont typeface="Wingdings" panose="05000000000000000000" pitchFamily="2" charset="2"/>
              <a:buChar char="Ø"/>
            </a:pPr>
            <a:endParaRPr lang="pl-PL" sz="1600" b="1" dirty="0"/>
          </a:p>
          <a:p>
            <a:pPr algn="just">
              <a:buFont typeface="Wingdings" panose="05000000000000000000" pitchFamily="2" charset="2"/>
              <a:buChar char="Ø"/>
            </a:pPr>
            <a:endParaRPr lang="pl-PL" sz="1600" b="1" dirty="0"/>
          </a:p>
        </p:txBody>
      </p:sp>
    </p:spTree>
    <p:extLst>
      <p:ext uri="{BB962C8B-B14F-4D97-AF65-F5344CB8AC3E}">
        <p14:creationId xmlns:p14="http://schemas.microsoft.com/office/powerpoint/2010/main" val="2799257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3"/>
            <a:ext cx="8260672" cy="500348"/>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124745"/>
            <a:ext cx="8229600" cy="5001419"/>
          </a:xfrm>
        </p:spPr>
        <p:txBody>
          <a:bodyPr/>
          <a:lstStyle/>
          <a:p>
            <a:pPr marL="114300" indent="0" algn="ctr">
              <a:buNone/>
            </a:pPr>
            <a:endParaRPr lang="pl-PL" dirty="0"/>
          </a:p>
          <a:p>
            <a:pPr marL="114300" indent="0" algn="ctr">
              <a:buNone/>
            </a:pPr>
            <a:r>
              <a:rPr lang="pl-PL" b="1" dirty="0"/>
              <a:t>Zasada wyborów wolnych</a:t>
            </a:r>
          </a:p>
          <a:p>
            <a:pPr marL="114300" indent="0">
              <a:buNone/>
            </a:pPr>
            <a:endParaRPr lang="pl-PL" dirty="0"/>
          </a:p>
          <a:p>
            <a:pPr>
              <a:buFont typeface="Wingdings" pitchFamily="2" charset="2"/>
              <a:buChar char="ü"/>
            </a:pPr>
            <a:r>
              <a:rPr lang="pl-PL" dirty="0"/>
              <a:t>swoboda zgłaszania kandydatów</a:t>
            </a:r>
          </a:p>
          <a:p>
            <a:pPr>
              <a:buFont typeface="Wingdings" pitchFamily="2" charset="2"/>
              <a:buChar char="ü"/>
            </a:pPr>
            <a:r>
              <a:rPr lang="pl-PL" dirty="0"/>
              <a:t>swoboda kształtowania programów wyborczych i ich propagowania</a:t>
            </a:r>
          </a:p>
          <a:p>
            <a:pPr>
              <a:buFont typeface="Wingdings" pitchFamily="2" charset="2"/>
              <a:buChar char="ü"/>
            </a:pPr>
            <a:r>
              <a:rPr lang="pl-PL" dirty="0"/>
              <a:t>swoboda decyzji wyborczej</a:t>
            </a:r>
          </a:p>
        </p:txBody>
      </p:sp>
    </p:spTree>
    <p:extLst>
      <p:ext uri="{BB962C8B-B14F-4D97-AF65-F5344CB8AC3E}">
        <p14:creationId xmlns:p14="http://schemas.microsoft.com/office/powerpoint/2010/main" val="427687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0128" y="408374"/>
            <a:ext cx="8260672" cy="500347"/>
          </a:xfrm>
        </p:spPr>
        <p:txBody>
          <a:bodyPr>
            <a:normAutofit/>
          </a:bodyPr>
          <a:lstStyle/>
          <a:p>
            <a:r>
              <a:rPr lang="pl-PL" sz="2000" dirty="0"/>
              <a:t>Zasady prawa wyborczego</a:t>
            </a:r>
          </a:p>
        </p:txBody>
      </p:sp>
      <p:sp>
        <p:nvSpPr>
          <p:cNvPr id="3" name="Symbol zastępczy zawartości 2"/>
          <p:cNvSpPr>
            <a:spLocks noGrp="1"/>
          </p:cNvSpPr>
          <p:nvPr>
            <p:ph idx="1"/>
          </p:nvPr>
        </p:nvSpPr>
        <p:spPr>
          <a:xfrm>
            <a:off x="1981200" y="1556792"/>
            <a:ext cx="8229600" cy="5051042"/>
          </a:xfrm>
        </p:spPr>
        <p:txBody>
          <a:bodyPr>
            <a:normAutofit fontScale="92500" lnSpcReduction="10000"/>
          </a:bodyPr>
          <a:lstStyle/>
          <a:p>
            <a:pPr marL="114300" indent="0" algn="ctr">
              <a:buNone/>
            </a:pPr>
            <a:r>
              <a:rPr lang="pl-PL" b="1" dirty="0"/>
              <a:t>Zasada powszechności prawa</a:t>
            </a:r>
            <a:r>
              <a:rPr lang="pl-PL" dirty="0"/>
              <a:t> </a:t>
            </a:r>
            <a:r>
              <a:rPr lang="pl-PL" b="1" dirty="0"/>
              <a:t>wyborczego</a:t>
            </a:r>
          </a:p>
          <a:p>
            <a:pPr marL="114300" indent="0" algn="just">
              <a:buNone/>
            </a:pPr>
            <a:endParaRPr lang="pl-PL" sz="1600" dirty="0"/>
          </a:p>
          <a:p>
            <a:pPr marL="114300" indent="0" algn="just">
              <a:buNone/>
            </a:pPr>
            <a:r>
              <a:rPr lang="pl-PL" sz="1600" dirty="0"/>
              <a:t>Ukształtowanie zasad nabywania praw wyborczych w taki sposób, by jak najszersze grono osób mogło uczestniczyć w wyborach </a:t>
            </a:r>
          </a:p>
          <a:p>
            <a:pPr marL="114300" indent="0" algn="just">
              <a:buNone/>
            </a:pPr>
            <a:endParaRPr lang="pl-PL" sz="1600" dirty="0"/>
          </a:p>
          <a:p>
            <a:pPr marL="114300" indent="0" algn="just">
              <a:buNone/>
            </a:pPr>
            <a:r>
              <a:rPr lang="pl-PL" sz="1600" dirty="0"/>
              <a:t>Najbardziej powszechne kryteria przyznania praw wyborczych: obywatelstwo, wiek, brak choroby psychicznej lub umysłowej, brak karalności, domicyl</a:t>
            </a:r>
          </a:p>
          <a:p>
            <a:pPr marL="114300" indent="0" algn="just">
              <a:buNone/>
            </a:pPr>
            <a:endParaRPr lang="pl-PL" sz="1600" dirty="0"/>
          </a:p>
          <a:p>
            <a:pPr marL="114300" indent="0" algn="just">
              <a:buNone/>
            </a:pPr>
            <a:r>
              <a:rPr lang="pl-PL" sz="1600" dirty="0"/>
              <a:t>Gwarancje:</a:t>
            </a:r>
          </a:p>
          <a:p>
            <a:pPr algn="just">
              <a:buFont typeface="Wingdings" pitchFamily="2" charset="2"/>
              <a:buChar char="Ø"/>
            </a:pPr>
            <a:r>
              <a:rPr lang="pl-PL" sz="1600" dirty="0"/>
              <a:t>rejestr i spis wyborców prowadzone w oparciu o zasadę jawności </a:t>
            </a:r>
          </a:p>
          <a:p>
            <a:pPr algn="just">
              <a:buFont typeface="Wingdings" pitchFamily="2" charset="2"/>
              <a:buChar char="Ø"/>
            </a:pPr>
            <a:r>
              <a:rPr lang="pl-PL" sz="1600" dirty="0"/>
              <a:t>możliwość głosownia poza miejscem stałego zamieszkania</a:t>
            </a:r>
          </a:p>
          <a:p>
            <a:pPr algn="just">
              <a:buFont typeface="Wingdings" pitchFamily="2" charset="2"/>
              <a:buChar char="Ø"/>
            </a:pPr>
            <a:r>
              <a:rPr lang="pl-PL" sz="1600" dirty="0"/>
              <a:t>sposób tworzenia obwodów do głosowania</a:t>
            </a:r>
          </a:p>
          <a:p>
            <a:pPr marL="114300" indent="0" algn="just">
              <a:buNone/>
            </a:pPr>
            <a:r>
              <a:rPr lang="pl-PL" sz="1600" dirty="0"/>
              <a:t>obwody stałe – tworzone na zasadzie terytorialnej dla 200-4000 wyborców</a:t>
            </a:r>
          </a:p>
          <a:p>
            <a:pPr marL="114300" indent="0" algn="just">
              <a:buNone/>
            </a:pPr>
            <a:r>
              <a:rPr lang="pl-PL" sz="1600" dirty="0"/>
              <a:t>obwody odrębne – zakłady lecznicze, domy pomocy społecznej, zakłady karne, areszty, domy studenckie</a:t>
            </a:r>
          </a:p>
          <a:p>
            <a:pPr marL="114300" indent="0" algn="just">
              <a:buNone/>
            </a:pPr>
            <a:r>
              <a:rPr lang="pl-PL" sz="1600" dirty="0"/>
              <a:t>obwody poza granicami państwa</a:t>
            </a:r>
          </a:p>
          <a:p>
            <a:pPr marL="114300" indent="0" algn="just">
              <a:buNone/>
            </a:pPr>
            <a:r>
              <a:rPr lang="pl-PL" sz="1600" dirty="0"/>
              <a:t>obwody na polskich statkach morskich</a:t>
            </a:r>
          </a:p>
          <a:p>
            <a:pPr algn="just">
              <a:buFont typeface="Wingdings" panose="05000000000000000000" pitchFamily="2" charset="2"/>
              <a:buChar char="Ø"/>
            </a:pPr>
            <a:r>
              <a:rPr lang="pl-PL" sz="1600" dirty="0"/>
              <a:t>głosowanie przez pełnomocnika</a:t>
            </a:r>
          </a:p>
          <a:p>
            <a:pPr algn="just">
              <a:buFont typeface="Wingdings" panose="05000000000000000000" pitchFamily="2" charset="2"/>
              <a:buChar char="Ø"/>
            </a:pPr>
            <a:r>
              <a:rPr lang="pl-PL" sz="1600" dirty="0"/>
              <a:t>głosowanie korespondencyjne</a:t>
            </a:r>
          </a:p>
          <a:p>
            <a:pPr marL="114300" indent="0" algn="just">
              <a:buNone/>
            </a:pPr>
            <a:endParaRPr lang="pl-PL" sz="1600" dirty="0"/>
          </a:p>
        </p:txBody>
      </p:sp>
    </p:spTree>
    <p:extLst>
      <p:ext uri="{BB962C8B-B14F-4D97-AF65-F5344CB8AC3E}">
        <p14:creationId xmlns:p14="http://schemas.microsoft.com/office/powerpoint/2010/main" val="243016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TotalTime>
  <Words>4780</Words>
  <Application>Microsoft Office PowerPoint</Application>
  <PresentationFormat>Panoramiczny</PresentationFormat>
  <Paragraphs>651</Paragraphs>
  <Slides>61</Slides>
  <Notes>0</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61</vt:i4>
      </vt:variant>
    </vt:vector>
  </HeadingPairs>
  <TitlesOfParts>
    <vt:vector size="68" baseType="lpstr">
      <vt:lpstr>Aptos</vt:lpstr>
      <vt:lpstr>Arial</vt:lpstr>
      <vt:lpstr>Book Antiqua</vt:lpstr>
      <vt:lpstr>Century Gothic</vt:lpstr>
      <vt:lpstr>Wingdings</vt:lpstr>
      <vt:lpstr>Apteka</vt:lpstr>
      <vt:lpstr>1_Apteka</vt:lpstr>
      <vt:lpstr>Podstawy prawa</vt:lpstr>
      <vt:lpstr>Zasada suwerenności Narodu – art. 4</vt:lpstr>
      <vt:lpstr>Sposoby sprawowania władzy przez suwerena</vt:lpstr>
      <vt:lpstr>Podziały referendum</vt:lpstr>
      <vt:lpstr>Demokratyczne sposoby podejmowania decyzji</vt:lpstr>
      <vt:lpstr>Wybory</vt:lpstr>
      <vt:lpstr>Zasady prawa wyborczego</vt:lpstr>
      <vt:lpstr>Zasady prawa wyborczego</vt:lpstr>
      <vt:lpstr>Zasady prawa wyborczego</vt:lpstr>
      <vt:lpstr>Zasady prawa wyborczego</vt:lpstr>
      <vt:lpstr>Zasady prawa wyborczego</vt:lpstr>
      <vt:lpstr>Zasady prawa wyborczego</vt:lpstr>
      <vt:lpstr>Zasady prawa wyborczego</vt:lpstr>
      <vt:lpstr>Zasady prawa wyborczego</vt:lpstr>
      <vt:lpstr>Zarządzenie wyborów</vt:lpstr>
      <vt:lpstr>Organy wyborcze</vt:lpstr>
      <vt:lpstr>Organy wyborcze</vt:lpstr>
      <vt:lpstr>Organy wyborcze</vt:lpstr>
      <vt:lpstr>Organy wyborcze</vt:lpstr>
      <vt:lpstr>Organy wyborcze</vt:lpstr>
      <vt:lpstr>Organy wyborcze</vt:lpstr>
      <vt:lpstr>Organy wyborcze</vt:lpstr>
      <vt:lpstr>Wybory do Sejmu</vt:lpstr>
      <vt:lpstr>Wybory do sejmu c.d.</vt:lpstr>
      <vt:lpstr>Wybory do Senatu</vt:lpstr>
      <vt:lpstr>Wybory do senatu c.d.</vt:lpstr>
      <vt:lpstr>Wybory na urząd Prezydenta RP</vt:lpstr>
      <vt:lpstr>Wybory na urząd Prezydenta RP c.d.</vt:lpstr>
      <vt:lpstr>Wybory do Parlamentu Europejskiego</vt:lpstr>
      <vt:lpstr>Wybory do Parlamentu Europejskiego c.d.</vt:lpstr>
      <vt:lpstr>Wybory do organów stanowiących jednostek samorządu terytorialnego </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do organów stanowiących jednostek samorządu terytorialnego c.d</vt:lpstr>
      <vt:lpstr>Wybory wójta, burmistrza i prezydenta miasta</vt:lpstr>
      <vt:lpstr>Wybory wójta, burmistrza i prezydenta miasta c.d.</vt:lpstr>
      <vt:lpstr>Referendum ogólnokrajowe</vt:lpstr>
      <vt:lpstr>Referendum ogólnokrajowe c.d.</vt:lpstr>
      <vt:lpstr>Obywatelska inicjatywa ustawodawcza</vt:lpstr>
      <vt:lpstr>Zasada państwa jako dobra wspólnego – art. 1</vt:lpstr>
      <vt:lpstr>Zasada bezstronności światopoglądowej państwa – art. 25</vt:lpstr>
      <vt:lpstr>Zasada demokratycznego państwa prawnego – art. 2</vt:lpstr>
      <vt:lpstr>Zasada demokratycznego państwa prawnego – art. 2 c.d.</vt:lpstr>
      <vt:lpstr>* Zasada rządów prawa – Rule of law (np. USA)</vt:lpstr>
      <vt:lpstr>Zasada sprawiedliwości społecznej – art. 2 in fine</vt:lpstr>
      <vt:lpstr>Zasada państwa republikańskiego</vt:lpstr>
      <vt:lpstr>Zasada państwa jednolitego (unitarnego) – art. 3</vt:lpstr>
      <vt:lpstr>Zasada społecznej gospodarki rynkowej – art. 20</vt:lpstr>
      <vt:lpstr>Zasada trójpodziału władzy – art. 10</vt:lpstr>
      <vt:lpstr>Zasada trójpodziału władzy – art. 10 c.d.</vt:lpstr>
      <vt:lpstr>Władza ustawodawcza Sejm i senat</vt:lpstr>
      <vt:lpstr>Władza ustawodawcza c.d.</vt:lpstr>
      <vt:lpstr>Władza ustawodawcza c.d.</vt:lpstr>
      <vt:lpstr>Władza ustawodawcza c.d.</vt:lpstr>
      <vt:lpstr>Władza ustawodawcza c.d.</vt:lpstr>
      <vt:lpstr>Władza ustawodawcza c.d.</vt:lpstr>
      <vt:lpstr>Władza ustawodawcza c.d. organy sejmu</vt:lpstr>
      <vt:lpstr>Władza ustawodawcza c.d. organy sejmu</vt:lpstr>
      <vt:lpstr>Władza ustawodawcza c.d. organy sejmu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2024-10-25T10:43:10Z</dcterms:created>
  <dcterms:modified xsi:type="dcterms:W3CDTF">2024-10-25T10:47:23Z</dcterms:modified>
</cp:coreProperties>
</file>