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4"/>
  </p:notesMasterIdLst>
  <p:sldIdLst>
    <p:sldId id="258" r:id="rId3"/>
    <p:sldId id="274" r:id="rId4"/>
    <p:sldId id="275" r:id="rId5"/>
    <p:sldId id="276" r:id="rId6"/>
    <p:sldId id="277" r:id="rId7"/>
    <p:sldId id="278" r:id="rId8"/>
    <p:sldId id="563"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6" r:id="rId26"/>
    <p:sldId id="295" r:id="rId27"/>
    <p:sldId id="297" r:id="rId28"/>
    <p:sldId id="298" r:id="rId29"/>
    <p:sldId id="299" r:id="rId30"/>
    <p:sldId id="300" r:id="rId31"/>
    <p:sldId id="301" r:id="rId32"/>
    <p:sldId id="305" r:id="rId33"/>
    <p:sldId id="306" r:id="rId34"/>
    <p:sldId id="307" r:id="rId35"/>
    <p:sldId id="308" r:id="rId36"/>
    <p:sldId id="309" r:id="rId37"/>
    <p:sldId id="310" r:id="rId38"/>
    <p:sldId id="311" r:id="rId39"/>
    <p:sldId id="312" r:id="rId40"/>
    <p:sldId id="302" r:id="rId41"/>
    <p:sldId id="303" r:id="rId42"/>
    <p:sldId id="304" r:id="rId43"/>
    <p:sldId id="263" r:id="rId44"/>
    <p:sldId id="264" r:id="rId45"/>
    <p:sldId id="265" r:id="rId46"/>
    <p:sldId id="565" r:id="rId47"/>
    <p:sldId id="566" r:id="rId48"/>
    <p:sldId id="567" r:id="rId49"/>
    <p:sldId id="558" r:id="rId50"/>
    <p:sldId id="270" r:id="rId51"/>
    <p:sldId id="271" r:id="rId52"/>
    <p:sldId id="568" r:id="rId53"/>
    <p:sldId id="569" r:id="rId54"/>
    <p:sldId id="313" r:id="rId55"/>
    <p:sldId id="314" r:id="rId56"/>
    <p:sldId id="315" r:id="rId57"/>
    <p:sldId id="316" r:id="rId58"/>
    <p:sldId id="317" r:id="rId59"/>
    <p:sldId id="318" r:id="rId60"/>
    <p:sldId id="319" r:id="rId61"/>
    <p:sldId id="320" r:id="rId62"/>
    <p:sldId id="321" r:id="rId6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8" autoAdjust="0"/>
    <p:restoredTop sz="94660"/>
  </p:normalViewPr>
  <p:slideViewPr>
    <p:cSldViewPr snapToGrid="0">
      <p:cViewPr varScale="1">
        <p:scale>
          <a:sx n="82" d="100"/>
          <a:sy n="82" d="100"/>
        </p:scale>
        <p:origin x="2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2F013-6443-48D1-BAF3-1B0FB91A41E2}" type="datetimeFigureOut">
              <a:rPr lang="pl-PL" smtClean="0"/>
              <a:t>25.10.2024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A43A-72A7-4B1C-8459-B655C69826CB}" type="slidenum">
              <a:rPr lang="pl-PL" smtClean="0"/>
              <a:t>‹#›</a:t>
            </a:fld>
            <a:endParaRPr lang="pl-PL"/>
          </a:p>
        </p:txBody>
      </p:sp>
    </p:spTree>
    <p:extLst>
      <p:ext uri="{BB962C8B-B14F-4D97-AF65-F5344CB8AC3E}">
        <p14:creationId xmlns:p14="http://schemas.microsoft.com/office/powerpoint/2010/main" val="3038116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7491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7549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88627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5028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9183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108160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5173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304310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842580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980217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1187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572003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191341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704501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6689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19467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8369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7422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980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4732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3809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83960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172280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25.10.2024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09998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2 </a:t>
            </a:r>
          </a:p>
          <a:p>
            <a:r>
              <a:rPr lang="pl-PL" dirty="0"/>
              <a:t>ZIRCS1-1111, ZIRCS1-1112, ZIRCS1-1113, ZIRCS1-1114, ZIRCS1-1115</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556792"/>
            <a:ext cx="8229600" cy="4824536"/>
          </a:xfrm>
        </p:spPr>
        <p:txBody>
          <a:bodyPr>
            <a:normAutofit lnSpcReduction="10000"/>
          </a:bodyPr>
          <a:lstStyle/>
          <a:p>
            <a:pPr marL="114300" indent="0" algn="ctr">
              <a:buNone/>
            </a:pPr>
            <a:r>
              <a:rPr lang="pl-PL" b="1" dirty="0"/>
              <a:t>Zasada równości prawa wyborczego</a:t>
            </a:r>
          </a:p>
          <a:p>
            <a:pPr marL="114300" indent="0" algn="just">
              <a:buNone/>
            </a:pPr>
            <a:endParaRPr lang="pl-PL" sz="1600" dirty="0"/>
          </a:p>
          <a:p>
            <a:pPr marL="114300" indent="0" algn="just">
              <a:buNone/>
            </a:pPr>
            <a:r>
              <a:rPr lang="pl-PL" sz="1600" dirty="0"/>
              <a:t>Aspekt formalny – każdy wyborca na takich samych zasadach uczestniczy w wyborach</a:t>
            </a:r>
          </a:p>
          <a:p>
            <a:pPr marL="114300" indent="0" algn="just">
              <a:buNone/>
            </a:pPr>
            <a:r>
              <a:rPr lang="pl-PL" sz="1600" dirty="0"/>
              <a:t>Gwarancje:</a:t>
            </a:r>
          </a:p>
          <a:p>
            <a:pPr algn="just">
              <a:buFont typeface="Wingdings" pitchFamily="2" charset="2"/>
              <a:buChar char="§"/>
            </a:pPr>
            <a:r>
              <a:rPr lang="pl-PL" sz="1600" dirty="0"/>
              <a:t>ujęcie wyborcy w Centralnym Rejestrze Wyborców</a:t>
            </a:r>
          </a:p>
          <a:p>
            <a:pPr algn="just">
              <a:buFont typeface="Wingdings" pitchFamily="2" charset="2"/>
              <a:buChar char="§"/>
            </a:pPr>
            <a:r>
              <a:rPr lang="pl-PL" sz="1600" dirty="0"/>
              <a:t>ujęcie w jednym spisie wyborców</a:t>
            </a:r>
          </a:p>
          <a:p>
            <a:pPr algn="just">
              <a:buFont typeface="Wingdings" pitchFamily="2" charset="2"/>
              <a:buChar char="§"/>
            </a:pPr>
            <a:r>
              <a:rPr lang="pl-PL" sz="1600" dirty="0"/>
              <a:t>nieumieszczenie/wykreślenie ze spisu w stałym obwodzie głosowania wyborcy, który pobrał zaświadczenie o prawie do głosowania</a:t>
            </a:r>
          </a:p>
          <a:p>
            <a:pPr algn="just">
              <a:buFont typeface="Wingdings" pitchFamily="2" charset="2"/>
              <a:buChar char="§"/>
            </a:pPr>
            <a:r>
              <a:rPr lang="pl-PL" sz="1600" dirty="0"/>
              <a:t>odebranie zaświadczenia o prawie do głosowania w przypadku dopisania do spisu</a:t>
            </a:r>
          </a:p>
          <a:p>
            <a:pPr algn="just">
              <a:buFont typeface="Wingdings" pitchFamily="2" charset="2"/>
              <a:buChar char="§"/>
            </a:pPr>
            <a:r>
              <a:rPr lang="pl-PL" sz="1600" dirty="0"/>
              <a:t>poświadczenie podpisem odbioru karty do głosowania</a:t>
            </a:r>
          </a:p>
          <a:p>
            <a:pPr marL="114300" indent="0" algn="just">
              <a:buNone/>
            </a:pPr>
            <a:endParaRPr lang="pl-PL" sz="1600" dirty="0"/>
          </a:p>
          <a:p>
            <a:pPr marL="114300" indent="0" algn="just">
              <a:buNone/>
            </a:pPr>
            <a:r>
              <a:rPr lang="pl-PL" sz="1600" dirty="0"/>
              <a:t>Aspekt materialny – każdy głos ma taką samą siłę</a:t>
            </a:r>
          </a:p>
          <a:p>
            <a:pPr marL="114300" indent="0" algn="just">
              <a:buNone/>
            </a:pPr>
            <a:r>
              <a:rPr lang="pl-PL" sz="1600" dirty="0"/>
              <a:t>Gwarancje:</a:t>
            </a:r>
          </a:p>
          <a:p>
            <a:pPr algn="just">
              <a:buFont typeface="Wingdings" pitchFamily="2" charset="2"/>
              <a:buChar char="§"/>
            </a:pPr>
            <a:r>
              <a:rPr lang="pl-PL" sz="1600" dirty="0"/>
              <a:t>zastosowanie jednolitej normy przedstawicielstwa</a:t>
            </a:r>
          </a:p>
          <a:p>
            <a:pPr algn="just">
              <a:buFont typeface="Wingdings" pitchFamily="2" charset="2"/>
              <a:buChar char="§"/>
            </a:pPr>
            <a:r>
              <a:rPr lang="pl-PL" sz="1600" dirty="0"/>
              <a:t>stworzenie okręgów wyborczych zamieszkałych przez taką samą liczbę wyborców</a:t>
            </a:r>
          </a:p>
        </p:txBody>
      </p:sp>
    </p:spTree>
    <p:extLst>
      <p:ext uri="{BB962C8B-B14F-4D97-AF65-F5344CB8AC3E}">
        <p14:creationId xmlns:p14="http://schemas.microsoft.com/office/powerpoint/2010/main" val="425081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700809"/>
            <a:ext cx="8229600" cy="4425355"/>
          </a:xfrm>
        </p:spPr>
        <p:txBody>
          <a:bodyPr/>
          <a:lstStyle/>
          <a:p>
            <a:pPr marL="114300" indent="0" algn="ctr">
              <a:buNone/>
            </a:pPr>
            <a:r>
              <a:rPr lang="pl-PL" b="1" dirty="0"/>
              <a:t>Zasada bezpośredniości</a:t>
            </a:r>
          </a:p>
          <a:p>
            <a:pPr marL="114300" indent="0" algn="just">
              <a:buNone/>
            </a:pPr>
            <a:endParaRPr lang="pl-PL" dirty="0"/>
          </a:p>
          <a:p>
            <a:pPr marL="114300" indent="0" algn="just">
              <a:buNone/>
            </a:pPr>
            <a:r>
              <a:rPr lang="pl-PL" sz="2000" dirty="0"/>
              <a:t>Głosowanie osobiste </a:t>
            </a:r>
          </a:p>
          <a:p>
            <a:pPr marL="114300" indent="0" algn="just">
              <a:buNone/>
            </a:pPr>
            <a:r>
              <a:rPr lang="pl-PL" sz="2000" dirty="0"/>
              <a:t>*głosowanie przez pełnomocnika uważane jest za głosowanie osobiste</a:t>
            </a:r>
          </a:p>
          <a:p>
            <a:pPr marL="114300" indent="0" algn="just">
              <a:buNone/>
            </a:pPr>
            <a:endParaRPr lang="pl-PL" sz="2000" dirty="0"/>
          </a:p>
          <a:p>
            <a:pPr marL="114300" indent="0" algn="just">
              <a:buNone/>
            </a:pPr>
            <a:r>
              <a:rPr lang="pl-PL" sz="2000" dirty="0"/>
              <a:t>Głosowanie imienne</a:t>
            </a:r>
          </a:p>
        </p:txBody>
      </p:sp>
    </p:spTree>
    <p:extLst>
      <p:ext uri="{BB962C8B-B14F-4D97-AF65-F5344CB8AC3E}">
        <p14:creationId xmlns:p14="http://schemas.microsoft.com/office/powerpoint/2010/main" val="424390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196753"/>
            <a:ext cx="8229600" cy="4929411"/>
          </a:xfrm>
        </p:spPr>
        <p:txBody>
          <a:bodyPr/>
          <a:lstStyle/>
          <a:p>
            <a:pPr marL="114300" indent="0" algn="ctr">
              <a:buNone/>
            </a:pPr>
            <a:endParaRPr lang="pl-PL" dirty="0"/>
          </a:p>
          <a:p>
            <a:pPr marL="114300" indent="0" algn="ctr">
              <a:buNone/>
            </a:pPr>
            <a:endParaRPr lang="pl-PL" dirty="0"/>
          </a:p>
          <a:p>
            <a:pPr marL="114300" indent="0" algn="ctr">
              <a:buNone/>
            </a:pPr>
            <a:r>
              <a:rPr lang="pl-PL" b="1" dirty="0"/>
              <a:t>Zasada tajności głosowania</a:t>
            </a:r>
          </a:p>
        </p:txBody>
      </p:sp>
    </p:spTree>
    <p:extLst>
      <p:ext uri="{BB962C8B-B14F-4D97-AF65-F5344CB8AC3E}">
        <p14:creationId xmlns:p14="http://schemas.microsoft.com/office/powerpoint/2010/main" val="2895123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628801"/>
            <a:ext cx="8229600" cy="4497363"/>
          </a:xfrm>
        </p:spPr>
        <p:txBody>
          <a:bodyPr/>
          <a:lstStyle/>
          <a:p>
            <a:pPr marL="114300" indent="0" algn="ctr">
              <a:buNone/>
            </a:pPr>
            <a:r>
              <a:rPr lang="pl-PL" b="1" dirty="0"/>
              <a:t>Zasada wyborów większościowych</a:t>
            </a:r>
          </a:p>
          <a:p>
            <a:pPr marL="114300" indent="0" algn="ctr">
              <a:buNone/>
            </a:pPr>
            <a:endParaRPr lang="pl-PL" dirty="0"/>
          </a:p>
          <a:p>
            <a:pPr marL="114300" indent="0" algn="just">
              <a:buNone/>
            </a:pPr>
            <a:r>
              <a:rPr lang="pl-PL" sz="2000" dirty="0"/>
              <a:t>System większości zwykłej</a:t>
            </a:r>
          </a:p>
          <a:p>
            <a:pPr marL="114300" indent="0" algn="just">
              <a:buNone/>
            </a:pPr>
            <a:endParaRPr lang="pl-PL" sz="2000" dirty="0"/>
          </a:p>
          <a:p>
            <a:pPr marL="114300" indent="0" algn="just">
              <a:buNone/>
            </a:pPr>
            <a:r>
              <a:rPr lang="pl-PL" sz="2000" dirty="0"/>
              <a:t>System większości bezwzględnej</a:t>
            </a:r>
          </a:p>
          <a:p>
            <a:pPr marL="114300" indent="0" algn="just">
              <a:buNone/>
            </a:pPr>
            <a:endParaRPr lang="pl-PL" sz="2000" dirty="0"/>
          </a:p>
          <a:p>
            <a:pPr marL="114300" indent="0" algn="just">
              <a:buNone/>
            </a:pPr>
            <a:endParaRPr lang="pl-PL" sz="2000" dirty="0"/>
          </a:p>
          <a:p>
            <a:pPr marL="114300" indent="0" algn="just">
              <a:buNone/>
            </a:pPr>
            <a:r>
              <a:rPr lang="pl-PL" sz="2000" dirty="0"/>
              <a:t>*prawo </a:t>
            </a:r>
            <a:r>
              <a:rPr lang="pl-PL" sz="2000" dirty="0" err="1"/>
              <a:t>Duvergere’a</a:t>
            </a:r>
            <a:r>
              <a:rPr lang="pl-PL" sz="2000" dirty="0"/>
              <a:t> – jednomandatowe okręgi wyborcze i ordynacja większościowa w naturalny sposób prowadzą do  wytworzenia systemu dwupartyjnego</a:t>
            </a:r>
          </a:p>
        </p:txBody>
      </p:sp>
    </p:spTree>
    <p:extLst>
      <p:ext uri="{BB962C8B-B14F-4D97-AF65-F5344CB8AC3E}">
        <p14:creationId xmlns:p14="http://schemas.microsoft.com/office/powerpoint/2010/main" val="378714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628801"/>
            <a:ext cx="8229600" cy="4497363"/>
          </a:xfrm>
        </p:spPr>
        <p:txBody>
          <a:bodyPr>
            <a:normAutofit/>
          </a:bodyPr>
          <a:lstStyle/>
          <a:p>
            <a:pPr marL="114300" indent="0" algn="ctr">
              <a:buNone/>
            </a:pPr>
            <a:r>
              <a:rPr lang="pl-PL" b="1" dirty="0"/>
              <a:t>Zasada proporcjonalności prawa wyborczego</a:t>
            </a:r>
          </a:p>
          <a:p>
            <a:pPr marL="114300" indent="0" algn="ctr">
              <a:buNone/>
            </a:pPr>
            <a:endParaRPr lang="pl-PL" dirty="0"/>
          </a:p>
          <a:p>
            <a:pPr marL="114300" indent="0" algn="just">
              <a:buNone/>
            </a:pPr>
            <a:r>
              <a:rPr lang="pl-PL" sz="2000" dirty="0"/>
              <a:t>Liczba mandatów winna odzwierciedlać poparcie społeczne</a:t>
            </a:r>
          </a:p>
          <a:p>
            <a:pPr marL="114300" indent="0" algn="just">
              <a:buNone/>
            </a:pPr>
            <a:endParaRPr lang="pl-PL" sz="2000" dirty="0"/>
          </a:p>
          <a:p>
            <a:pPr marL="114300" indent="0" algn="just">
              <a:buNone/>
            </a:pPr>
            <a:r>
              <a:rPr lang="pl-PL" sz="2000" dirty="0"/>
              <a:t>Metody przeliczania głosów na mandaty np.:</a:t>
            </a:r>
          </a:p>
          <a:p>
            <a:pPr marL="114300" indent="0" algn="just">
              <a:buNone/>
            </a:pPr>
            <a:r>
              <a:rPr lang="pl-PL" sz="2000" dirty="0"/>
              <a:t>Metoda </a:t>
            </a:r>
            <a:r>
              <a:rPr lang="pl-PL" sz="2000" dirty="0" err="1"/>
              <a:t>d’Hondt’a</a:t>
            </a:r>
            <a:r>
              <a:rPr lang="pl-PL" sz="2000" dirty="0"/>
              <a:t> </a:t>
            </a:r>
          </a:p>
          <a:p>
            <a:pPr marL="114300" indent="0" algn="just">
              <a:buNone/>
            </a:pPr>
            <a:endParaRPr lang="pl-PL" sz="2000" dirty="0"/>
          </a:p>
          <a:p>
            <a:pPr marL="114300" indent="0" algn="just">
              <a:buNone/>
            </a:pPr>
            <a:r>
              <a:rPr lang="pl-PL" sz="2000" dirty="0"/>
              <a:t>Metoda Hare-Niemeyera (odmiana metody ilorazu wyborczego)</a:t>
            </a:r>
          </a:p>
          <a:p>
            <a:pPr marL="114300" indent="0" algn="just">
              <a:buNone/>
            </a:pPr>
            <a:endParaRPr lang="pl-PL" sz="2000" dirty="0"/>
          </a:p>
          <a:p>
            <a:pPr marL="114300" indent="0" algn="just">
              <a:buNone/>
            </a:pPr>
            <a:r>
              <a:rPr lang="pl-PL" sz="2000" dirty="0"/>
              <a:t>Metoda Saint-</a:t>
            </a:r>
            <a:r>
              <a:rPr lang="pl-PL" sz="2000" dirty="0" err="1"/>
              <a:t>Laguë</a:t>
            </a:r>
            <a:endParaRPr lang="pl-PL" sz="2000" dirty="0"/>
          </a:p>
        </p:txBody>
      </p:sp>
    </p:spTree>
    <p:extLst>
      <p:ext uri="{BB962C8B-B14F-4D97-AF65-F5344CB8AC3E}">
        <p14:creationId xmlns:p14="http://schemas.microsoft.com/office/powerpoint/2010/main" val="23908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Zarządzenie wyborów</a:t>
            </a:r>
          </a:p>
        </p:txBody>
      </p:sp>
      <p:sp>
        <p:nvSpPr>
          <p:cNvPr id="3" name="Symbol zastępczy zawartości 2"/>
          <p:cNvSpPr>
            <a:spLocks noGrp="1"/>
          </p:cNvSpPr>
          <p:nvPr>
            <p:ph idx="1"/>
          </p:nvPr>
        </p:nvSpPr>
        <p:spPr>
          <a:xfrm>
            <a:off x="991985" y="1729047"/>
            <a:ext cx="9942022" cy="4397117"/>
          </a:xfrm>
        </p:spPr>
        <p:txBody>
          <a:bodyPr>
            <a:normAutofit/>
          </a:bodyPr>
          <a:lstStyle/>
          <a:p>
            <a:pPr marL="114300" indent="0">
              <a:buNone/>
            </a:pPr>
            <a:endParaRPr lang="pl-PL" sz="1600" dirty="0"/>
          </a:p>
          <a:p>
            <a:pPr marL="114300" indent="0">
              <a:buNone/>
            </a:pPr>
            <a:r>
              <a:rPr lang="pl-PL" sz="1600" dirty="0"/>
              <a:t>Wybory do Sejmu, Senatu i do Parlamentu Europejskiego – </a:t>
            </a:r>
            <a:r>
              <a:rPr lang="pl-PL" sz="1600" b="1" dirty="0"/>
              <a:t>Prezydent RP</a:t>
            </a:r>
          </a:p>
          <a:p>
            <a:pPr marL="114300" indent="0">
              <a:buNone/>
            </a:pPr>
            <a:endParaRPr lang="pl-PL" sz="1600" dirty="0"/>
          </a:p>
          <a:p>
            <a:pPr marL="114300" indent="0">
              <a:buNone/>
            </a:pPr>
            <a:r>
              <a:rPr lang="pl-PL" sz="1600" dirty="0"/>
              <a:t>Wybory na urząd Prezydenta RP – </a:t>
            </a:r>
            <a:r>
              <a:rPr lang="pl-PL" sz="1600" b="1" dirty="0"/>
              <a:t>Marszałek Sejmu</a:t>
            </a:r>
          </a:p>
          <a:p>
            <a:pPr marL="114300" indent="0">
              <a:buNone/>
            </a:pPr>
            <a:endParaRPr lang="pl-PL" sz="1600" dirty="0"/>
          </a:p>
          <a:p>
            <a:pPr marL="114300" indent="0">
              <a:buNone/>
            </a:pPr>
            <a:r>
              <a:rPr lang="pl-PL" sz="1600" dirty="0"/>
              <a:t>Wybory do organów samorządu terytorialnego – </a:t>
            </a:r>
            <a:r>
              <a:rPr lang="pl-PL" sz="1600" b="1" dirty="0"/>
              <a:t>Prezes Rady Ministrów, po zasięgnięciu opinii Państwowej Komisji Wyborczej</a:t>
            </a:r>
          </a:p>
        </p:txBody>
      </p:sp>
    </p:spTree>
    <p:extLst>
      <p:ext uri="{BB962C8B-B14F-4D97-AF65-F5344CB8AC3E}">
        <p14:creationId xmlns:p14="http://schemas.microsoft.com/office/powerpoint/2010/main" val="127170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Organy wyborcze</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buNone/>
            </a:pPr>
            <a:endParaRPr lang="pl-PL" sz="1600" b="1" dirty="0"/>
          </a:p>
          <a:p>
            <a:pPr marL="114300" indent="0">
              <a:buNone/>
            </a:pPr>
            <a:r>
              <a:rPr lang="pl-PL" sz="1600" b="1" dirty="0"/>
              <a:t>Państwowa Komisja Wyborcza</a:t>
            </a:r>
          </a:p>
          <a:p>
            <a:pPr marL="114300" indent="0">
              <a:buNone/>
            </a:pPr>
            <a:r>
              <a:rPr lang="pl-PL" sz="1600" dirty="0"/>
              <a:t>Skład:</a:t>
            </a:r>
          </a:p>
          <a:p>
            <a:pPr marL="114300" indent="0">
              <a:buNone/>
            </a:pPr>
            <a:r>
              <a:rPr lang="pl-PL" sz="1600" dirty="0"/>
              <a:t>sędzia Trybunału Konstytucyjnego, sędzia Naczelnego Sądu Administracyjnego, 7 członków wybranych przez Sejm; kadencja sędziego TK i sędziego NSA – 9 lat; kadencja wybieranych przez Sejm członków PKW – odpowiadać ma kadencji Sejmu, który ich wybrał, z zastrzeżeniem, że członkostwo wygasa po upływie 150 dni od dnia wyborów do Sejmu</a:t>
            </a:r>
          </a:p>
        </p:txBody>
      </p:sp>
    </p:spTree>
    <p:extLst>
      <p:ext uri="{BB962C8B-B14F-4D97-AF65-F5344CB8AC3E}">
        <p14:creationId xmlns:p14="http://schemas.microsoft.com/office/powerpoint/2010/main" val="244768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Organy wyborcze</a:t>
            </a:r>
          </a:p>
        </p:txBody>
      </p:sp>
      <p:sp>
        <p:nvSpPr>
          <p:cNvPr id="3" name="Symbol zastępczy zawartości 2"/>
          <p:cNvSpPr>
            <a:spLocks noGrp="1"/>
          </p:cNvSpPr>
          <p:nvPr>
            <p:ph idx="1"/>
          </p:nvPr>
        </p:nvSpPr>
        <p:spPr>
          <a:xfrm>
            <a:off x="775854" y="1628801"/>
            <a:ext cx="10740043" cy="4497363"/>
          </a:xfrm>
        </p:spPr>
        <p:txBody>
          <a:bodyPr>
            <a:normAutofit/>
          </a:bodyPr>
          <a:lstStyle/>
          <a:p>
            <a:pPr marL="114300" indent="0">
              <a:buNone/>
            </a:pPr>
            <a:r>
              <a:rPr lang="pl-PL" sz="2000" b="1" dirty="0"/>
              <a:t>Zadania Państwowej Komisji Wyborczej:</a:t>
            </a:r>
          </a:p>
          <a:p>
            <a:pPr algn="just">
              <a:buFont typeface="Wingdings" pitchFamily="2" charset="2"/>
              <a:buChar char="Ø"/>
            </a:pPr>
            <a:r>
              <a:rPr lang="pl-PL" sz="1600" dirty="0"/>
              <a:t>sprawowanie nadzoru nad przestrzeganiem prawa wyborczego</a:t>
            </a:r>
          </a:p>
          <a:p>
            <a:pPr algn="just">
              <a:buFont typeface="Wingdings" pitchFamily="2" charset="2"/>
              <a:buChar char="Ø"/>
            </a:pPr>
            <a:r>
              <a:rPr lang="pl-PL" sz="1600" dirty="0"/>
              <a:t>sprawowanie nadzoru nad aktualizowaniem danych zgromadzonych w Centralnym Rejestrze Wyborców oraz nad sporządzaniem spisów wyborców</a:t>
            </a:r>
          </a:p>
          <a:p>
            <a:pPr algn="just">
              <a:buFont typeface="Wingdings" pitchFamily="2" charset="2"/>
              <a:buChar char="Ø"/>
            </a:pPr>
            <a:r>
              <a:rPr lang="pl-PL" sz="1600" dirty="0"/>
              <a:t>prowadzenie wykazu osób, które utraciły prawo wybieralności na mocy orzeczenia sądu lustracyjnego</a:t>
            </a:r>
          </a:p>
          <a:p>
            <a:pPr algn="just">
              <a:buFont typeface="Wingdings" pitchFamily="2" charset="2"/>
              <a:buChar char="Ø"/>
            </a:pPr>
            <a:r>
              <a:rPr lang="pl-PL" sz="1600" dirty="0"/>
              <a:t>powoływanie i rozwiązywanie okręgowych i rejonowych komisji wyborczych</a:t>
            </a:r>
          </a:p>
          <a:p>
            <a:pPr algn="just">
              <a:buFont typeface="Wingdings" pitchFamily="2" charset="2"/>
              <a:buChar char="Ø"/>
            </a:pPr>
            <a:r>
              <a:rPr lang="pl-PL" sz="1600" dirty="0"/>
              <a:t>powoływanie i odwoływanie komisarzy wyborczych</a:t>
            </a:r>
          </a:p>
          <a:p>
            <a:pPr algn="just">
              <a:buFont typeface="Wingdings" pitchFamily="2" charset="2"/>
              <a:buChar char="Ø"/>
            </a:pPr>
            <a:r>
              <a:rPr lang="pl-PL" sz="1600" dirty="0"/>
              <a:t>ustalanie urzędowych formularzy i druków wyborczych, a także wzorów pieczęci organów wyborczych niższego stopnia</a:t>
            </a:r>
          </a:p>
          <a:p>
            <a:pPr algn="just">
              <a:buFont typeface="Wingdings" pitchFamily="2" charset="2"/>
              <a:buChar char="Ø"/>
            </a:pPr>
            <a:r>
              <a:rPr lang="pl-PL" sz="1600" dirty="0"/>
              <a:t>rozpatrywanie skarg na działalność okręgowych komisji wyborczych oraz komisarzy wyborczych</a:t>
            </a:r>
          </a:p>
          <a:p>
            <a:pPr algn="just">
              <a:buFont typeface="Wingdings" pitchFamily="2" charset="2"/>
              <a:buChar char="Ø"/>
            </a:pPr>
            <a:r>
              <a:rPr lang="pl-PL" sz="1600" dirty="0"/>
              <a:t>w wyborach na urząd Prezydenta RP – rejestrowanie kandydatów na urząd Prezydenta RP</a:t>
            </a:r>
          </a:p>
          <a:p>
            <a:pPr algn="just">
              <a:buFont typeface="Wingdings" pitchFamily="2" charset="2"/>
              <a:buChar char="Ø"/>
            </a:pPr>
            <a:r>
              <a:rPr lang="pl-PL" sz="1600" dirty="0"/>
              <a:t>sprawdzanie wybranych kart do głosowania i innych dokumentów z wyborów w celu wykluczenia nieprawidłowości</a:t>
            </a:r>
          </a:p>
          <a:p>
            <a:pPr algn="just">
              <a:buFont typeface="Wingdings" pitchFamily="2" charset="2"/>
              <a:buChar char="Ø"/>
            </a:pPr>
            <a:r>
              <a:rPr lang="pl-PL" sz="1600" dirty="0"/>
              <a:t>ustalanie wyników wyborów do Sejmu, Senatu, Parlamentu Europejskiego i na urząd Prezydenta RP i podawanie ich do wiadomości publicznej</a:t>
            </a:r>
          </a:p>
        </p:txBody>
      </p:sp>
    </p:spTree>
    <p:extLst>
      <p:ext uri="{BB962C8B-B14F-4D97-AF65-F5344CB8AC3E}">
        <p14:creationId xmlns:p14="http://schemas.microsoft.com/office/powerpoint/2010/main" val="3328901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Organy wyborcze</a:t>
            </a:r>
          </a:p>
        </p:txBody>
      </p:sp>
      <p:sp>
        <p:nvSpPr>
          <p:cNvPr id="3" name="Symbol zastępczy zawartości 2"/>
          <p:cNvSpPr>
            <a:spLocks noGrp="1"/>
          </p:cNvSpPr>
          <p:nvPr>
            <p:ph idx="1"/>
          </p:nvPr>
        </p:nvSpPr>
        <p:spPr>
          <a:xfrm>
            <a:off x="1981200" y="1628800"/>
            <a:ext cx="8229600" cy="4824536"/>
          </a:xfrm>
        </p:spPr>
        <p:txBody>
          <a:bodyPr>
            <a:normAutofit/>
          </a:bodyPr>
          <a:lstStyle/>
          <a:p>
            <a:pPr marL="114300" indent="0">
              <a:buNone/>
            </a:pPr>
            <a:r>
              <a:rPr lang="pl-PL" sz="1600" b="1" dirty="0"/>
              <a:t>Komisarze wyborczy</a:t>
            </a:r>
          </a:p>
          <a:p>
            <a:pPr algn="just">
              <a:buFont typeface="Wingdings" pitchFamily="2" charset="2"/>
              <a:buChar char="Ø"/>
            </a:pPr>
            <a:r>
              <a:rPr lang="pl-PL" sz="1600" dirty="0"/>
              <a:t>powoływani przez PKW w liczbie 100, spośród osób posiadających wyższe wykształcenie prawnicze i dających rękojmię należytego pełnienia tej funkcji; wniosek o powołanie komisarzy zgłasza minister właściwy do spraw wewnętrznych</a:t>
            </a:r>
          </a:p>
          <a:p>
            <a:pPr algn="just">
              <a:buFont typeface="Wingdings" pitchFamily="2" charset="2"/>
              <a:buChar char="Ø"/>
            </a:pPr>
            <a:r>
              <a:rPr lang="pl-PL" sz="1600" dirty="0"/>
              <a:t>kadencja 5 lat; brak możliwości ponownego pełnienia funkcji</a:t>
            </a:r>
          </a:p>
          <a:p>
            <a:pPr marL="114300" indent="0" algn="just">
              <a:buNone/>
            </a:pPr>
            <a:endParaRPr lang="pl-PL" sz="1600" dirty="0"/>
          </a:p>
          <a:p>
            <a:pPr marL="114300" indent="0" algn="just">
              <a:buNone/>
            </a:pPr>
            <a:r>
              <a:rPr lang="pl-PL" sz="1600" b="1" dirty="0"/>
              <a:t>Zadanie komisarzy wyborczych</a:t>
            </a:r>
          </a:p>
          <a:p>
            <a:pPr algn="just">
              <a:buFont typeface="Wingdings" pitchFamily="2" charset="2"/>
              <a:buChar char="Ø"/>
            </a:pPr>
            <a:r>
              <a:rPr lang="pl-PL" sz="1600" dirty="0"/>
              <a:t>sprawowanie nadzoru nad przestrzeganiem prawa wyborczego</a:t>
            </a:r>
          </a:p>
          <a:p>
            <a:pPr algn="just">
              <a:buFont typeface="Wingdings" pitchFamily="2" charset="2"/>
              <a:buChar char="Ø"/>
            </a:pPr>
            <a:r>
              <a:rPr lang="pl-PL" sz="1600" dirty="0"/>
              <a:t>zapewnienie we współdziałaniu z urzędnikami wyborczymi i organami jednostek samorządu terytorialnego organizacji wyborów</a:t>
            </a:r>
          </a:p>
          <a:p>
            <a:pPr algn="just">
              <a:buFont typeface="Wingdings" pitchFamily="2" charset="2"/>
              <a:buChar char="Ø"/>
            </a:pPr>
            <a:r>
              <a:rPr lang="pl-PL" sz="1600" dirty="0"/>
              <a:t>powoływanie terytorialnych i obwodowych komisji wyborczych</a:t>
            </a:r>
          </a:p>
          <a:p>
            <a:pPr algn="just">
              <a:buFont typeface="Wingdings" pitchFamily="2" charset="2"/>
              <a:buChar char="Ø"/>
            </a:pPr>
            <a:r>
              <a:rPr lang="pl-PL" sz="1600" dirty="0"/>
              <a:t>przewodniczenie okręgowym i rejonowym komisjom wyborczym</a:t>
            </a:r>
          </a:p>
          <a:p>
            <a:pPr algn="just">
              <a:buFont typeface="Wingdings" pitchFamily="2" charset="2"/>
              <a:buChar char="Ø"/>
            </a:pPr>
            <a:r>
              <a:rPr lang="pl-PL" sz="1600" dirty="0"/>
              <a:t>w wyborach samorządowych – zarządzanie drukowania kart do głosowania i przekazania ich komisjom</a:t>
            </a:r>
          </a:p>
          <a:p>
            <a:pPr algn="just">
              <a:buFont typeface="Wingdings" pitchFamily="2" charset="2"/>
              <a:buChar char="Ø"/>
            </a:pPr>
            <a:r>
              <a:rPr lang="pl-PL" sz="1600" dirty="0"/>
              <a:t>tworzenie i zmiana obwodów do głosowania</a:t>
            </a:r>
          </a:p>
          <a:p>
            <a:pPr algn="just">
              <a:buFont typeface="Wingdings" pitchFamily="2" charset="2"/>
              <a:buChar char="Ø"/>
            </a:pPr>
            <a:r>
              <a:rPr lang="pl-PL" sz="1600" dirty="0"/>
              <a:t>rozpatrywanie skarg na działalność terytorialnych komisji wyborczych</a:t>
            </a:r>
          </a:p>
          <a:p>
            <a:pPr algn="just">
              <a:buFont typeface="Wingdings" pitchFamily="2" charset="2"/>
              <a:buChar char="Ø"/>
            </a:pPr>
            <a:endParaRPr lang="pl-PL" sz="1600" dirty="0"/>
          </a:p>
        </p:txBody>
      </p:sp>
    </p:spTree>
    <p:extLst>
      <p:ext uri="{BB962C8B-B14F-4D97-AF65-F5344CB8AC3E}">
        <p14:creationId xmlns:p14="http://schemas.microsoft.com/office/powerpoint/2010/main" val="377082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Organy wyborcze</a:t>
            </a:r>
          </a:p>
        </p:txBody>
      </p:sp>
      <p:sp>
        <p:nvSpPr>
          <p:cNvPr id="3" name="Symbol zastępczy zawartości 2"/>
          <p:cNvSpPr>
            <a:spLocks noGrp="1"/>
          </p:cNvSpPr>
          <p:nvPr>
            <p:ph idx="1"/>
          </p:nvPr>
        </p:nvSpPr>
        <p:spPr>
          <a:xfrm>
            <a:off x="820189" y="1628801"/>
            <a:ext cx="10906298" cy="4497363"/>
          </a:xfrm>
        </p:spPr>
        <p:txBody>
          <a:bodyPr>
            <a:normAutofit/>
          </a:bodyPr>
          <a:lstStyle/>
          <a:p>
            <a:pPr marL="114300" indent="0" algn="just">
              <a:buNone/>
            </a:pPr>
            <a:r>
              <a:rPr lang="pl-PL" sz="1600" b="1" dirty="0"/>
              <a:t>Okręgowe komisje wyborcze</a:t>
            </a:r>
          </a:p>
          <a:p>
            <a:pPr marL="114300" indent="0" algn="just">
              <a:buNone/>
            </a:pPr>
            <a:r>
              <a:rPr lang="pl-PL" sz="1600" dirty="0"/>
              <a:t>Skład: </a:t>
            </a:r>
          </a:p>
          <a:p>
            <a:pPr algn="just">
              <a:buFont typeface="Wingdings" panose="05000000000000000000" pitchFamily="2" charset="2"/>
              <a:buChar char="Ø"/>
            </a:pPr>
            <a:r>
              <a:rPr lang="pl-PL" sz="1600" dirty="0"/>
              <a:t>4-10 członków oraz komisarz wyborczy jako przewodniczący </a:t>
            </a:r>
          </a:p>
          <a:p>
            <a:pPr algn="just">
              <a:buFont typeface="Wingdings" panose="05000000000000000000" pitchFamily="2" charset="2"/>
              <a:buChar char="Ø"/>
            </a:pPr>
            <a:r>
              <a:rPr lang="pl-PL" sz="1600" dirty="0"/>
              <a:t>członkowie okręgowych komisji wyborczych powoływani są przez PKW; wymagania – osoby mające wyższe wykształcenie prawnicze, dające rękojmię należytego wykonywania funkcji, które nie ukończyły 70 r.ż.</a:t>
            </a:r>
          </a:p>
          <a:p>
            <a:pPr marL="114300" indent="0" algn="just">
              <a:buNone/>
            </a:pPr>
            <a:endParaRPr lang="pl-PL" sz="1600" dirty="0"/>
          </a:p>
          <a:p>
            <a:pPr marL="114300" indent="0" algn="just">
              <a:buNone/>
            </a:pPr>
            <a:r>
              <a:rPr lang="pl-PL" sz="1600" dirty="0"/>
              <a:t>Zadania:</a:t>
            </a:r>
          </a:p>
          <a:p>
            <a:pPr algn="just">
              <a:buFont typeface="Wingdings" pitchFamily="2" charset="2"/>
              <a:buChar char="Ø"/>
            </a:pPr>
            <a:r>
              <a:rPr lang="pl-PL" sz="1600" dirty="0"/>
              <a:t>sprawowanie nadzoru nad przestrzeganiem prawa wyborczego</a:t>
            </a:r>
          </a:p>
          <a:p>
            <a:pPr algn="just">
              <a:buFont typeface="Wingdings" pitchFamily="2" charset="2"/>
              <a:buChar char="Ø"/>
            </a:pPr>
            <a:r>
              <a:rPr lang="pl-PL" sz="1600" dirty="0"/>
              <a:t>rejestrowanie list kandydatów na posłów, kandydatów na senatorów, list kandydatów na posłów do Parlamentu Europejskiego</a:t>
            </a:r>
          </a:p>
          <a:p>
            <a:pPr algn="just">
              <a:buFont typeface="Wingdings" pitchFamily="2" charset="2"/>
              <a:buChar char="Ø"/>
            </a:pPr>
            <a:r>
              <a:rPr lang="pl-PL" sz="1600" dirty="0"/>
              <a:t>zarządzanie drukowania kart do głosowania w wyborach do Sejmu, Senatu i do Parlamentu Europejskiego</a:t>
            </a:r>
          </a:p>
          <a:p>
            <a:pPr algn="just">
              <a:buFont typeface="Wingdings" pitchFamily="2" charset="2"/>
              <a:buChar char="Ø"/>
            </a:pPr>
            <a:r>
              <a:rPr lang="pl-PL" sz="1600" dirty="0"/>
              <a:t>ustalanie i ogłaszanie wyników głosowania w okręgu</a:t>
            </a:r>
          </a:p>
          <a:p>
            <a:pPr algn="just">
              <a:buFont typeface="Wingdings" pitchFamily="2" charset="2"/>
              <a:buChar char="Ø"/>
            </a:pPr>
            <a:r>
              <a:rPr lang="pl-PL" sz="1600" dirty="0"/>
              <a:t>rozpatrywanie skarg na działalność rejonowych (w wyborach do Parlamentu Europejskiego) i obwodowych komisji wyborczych (w wyborach do Sejmu i Senatu, na urząd Prezydenta RP)</a:t>
            </a:r>
          </a:p>
        </p:txBody>
      </p:sp>
    </p:spTree>
    <p:extLst>
      <p:ext uri="{BB962C8B-B14F-4D97-AF65-F5344CB8AC3E}">
        <p14:creationId xmlns:p14="http://schemas.microsoft.com/office/powerpoint/2010/main" val="108810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suwerenności Narodu – art. 4</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buNone/>
            </a:pPr>
            <a:endParaRPr lang="pl-PL" sz="1600" dirty="0"/>
          </a:p>
          <a:p>
            <a:pPr marL="114300" indent="0">
              <a:buNone/>
            </a:pPr>
            <a:r>
              <a:rPr lang="pl-PL" sz="1600" dirty="0"/>
              <a:t>Cechy suwerenności:</a:t>
            </a:r>
          </a:p>
          <a:p>
            <a:pPr>
              <a:buFont typeface="Wingdings" pitchFamily="2" charset="2"/>
              <a:buChar char="Ø"/>
            </a:pPr>
            <a:r>
              <a:rPr lang="pl-PL" sz="1600" dirty="0"/>
              <a:t>pierwotny charakter</a:t>
            </a:r>
          </a:p>
          <a:p>
            <a:pPr>
              <a:buFont typeface="Wingdings" pitchFamily="2" charset="2"/>
              <a:buChar char="Ø"/>
            </a:pPr>
            <a:r>
              <a:rPr lang="pl-PL" sz="1600" dirty="0"/>
              <a:t>trwałość </a:t>
            </a:r>
          </a:p>
          <a:p>
            <a:pPr>
              <a:buFont typeface="Wingdings" pitchFamily="2" charset="2"/>
              <a:buChar char="Ø"/>
            </a:pPr>
            <a:r>
              <a:rPr lang="pl-PL" sz="1600" dirty="0"/>
              <a:t>samowładność </a:t>
            </a:r>
          </a:p>
          <a:p>
            <a:pPr>
              <a:buFont typeface="Wingdings" pitchFamily="2" charset="2"/>
              <a:buChar char="Ø"/>
            </a:pPr>
            <a:r>
              <a:rPr lang="pl-PL" sz="1600" dirty="0" err="1"/>
              <a:t>całowładność</a:t>
            </a:r>
            <a:endParaRPr lang="pl-PL" sz="1600" dirty="0"/>
          </a:p>
          <a:p>
            <a:pPr>
              <a:buFont typeface="Wingdings" pitchFamily="2" charset="2"/>
              <a:buChar char="Ø"/>
            </a:pPr>
            <a:r>
              <a:rPr lang="pl-PL" sz="1600" dirty="0"/>
              <a:t>nieograniczoność </a:t>
            </a:r>
          </a:p>
          <a:p>
            <a:pPr>
              <a:buFont typeface="Wingdings" pitchFamily="2" charset="2"/>
              <a:buChar char="Ø"/>
            </a:pPr>
            <a:endParaRPr lang="pl-PL" sz="1600" dirty="0"/>
          </a:p>
          <a:p>
            <a:pPr>
              <a:buFont typeface="Wingdings" pitchFamily="2" charset="2"/>
              <a:buChar char="Ø"/>
            </a:pPr>
            <a:endParaRPr lang="pl-PL" sz="1600" dirty="0"/>
          </a:p>
          <a:p>
            <a:pPr marL="114300" indent="0" algn="just">
              <a:buNone/>
            </a:pPr>
            <a:r>
              <a:rPr lang="pl-PL" sz="1600" b="1" dirty="0"/>
              <a:t>Suwerenność to władza pierwotna, trwała, niezależna w stosunkach wewnętrznych i zewnętrznych oraz prawnie nieograniczona</a:t>
            </a:r>
          </a:p>
        </p:txBody>
      </p:sp>
    </p:spTree>
    <p:extLst>
      <p:ext uri="{BB962C8B-B14F-4D97-AF65-F5344CB8AC3E}">
        <p14:creationId xmlns:p14="http://schemas.microsoft.com/office/powerpoint/2010/main" val="368039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1544" y="404665"/>
            <a:ext cx="8260672" cy="720080"/>
          </a:xfrm>
        </p:spPr>
        <p:txBody>
          <a:bodyPr>
            <a:normAutofit/>
          </a:bodyPr>
          <a:lstStyle/>
          <a:p>
            <a:r>
              <a:rPr lang="pl-PL" sz="2000" dirty="0"/>
              <a:t>Organy wyborcze</a:t>
            </a:r>
          </a:p>
        </p:txBody>
      </p:sp>
      <p:sp>
        <p:nvSpPr>
          <p:cNvPr id="3" name="Symbol zastępczy zawartości 2"/>
          <p:cNvSpPr>
            <a:spLocks noGrp="1"/>
          </p:cNvSpPr>
          <p:nvPr>
            <p:ph idx="1"/>
          </p:nvPr>
        </p:nvSpPr>
        <p:spPr>
          <a:xfrm>
            <a:off x="714895" y="1556793"/>
            <a:ext cx="10784378" cy="4569371"/>
          </a:xfrm>
        </p:spPr>
        <p:txBody>
          <a:bodyPr>
            <a:normAutofit/>
          </a:bodyPr>
          <a:lstStyle/>
          <a:p>
            <a:pPr marL="114300" indent="0" algn="just">
              <a:buNone/>
            </a:pPr>
            <a:r>
              <a:rPr lang="pl-PL" sz="1600" b="1" dirty="0"/>
              <a:t>Rejonowe komisje wyborcze </a:t>
            </a:r>
            <a:r>
              <a:rPr lang="pl-PL" sz="1600" dirty="0"/>
              <a:t>– powoływane są dla przeprowadzenie wyborów do Parlamentu Europejskiego</a:t>
            </a:r>
          </a:p>
          <a:p>
            <a:pPr marL="114300" indent="0" algn="just">
              <a:buNone/>
            </a:pPr>
            <a:r>
              <a:rPr lang="pl-PL" sz="1600" dirty="0"/>
              <a:t>Skład: </a:t>
            </a:r>
          </a:p>
          <a:p>
            <a:pPr algn="just">
              <a:buFont typeface="Wingdings" panose="05000000000000000000" pitchFamily="2" charset="2"/>
              <a:buChar char="Ø"/>
            </a:pPr>
            <a:r>
              <a:rPr lang="pl-PL" sz="1600" dirty="0"/>
              <a:t>4 członków oraz komisarz wyborczy jako przewodniczący</a:t>
            </a:r>
          </a:p>
          <a:p>
            <a:pPr algn="just">
              <a:buFont typeface="Wingdings" panose="05000000000000000000" pitchFamily="2" charset="2"/>
              <a:buChar char="Ø"/>
            </a:pPr>
            <a:r>
              <a:rPr lang="pl-PL" sz="1600" dirty="0"/>
              <a:t>członkowie okręgowych komisji wyborczych powoływani są przez PKW; wymagania – osoby mające wyższe wykształcenie prawnicze, dające rękojmię należytego wykonywania funkcji, które nie ukończyły 70 r.ż.</a:t>
            </a:r>
          </a:p>
          <a:p>
            <a:pPr marL="114300" indent="0" algn="just">
              <a:buNone/>
            </a:pPr>
            <a:endParaRPr lang="pl-PL" sz="1600" dirty="0"/>
          </a:p>
          <a:p>
            <a:pPr marL="114300" indent="0" algn="just">
              <a:buNone/>
            </a:pPr>
            <a:r>
              <a:rPr lang="pl-PL" sz="1600" dirty="0"/>
              <a:t>Zadania:</a:t>
            </a:r>
          </a:p>
          <a:p>
            <a:pPr algn="just">
              <a:buFont typeface="Wingdings" pitchFamily="2" charset="2"/>
              <a:buChar char="Ø"/>
            </a:pPr>
            <a:r>
              <a:rPr lang="pl-PL" sz="1600" dirty="0"/>
              <a:t>sprawowanie nadzoru nad przestrzeganiem prawa wyborczego</a:t>
            </a:r>
          </a:p>
          <a:p>
            <a:pPr algn="just">
              <a:buFont typeface="Wingdings" pitchFamily="2" charset="2"/>
              <a:buChar char="Ø"/>
            </a:pPr>
            <a:r>
              <a:rPr lang="pl-PL" sz="1600" dirty="0"/>
              <a:t>zapewnienie dostarczenia kart do głosowania obwodowym komisjom wyborczym</a:t>
            </a:r>
          </a:p>
          <a:p>
            <a:pPr algn="just">
              <a:buFont typeface="Wingdings" pitchFamily="2" charset="2"/>
              <a:buChar char="Ø"/>
            </a:pPr>
            <a:r>
              <a:rPr lang="pl-PL" sz="1600" dirty="0"/>
              <a:t>rozpatrywanie skarg na działalność obwodowych komisji wyborczych</a:t>
            </a:r>
          </a:p>
          <a:p>
            <a:pPr algn="just">
              <a:buFont typeface="Wingdings" pitchFamily="2" charset="2"/>
              <a:buChar char="Ø"/>
            </a:pPr>
            <a:r>
              <a:rPr lang="pl-PL" sz="1600" dirty="0"/>
              <a:t>ustalanie i ogłaszanie wyników głosowania w rejonie</a:t>
            </a:r>
          </a:p>
          <a:p>
            <a:pPr algn="just">
              <a:buFont typeface="Wingdings" pitchFamily="2" charset="2"/>
              <a:buChar char="Ø"/>
            </a:pPr>
            <a:r>
              <a:rPr lang="pl-PL" sz="1600" dirty="0"/>
              <a:t>zapewnienie wykonania zadań wyborczych we współdziałaniu z urzędnikami wyborczymi</a:t>
            </a:r>
          </a:p>
        </p:txBody>
      </p:sp>
    </p:spTree>
    <p:extLst>
      <p:ext uri="{BB962C8B-B14F-4D97-AF65-F5344CB8AC3E}">
        <p14:creationId xmlns:p14="http://schemas.microsoft.com/office/powerpoint/2010/main" val="379903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Organy wyborcze</a:t>
            </a:r>
          </a:p>
        </p:txBody>
      </p:sp>
      <p:sp>
        <p:nvSpPr>
          <p:cNvPr id="3" name="Symbol zastępczy zawartości 2"/>
          <p:cNvSpPr>
            <a:spLocks noGrp="1"/>
          </p:cNvSpPr>
          <p:nvPr>
            <p:ph idx="1"/>
          </p:nvPr>
        </p:nvSpPr>
        <p:spPr>
          <a:xfrm>
            <a:off x="676102" y="1628800"/>
            <a:ext cx="10784378" cy="4824536"/>
          </a:xfrm>
        </p:spPr>
        <p:txBody>
          <a:bodyPr>
            <a:normAutofit/>
          </a:bodyPr>
          <a:lstStyle/>
          <a:p>
            <a:pPr marL="114300" indent="0" algn="just">
              <a:buNone/>
            </a:pPr>
            <a:r>
              <a:rPr lang="pl-PL" sz="1600" b="1" dirty="0"/>
              <a:t>Terytorialne komisje wyborcze </a:t>
            </a:r>
            <a:r>
              <a:rPr lang="pl-PL" sz="1600" dirty="0"/>
              <a:t>– powoływane w wyborach do organów samorządu terytorialnego</a:t>
            </a:r>
          </a:p>
          <a:p>
            <a:pPr marL="114300" indent="0" algn="just">
              <a:buNone/>
            </a:pPr>
            <a:endParaRPr lang="pl-PL" sz="1600" b="1" dirty="0"/>
          </a:p>
          <a:p>
            <a:pPr marL="114300" indent="0" algn="just">
              <a:buNone/>
            </a:pPr>
            <a:r>
              <a:rPr lang="pl-PL" sz="1600" dirty="0"/>
              <a:t>Skład – 9 – 15 członków powołanych przez komisarza wyborczego spośród kandydatów zgłoszonych przez komitety wyborcze</a:t>
            </a:r>
          </a:p>
          <a:p>
            <a:pPr marL="114300" indent="0" algn="just">
              <a:buNone/>
            </a:pPr>
            <a:endParaRPr lang="pl-PL" sz="1600" dirty="0"/>
          </a:p>
          <a:p>
            <a:pPr marL="114300" indent="0" algn="just">
              <a:buNone/>
            </a:pPr>
            <a:r>
              <a:rPr lang="pl-PL" sz="1600" dirty="0"/>
              <a:t>Zadania:</a:t>
            </a:r>
          </a:p>
          <a:p>
            <a:pPr algn="just">
              <a:buFont typeface="Wingdings" pitchFamily="2" charset="2"/>
              <a:buChar char="Ø"/>
            </a:pPr>
            <a:r>
              <a:rPr lang="pl-PL" sz="1600" dirty="0"/>
              <a:t>nadzorowanie przestrzegania prawa wyborczego</a:t>
            </a:r>
          </a:p>
          <a:p>
            <a:pPr algn="just">
              <a:buFont typeface="Wingdings" pitchFamily="2" charset="2"/>
              <a:buChar char="Ø"/>
            </a:pPr>
            <a:r>
              <a:rPr lang="pl-PL" sz="1600" dirty="0"/>
              <a:t>rejestrowanie kandydatów na radnych</a:t>
            </a:r>
          </a:p>
          <a:p>
            <a:pPr algn="just">
              <a:buFont typeface="Wingdings" pitchFamily="2" charset="2"/>
              <a:buChar char="Ø"/>
            </a:pPr>
            <a:r>
              <a:rPr lang="pl-PL" sz="1600" dirty="0"/>
              <a:t>zarządzanie druku </a:t>
            </a:r>
            <a:r>
              <a:rPr lang="pl-PL" sz="1600" dirty="0" err="1"/>
              <a:t>obwieszczeń</a:t>
            </a:r>
            <a:r>
              <a:rPr lang="pl-PL" sz="1600" dirty="0"/>
              <a:t> wyborczych i podawanie ich do wiadomości publicznej</a:t>
            </a:r>
          </a:p>
          <a:p>
            <a:pPr algn="just">
              <a:buFont typeface="Wingdings" pitchFamily="2" charset="2"/>
              <a:buChar char="Ø"/>
            </a:pPr>
            <a:r>
              <a:rPr lang="pl-PL" sz="1600" dirty="0"/>
              <a:t>rozpatrywanie skarg na działalność obwodowych komisji wyborczych w wyborach do organów samorządu terytorialnego</a:t>
            </a:r>
          </a:p>
          <a:p>
            <a:pPr algn="just">
              <a:buFont typeface="Wingdings" pitchFamily="2" charset="2"/>
              <a:buChar char="Ø"/>
            </a:pPr>
            <a:r>
              <a:rPr lang="pl-PL" sz="1600" dirty="0"/>
              <a:t>ustalanie wyników głosowania i przesyłanie ich komisarzowi wyborczemu</a:t>
            </a:r>
          </a:p>
          <a:p>
            <a:pPr marL="114300" indent="0">
              <a:buNone/>
            </a:pPr>
            <a:endParaRPr lang="pl-PL" sz="1600" b="1" dirty="0"/>
          </a:p>
        </p:txBody>
      </p:sp>
    </p:spTree>
    <p:extLst>
      <p:ext uri="{BB962C8B-B14F-4D97-AF65-F5344CB8AC3E}">
        <p14:creationId xmlns:p14="http://schemas.microsoft.com/office/powerpoint/2010/main" val="138151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Organy wyborcze</a:t>
            </a:r>
          </a:p>
        </p:txBody>
      </p:sp>
      <p:sp>
        <p:nvSpPr>
          <p:cNvPr id="3" name="Symbol zastępczy zawartości 2"/>
          <p:cNvSpPr>
            <a:spLocks noGrp="1"/>
          </p:cNvSpPr>
          <p:nvPr>
            <p:ph idx="1"/>
          </p:nvPr>
        </p:nvSpPr>
        <p:spPr>
          <a:xfrm>
            <a:off x="399011" y="1556792"/>
            <a:ext cx="11044844" cy="4824536"/>
          </a:xfrm>
        </p:spPr>
        <p:txBody>
          <a:bodyPr>
            <a:normAutofit/>
          </a:bodyPr>
          <a:lstStyle/>
          <a:p>
            <a:pPr marL="114300" indent="0">
              <a:buNone/>
            </a:pPr>
            <a:endParaRPr lang="pl-PL" sz="1600" b="1" dirty="0"/>
          </a:p>
          <a:p>
            <a:pPr marL="114300" indent="0">
              <a:buNone/>
            </a:pPr>
            <a:r>
              <a:rPr lang="pl-PL" sz="1600" b="1" dirty="0"/>
              <a:t>Obwodowe komisje wyborcze </a:t>
            </a:r>
            <a:r>
              <a:rPr lang="pl-PL" sz="1600" dirty="0"/>
              <a:t>– powoływane przez komisarzy wyborczych</a:t>
            </a:r>
          </a:p>
          <a:p>
            <a:pPr marL="114300" indent="0" algn="just">
              <a:buNone/>
            </a:pPr>
            <a:endParaRPr lang="pl-PL" sz="1600" b="1" dirty="0"/>
          </a:p>
          <a:p>
            <a:pPr marL="114300" indent="0" algn="just">
              <a:buNone/>
            </a:pPr>
            <a:r>
              <a:rPr lang="pl-PL" sz="1600" dirty="0"/>
              <a:t>Skład – różny w zależności od wielkości obwodu do głosowania</a:t>
            </a:r>
          </a:p>
          <a:p>
            <a:pPr marL="114300" indent="0" algn="just">
              <a:buNone/>
            </a:pPr>
            <a:r>
              <a:rPr lang="pl-PL" sz="1600" dirty="0"/>
              <a:t>Np. w obwodach do 1000 mieszkańców – 7 członków</a:t>
            </a:r>
          </a:p>
          <a:p>
            <a:pPr marL="114300" indent="0" algn="just">
              <a:buNone/>
            </a:pPr>
            <a:r>
              <a:rPr lang="pl-PL" sz="1600" dirty="0"/>
              <a:t>        w obwodach od 1001 do 2000 mieszkańców – 9 członków</a:t>
            </a:r>
          </a:p>
          <a:p>
            <a:pPr marL="114300" indent="0" algn="just">
              <a:buNone/>
            </a:pPr>
            <a:r>
              <a:rPr lang="pl-PL" sz="1600" dirty="0"/>
              <a:t>        w obwodach od 2001 do 3000 mieszkańców – 11 członków</a:t>
            </a:r>
          </a:p>
          <a:p>
            <a:pPr marL="114300" indent="0" algn="just">
              <a:buNone/>
            </a:pPr>
            <a:r>
              <a:rPr lang="pl-PL" sz="1600" dirty="0"/>
              <a:t>        w obwodach powyżej 3000 mieszkańców – 13 członków</a:t>
            </a:r>
          </a:p>
          <a:p>
            <a:pPr marL="114300" indent="0" algn="just">
              <a:buNone/>
            </a:pPr>
            <a:r>
              <a:rPr lang="pl-PL" sz="1600" dirty="0"/>
              <a:t>        w obwodach odrębnych – od 5 do 11 członków</a:t>
            </a:r>
          </a:p>
          <a:p>
            <a:pPr marL="114300" indent="0" algn="just">
              <a:buNone/>
            </a:pPr>
            <a:endParaRPr lang="pl-PL" sz="1600" dirty="0"/>
          </a:p>
          <a:p>
            <a:pPr marL="114300" indent="0" algn="just">
              <a:buNone/>
            </a:pPr>
            <a:r>
              <a:rPr lang="pl-PL" sz="1600" dirty="0"/>
              <a:t>Zadania:</a:t>
            </a:r>
          </a:p>
          <a:p>
            <a:pPr algn="just">
              <a:buFont typeface="Wingdings" pitchFamily="2" charset="2"/>
              <a:buChar char="Ø"/>
            </a:pPr>
            <a:r>
              <a:rPr lang="pl-PL" sz="1600" dirty="0"/>
              <a:t>przeprowadzenie głosowania w obwodzie</a:t>
            </a:r>
          </a:p>
          <a:p>
            <a:pPr algn="just">
              <a:buFont typeface="Wingdings" pitchFamily="2" charset="2"/>
              <a:buChar char="Ø"/>
            </a:pPr>
            <a:r>
              <a:rPr lang="pl-PL" sz="1600" dirty="0"/>
              <a:t>czuwanie nad przestrzeganiem prawa wyborczego w miejscu i czasie głosowania</a:t>
            </a:r>
          </a:p>
          <a:p>
            <a:pPr algn="just">
              <a:buFont typeface="Wingdings" pitchFamily="2" charset="2"/>
              <a:buChar char="Ø"/>
            </a:pPr>
            <a:r>
              <a:rPr lang="pl-PL" sz="1600" dirty="0"/>
              <a:t>ustalenie wyników głosowania w obwodzie i podanie ich do wiadomości publicznej</a:t>
            </a:r>
          </a:p>
        </p:txBody>
      </p:sp>
    </p:spTree>
    <p:extLst>
      <p:ext uri="{BB962C8B-B14F-4D97-AF65-F5344CB8AC3E}">
        <p14:creationId xmlns:p14="http://schemas.microsoft.com/office/powerpoint/2010/main" val="268578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Wybory do Sejmu</a:t>
            </a:r>
          </a:p>
        </p:txBody>
      </p:sp>
      <p:sp>
        <p:nvSpPr>
          <p:cNvPr id="3" name="Symbol zastępczy zawartości 2"/>
          <p:cNvSpPr>
            <a:spLocks noGrp="1"/>
          </p:cNvSpPr>
          <p:nvPr>
            <p:ph idx="1"/>
          </p:nvPr>
        </p:nvSpPr>
        <p:spPr>
          <a:xfrm>
            <a:off x="587433" y="1556792"/>
            <a:ext cx="10895214" cy="5040560"/>
          </a:xfrm>
        </p:spPr>
        <p:txBody>
          <a:bodyPr>
            <a:normAutofit/>
          </a:bodyPr>
          <a:lstStyle/>
          <a:p>
            <a:pPr marL="114300" indent="0" algn="just">
              <a:buNone/>
            </a:pPr>
            <a:r>
              <a:rPr lang="pl-PL" sz="1600" b="1" dirty="0"/>
              <a:t>Zasady prawa wyborczego: </a:t>
            </a:r>
            <a:r>
              <a:rPr lang="pl-PL" sz="1600" dirty="0"/>
              <a:t>wolne, powszechne, bezpośrednie, równe, głosowanie tajne, proporcjonalne</a:t>
            </a:r>
            <a:endParaRPr lang="pl-PL" sz="1600" b="1" dirty="0"/>
          </a:p>
          <a:p>
            <a:pPr marL="114300" indent="0">
              <a:buNone/>
            </a:pPr>
            <a:endParaRPr lang="pl-PL" sz="1600" b="1" dirty="0"/>
          </a:p>
          <a:p>
            <a:pPr marL="114300" indent="0">
              <a:buNone/>
            </a:pPr>
            <a:r>
              <a:rPr lang="pl-PL" sz="1600" b="1" dirty="0"/>
              <a:t>Organy właściwe do przeprowadzenia wyborów:</a:t>
            </a:r>
          </a:p>
          <a:p>
            <a:pPr marL="114300" indent="0">
              <a:buNone/>
            </a:pPr>
            <a:r>
              <a:rPr lang="pl-PL" sz="1600" dirty="0"/>
              <a:t>Państwowa Komisja Wyborcza</a:t>
            </a:r>
          </a:p>
          <a:p>
            <a:pPr marL="114300" indent="0">
              <a:buNone/>
            </a:pPr>
            <a:r>
              <a:rPr lang="pl-PL" sz="1600" dirty="0"/>
              <a:t>Okręgowa komisja wyborcza</a:t>
            </a:r>
          </a:p>
          <a:p>
            <a:pPr marL="114300" indent="0">
              <a:buNone/>
            </a:pPr>
            <a:r>
              <a:rPr lang="pl-PL" sz="1600" dirty="0"/>
              <a:t>Obwodowa komisja wyborcza</a:t>
            </a:r>
          </a:p>
          <a:p>
            <a:pPr marL="114300" indent="0">
              <a:buNone/>
            </a:pPr>
            <a:endParaRPr lang="pl-PL" sz="1600" dirty="0"/>
          </a:p>
          <a:p>
            <a:pPr marL="114300" indent="0">
              <a:buNone/>
            </a:pPr>
            <a:r>
              <a:rPr lang="pl-PL" sz="1600" b="1" dirty="0"/>
              <a:t>Możliwość zgłaszania kandydatów na posłów:</a:t>
            </a:r>
          </a:p>
          <a:p>
            <a:pPr algn="just">
              <a:buFont typeface="Wingdings" pitchFamily="2" charset="2"/>
              <a:buChar char="Ø"/>
            </a:pPr>
            <a:r>
              <a:rPr lang="pl-PL" sz="1600" b="1" dirty="0"/>
              <a:t>partie polityczne </a:t>
            </a:r>
            <a:r>
              <a:rPr lang="pl-PL" sz="1600" dirty="0"/>
              <a:t> - komitet wyborczy partii politycznej, koalicyjny komitet wyborczy</a:t>
            </a:r>
          </a:p>
          <a:p>
            <a:pPr algn="just">
              <a:buFont typeface="Wingdings" pitchFamily="2" charset="2"/>
              <a:buChar char="Ø"/>
            </a:pPr>
            <a:r>
              <a:rPr lang="pl-PL" sz="1600" b="1" dirty="0"/>
              <a:t>wyborcy </a:t>
            </a:r>
            <a:r>
              <a:rPr lang="pl-PL" sz="1600" dirty="0"/>
              <a:t>– komitet wyborczy wyborów</a:t>
            </a:r>
          </a:p>
          <a:p>
            <a:pPr marL="114300" indent="0" algn="just">
              <a:buNone/>
            </a:pPr>
            <a:endParaRPr lang="pl-PL" sz="1600" dirty="0"/>
          </a:p>
          <a:p>
            <a:pPr marL="114300" indent="0" algn="just">
              <a:buNone/>
            </a:pPr>
            <a:r>
              <a:rPr lang="pl-PL" sz="1600" b="1" dirty="0"/>
              <a:t>Czynne prawo wyborcze </a:t>
            </a:r>
            <a:r>
              <a:rPr lang="pl-PL" sz="1600" dirty="0"/>
              <a:t>– obywatele RP, którzy najpóźniej w dniu głosowania ukończyli 18 r.ż., nieubezwłasnowolnieni, niepozbawieni praw publicznych</a:t>
            </a:r>
            <a:endParaRPr lang="pl-PL" sz="1600" b="1" dirty="0"/>
          </a:p>
          <a:p>
            <a:pPr marL="114300" indent="0" algn="just">
              <a:buNone/>
            </a:pPr>
            <a:r>
              <a:rPr lang="pl-PL" sz="1600" b="1" dirty="0"/>
              <a:t>Bierne prawo wyborcze </a:t>
            </a:r>
            <a:r>
              <a:rPr lang="pl-PL" sz="1600" dirty="0"/>
              <a:t>– osoby posiadające czynne prawo wyborcze, które ukończyły 21 r.ż., nieskazane na karę pozbawienia wolności za przestępstwo umyślne ścigane z oskarżenia publicznego</a:t>
            </a:r>
            <a:endParaRPr lang="pl-PL" sz="1600" b="1" dirty="0"/>
          </a:p>
        </p:txBody>
      </p:sp>
    </p:spTree>
    <p:extLst>
      <p:ext uri="{BB962C8B-B14F-4D97-AF65-F5344CB8AC3E}">
        <p14:creationId xmlns:p14="http://schemas.microsoft.com/office/powerpoint/2010/main" val="78407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Wybory do sejmu c.d.</a:t>
            </a:r>
          </a:p>
        </p:txBody>
      </p:sp>
      <p:sp>
        <p:nvSpPr>
          <p:cNvPr id="3" name="Symbol zastępczy zawartości 2"/>
          <p:cNvSpPr>
            <a:spLocks noGrp="1"/>
          </p:cNvSpPr>
          <p:nvPr>
            <p:ph idx="1"/>
          </p:nvPr>
        </p:nvSpPr>
        <p:spPr>
          <a:xfrm>
            <a:off x="459971" y="1812175"/>
            <a:ext cx="11161222" cy="4313989"/>
          </a:xfrm>
        </p:spPr>
        <p:txBody>
          <a:bodyPr>
            <a:normAutofit/>
          </a:bodyPr>
          <a:lstStyle/>
          <a:p>
            <a:pPr marL="114300" indent="0" algn="just">
              <a:buNone/>
            </a:pPr>
            <a:r>
              <a:rPr lang="pl-PL" sz="1600" b="1" dirty="0"/>
              <a:t>Listy kandydatów na posłów – </a:t>
            </a:r>
            <a:r>
              <a:rPr lang="pl-PL" sz="1600" dirty="0"/>
              <a:t>na liście musi się znaleźć przynajmniej tylu kandydatów, ilu jest posłów wybieranych w okręgu, maksymalnie – dwukrotnie więcej</a:t>
            </a:r>
          </a:p>
          <a:p>
            <a:pPr marL="114300" indent="0" algn="just">
              <a:buNone/>
            </a:pPr>
            <a:endParaRPr lang="pl-PL" sz="1600" b="1" dirty="0"/>
          </a:p>
          <a:p>
            <a:pPr marL="114300" indent="0" algn="just">
              <a:buNone/>
            </a:pPr>
            <a:r>
              <a:rPr lang="pl-PL" sz="1600" b="1" dirty="0"/>
              <a:t>Rejestracja listy </a:t>
            </a:r>
            <a:r>
              <a:rPr lang="pl-PL" sz="1600" dirty="0"/>
              <a:t>– w okręgowej komisji wyborczej, poparcie co najmniej 5000 wyborców z okręgu, w którym dokonuje się rejestracji listy</a:t>
            </a:r>
          </a:p>
          <a:p>
            <a:pPr marL="114300" indent="0" algn="just">
              <a:buNone/>
            </a:pPr>
            <a:endParaRPr lang="pl-PL" sz="1600" b="1" dirty="0"/>
          </a:p>
          <a:p>
            <a:pPr marL="114300" indent="0" algn="just">
              <a:buNone/>
            </a:pPr>
            <a:r>
              <a:rPr lang="pl-PL" sz="1600" b="1" dirty="0"/>
              <a:t>Rozdzielenie mandatów</a:t>
            </a:r>
          </a:p>
          <a:p>
            <a:pPr algn="just">
              <a:buFont typeface="Wingdings" pitchFamily="2" charset="2"/>
              <a:buChar char="Ø"/>
            </a:pPr>
            <a:r>
              <a:rPr lang="pl-PL" sz="1600" b="1" dirty="0"/>
              <a:t>progi wyborcze – </a:t>
            </a:r>
            <a:r>
              <a:rPr lang="pl-PL" sz="1600" dirty="0"/>
              <a:t>5% dla komitetu wyborczego wyborców i komitetu wyborczego partii politycznej, 8% dla koalicyjnego komitetu wyborczego</a:t>
            </a:r>
            <a:endParaRPr lang="pl-PL" sz="1600" b="1" dirty="0"/>
          </a:p>
          <a:p>
            <a:pPr algn="just">
              <a:buFont typeface="Wingdings" pitchFamily="2" charset="2"/>
              <a:buChar char="Ø"/>
            </a:pPr>
            <a:r>
              <a:rPr lang="pl-PL" sz="1600" b="1" dirty="0"/>
              <a:t>metoda rozdzielenia mandatów pomiędzy listy komitetów - </a:t>
            </a:r>
            <a:r>
              <a:rPr lang="pl-PL" sz="1600" dirty="0"/>
              <a:t>metoda </a:t>
            </a:r>
            <a:r>
              <a:rPr lang="pl-PL" sz="1600" dirty="0" err="1"/>
              <a:t>d’Hondt’a</a:t>
            </a:r>
            <a:endParaRPr lang="pl-PL" sz="1600" b="1" dirty="0"/>
          </a:p>
        </p:txBody>
      </p:sp>
    </p:spTree>
    <p:extLst>
      <p:ext uri="{BB962C8B-B14F-4D97-AF65-F5344CB8AC3E}">
        <p14:creationId xmlns:p14="http://schemas.microsoft.com/office/powerpoint/2010/main" val="163852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Wybory do Senatu</a:t>
            </a:r>
          </a:p>
        </p:txBody>
      </p:sp>
      <p:sp>
        <p:nvSpPr>
          <p:cNvPr id="3" name="Symbol zastępczy zawartości 2"/>
          <p:cNvSpPr>
            <a:spLocks noGrp="1"/>
          </p:cNvSpPr>
          <p:nvPr>
            <p:ph idx="1"/>
          </p:nvPr>
        </p:nvSpPr>
        <p:spPr>
          <a:xfrm>
            <a:off x="648393" y="1695796"/>
            <a:ext cx="11083636" cy="4430368"/>
          </a:xfrm>
        </p:spPr>
        <p:txBody>
          <a:bodyPr>
            <a:normAutofit fontScale="70000" lnSpcReduction="20000"/>
          </a:bodyPr>
          <a:lstStyle/>
          <a:p>
            <a:pPr marL="114300" indent="0" algn="just">
              <a:buNone/>
            </a:pPr>
            <a:r>
              <a:rPr lang="pl-PL" b="1" dirty="0"/>
              <a:t>Zasady prawa wyborczego: </a:t>
            </a:r>
            <a:r>
              <a:rPr lang="pl-PL" dirty="0"/>
              <a:t>wolne, powszechne, bezpośrednie, równe, głosowanie tajne, większościowe</a:t>
            </a:r>
            <a:endParaRPr lang="pl-PL" b="1" dirty="0"/>
          </a:p>
          <a:p>
            <a:pPr marL="114300" indent="0">
              <a:buNone/>
            </a:pPr>
            <a:endParaRPr lang="pl-PL" b="1" dirty="0"/>
          </a:p>
          <a:p>
            <a:pPr marL="114300" indent="0">
              <a:buNone/>
            </a:pPr>
            <a:r>
              <a:rPr lang="pl-PL" b="1" dirty="0"/>
              <a:t>Organy właściwe do przeprowadzenia wyborów:</a:t>
            </a:r>
          </a:p>
          <a:p>
            <a:pPr marL="114300" indent="0">
              <a:buNone/>
            </a:pPr>
            <a:r>
              <a:rPr lang="pl-PL" dirty="0"/>
              <a:t>Państwowa Komisja Wyborcza</a:t>
            </a:r>
          </a:p>
          <a:p>
            <a:pPr marL="114300" indent="0">
              <a:buNone/>
            </a:pPr>
            <a:r>
              <a:rPr lang="pl-PL" dirty="0"/>
              <a:t>Okręgowa komisja wyborcza</a:t>
            </a:r>
          </a:p>
          <a:p>
            <a:pPr marL="114300" indent="0">
              <a:buNone/>
            </a:pPr>
            <a:r>
              <a:rPr lang="pl-PL" dirty="0"/>
              <a:t>Obwodowa komisja wyborcza</a:t>
            </a:r>
          </a:p>
          <a:p>
            <a:pPr marL="114300" indent="0">
              <a:buNone/>
            </a:pPr>
            <a:endParaRPr lang="pl-PL" dirty="0"/>
          </a:p>
          <a:p>
            <a:pPr marL="114300" indent="0">
              <a:buNone/>
            </a:pPr>
            <a:r>
              <a:rPr lang="pl-PL" b="1" dirty="0"/>
              <a:t>Możliwość zgłaszania kandydatów na senatorów:</a:t>
            </a:r>
          </a:p>
          <a:p>
            <a:pPr algn="just">
              <a:buFont typeface="Wingdings" pitchFamily="2" charset="2"/>
              <a:buChar char="Ø"/>
            </a:pPr>
            <a:r>
              <a:rPr lang="pl-PL" b="1" dirty="0"/>
              <a:t>partie polityczne </a:t>
            </a:r>
            <a:r>
              <a:rPr lang="pl-PL" dirty="0"/>
              <a:t> - komitet wyborczy partii politycznej, koalicyjny komitet wyborczy</a:t>
            </a:r>
          </a:p>
          <a:p>
            <a:pPr algn="just">
              <a:buFont typeface="Wingdings" pitchFamily="2" charset="2"/>
              <a:buChar char="Ø"/>
            </a:pPr>
            <a:r>
              <a:rPr lang="pl-PL" b="1" dirty="0"/>
              <a:t>wyborcy </a:t>
            </a:r>
            <a:r>
              <a:rPr lang="pl-PL" dirty="0"/>
              <a:t>– komitet wyborczy wyborów</a:t>
            </a:r>
          </a:p>
          <a:p>
            <a:pPr marL="114300" indent="0" algn="just">
              <a:buNone/>
            </a:pPr>
            <a:endParaRPr lang="pl-PL" dirty="0"/>
          </a:p>
          <a:p>
            <a:pPr marL="114300" indent="0" algn="just">
              <a:buNone/>
            </a:pPr>
            <a:r>
              <a:rPr lang="pl-PL" b="1" dirty="0"/>
              <a:t>Czynne prawo wyborcze </a:t>
            </a:r>
            <a:r>
              <a:rPr lang="pl-PL" dirty="0"/>
              <a:t>– obywatele RP, którzy najpóźniej w dniu głosowania ukończyli 18 r.ż., nieubezwłasnowolnieni, niepozbawieni praw publicznych</a:t>
            </a:r>
            <a:endParaRPr lang="pl-PL" b="1" dirty="0"/>
          </a:p>
          <a:p>
            <a:pPr marL="114300" indent="0" algn="just">
              <a:buNone/>
            </a:pPr>
            <a:r>
              <a:rPr lang="pl-PL" b="1" dirty="0"/>
              <a:t>Bierne prawo wyborcze </a:t>
            </a:r>
            <a:r>
              <a:rPr lang="pl-PL" dirty="0"/>
              <a:t>– osoby posiadające czynne prawo wyborcze, które ukończyły 30 r.ż., nieskazane na karę pozbawienia wolności za przestępstwo umyślne ścigane z oskarżenia publicznego</a:t>
            </a:r>
            <a:endParaRPr lang="pl-PL" b="1" dirty="0"/>
          </a:p>
          <a:p>
            <a:pPr marL="114300" indent="0">
              <a:buNone/>
            </a:pPr>
            <a:endParaRPr lang="pl-PL" dirty="0"/>
          </a:p>
        </p:txBody>
      </p:sp>
    </p:spTree>
    <p:extLst>
      <p:ext uri="{BB962C8B-B14F-4D97-AF65-F5344CB8AC3E}">
        <p14:creationId xmlns:p14="http://schemas.microsoft.com/office/powerpoint/2010/main" val="205782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Wybory do senatu c.d.</a:t>
            </a:r>
          </a:p>
        </p:txBody>
      </p:sp>
      <p:sp>
        <p:nvSpPr>
          <p:cNvPr id="3" name="Symbol zastępczy zawartości 2"/>
          <p:cNvSpPr>
            <a:spLocks noGrp="1"/>
          </p:cNvSpPr>
          <p:nvPr>
            <p:ph idx="1"/>
          </p:nvPr>
        </p:nvSpPr>
        <p:spPr>
          <a:xfrm>
            <a:off x="565265" y="1628801"/>
            <a:ext cx="11177848" cy="4497363"/>
          </a:xfrm>
        </p:spPr>
        <p:txBody>
          <a:bodyPr>
            <a:normAutofit/>
          </a:bodyPr>
          <a:lstStyle/>
          <a:p>
            <a:pPr marL="114300" indent="0" algn="just">
              <a:buNone/>
            </a:pPr>
            <a:r>
              <a:rPr lang="pl-PL" sz="1600" b="1" dirty="0"/>
              <a:t>Kandydat na senatora – </a:t>
            </a:r>
            <a:r>
              <a:rPr lang="pl-PL" sz="1600" dirty="0"/>
              <a:t>jeden komitet może zarejestrować w okręgu wyłącznie jednego kandydata na senatora</a:t>
            </a:r>
          </a:p>
          <a:p>
            <a:pPr marL="114300" indent="0" algn="just">
              <a:buNone/>
            </a:pPr>
            <a:endParaRPr lang="pl-PL" sz="1600" b="1" dirty="0"/>
          </a:p>
          <a:p>
            <a:pPr marL="114300" indent="0" algn="just">
              <a:buNone/>
            </a:pPr>
            <a:r>
              <a:rPr lang="pl-PL" sz="1600" b="1" dirty="0"/>
              <a:t>Rejestracja kandydata </a:t>
            </a:r>
            <a:r>
              <a:rPr lang="pl-PL" sz="1600" dirty="0"/>
              <a:t>– w okręgowej komisji wyborczej, poparcie co najmniej 2000 wyborców z okręgu, w którym dokonuje się rejestracji kandydata</a:t>
            </a:r>
          </a:p>
          <a:p>
            <a:pPr marL="114300" indent="0" algn="just">
              <a:buNone/>
            </a:pPr>
            <a:endParaRPr lang="pl-PL" sz="1600" b="1" dirty="0"/>
          </a:p>
          <a:p>
            <a:pPr marL="114300" indent="0" algn="just">
              <a:buNone/>
            </a:pPr>
            <a:r>
              <a:rPr lang="pl-PL" sz="1600" b="1" dirty="0"/>
              <a:t>Rozdzielenie mandatu – </a:t>
            </a:r>
            <a:r>
              <a:rPr lang="pl-PL" sz="1600" dirty="0"/>
              <a:t>system większości zwykłej</a:t>
            </a:r>
            <a:endParaRPr lang="pl-PL" sz="1600" b="1" dirty="0"/>
          </a:p>
          <a:p>
            <a:pPr marL="114300" indent="0">
              <a:buNone/>
            </a:pPr>
            <a:endParaRPr lang="pl-PL" sz="1600" b="1" dirty="0"/>
          </a:p>
          <a:p>
            <a:pPr marL="114300" indent="0">
              <a:buNone/>
            </a:pPr>
            <a:r>
              <a:rPr lang="pl-PL" sz="1600" b="1" dirty="0"/>
              <a:t>Ważność wyborów do Sejmu i do Senatu:</a:t>
            </a:r>
          </a:p>
          <a:p>
            <a:pPr>
              <a:buFont typeface="Wingdings" pitchFamily="2" charset="2"/>
              <a:buChar char="Ø"/>
            </a:pPr>
            <a:r>
              <a:rPr lang="pl-PL" sz="1600" b="1" dirty="0"/>
              <a:t>protest wyborczy – </a:t>
            </a:r>
            <a:r>
              <a:rPr lang="pl-PL" sz="1600" dirty="0"/>
              <a:t>w terminie 7 dni od ogłoszenia wyników wyborów przez PKW; zarzut – popełnienie przestępstwa lub naruszenie prawa na etapie głosowania, liczenia głosów, ustalenia wyników</a:t>
            </a:r>
            <a:endParaRPr lang="pl-PL" sz="1600" b="1" dirty="0"/>
          </a:p>
          <a:p>
            <a:pPr>
              <a:buFont typeface="Wingdings" pitchFamily="2" charset="2"/>
              <a:buChar char="Ø"/>
            </a:pPr>
            <a:r>
              <a:rPr lang="pl-PL" sz="1600" b="1" dirty="0"/>
              <a:t>bada Sąd Najwyższy – </a:t>
            </a:r>
            <a:r>
              <a:rPr lang="pl-PL" sz="1600" dirty="0"/>
              <a:t>Izba Kontroli Nadzwyczajnej i Spraw Publicznych</a:t>
            </a:r>
          </a:p>
        </p:txBody>
      </p:sp>
    </p:spTree>
    <p:extLst>
      <p:ext uri="{BB962C8B-B14F-4D97-AF65-F5344CB8AC3E}">
        <p14:creationId xmlns:p14="http://schemas.microsoft.com/office/powerpoint/2010/main" val="99902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Wybory na urząd Prezydenta RP</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Zasady prawa wyborczego: </a:t>
            </a:r>
            <a:r>
              <a:rPr lang="pl-PL" sz="1600" dirty="0"/>
              <a:t>wolne, powszechne, bezpośrednie, równe, głosowanie tajne, większościowe</a:t>
            </a:r>
            <a:endParaRPr lang="pl-PL" sz="1600" b="1" dirty="0"/>
          </a:p>
          <a:p>
            <a:pPr marL="114300" indent="0">
              <a:buNone/>
            </a:pPr>
            <a:endParaRPr lang="pl-PL" sz="1600" b="1" dirty="0"/>
          </a:p>
          <a:p>
            <a:pPr marL="114300" indent="0">
              <a:buNone/>
            </a:pPr>
            <a:r>
              <a:rPr lang="pl-PL" sz="1600" b="1" dirty="0"/>
              <a:t>Organy właściwe do przeprowadzenia wyborów:</a:t>
            </a:r>
          </a:p>
          <a:p>
            <a:pPr marL="114300" indent="0">
              <a:buNone/>
            </a:pPr>
            <a:r>
              <a:rPr lang="pl-PL" sz="1600" dirty="0"/>
              <a:t>Państwowa Komisja Wyborcza</a:t>
            </a:r>
          </a:p>
          <a:p>
            <a:pPr marL="114300" indent="0">
              <a:buNone/>
            </a:pPr>
            <a:r>
              <a:rPr lang="pl-PL" sz="1600" dirty="0"/>
              <a:t>Okręgowa komisja wyborcza</a:t>
            </a:r>
          </a:p>
          <a:p>
            <a:pPr marL="114300" indent="0">
              <a:buNone/>
            </a:pPr>
            <a:r>
              <a:rPr lang="pl-PL" sz="1600" dirty="0"/>
              <a:t>Obwodowa komisja wyborcza</a:t>
            </a:r>
          </a:p>
          <a:p>
            <a:pPr marL="114300" indent="0">
              <a:buNone/>
            </a:pPr>
            <a:endParaRPr lang="pl-PL" sz="1600" dirty="0"/>
          </a:p>
          <a:p>
            <a:pPr marL="114300" indent="0">
              <a:buNone/>
            </a:pPr>
            <a:r>
              <a:rPr lang="pl-PL" sz="1600" b="1" dirty="0"/>
              <a:t>Możliwość zgłaszania kandydata na urząd Prezydenta RP:</a:t>
            </a:r>
          </a:p>
          <a:p>
            <a:pPr algn="just">
              <a:buFont typeface="Wingdings" pitchFamily="2" charset="2"/>
              <a:buChar char="Ø"/>
            </a:pPr>
            <a:r>
              <a:rPr lang="pl-PL" sz="1600" b="1" dirty="0"/>
              <a:t>grupa 100 tys. wyborców – </a:t>
            </a:r>
            <a:r>
              <a:rPr lang="pl-PL" sz="1600" dirty="0"/>
              <a:t>jako komitet wyborczy wyborców kandydata na Prezydenta RP</a:t>
            </a:r>
          </a:p>
          <a:p>
            <a:pPr marL="114300" indent="0" algn="just">
              <a:buNone/>
            </a:pPr>
            <a:endParaRPr lang="pl-PL" sz="1600" dirty="0"/>
          </a:p>
          <a:p>
            <a:pPr marL="114300" indent="0" algn="just">
              <a:buNone/>
            </a:pPr>
            <a:r>
              <a:rPr lang="pl-PL" sz="1600" b="1" dirty="0"/>
              <a:t>Czynne prawo wyborcze </a:t>
            </a:r>
            <a:r>
              <a:rPr lang="pl-PL" sz="1600" dirty="0"/>
              <a:t>– obywatele RP, którzy najpóźniej w dniu głosowania ukończyli 18 r.ż., nieubezwłasnowolnieni, niepozbawieni praw publicznych</a:t>
            </a:r>
            <a:endParaRPr lang="pl-PL" sz="1600" b="1" dirty="0"/>
          </a:p>
          <a:p>
            <a:pPr marL="114300" indent="0" algn="just">
              <a:buNone/>
            </a:pPr>
            <a:r>
              <a:rPr lang="pl-PL" sz="1600" b="1" dirty="0"/>
              <a:t>Bierne prawo wyborcze </a:t>
            </a:r>
            <a:r>
              <a:rPr lang="pl-PL" sz="1600" dirty="0"/>
              <a:t>– osoby posiadające czynne prawo wyborcze, które ukończyły 35 r.ż., nieskazane na karę pozbawienia wolności za przestępstwo umyślne ścigane z oskarżenia publicznego</a:t>
            </a:r>
            <a:endParaRPr lang="pl-PL" sz="1600" b="1" dirty="0"/>
          </a:p>
          <a:p>
            <a:pPr marL="114300" indent="0">
              <a:buNone/>
            </a:pPr>
            <a:endParaRPr lang="pl-PL" sz="1600" dirty="0"/>
          </a:p>
        </p:txBody>
      </p:sp>
    </p:spTree>
    <p:extLst>
      <p:ext uri="{BB962C8B-B14F-4D97-AF65-F5344CB8AC3E}">
        <p14:creationId xmlns:p14="http://schemas.microsoft.com/office/powerpoint/2010/main" val="229863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Wybory na urząd Prezydenta RP c.d.</a:t>
            </a:r>
          </a:p>
        </p:txBody>
      </p:sp>
      <p:sp>
        <p:nvSpPr>
          <p:cNvPr id="3" name="Symbol zastępczy zawartości 2"/>
          <p:cNvSpPr>
            <a:spLocks noGrp="1"/>
          </p:cNvSpPr>
          <p:nvPr>
            <p:ph idx="1"/>
          </p:nvPr>
        </p:nvSpPr>
        <p:spPr>
          <a:xfrm>
            <a:off x="676102" y="1752600"/>
            <a:ext cx="11033760" cy="4628728"/>
          </a:xfrm>
        </p:spPr>
        <p:txBody>
          <a:bodyPr>
            <a:normAutofit/>
          </a:bodyPr>
          <a:lstStyle/>
          <a:p>
            <a:pPr marL="114300" indent="0">
              <a:buNone/>
            </a:pPr>
            <a:r>
              <a:rPr lang="pl-PL" sz="1600" b="1" dirty="0"/>
              <a:t>Rejestracja kandydatów – </a:t>
            </a:r>
            <a:r>
              <a:rPr lang="pl-PL" sz="1600" dirty="0"/>
              <a:t>Państwowa Komisja Wyborcza</a:t>
            </a:r>
          </a:p>
          <a:p>
            <a:pPr marL="114300" indent="0">
              <a:buNone/>
            </a:pPr>
            <a:endParaRPr lang="pl-PL" sz="1600" b="1" dirty="0"/>
          </a:p>
          <a:p>
            <a:pPr marL="114300" indent="0" algn="just">
              <a:buNone/>
            </a:pPr>
            <a:r>
              <a:rPr lang="pl-PL" sz="1600" b="1" dirty="0"/>
              <a:t>Urząd Prezydenta RP uzyskuje kandydat, który zdobył ponad połowę ważnie oddanych głosów</a:t>
            </a:r>
          </a:p>
          <a:p>
            <a:pPr marL="114300" indent="0" algn="just">
              <a:buNone/>
            </a:pPr>
            <a:endParaRPr lang="pl-PL" sz="1600" b="1" dirty="0"/>
          </a:p>
          <a:p>
            <a:pPr marL="114300" indent="0" algn="just">
              <a:buNone/>
            </a:pPr>
            <a:r>
              <a:rPr lang="pl-PL" sz="1600" dirty="0"/>
              <a:t>Jeżeli żaden z kandydatów nie uzyska wymaganej większości głosów – przeprowadzana jest druga tura głosowania – 14 dni po pierwszej, do której przechodzą dwaj kandydaci z największą ilością głosów.</a:t>
            </a:r>
          </a:p>
          <a:p>
            <a:pPr marL="114300" indent="0" algn="just">
              <a:buNone/>
            </a:pPr>
            <a:endParaRPr lang="pl-PL" sz="1600" dirty="0"/>
          </a:p>
          <a:p>
            <a:pPr marL="114300" indent="0" algn="just">
              <a:buNone/>
            </a:pPr>
            <a:r>
              <a:rPr lang="pl-PL" sz="1600" dirty="0"/>
              <a:t>W drugiej turze urząd Prezydenta RP uzyskuje kandydat, który zdobył najwięcej głosów.</a:t>
            </a:r>
          </a:p>
          <a:p>
            <a:pPr marL="114300" indent="0" algn="just">
              <a:buNone/>
            </a:pPr>
            <a:endParaRPr lang="pl-PL" sz="1600" dirty="0"/>
          </a:p>
          <a:p>
            <a:pPr marL="114300" indent="0">
              <a:buNone/>
            </a:pPr>
            <a:r>
              <a:rPr lang="pl-PL" sz="1600" b="1" dirty="0"/>
              <a:t>Ważność wyborów na urząd Prezydenta RP:</a:t>
            </a:r>
          </a:p>
          <a:p>
            <a:pPr>
              <a:buFont typeface="Wingdings" pitchFamily="2" charset="2"/>
              <a:buChar char="Ø"/>
            </a:pPr>
            <a:r>
              <a:rPr lang="pl-PL" sz="1600" b="1" dirty="0"/>
              <a:t>protest wyborczy – </a:t>
            </a:r>
            <a:r>
              <a:rPr lang="pl-PL" sz="1600" dirty="0"/>
              <a:t>w terminie 14 dni od ogłoszenia wyników wyborów przez PKW; zarzut – popełnienie przestępstwa lub naruszenie prawa na etapie głosowania, liczenia głosów, ustalenia wyników</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dirty="0"/>
          </a:p>
        </p:txBody>
      </p:sp>
    </p:spTree>
    <p:extLst>
      <p:ext uri="{BB962C8B-B14F-4D97-AF65-F5344CB8AC3E}">
        <p14:creationId xmlns:p14="http://schemas.microsoft.com/office/powerpoint/2010/main" val="356727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Wybory do Parlamentu Europejskiego</a:t>
            </a:r>
          </a:p>
        </p:txBody>
      </p:sp>
      <p:sp>
        <p:nvSpPr>
          <p:cNvPr id="3" name="Symbol zastępczy zawartości 2"/>
          <p:cNvSpPr>
            <a:spLocks noGrp="1"/>
          </p:cNvSpPr>
          <p:nvPr>
            <p:ph idx="1"/>
          </p:nvPr>
        </p:nvSpPr>
        <p:spPr>
          <a:xfrm>
            <a:off x="504305" y="1556792"/>
            <a:ext cx="11305310" cy="4824536"/>
          </a:xfrm>
        </p:spPr>
        <p:txBody>
          <a:bodyPr>
            <a:normAutofit lnSpcReduction="10000"/>
          </a:bodyPr>
          <a:lstStyle/>
          <a:p>
            <a:pPr marL="114300" indent="0" algn="just">
              <a:buNone/>
            </a:pPr>
            <a:r>
              <a:rPr lang="pl-PL" sz="1600" b="1" dirty="0"/>
              <a:t>Zasady prawa wyborczego: </a:t>
            </a:r>
            <a:r>
              <a:rPr lang="pl-PL" sz="1600" dirty="0"/>
              <a:t>wolne, powszechne, bezpośrednie, równe, głosowanie tajne, proporcjonalne</a:t>
            </a:r>
            <a:endParaRPr lang="pl-PL" sz="1600" b="1" dirty="0"/>
          </a:p>
          <a:p>
            <a:pPr marL="114300" indent="0">
              <a:buNone/>
            </a:pPr>
            <a:endParaRPr lang="pl-PL" sz="1600" b="1" dirty="0"/>
          </a:p>
          <a:p>
            <a:pPr marL="114300" indent="0">
              <a:buNone/>
            </a:pPr>
            <a:r>
              <a:rPr lang="pl-PL" sz="1600" b="1" dirty="0"/>
              <a:t>Organy właściwe do przeprowadzenia wyborów:</a:t>
            </a:r>
          </a:p>
          <a:p>
            <a:pPr marL="114300" indent="0">
              <a:buNone/>
            </a:pPr>
            <a:r>
              <a:rPr lang="pl-PL" sz="1600" dirty="0"/>
              <a:t>Państwowa Komisja Wyborcza</a:t>
            </a:r>
          </a:p>
          <a:p>
            <a:pPr marL="114300" indent="0">
              <a:buNone/>
            </a:pPr>
            <a:r>
              <a:rPr lang="pl-PL" sz="1600" dirty="0"/>
              <a:t>Okręgowe komisje wyborcze</a:t>
            </a:r>
          </a:p>
          <a:p>
            <a:pPr marL="114300" indent="0">
              <a:buNone/>
            </a:pPr>
            <a:r>
              <a:rPr lang="pl-PL" sz="1600" dirty="0"/>
              <a:t>Rejonowe komisje wyborcze</a:t>
            </a:r>
          </a:p>
          <a:p>
            <a:pPr marL="114300" indent="0">
              <a:buNone/>
            </a:pPr>
            <a:r>
              <a:rPr lang="pl-PL" sz="1600" dirty="0"/>
              <a:t>Obwodowe komisje wyborcze</a:t>
            </a:r>
          </a:p>
          <a:p>
            <a:pPr marL="114300" indent="0">
              <a:buNone/>
            </a:pPr>
            <a:endParaRPr lang="pl-PL" sz="1600" dirty="0"/>
          </a:p>
          <a:p>
            <a:pPr marL="114300" indent="0">
              <a:buNone/>
            </a:pPr>
            <a:r>
              <a:rPr lang="pl-PL" sz="1600" b="1" dirty="0"/>
              <a:t>Możliwość zgłaszania kandydatów na posłów do PE:</a:t>
            </a:r>
          </a:p>
          <a:p>
            <a:pPr algn="just">
              <a:buFont typeface="Wingdings" pitchFamily="2" charset="2"/>
              <a:buChar char="Ø"/>
            </a:pPr>
            <a:r>
              <a:rPr lang="pl-PL" sz="1600" b="1" dirty="0"/>
              <a:t>partie polityczne </a:t>
            </a:r>
            <a:r>
              <a:rPr lang="pl-PL" sz="1600" dirty="0"/>
              <a:t> - komitet wyborczy partii politycznej, koalicyjny komitet wyborczy</a:t>
            </a:r>
          </a:p>
          <a:p>
            <a:pPr algn="just">
              <a:buFont typeface="Wingdings" pitchFamily="2" charset="2"/>
              <a:buChar char="Ø"/>
            </a:pPr>
            <a:r>
              <a:rPr lang="pl-PL" sz="1600" b="1" dirty="0"/>
              <a:t>wyborcy </a:t>
            </a:r>
            <a:r>
              <a:rPr lang="pl-PL" sz="1600" dirty="0"/>
              <a:t>– komitet wyborczy wyborów</a:t>
            </a:r>
          </a:p>
          <a:p>
            <a:pPr marL="114300" indent="0" algn="just">
              <a:buNone/>
            </a:pPr>
            <a:endParaRPr lang="pl-PL" sz="1600" dirty="0"/>
          </a:p>
          <a:p>
            <a:pPr marL="114300" indent="0" algn="just">
              <a:buNone/>
            </a:pPr>
            <a:r>
              <a:rPr lang="pl-PL" sz="1600" b="1" dirty="0"/>
              <a:t>Czynne prawo wyborcze </a:t>
            </a:r>
            <a:r>
              <a:rPr lang="pl-PL" sz="1600" dirty="0"/>
              <a:t>– obywatele RP, którzy najpóźniej w dniu głosowania ukończyli 18 r.ż., nieubezwłasnowolnieni, niepozbawieni praw publicznych; obywatele państw członkowskich UE zamieszkujący w RP, niepozbawieni w swoim kraju praw wyborczych</a:t>
            </a:r>
            <a:endParaRPr lang="pl-PL" sz="1600" b="1" dirty="0"/>
          </a:p>
          <a:p>
            <a:pPr marL="114300" indent="0" algn="just">
              <a:buNone/>
            </a:pPr>
            <a:r>
              <a:rPr lang="pl-PL" sz="1600" b="1" dirty="0"/>
              <a:t>Bierne prawo wyborcze </a:t>
            </a:r>
            <a:r>
              <a:rPr lang="pl-PL" sz="1600" dirty="0"/>
              <a:t>– osoby posiadające czynne prawo wyborcze, które ukończyły 21 r.ż., nieskazane na karę pozbawienia wolności za przestępstwo umyślne ścigane z oskarżenia publicznego, zamieszkujące od co najmniej 5 lat na terytorium RP lub na terytorium innego państwa członkowskiego UE</a:t>
            </a:r>
            <a:endParaRPr lang="pl-PL" sz="1600" b="1" dirty="0"/>
          </a:p>
          <a:p>
            <a:pPr marL="114300" indent="0">
              <a:buNone/>
            </a:pPr>
            <a:endParaRPr lang="pl-PL" sz="1600" dirty="0"/>
          </a:p>
        </p:txBody>
      </p:sp>
    </p:spTree>
    <p:extLst>
      <p:ext uri="{BB962C8B-B14F-4D97-AF65-F5344CB8AC3E}">
        <p14:creationId xmlns:p14="http://schemas.microsoft.com/office/powerpoint/2010/main" val="248629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Sposoby sprawowania władzy przez suwerena</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just">
              <a:buNone/>
            </a:pPr>
            <a:r>
              <a:rPr lang="pl-PL" sz="1600" dirty="0"/>
              <a:t>Demokracja przedstawicielska </a:t>
            </a:r>
          </a:p>
          <a:p>
            <a:pPr marL="114300" indent="0" algn="just">
              <a:buNone/>
            </a:pPr>
            <a:r>
              <a:rPr lang="pl-PL" sz="1600" dirty="0"/>
              <a:t>wybory jako podstawowa forma kreowania organów przedstawicielskich sprawujących władzę w imieniu suwerena</a:t>
            </a:r>
          </a:p>
          <a:p>
            <a:pPr marL="114300" indent="0" algn="just">
              <a:buNone/>
            </a:pPr>
            <a:endParaRPr lang="pl-PL" sz="1600" dirty="0"/>
          </a:p>
          <a:p>
            <a:pPr marL="114300" indent="0" algn="just">
              <a:buNone/>
            </a:pPr>
            <a:r>
              <a:rPr lang="pl-PL" sz="1600" dirty="0"/>
              <a:t>Demokracja bezpośrednia  </a:t>
            </a:r>
          </a:p>
          <a:p>
            <a:pPr marL="114300" indent="0" algn="just">
              <a:buNone/>
            </a:pPr>
            <a:r>
              <a:rPr lang="pl-PL" sz="1600" dirty="0"/>
              <a:t>powierzenie prawa do decydowania o sprawach państwowych suwerenowi</a:t>
            </a:r>
          </a:p>
          <a:p>
            <a:pPr marL="114300" indent="0" algn="just">
              <a:buNone/>
            </a:pPr>
            <a:endParaRPr lang="pl-PL" sz="1600" dirty="0"/>
          </a:p>
          <a:p>
            <a:pPr marL="114300" indent="0" algn="just">
              <a:buNone/>
            </a:pPr>
            <a:r>
              <a:rPr lang="pl-PL" sz="1600" dirty="0"/>
              <a:t>Formy demokracji bezpośredniej:</a:t>
            </a:r>
          </a:p>
          <a:p>
            <a:pPr algn="just">
              <a:buFont typeface="Wingdings" pitchFamily="2" charset="2"/>
              <a:buChar char="Ø"/>
            </a:pPr>
            <a:r>
              <a:rPr lang="pl-PL" sz="1600" dirty="0"/>
              <a:t>zgromadzenie ludowe</a:t>
            </a:r>
          </a:p>
          <a:p>
            <a:pPr algn="just">
              <a:buFont typeface="Wingdings" pitchFamily="2" charset="2"/>
              <a:buChar char="Ø"/>
            </a:pPr>
            <a:r>
              <a:rPr lang="pl-PL" sz="1600" dirty="0"/>
              <a:t>referendum</a:t>
            </a:r>
          </a:p>
          <a:p>
            <a:pPr algn="just">
              <a:buFont typeface="Wingdings" pitchFamily="2" charset="2"/>
              <a:buChar char="Ø"/>
            </a:pPr>
            <a:r>
              <a:rPr lang="pl-PL" sz="1600" dirty="0"/>
              <a:t>plebiscyt</a:t>
            </a:r>
          </a:p>
          <a:p>
            <a:pPr algn="just">
              <a:buFont typeface="Wingdings" pitchFamily="2" charset="2"/>
              <a:buChar char="Ø"/>
            </a:pPr>
            <a:r>
              <a:rPr lang="pl-PL" sz="1600" dirty="0"/>
              <a:t>inicjatywa ludowa</a:t>
            </a:r>
          </a:p>
          <a:p>
            <a:pPr algn="just">
              <a:buFont typeface="Wingdings" pitchFamily="2" charset="2"/>
              <a:buChar char="Ø"/>
            </a:pPr>
            <a:r>
              <a:rPr lang="pl-PL" sz="1600" dirty="0"/>
              <a:t>weto ludowe</a:t>
            </a:r>
          </a:p>
          <a:p>
            <a:pPr algn="just">
              <a:buFont typeface="Wingdings" pitchFamily="2" charset="2"/>
              <a:buChar char="Ø"/>
            </a:pPr>
            <a:r>
              <a:rPr lang="pl-PL" sz="1600" dirty="0"/>
              <a:t>konsultacje społeczne</a:t>
            </a:r>
          </a:p>
          <a:p>
            <a:pPr marL="114300" indent="0" algn="just">
              <a:buNone/>
            </a:pPr>
            <a:endParaRPr lang="pl-PL" sz="1600" dirty="0"/>
          </a:p>
          <a:p>
            <a:pPr algn="just">
              <a:buFont typeface="Wingdings" pitchFamily="2" charset="2"/>
              <a:buChar char="Ø"/>
            </a:pPr>
            <a:endParaRPr lang="pl-PL" sz="1600" dirty="0"/>
          </a:p>
        </p:txBody>
      </p:sp>
    </p:spTree>
    <p:extLst>
      <p:ext uri="{BB962C8B-B14F-4D97-AF65-F5344CB8AC3E}">
        <p14:creationId xmlns:p14="http://schemas.microsoft.com/office/powerpoint/2010/main" val="307853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Wybory do Parlamentu Europejskiego c.d.</a:t>
            </a:r>
          </a:p>
        </p:txBody>
      </p:sp>
      <p:sp>
        <p:nvSpPr>
          <p:cNvPr id="3" name="Symbol zastępczy zawartości 2"/>
          <p:cNvSpPr>
            <a:spLocks noGrp="1"/>
          </p:cNvSpPr>
          <p:nvPr>
            <p:ph idx="1"/>
          </p:nvPr>
        </p:nvSpPr>
        <p:spPr>
          <a:xfrm>
            <a:off x="415635" y="1556793"/>
            <a:ext cx="11454939" cy="4832923"/>
          </a:xfrm>
        </p:spPr>
        <p:txBody>
          <a:bodyPr>
            <a:normAutofit/>
          </a:bodyPr>
          <a:lstStyle/>
          <a:p>
            <a:pPr marL="114300" indent="0" algn="just">
              <a:buNone/>
            </a:pPr>
            <a:r>
              <a:rPr lang="pl-PL" sz="1600" b="1" dirty="0"/>
              <a:t>Listy kandydatów na posłów – </a:t>
            </a:r>
            <a:r>
              <a:rPr lang="pl-PL" sz="1600" dirty="0"/>
              <a:t> od 5 do 10 kandydatów</a:t>
            </a:r>
          </a:p>
          <a:p>
            <a:pPr marL="114300" indent="0" algn="just">
              <a:buNone/>
            </a:pPr>
            <a:endParaRPr lang="pl-PL" sz="1600" b="1" dirty="0"/>
          </a:p>
          <a:p>
            <a:pPr marL="114300" indent="0" algn="just">
              <a:buNone/>
            </a:pPr>
            <a:r>
              <a:rPr lang="pl-PL" sz="1600" b="1" dirty="0"/>
              <a:t>Rejestracja listy </a:t>
            </a:r>
            <a:r>
              <a:rPr lang="pl-PL" sz="1600" dirty="0"/>
              <a:t>– w okręgowej komisji wyborczej, poparcie co najmniej 10000 wyborców z okręgu, w którym dokonuje się rejestracji listy</a:t>
            </a:r>
          </a:p>
          <a:p>
            <a:pPr marL="114300" indent="0" algn="just">
              <a:buNone/>
            </a:pPr>
            <a:endParaRPr lang="pl-PL" sz="1600" b="1" dirty="0"/>
          </a:p>
          <a:p>
            <a:pPr marL="114300" indent="0" algn="just">
              <a:buNone/>
            </a:pPr>
            <a:r>
              <a:rPr lang="pl-PL" sz="1600" b="1" dirty="0"/>
              <a:t>Próg wyborczy </a:t>
            </a:r>
            <a:r>
              <a:rPr lang="pl-PL" sz="1600" dirty="0"/>
              <a:t>– 5% ważnie oddanych głosów w skali kraju na listy komitetu</a:t>
            </a:r>
            <a:endParaRPr lang="pl-PL" sz="1600" b="1" dirty="0"/>
          </a:p>
          <a:p>
            <a:pPr marL="114300" indent="0" algn="just">
              <a:buNone/>
            </a:pPr>
            <a:endParaRPr lang="pl-PL" sz="1600" b="1" dirty="0"/>
          </a:p>
          <a:p>
            <a:pPr marL="114300" indent="0" algn="just">
              <a:buNone/>
            </a:pPr>
            <a:r>
              <a:rPr lang="pl-PL" sz="1600" b="1" dirty="0"/>
              <a:t>Rozdzielenie mandatów pomiędzy komitety – </a:t>
            </a:r>
            <a:r>
              <a:rPr lang="pl-PL" sz="1600" dirty="0"/>
              <a:t>metoda </a:t>
            </a:r>
            <a:r>
              <a:rPr lang="pl-PL" sz="1600" dirty="0" err="1"/>
              <a:t>d’Hondt’a</a:t>
            </a:r>
            <a:endParaRPr lang="pl-PL" sz="1600" dirty="0"/>
          </a:p>
          <a:p>
            <a:pPr marL="114300" indent="0" algn="just">
              <a:buNone/>
            </a:pPr>
            <a:r>
              <a:rPr lang="pl-PL" sz="1600" dirty="0"/>
              <a:t>Rozdzielenie mandatów pomiędzy listy okręgowe – metoda Hare-Niemeyera</a:t>
            </a:r>
          </a:p>
          <a:p>
            <a:pPr marL="114300" indent="0" algn="just">
              <a:buNone/>
            </a:pPr>
            <a:endParaRPr lang="pl-PL" sz="1600" b="1" dirty="0"/>
          </a:p>
          <a:p>
            <a:pPr marL="114300" indent="0">
              <a:buNone/>
            </a:pPr>
            <a:r>
              <a:rPr lang="pl-PL" sz="1600" b="1" dirty="0"/>
              <a:t>Ważność wyborów do Parlamentu Europejskiego:</a:t>
            </a:r>
          </a:p>
          <a:p>
            <a:pPr>
              <a:buFont typeface="Wingdings" pitchFamily="2" charset="2"/>
              <a:buChar char="Ø"/>
            </a:pPr>
            <a:r>
              <a:rPr lang="pl-PL" sz="1600" b="1" dirty="0"/>
              <a:t>protest wyborczy – </a:t>
            </a:r>
            <a:r>
              <a:rPr lang="pl-PL" sz="1600" dirty="0"/>
              <a:t>w terminie 7 dni od ogłoszenia wyników wyborów przez PKW; zarzut – popełnienie przestępstwa lub naruszenie prawa na etapie głosowania, liczenia głosów, ustalenia wyników</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a:p>
            <a:pPr marL="114300" indent="0">
              <a:buNone/>
            </a:pPr>
            <a:r>
              <a:rPr lang="pl-PL" sz="1600" dirty="0"/>
              <a:t>*Aktualnie RP ma 53 eurodeputowanych</a:t>
            </a:r>
          </a:p>
        </p:txBody>
      </p:sp>
    </p:spTree>
    <p:extLst>
      <p:ext uri="{BB962C8B-B14F-4D97-AF65-F5344CB8AC3E}">
        <p14:creationId xmlns:p14="http://schemas.microsoft.com/office/powerpoint/2010/main" val="397976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1220427"/>
          </a:xfrm>
        </p:spPr>
        <p:txBody>
          <a:bodyPr>
            <a:normAutofit/>
          </a:bodyPr>
          <a:lstStyle/>
          <a:p>
            <a:r>
              <a:rPr lang="pl-PL" sz="2000" dirty="0"/>
              <a:t>Wybory do organów stanowiących jednostek samorządu terytorialnego </a:t>
            </a:r>
          </a:p>
        </p:txBody>
      </p:sp>
      <p:sp>
        <p:nvSpPr>
          <p:cNvPr id="3" name="Symbol zastępczy zawartości 2"/>
          <p:cNvSpPr>
            <a:spLocks noGrp="1"/>
          </p:cNvSpPr>
          <p:nvPr>
            <p:ph idx="1"/>
          </p:nvPr>
        </p:nvSpPr>
        <p:spPr>
          <a:xfrm>
            <a:off x="509847" y="1752600"/>
            <a:ext cx="11316393" cy="4700736"/>
          </a:xfrm>
        </p:spPr>
        <p:txBody>
          <a:bodyPr>
            <a:normAutofit/>
          </a:bodyPr>
          <a:lstStyle/>
          <a:p>
            <a:pPr marL="114300" indent="0" algn="just">
              <a:buNone/>
            </a:pPr>
            <a:endParaRPr lang="pl-PL" sz="1600" b="1" dirty="0"/>
          </a:p>
          <a:p>
            <a:pPr marL="114300" indent="0" algn="just">
              <a:buNone/>
            </a:pPr>
            <a:r>
              <a:rPr lang="pl-PL" sz="1600" b="1" dirty="0"/>
              <a:t>Rada gminy </a:t>
            </a:r>
            <a:r>
              <a:rPr lang="pl-PL" sz="1600" dirty="0"/>
              <a:t>- gminy do 20 tys. mieszkańców – jednomandatowe okręgi wyborcze</a:t>
            </a:r>
            <a:endParaRPr lang="pl-PL" sz="1600" b="1" dirty="0"/>
          </a:p>
          <a:p>
            <a:pPr marL="114300" indent="0" algn="just">
              <a:buNone/>
            </a:pPr>
            <a:r>
              <a:rPr lang="pl-PL" sz="1600" b="1" dirty="0"/>
              <a:t>Zasady prawa wyborczego: </a:t>
            </a:r>
            <a:r>
              <a:rPr lang="pl-PL" sz="1600" dirty="0"/>
              <a:t>wolne, powszechne, bezpośrednie, równe, głosowanie tajne, większościowe</a:t>
            </a: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Rada gminy </a:t>
            </a:r>
            <a:r>
              <a:rPr lang="pl-PL" sz="1600" dirty="0"/>
              <a:t>– gmina powyżej 20 tys. mieszkańców</a:t>
            </a:r>
          </a:p>
          <a:p>
            <a:pPr marL="114300" indent="0" algn="just">
              <a:buNone/>
            </a:pPr>
            <a:r>
              <a:rPr lang="pl-PL" sz="1600" b="1" dirty="0"/>
              <a:t>Zasady prawa wyborczego: </a:t>
            </a:r>
            <a:r>
              <a:rPr lang="pl-PL" sz="1600" dirty="0"/>
              <a:t>wolne, powszechne, bezpośrednie, równe, głosowanie tajne, proporcjonalne</a:t>
            </a:r>
          </a:p>
          <a:p>
            <a:pPr marL="114300" indent="0" algn="just">
              <a:buNone/>
            </a:pPr>
            <a:r>
              <a:rPr lang="pl-PL" sz="1600" b="1" dirty="0"/>
              <a:t>Próg wyborczy – </a:t>
            </a:r>
            <a:r>
              <a:rPr lang="pl-PL" sz="1600" dirty="0"/>
              <a:t>5% ważnie oddanych głosów w skali gminy</a:t>
            </a:r>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b="1" dirty="0"/>
          </a:p>
          <a:p>
            <a:pPr marL="114300" indent="0">
              <a:buNone/>
            </a:pPr>
            <a:endParaRPr lang="pl-PL" sz="1600" b="1" dirty="0"/>
          </a:p>
          <a:p>
            <a:pPr marL="114300" indent="0" algn="just">
              <a:buNone/>
            </a:pPr>
            <a:endParaRPr lang="pl-PL" sz="1600" dirty="0"/>
          </a:p>
        </p:txBody>
      </p:sp>
    </p:spTree>
    <p:extLst>
      <p:ext uri="{BB962C8B-B14F-4D97-AF65-F5344CB8AC3E}">
        <p14:creationId xmlns:p14="http://schemas.microsoft.com/office/powerpoint/2010/main" val="5903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1148419"/>
          </a:xfrm>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a:xfrm>
            <a:off x="487679" y="1752600"/>
            <a:ext cx="11299767" cy="4700736"/>
          </a:xfrm>
        </p:spPr>
        <p:txBody>
          <a:bodyPr>
            <a:normAutofit/>
          </a:bodyPr>
          <a:lstStyle/>
          <a:p>
            <a:pPr marL="114300" indent="0">
              <a:buNone/>
            </a:pPr>
            <a:r>
              <a:rPr lang="pl-PL" sz="1600" b="1" dirty="0"/>
              <a:t>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tej gminy</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11388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p:txBody>
          <a:bodyPr>
            <a:normAutofit/>
          </a:bodyPr>
          <a:lstStyle/>
          <a:p>
            <a:pPr marL="114300" indent="0">
              <a:buNone/>
            </a:pPr>
            <a:r>
              <a:rPr lang="pl-PL" sz="1600" b="1" dirty="0"/>
              <a:t>Rada powiatu</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Powiatowa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buNone/>
            </a:pPr>
            <a:endParaRPr lang="pl-PL" sz="1600" b="1" dirty="0"/>
          </a:p>
        </p:txBody>
      </p:sp>
    </p:spTree>
    <p:extLst>
      <p:ext uri="{BB962C8B-B14F-4D97-AF65-F5344CB8AC3E}">
        <p14:creationId xmlns:p14="http://schemas.microsoft.com/office/powerpoint/2010/main" val="21349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powiatu</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powiatu</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dirty="0"/>
          </a:p>
          <a:p>
            <a:pPr marL="114300" indent="0" algn="just">
              <a:buNone/>
            </a:pPr>
            <a:r>
              <a:rPr lang="pl-PL" sz="1600" dirty="0"/>
              <a:t>W okręgu wybiera się  3-10 radnych </a:t>
            </a:r>
          </a:p>
          <a:p>
            <a:pPr marL="114300" indent="0" algn="just">
              <a:buNone/>
            </a:pP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3376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buNone/>
            </a:pPr>
            <a:r>
              <a:rPr lang="pl-PL" sz="1600" b="1" dirty="0"/>
              <a:t>Sejmik województwa </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Wojewódzka komisja wyborcza</a:t>
            </a:r>
          </a:p>
          <a:p>
            <a:pPr marL="114300" indent="0">
              <a:buNone/>
            </a:pPr>
            <a:r>
              <a:rPr lang="pl-PL" sz="1600" dirty="0"/>
              <a:t>Powiatowe komisje wyborcze</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7454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a:xfrm>
            <a:off x="326967" y="1752600"/>
            <a:ext cx="11610109" cy="4844752"/>
          </a:xfrm>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województwa</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województwa</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buNone/>
            </a:pPr>
            <a:endParaRPr lang="pl-PL" sz="1600" dirty="0"/>
          </a:p>
          <a:p>
            <a:pPr marL="114300" indent="0">
              <a:buNone/>
            </a:pPr>
            <a:r>
              <a:rPr lang="pl-PL" sz="1600" b="1" dirty="0"/>
              <a:t>Ważność wyborów do organów stanowiących samorządu terytorialnego:</a:t>
            </a:r>
          </a:p>
          <a:p>
            <a:pPr>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19113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wójta, burmistrza i prezydenta miasta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Zasady prawa wyborczego: </a:t>
            </a:r>
            <a:r>
              <a:rPr lang="pl-PL" sz="1600" dirty="0"/>
              <a:t>wolne, powszechne, bezpośrednie, równe, głosowanie tajne, większościowe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wójta, burmistrza i prezydenta miasta:</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38599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332657"/>
            <a:ext cx="8260672" cy="1039427"/>
          </a:xfrm>
        </p:spPr>
        <p:txBody>
          <a:bodyPr>
            <a:normAutofit/>
          </a:bodyPr>
          <a:lstStyle/>
          <a:p>
            <a:r>
              <a:rPr lang="pl-PL" sz="2000" dirty="0"/>
              <a:t>Wybory wójta, burmistrza i prezydenta miasta c.d.</a:t>
            </a:r>
          </a:p>
        </p:txBody>
      </p:sp>
      <p:sp>
        <p:nvSpPr>
          <p:cNvPr id="3" name="Symbol zastępczy zawartości 2"/>
          <p:cNvSpPr>
            <a:spLocks noGrp="1"/>
          </p:cNvSpPr>
          <p:nvPr>
            <p:ph idx="1"/>
          </p:nvPr>
        </p:nvSpPr>
        <p:spPr>
          <a:xfrm>
            <a:off x="404553" y="1752600"/>
            <a:ext cx="11355185" cy="4628728"/>
          </a:xfrm>
        </p:spPr>
        <p:txBody>
          <a:bodyPr>
            <a:normAutofit/>
          </a:bodyPr>
          <a:lstStyle/>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gminy</a:t>
            </a:r>
            <a:endParaRPr lang="pl-PL" sz="1600" b="1" dirty="0"/>
          </a:p>
          <a:p>
            <a:pPr marL="114300" indent="0" algn="just">
              <a:buNone/>
            </a:pPr>
            <a:r>
              <a:rPr lang="pl-PL" sz="1600" b="1" dirty="0"/>
              <a:t>Bierne prawo wyborcze </a:t>
            </a:r>
            <a:r>
              <a:rPr lang="pl-PL" sz="1600" dirty="0"/>
              <a:t>– obywatele RP posiadający czynne prawo wyborcze, którzy najpóźniej w dniu głosowania ukończyli 25 r.ż., z tym że kandydaci nie muszą stale zamieszkiwać na obszarze gminy, z której kandydują, nieskazani prawomocnie za przestępstwo umyśle ścigane z oskarżenia publicznego</a:t>
            </a:r>
          </a:p>
          <a:p>
            <a:pPr marL="114300" indent="0" algn="just">
              <a:buNone/>
            </a:pPr>
            <a:r>
              <a:rPr lang="pl-PL" sz="1600" dirty="0"/>
              <a:t>* Nie ma prawa wybieralności osoba, która uprzednio została dwukrotnie wybrana na wójta w danej gminie (przepis obowiązuje od wyborów, które odbyły się w 2018 r.)</a:t>
            </a:r>
          </a:p>
          <a:p>
            <a:pPr marL="114300" indent="0" algn="just">
              <a:buNone/>
            </a:pPr>
            <a:endParaRPr lang="pl-PL" sz="1600" dirty="0"/>
          </a:p>
          <a:p>
            <a:pPr marL="114300" indent="0" algn="just">
              <a:buNone/>
            </a:pPr>
            <a:r>
              <a:rPr lang="pl-PL" sz="1600" b="1" dirty="0"/>
              <a:t>Rozdzielenie urzędu – </a:t>
            </a:r>
            <a:r>
              <a:rPr lang="pl-PL" sz="1600" dirty="0"/>
              <a:t>system większości bezwzględnej</a:t>
            </a:r>
          </a:p>
          <a:p>
            <a:pPr marL="114300" indent="0">
              <a:buNone/>
            </a:pPr>
            <a:endParaRPr lang="pl-PL" sz="1600" dirty="0"/>
          </a:p>
          <a:p>
            <a:pPr marL="114300" indent="0">
              <a:buNone/>
            </a:pPr>
            <a:r>
              <a:rPr lang="pl-PL" sz="1600" b="1" dirty="0"/>
              <a:t>Ważność wyborów wójta, burmistrza i prezydenta miasta:</a:t>
            </a:r>
          </a:p>
          <a:p>
            <a:pPr algn="just">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buNone/>
            </a:pPr>
            <a:endParaRPr lang="pl-PL" sz="1600" dirty="0"/>
          </a:p>
        </p:txBody>
      </p:sp>
    </p:spTree>
    <p:extLst>
      <p:ext uri="{BB962C8B-B14F-4D97-AF65-F5344CB8AC3E}">
        <p14:creationId xmlns:p14="http://schemas.microsoft.com/office/powerpoint/2010/main" val="24538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Referendum ogólnokrajowe</a:t>
            </a:r>
          </a:p>
        </p:txBody>
      </p:sp>
      <p:sp>
        <p:nvSpPr>
          <p:cNvPr id="3" name="Symbol zastępczy zawartości 2"/>
          <p:cNvSpPr>
            <a:spLocks noGrp="1"/>
          </p:cNvSpPr>
          <p:nvPr>
            <p:ph idx="1"/>
          </p:nvPr>
        </p:nvSpPr>
        <p:spPr>
          <a:xfrm>
            <a:off x="653935" y="1556793"/>
            <a:ext cx="10856421" cy="4569371"/>
          </a:xfrm>
        </p:spPr>
        <p:txBody>
          <a:bodyPr>
            <a:normAutofit/>
          </a:bodyPr>
          <a:lstStyle/>
          <a:p>
            <a:pPr marL="114300" indent="0">
              <a:buNone/>
            </a:pPr>
            <a:r>
              <a:rPr lang="pl-PL" sz="1600" b="1" dirty="0"/>
              <a:t>Zarządzenie:</a:t>
            </a:r>
          </a:p>
          <a:p>
            <a:pPr algn="just">
              <a:buFont typeface="Wingdings" pitchFamily="2" charset="2"/>
              <a:buChar char="Ø"/>
            </a:pPr>
            <a:r>
              <a:rPr lang="pl-PL" sz="1600" b="1" dirty="0"/>
              <a:t>Sejm </a:t>
            </a:r>
            <a:r>
              <a:rPr lang="pl-PL" sz="1600" dirty="0"/>
              <a:t>– w drodze uchwały podjętej bezwzględną większością głosów w obecności co najmniej połowy ustawowej liczby posłów; inicjatywa przysługuje: Prezydium Sejmu, grupie 69 posłów, komisji sejmowej, Radzie Ministrów, Senatowi, grupie 500 tys. osób uprawnionych do udziału w referendum (obywatelska inicjatywa w sprawie zarządzenia referendum)</a:t>
            </a:r>
            <a:endParaRPr lang="pl-PL" sz="1600" b="1" dirty="0"/>
          </a:p>
          <a:p>
            <a:pPr algn="just">
              <a:buFont typeface="Wingdings" pitchFamily="2" charset="2"/>
              <a:buChar char="Ø"/>
            </a:pPr>
            <a:r>
              <a:rPr lang="pl-PL" sz="1600" b="1" dirty="0"/>
              <a:t>Prezydent RP za zgodą Senatu </a:t>
            </a:r>
            <a:r>
              <a:rPr lang="pl-PL" sz="1600" dirty="0"/>
              <a:t>– Senat wyraża zgodę na zarządzenie referendum przez Prezydenta w terminie 14 dni od przedstawienia wniosku w drodze uchwały podejmowanej bezwzględną większością głosów w obecności co najmniej połowy ustawowej liczby senatorów</a:t>
            </a:r>
            <a:endParaRPr lang="pl-PL" sz="1600" b="1" dirty="0"/>
          </a:p>
          <a:p>
            <a:pPr algn="just">
              <a:buFont typeface="Wingdings" pitchFamily="2" charset="2"/>
              <a:buChar char="Ø"/>
            </a:pPr>
            <a:r>
              <a:rPr lang="pl-PL" sz="1600" b="1" dirty="0"/>
              <a:t>Marszałek Sejmu </a:t>
            </a:r>
            <a:r>
              <a:rPr lang="pl-PL" sz="1600" dirty="0"/>
              <a:t>– referendum zatwierdzające zmianę Konstytucji, jeżeli zmiana dotyczyła rozdziału I, II lub XII; wniosek do Marszałka Sejmu może złożyć Prezydent RP, Senat lub 1/5 ustawowej liczby posłów (92 posłów) w terminie 45 dni od uchwalenia zmiany Konstytucji przez Senat</a:t>
            </a:r>
            <a:endParaRPr lang="pl-PL" sz="1600" b="1" dirty="0"/>
          </a:p>
        </p:txBody>
      </p:sp>
    </p:spTree>
    <p:extLst>
      <p:ext uri="{BB962C8B-B14F-4D97-AF65-F5344CB8AC3E}">
        <p14:creationId xmlns:p14="http://schemas.microsoft.com/office/powerpoint/2010/main" val="23819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Podziały referendum</a:t>
            </a:r>
          </a:p>
        </p:txBody>
      </p:sp>
      <p:sp>
        <p:nvSpPr>
          <p:cNvPr id="3" name="Symbol zastępczy zawartości 2"/>
          <p:cNvSpPr>
            <a:spLocks noGrp="1"/>
          </p:cNvSpPr>
          <p:nvPr>
            <p:ph idx="1"/>
          </p:nvPr>
        </p:nvSpPr>
        <p:spPr>
          <a:xfrm>
            <a:off x="1981200" y="1556792"/>
            <a:ext cx="8229600" cy="4896544"/>
          </a:xfrm>
        </p:spPr>
        <p:txBody>
          <a:bodyPr>
            <a:normAutofit/>
          </a:bodyPr>
          <a:lstStyle/>
          <a:p>
            <a:pPr marL="114300" indent="0">
              <a:buNone/>
            </a:pPr>
            <a:r>
              <a:rPr lang="pl-PL" sz="1600" dirty="0"/>
              <a:t>Ze względu na teren, na którym jest przeprowadzane referendum</a:t>
            </a:r>
          </a:p>
          <a:p>
            <a:pPr>
              <a:buFont typeface="Wingdings" pitchFamily="2" charset="2"/>
              <a:buChar char="§"/>
            </a:pPr>
            <a:r>
              <a:rPr lang="pl-PL" sz="1600" dirty="0"/>
              <a:t>referendum ogólnokrajowe</a:t>
            </a:r>
          </a:p>
          <a:p>
            <a:pPr>
              <a:buFont typeface="Wingdings" pitchFamily="2" charset="2"/>
              <a:buChar char="§"/>
            </a:pPr>
            <a:r>
              <a:rPr lang="pl-PL" sz="1600" dirty="0"/>
              <a:t>referendum lokalne</a:t>
            </a:r>
          </a:p>
          <a:p>
            <a:pPr marL="114300" indent="0">
              <a:buNone/>
            </a:pPr>
            <a:endParaRPr lang="pl-PL" sz="1600" dirty="0"/>
          </a:p>
          <a:p>
            <a:pPr marL="114300" indent="0">
              <a:buNone/>
            </a:pPr>
            <a:r>
              <a:rPr lang="pl-PL" sz="1600" dirty="0"/>
              <a:t>Ze względu na moc wiążącą</a:t>
            </a:r>
          </a:p>
          <a:p>
            <a:pPr>
              <a:buFont typeface="Wingdings" pitchFamily="2" charset="2"/>
              <a:buChar char="§"/>
            </a:pPr>
            <a:r>
              <a:rPr lang="pl-PL" sz="1600" dirty="0"/>
              <a:t>referendum stanowiące (rozstrzygające)</a:t>
            </a:r>
          </a:p>
          <a:p>
            <a:pPr>
              <a:buFont typeface="Wingdings" pitchFamily="2" charset="2"/>
              <a:buChar char="§"/>
            </a:pPr>
            <a:r>
              <a:rPr lang="pl-PL" sz="1600" dirty="0"/>
              <a:t>referendum konsultatywne (opiniodawcze)</a:t>
            </a:r>
          </a:p>
          <a:p>
            <a:pPr marL="114300" indent="0">
              <a:buNone/>
            </a:pPr>
            <a:endParaRPr lang="pl-PL" sz="1600" dirty="0"/>
          </a:p>
          <a:p>
            <a:pPr marL="114300" indent="0">
              <a:buNone/>
            </a:pPr>
            <a:r>
              <a:rPr lang="pl-PL" sz="1600" dirty="0"/>
              <a:t>Ze względu na obowiązek przeprowadzenia</a:t>
            </a:r>
          </a:p>
          <a:p>
            <a:pPr>
              <a:buFont typeface="Wingdings" pitchFamily="2" charset="2"/>
              <a:buChar char="§"/>
            </a:pPr>
            <a:r>
              <a:rPr lang="pl-PL" sz="1600" dirty="0"/>
              <a:t>referendum obligatoryjne</a:t>
            </a:r>
          </a:p>
          <a:p>
            <a:pPr>
              <a:buFont typeface="Wingdings" pitchFamily="2" charset="2"/>
              <a:buChar char="§"/>
            </a:pPr>
            <a:r>
              <a:rPr lang="pl-PL" sz="1600" dirty="0"/>
              <a:t>referendum fakultatywne</a:t>
            </a:r>
          </a:p>
          <a:p>
            <a:pPr marL="114300" indent="0">
              <a:buNone/>
            </a:pPr>
            <a:endParaRPr lang="pl-PL" sz="1600" dirty="0"/>
          </a:p>
          <a:p>
            <a:pPr marL="114300" indent="0">
              <a:buNone/>
            </a:pPr>
            <a:r>
              <a:rPr lang="pl-PL" sz="1600" dirty="0"/>
              <a:t>Ze względu na etap procedury tworzenia prawa</a:t>
            </a:r>
          </a:p>
          <a:p>
            <a:pPr>
              <a:buFont typeface="Wingdings" pitchFamily="2" charset="2"/>
              <a:buChar char="§"/>
            </a:pPr>
            <a:r>
              <a:rPr lang="pl-PL" sz="1600" dirty="0"/>
              <a:t>referendum </a:t>
            </a:r>
            <a:r>
              <a:rPr lang="pl-PL" sz="1600" dirty="0" err="1"/>
              <a:t>ante</a:t>
            </a:r>
            <a:r>
              <a:rPr lang="pl-PL" sz="1600" dirty="0"/>
              <a:t> legem </a:t>
            </a:r>
          </a:p>
          <a:p>
            <a:pPr>
              <a:buFont typeface="Wingdings" pitchFamily="2" charset="2"/>
              <a:buChar char="§"/>
            </a:pPr>
            <a:r>
              <a:rPr lang="pl-PL" sz="1600" dirty="0"/>
              <a:t>referendum post legem</a:t>
            </a:r>
          </a:p>
          <a:p>
            <a:pPr>
              <a:buFont typeface="Wingdings" pitchFamily="2" charset="2"/>
              <a:buChar char="§"/>
            </a:pPr>
            <a:r>
              <a:rPr lang="pl-PL" sz="1600" dirty="0"/>
              <a:t>referendum w sprawie uchylenia aktu normatywnego</a:t>
            </a:r>
          </a:p>
        </p:txBody>
      </p:sp>
    </p:spTree>
    <p:extLst>
      <p:ext uri="{BB962C8B-B14F-4D97-AF65-F5344CB8AC3E}">
        <p14:creationId xmlns:p14="http://schemas.microsoft.com/office/powerpoint/2010/main" val="232153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Referendum ogólnokrajowe c.d.</a:t>
            </a:r>
          </a:p>
        </p:txBody>
      </p:sp>
      <p:sp>
        <p:nvSpPr>
          <p:cNvPr id="3" name="Symbol zastępczy zawartości 2"/>
          <p:cNvSpPr>
            <a:spLocks noGrp="1"/>
          </p:cNvSpPr>
          <p:nvPr>
            <p:ph idx="1"/>
          </p:nvPr>
        </p:nvSpPr>
        <p:spPr>
          <a:xfrm>
            <a:off x="653935" y="1628801"/>
            <a:ext cx="10861963" cy="4497363"/>
          </a:xfrm>
        </p:spPr>
        <p:txBody>
          <a:bodyPr>
            <a:normAutofit/>
          </a:bodyPr>
          <a:lstStyle/>
          <a:p>
            <a:pPr marL="114300" indent="0">
              <a:buNone/>
            </a:pPr>
            <a:r>
              <a:rPr lang="pl-PL" sz="1600" b="1" dirty="0"/>
              <a:t>Organy właściwe do przeprowadzenia referendum:</a:t>
            </a:r>
          </a:p>
          <a:p>
            <a:pPr marL="114300" indent="0">
              <a:buNone/>
            </a:pPr>
            <a:r>
              <a:rPr lang="pl-PL" sz="1600" dirty="0"/>
              <a:t>Państwowa Komisja Wyborcza</a:t>
            </a:r>
          </a:p>
          <a:p>
            <a:pPr marL="114300" indent="0">
              <a:buNone/>
            </a:pPr>
            <a:r>
              <a:rPr lang="pl-PL" sz="1600" dirty="0"/>
              <a:t>Komisarze wyborczy</a:t>
            </a:r>
          </a:p>
          <a:p>
            <a:pPr marL="114300" indent="0">
              <a:buNone/>
            </a:pPr>
            <a:r>
              <a:rPr lang="pl-PL" sz="1600" dirty="0"/>
              <a:t>Obwodowe komisje ds. referendum</a:t>
            </a:r>
          </a:p>
          <a:p>
            <a:pPr marL="114300" indent="0">
              <a:buNone/>
            </a:pPr>
            <a:endParaRPr lang="pl-PL" sz="1600" dirty="0"/>
          </a:p>
          <a:p>
            <a:pPr marL="114300" indent="0" algn="just">
              <a:buNone/>
            </a:pPr>
            <a:r>
              <a:rPr lang="pl-PL" sz="1600" b="1" dirty="0"/>
              <a:t>Charakter wiążący </a:t>
            </a:r>
            <a:r>
              <a:rPr lang="pl-PL" sz="1600" dirty="0"/>
              <a:t>– jeżeli w referendum wzięła udział ponad połowa uprawnionych do głosowania</a:t>
            </a:r>
          </a:p>
          <a:p>
            <a:pPr marL="114300" indent="0" algn="just">
              <a:buNone/>
            </a:pPr>
            <a:endParaRPr lang="pl-PL" sz="1600" b="1" dirty="0"/>
          </a:p>
          <a:p>
            <a:pPr marL="114300" indent="0">
              <a:buNone/>
            </a:pPr>
            <a:r>
              <a:rPr lang="pl-PL" sz="1600" b="1" dirty="0"/>
              <a:t>Ważność referendum ogólnokrajowego:</a:t>
            </a:r>
          </a:p>
          <a:p>
            <a:pPr algn="just">
              <a:buFont typeface="Wingdings" pitchFamily="2" charset="2"/>
              <a:buChar char="Ø"/>
            </a:pPr>
            <a:r>
              <a:rPr lang="pl-PL" sz="1600" b="1" dirty="0"/>
              <a:t>protest w sprawie ważności referendum – </a:t>
            </a:r>
            <a:r>
              <a:rPr lang="pl-PL" sz="1600" dirty="0"/>
              <a:t>w terminie 7 dni od ogłoszenia wyników referendum przez PKW; zarzut – popełnienie przestępstwa lub naruszenie prawa na etapie głosowania, liczenia głosów, ustalenia wyników referendum</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p:txBody>
      </p:sp>
    </p:spTree>
    <p:extLst>
      <p:ext uri="{BB962C8B-B14F-4D97-AF65-F5344CB8AC3E}">
        <p14:creationId xmlns:p14="http://schemas.microsoft.com/office/powerpoint/2010/main" val="9855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Obywatelska inicjatywa ustawodawcza</a:t>
            </a:r>
          </a:p>
        </p:txBody>
      </p:sp>
      <p:sp>
        <p:nvSpPr>
          <p:cNvPr id="3" name="Symbol zastępczy zawartości 2"/>
          <p:cNvSpPr>
            <a:spLocks noGrp="1"/>
          </p:cNvSpPr>
          <p:nvPr>
            <p:ph idx="1"/>
          </p:nvPr>
        </p:nvSpPr>
        <p:spPr>
          <a:xfrm>
            <a:off x="568171" y="1628800"/>
            <a:ext cx="11097356" cy="4608512"/>
          </a:xfrm>
        </p:spPr>
        <p:txBody>
          <a:bodyPr>
            <a:normAutofit/>
          </a:bodyPr>
          <a:lstStyle/>
          <a:p>
            <a:pPr marL="114300" indent="0">
              <a:buNone/>
            </a:pPr>
            <a:r>
              <a:rPr lang="pl-PL" sz="1600" b="1" dirty="0"/>
              <a:t>Uprawnieni </a:t>
            </a:r>
          </a:p>
          <a:p>
            <a:pPr marL="114300" indent="0">
              <a:buNone/>
            </a:pPr>
            <a:r>
              <a:rPr lang="pl-PL" sz="1600" dirty="0"/>
              <a:t>grupa co najmniej 100 tys. obywateli RP posiadających prawo wybierania do Sejmu</a:t>
            </a:r>
          </a:p>
          <a:p>
            <a:pPr marL="114300" indent="0">
              <a:buNone/>
            </a:pPr>
            <a:endParaRPr lang="pl-PL" sz="1600" b="1" dirty="0"/>
          </a:p>
          <a:p>
            <a:pPr marL="114300" indent="0" algn="just">
              <a:buNone/>
            </a:pPr>
            <a:r>
              <a:rPr lang="pl-PL" sz="1600" b="1" dirty="0"/>
              <a:t>Brak inicjatywy </a:t>
            </a:r>
          </a:p>
          <a:p>
            <a:pPr marL="114300" indent="0" algn="just">
              <a:buNone/>
            </a:pPr>
            <a:r>
              <a:rPr lang="pl-PL" sz="1600" dirty="0"/>
              <a:t>w sprawach zastrzeżonych dla innych organów – zmiana Konstytucji, budżet, prowizorium budżetowe, gwarancje finansowe Skarbu Państwa, dług publiczny, wyrażenie zgody na ratyfikację umowy międzynarodowej, stosunek RP do jakiegoś kościoła/związku wyznaniowego</a:t>
            </a:r>
          </a:p>
          <a:p>
            <a:pPr marL="114300" indent="0" algn="just">
              <a:buNone/>
            </a:pPr>
            <a:endParaRPr lang="pl-PL" sz="1600" b="1" dirty="0"/>
          </a:p>
          <a:p>
            <a:pPr marL="114300" indent="0" algn="just">
              <a:buNone/>
            </a:pPr>
            <a:r>
              <a:rPr lang="pl-PL" sz="1600" b="1" dirty="0"/>
              <a:t>Komitet inicjatywy ustawodawczej:</a:t>
            </a:r>
          </a:p>
          <a:p>
            <a:pPr algn="just">
              <a:buFont typeface="Wingdings" pitchFamily="2" charset="2"/>
              <a:buChar char="Ø"/>
            </a:pPr>
            <a:r>
              <a:rPr lang="pl-PL" sz="1600" dirty="0"/>
              <a:t>może założyć grupa co najmniej 15 obywateli RP posiadających prawo wybierania do Sejmu</a:t>
            </a:r>
          </a:p>
          <a:p>
            <a:pPr algn="just">
              <a:buFont typeface="Wingdings" pitchFamily="2" charset="2"/>
              <a:buChar char="Ø"/>
            </a:pPr>
            <a:r>
              <a:rPr lang="pl-PL" sz="1600" dirty="0"/>
              <a:t>musi napisać projekt ustawy z uzasadnieniem, zebrać co najmniej 1000 podpisów poparcia i zgłosić fakt powstania komitetu do Marszałka Sejmu</a:t>
            </a:r>
          </a:p>
          <a:p>
            <a:pPr algn="just">
              <a:buFont typeface="Wingdings" pitchFamily="2" charset="2"/>
              <a:buChar char="Ø"/>
            </a:pPr>
            <a:r>
              <a:rPr lang="pl-PL" sz="1600" dirty="0"/>
              <a:t>Marszałek Sejmu wydaje postanowienie o przyjęciu zawiadomienia o powstaniu komitetu inicjatywy ustawodawczej – z tą chwilą komitet nabywa osobowość prawną i ma 3 miesiące na zebranie podpisów brakujących do 100 tys.</a:t>
            </a:r>
          </a:p>
        </p:txBody>
      </p:sp>
    </p:spTree>
    <p:extLst>
      <p:ext uri="{BB962C8B-B14F-4D97-AF65-F5344CB8AC3E}">
        <p14:creationId xmlns:p14="http://schemas.microsoft.com/office/powerpoint/2010/main" val="39301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Demokratyczne sposoby podejmowania decyzji</a:t>
            </a:r>
          </a:p>
        </p:txBody>
      </p:sp>
      <p:sp>
        <p:nvSpPr>
          <p:cNvPr id="3" name="Symbol zastępczy zawartości 2"/>
          <p:cNvSpPr>
            <a:spLocks noGrp="1"/>
          </p:cNvSpPr>
          <p:nvPr>
            <p:ph idx="1"/>
          </p:nvPr>
        </p:nvSpPr>
        <p:spPr>
          <a:xfrm>
            <a:off x="1981200" y="1124745"/>
            <a:ext cx="8229600" cy="5001419"/>
          </a:xfrm>
        </p:spPr>
        <p:txBody>
          <a:bodyPr>
            <a:normAutofit/>
          </a:bodyPr>
          <a:lstStyle/>
          <a:p>
            <a:pPr marL="114300" indent="0">
              <a:buNone/>
            </a:pPr>
            <a:endParaRPr lang="pl-PL" dirty="0"/>
          </a:p>
          <a:p>
            <a:pPr marL="114300" indent="0">
              <a:buNone/>
            </a:pPr>
            <a:r>
              <a:rPr lang="pl-PL" dirty="0"/>
              <a:t>Jednomyślność</a:t>
            </a:r>
          </a:p>
          <a:p>
            <a:pPr marL="114300" indent="0">
              <a:buNone/>
            </a:pPr>
            <a:endParaRPr lang="pl-PL" dirty="0"/>
          </a:p>
          <a:p>
            <a:pPr marL="114300" indent="0">
              <a:buNone/>
            </a:pPr>
            <a:r>
              <a:rPr lang="pl-PL" dirty="0"/>
              <a:t>Większość</a:t>
            </a:r>
          </a:p>
          <a:p>
            <a:pPr>
              <a:buFont typeface="Wingdings" pitchFamily="2" charset="2"/>
              <a:buChar char="Ø"/>
            </a:pPr>
            <a:r>
              <a:rPr lang="pl-PL" dirty="0"/>
              <a:t>większość względna (zwykła)</a:t>
            </a:r>
          </a:p>
          <a:p>
            <a:pPr>
              <a:buFont typeface="Wingdings" pitchFamily="2" charset="2"/>
              <a:buChar char="Ø"/>
            </a:pPr>
            <a:r>
              <a:rPr lang="pl-PL" dirty="0"/>
              <a:t>większość bezwzględna (absolutna)</a:t>
            </a:r>
          </a:p>
          <a:p>
            <a:pPr>
              <a:buFont typeface="Wingdings" pitchFamily="2" charset="2"/>
              <a:buChar char="Ø"/>
            </a:pPr>
            <a:r>
              <a:rPr lang="pl-PL" dirty="0"/>
              <a:t>większość kwalifikowana</a:t>
            </a:r>
          </a:p>
          <a:p>
            <a:pPr marL="114300" indent="0">
              <a:buNone/>
            </a:pPr>
            <a:endParaRPr lang="pl-PL" dirty="0"/>
          </a:p>
          <a:p>
            <a:pPr marL="114300" indent="0">
              <a:buNone/>
            </a:pPr>
            <a:r>
              <a:rPr lang="pl-PL" dirty="0"/>
              <a:t>Losowanie</a:t>
            </a:r>
          </a:p>
        </p:txBody>
      </p:sp>
    </p:spTree>
    <p:extLst>
      <p:ext uri="{BB962C8B-B14F-4D97-AF65-F5344CB8AC3E}">
        <p14:creationId xmlns:p14="http://schemas.microsoft.com/office/powerpoint/2010/main" val="375238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Wybory</a:t>
            </a:r>
          </a:p>
        </p:txBody>
      </p:sp>
      <p:sp>
        <p:nvSpPr>
          <p:cNvPr id="3" name="Symbol zastępczy zawartości 2"/>
          <p:cNvSpPr>
            <a:spLocks noGrp="1"/>
          </p:cNvSpPr>
          <p:nvPr>
            <p:ph idx="1"/>
          </p:nvPr>
        </p:nvSpPr>
        <p:spPr>
          <a:xfrm>
            <a:off x="1981200" y="1340769"/>
            <a:ext cx="8229600" cy="4785395"/>
          </a:xfrm>
        </p:spPr>
        <p:txBody>
          <a:bodyPr/>
          <a:lstStyle/>
          <a:p>
            <a:pPr marL="114300" indent="0">
              <a:buNone/>
            </a:pPr>
            <a:endParaRPr lang="pl-PL" dirty="0"/>
          </a:p>
          <a:p>
            <a:pPr marL="114300" indent="0">
              <a:buNone/>
            </a:pPr>
            <a:endParaRPr lang="pl-PL" dirty="0"/>
          </a:p>
          <a:p>
            <a:pPr marL="114300" indent="0">
              <a:buNone/>
            </a:pPr>
            <a:r>
              <a:rPr lang="pl-PL" b="1" dirty="0"/>
              <a:t>Funkcje wyborów</a:t>
            </a:r>
          </a:p>
          <a:p>
            <a:pPr>
              <a:buFont typeface="Wingdings" pitchFamily="2" charset="2"/>
              <a:buChar char="Ø"/>
            </a:pPr>
            <a:r>
              <a:rPr lang="pl-PL" dirty="0"/>
              <a:t>funkcja kreacyjna</a:t>
            </a:r>
          </a:p>
          <a:p>
            <a:pPr>
              <a:buFont typeface="Wingdings" pitchFamily="2" charset="2"/>
              <a:buChar char="Ø"/>
            </a:pPr>
            <a:r>
              <a:rPr lang="pl-PL" dirty="0"/>
              <a:t>funkcja wyrażania woli wyborców</a:t>
            </a:r>
          </a:p>
          <a:p>
            <a:pPr>
              <a:buFont typeface="Wingdings" pitchFamily="2" charset="2"/>
              <a:buChar char="Ø"/>
            </a:pPr>
            <a:r>
              <a:rPr lang="pl-PL" dirty="0"/>
              <a:t>funkcja legitymująca</a:t>
            </a:r>
          </a:p>
          <a:p>
            <a:pPr>
              <a:buFont typeface="Wingdings" pitchFamily="2" charset="2"/>
              <a:buChar char="Ø"/>
            </a:pPr>
            <a:r>
              <a:rPr lang="pl-PL" dirty="0"/>
              <a:t>funkcja kontrolna</a:t>
            </a:r>
          </a:p>
          <a:p>
            <a:pPr>
              <a:buFont typeface="Wingdings" pitchFamily="2" charset="2"/>
              <a:buChar char="Ø"/>
            </a:pPr>
            <a:r>
              <a:rPr lang="pl-PL" dirty="0"/>
              <a:t>funkcja integracyjna</a:t>
            </a:r>
          </a:p>
        </p:txBody>
      </p:sp>
    </p:spTree>
    <p:extLst>
      <p:ext uri="{BB962C8B-B14F-4D97-AF65-F5344CB8AC3E}">
        <p14:creationId xmlns:p14="http://schemas.microsoft.com/office/powerpoint/2010/main" val="169605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235611" y="1593188"/>
            <a:ext cx="11488903" cy="4981516"/>
          </a:xfrm>
        </p:spPr>
        <p:txBody>
          <a:bodyPr>
            <a:normAutofit/>
          </a:bodyPr>
          <a:lstStyle/>
          <a:p>
            <a:pPr algn="just">
              <a:buFont typeface="Wingdings" panose="05000000000000000000" pitchFamily="2" charset="2"/>
              <a:buChar char="Ø"/>
            </a:pPr>
            <a:endParaRPr lang="pl-PL" sz="1600" b="1" dirty="0"/>
          </a:p>
          <a:p>
            <a:pPr algn="just">
              <a:buFont typeface="Wingdings" panose="05000000000000000000" pitchFamily="2" charset="2"/>
              <a:buChar char="Ø"/>
            </a:pPr>
            <a:endParaRPr lang="pl-PL" sz="1600" b="1" dirty="0"/>
          </a:p>
          <a:p>
            <a:pPr algn="just">
              <a:buFont typeface="Wingdings" panose="05000000000000000000" pitchFamily="2" charset="2"/>
              <a:buChar char="Ø"/>
            </a:pPr>
            <a:endParaRPr lang="pl-PL" sz="1600" b="1" dirty="0"/>
          </a:p>
          <a:p>
            <a:pPr algn="just">
              <a:buFont typeface="Wingdings" panose="05000000000000000000" pitchFamily="2" charset="2"/>
              <a:buChar char="Ø"/>
            </a:pPr>
            <a:r>
              <a:rPr lang="pl-PL" sz="1800" b="1" dirty="0"/>
              <a:t>zasada wyborów wolnych</a:t>
            </a:r>
          </a:p>
          <a:p>
            <a:pPr algn="just">
              <a:buFont typeface="Wingdings" panose="05000000000000000000" pitchFamily="2" charset="2"/>
              <a:buChar char="Ø"/>
            </a:pPr>
            <a:r>
              <a:rPr lang="pl-PL" sz="1800" b="1" dirty="0"/>
              <a:t>zasada powszechności prawa wyborczego</a:t>
            </a:r>
          </a:p>
          <a:p>
            <a:pPr algn="just">
              <a:buFont typeface="Wingdings" panose="05000000000000000000" pitchFamily="2" charset="2"/>
              <a:buChar char="Ø"/>
            </a:pPr>
            <a:r>
              <a:rPr lang="pl-PL" sz="1800" b="1" dirty="0"/>
              <a:t>zasada równości prawa wyborczego</a:t>
            </a:r>
          </a:p>
          <a:p>
            <a:pPr algn="just">
              <a:buFont typeface="Wingdings" panose="05000000000000000000" pitchFamily="2" charset="2"/>
              <a:buChar char="Ø"/>
            </a:pPr>
            <a:r>
              <a:rPr lang="pl-PL" sz="1800" b="1" dirty="0"/>
              <a:t>zasada bezpośredniości</a:t>
            </a:r>
          </a:p>
          <a:p>
            <a:pPr algn="just">
              <a:buFont typeface="Wingdings" panose="05000000000000000000" pitchFamily="2" charset="2"/>
              <a:buChar char="Ø"/>
            </a:pPr>
            <a:r>
              <a:rPr lang="pl-PL" sz="1800" b="1" dirty="0"/>
              <a:t>zasada tajności głosowania</a:t>
            </a:r>
          </a:p>
          <a:p>
            <a:pPr algn="just">
              <a:buFont typeface="Wingdings" panose="05000000000000000000" pitchFamily="2" charset="2"/>
              <a:buChar char="Ø"/>
            </a:pPr>
            <a:r>
              <a:rPr lang="pl-PL" sz="1800" b="1" dirty="0"/>
              <a:t>zasada wyborów większościowych</a:t>
            </a:r>
          </a:p>
          <a:p>
            <a:pPr algn="just">
              <a:buFont typeface="Wingdings" panose="05000000000000000000" pitchFamily="2" charset="2"/>
              <a:buChar char="Ø"/>
            </a:pPr>
            <a:r>
              <a:rPr lang="pl-PL" sz="1800" b="1" dirty="0"/>
              <a:t>zasada proporcjonalności prawa wyborczego</a:t>
            </a:r>
          </a:p>
          <a:p>
            <a:pPr algn="just">
              <a:buFont typeface="Wingdings" panose="05000000000000000000" pitchFamily="2" charset="2"/>
              <a:buChar char="Ø"/>
            </a:pPr>
            <a:endParaRPr lang="pl-PL" sz="1600" b="1" dirty="0"/>
          </a:p>
          <a:p>
            <a:pPr algn="just">
              <a:buFont typeface="Wingdings" panose="05000000000000000000" pitchFamily="2" charset="2"/>
              <a:buChar char="Ø"/>
            </a:pPr>
            <a:endParaRPr lang="pl-PL" sz="1600" b="1" dirty="0"/>
          </a:p>
          <a:p>
            <a:pPr algn="just">
              <a:buFont typeface="Wingdings" panose="05000000000000000000" pitchFamily="2" charset="2"/>
              <a:buChar char="Ø"/>
            </a:pPr>
            <a:endParaRPr lang="pl-PL" sz="1600" b="1" dirty="0"/>
          </a:p>
          <a:p>
            <a:pPr algn="just">
              <a:buFont typeface="Wingdings" panose="05000000000000000000" pitchFamily="2" charset="2"/>
              <a:buChar char="Ø"/>
            </a:pPr>
            <a:endParaRPr lang="pl-PL" sz="1600" b="1" dirty="0"/>
          </a:p>
        </p:txBody>
      </p:sp>
    </p:spTree>
    <p:extLst>
      <p:ext uri="{BB962C8B-B14F-4D97-AF65-F5344CB8AC3E}">
        <p14:creationId xmlns:p14="http://schemas.microsoft.com/office/powerpoint/2010/main" val="279925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124745"/>
            <a:ext cx="8229600" cy="5001419"/>
          </a:xfrm>
        </p:spPr>
        <p:txBody>
          <a:bodyPr/>
          <a:lstStyle/>
          <a:p>
            <a:pPr marL="114300" indent="0" algn="ctr">
              <a:buNone/>
            </a:pPr>
            <a:endParaRPr lang="pl-PL" dirty="0"/>
          </a:p>
          <a:p>
            <a:pPr marL="114300" indent="0" algn="ctr">
              <a:buNone/>
            </a:pPr>
            <a:r>
              <a:rPr lang="pl-PL" b="1" dirty="0"/>
              <a:t>Zasada wyborów wolnych</a:t>
            </a:r>
          </a:p>
          <a:p>
            <a:pPr marL="114300" indent="0">
              <a:buNone/>
            </a:pPr>
            <a:endParaRPr lang="pl-PL" dirty="0"/>
          </a:p>
          <a:p>
            <a:pPr>
              <a:buFont typeface="Wingdings" pitchFamily="2" charset="2"/>
              <a:buChar char="ü"/>
            </a:pPr>
            <a:r>
              <a:rPr lang="pl-PL" dirty="0"/>
              <a:t>swoboda zgłaszania kandydatów</a:t>
            </a:r>
          </a:p>
          <a:p>
            <a:pPr>
              <a:buFont typeface="Wingdings" pitchFamily="2" charset="2"/>
              <a:buChar char="ü"/>
            </a:pPr>
            <a:r>
              <a:rPr lang="pl-PL" dirty="0"/>
              <a:t>swoboda kształtowania programów wyborczych i ich propagowania</a:t>
            </a:r>
          </a:p>
          <a:p>
            <a:pPr>
              <a:buFont typeface="Wingdings" pitchFamily="2" charset="2"/>
              <a:buChar char="ü"/>
            </a:pPr>
            <a:r>
              <a:rPr lang="pl-PL" dirty="0"/>
              <a:t>swoboda decyzji wyborczej</a:t>
            </a:r>
          </a:p>
        </p:txBody>
      </p:sp>
    </p:spTree>
    <p:extLst>
      <p:ext uri="{BB962C8B-B14F-4D97-AF65-F5344CB8AC3E}">
        <p14:creationId xmlns:p14="http://schemas.microsoft.com/office/powerpoint/2010/main" val="427687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Zasady prawa wyborczego</a:t>
            </a:r>
          </a:p>
        </p:txBody>
      </p:sp>
      <p:sp>
        <p:nvSpPr>
          <p:cNvPr id="3" name="Symbol zastępczy zawartości 2"/>
          <p:cNvSpPr>
            <a:spLocks noGrp="1"/>
          </p:cNvSpPr>
          <p:nvPr>
            <p:ph idx="1"/>
          </p:nvPr>
        </p:nvSpPr>
        <p:spPr>
          <a:xfrm>
            <a:off x="1981200" y="1556792"/>
            <a:ext cx="8229600" cy="5051042"/>
          </a:xfrm>
        </p:spPr>
        <p:txBody>
          <a:bodyPr>
            <a:normAutofit fontScale="92500" lnSpcReduction="10000"/>
          </a:bodyPr>
          <a:lstStyle/>
          <a:p>
            <a:pPr marL="114300" indent="0" algn="ctr">
              <a:buNone/>
            </a:pPr>
            <a:r>
              <a:rPr lang="pl-PL" b="1" dirty="0"/>
              <a:t>Zasada powszechności prawa</a:t>
            </a:r>
            <a:r>
              <a:rPr lang="pl-PL" dirty="0"/>
              <a:t> </a:t>
            </a:r>
            <a:r>
              <a:rPr lang="pl-PL" b="1" dirty="0"/>
              <a:t>wyborczego</a:t>
            </a:r>
          </a:p>
          <a:p>
            <a:pPr marL="114300" indent="0" algn="just">
              <a:buNone/>
            </a:pPr>
            <a:endParaRPr lang="pl-PL" sz="1600" dirty="0"/>
          </a:p>
          <a:p>
            <a:pPr marL="114300" indent="0" algn="just">
              <a:buNone/>
            </a:pPr>
            <a:r>
              <a:rPr lang="pl-PL" sz="1600" dirty="0"/>
              <a:t>Ukształtowanie zasad nabywania praw wyborczych w taki sposób, by jak najszersze grono osób mogło uczestniczyć w wyborach </a:t>
            </a:r>
          </a:p>
          <a:p>
            <a:pPr marL="114300" indent="0" algn="just">
              <a:buNone/>
            </a:pPr>
            <a:endParaRPr lang="pl-PL" sz="1600" dirty="0"/>
          </a:p>
          <a:p>
            <a:pPr marL="114300" indent="0" algn="just">
              <a:buNone/>
            </a:pPr>
            <a:r>
              <a:rPr lang="pl-PL" sz="1600" dirty="0"/>
              <a:t>Najbardziej powszechne kryteria przyznania praw wyborczych: obywatelstwo, wiek, brak choroby psychicznej lub umysłowej, brak karalności, domicyl</a:t>
            </a:r>
          </a:p>
          <a:p>
            <a:pPr marL="114300" indent="0" algn="just">
              <a:buNone/>
            </a:pPr>
            <a:endParaRPr lang="pl-PL" sz="1600" dirty="0"/>
          </a:p>
          <a:p>
            <a:pPr marL="114300" indent="0" algn="just">
              <a:buNone/>
            </a:pPr>
            <a:r>
              <a:rPr lang="pl-PL" sz="1600" dirty="0"/>
              <a:t>Gwarancje:</a:t>
            </a:r>
          </a:p>
          <a:p>
            <a:pPr algn="just">
              <a:buFont typeface="Wingdings" pitchFamily="2" charset="2"/>
              <a:buChar char="Ø"/>
            </a:pPr>
            <a:r>
              <a:rPr lang="pl-PL" sz="1600" dirty="0"/>
              <a:t>rejestr i spis wyborców prowadzone w oparciu o zasadę jawności </a:t>
            </a:r>
          </a:p>
          <a:p>
            <a:pPr algn="just">
              <a:buFont typeface="Wingdings" pitchFamily="2" charset="2"/>
              <a:buChar char="Ø"/>
            </a:pPr>
            <a:r>
              <a:rPr lang="pl-PL" sz="1600" dirty="0"/>
              <a:t>możliwość głosownia poza miejscem stałego zamieszkania</a:t>
            </a:r>
          </a:p>
          <a:p>
            <a:pPr algn="just">
              <a:buFont typeface="Wingdings" pitchFamily="2" charset="2"/>
              <a:buChar char="Ø"/>
            </a:pPr>
            <a:r>
              <a:rPr lang="pl-PL" sz="1600" dirty="0"/>
              <a:t>sposób tworzenia obwodów do głosowania</a:t>
            </a:r>
          </a:p>
          <a:p>
            <a:pPr marL="114300" indent="0" algn="just">
              <a:buNone/>
            </a:pPr>
            <a:r>
              <a:rPr lang="pl-PL" sz="1600" dirty="0"/>
              <a:t>obwody stałe – tworzone na zasadzie terytorialnej dla 200-4000 wyborców</a:t>
            </a:r>
          </a:p>
          <a:p>
            <a:pPr marL="114300" indent="0" algn="just">
              <a:buNone/>
            </a:pPr>
            <a:r>
              <a:rPr lang="pl-PL" sz="1600" dirty="0"/>
              <a:t>obwody odrębne – zakłady lecznicze, domy pomocy społecznej, zakłady karne, areszty, domy studenckie</a:t>
            </a:r>
          </a:p>
          <a:p>
            <a:pPr marL="114300" indent="0" algn="just">
              <a:buNone/>
            </a:pPr>
            <a:r>
              <a:rPr lang="pl-PL" sz="1600" dirty="0"/>
              <a:t>obwody poza granicami państwa</a:t>
            </a:r>
          </a:p>
          <a:p>
            <a:pPr marL="114300" indent="0" algn="just">
              <a:buNone/>
            </a:pPr>
            <a:r>
              <a:rPr lang="pl-PL" sz="1600" dirty="0"/>
              <a:t>obwody na polskich statkach morskich</a:t>
            </a:r>
          </a:p>
          <a:p>
            <a:pPr algn="just">
              <a:buFont typeface="Wingdings" panose="05000000000000000000" pitchFamily="2" charset="2"/>
              <a:buChar char="Ø"/>
            </a:pPr>
            <a:r>
              <a:rPr lang="pl-PL" sz="1600" dirty="0"/>
              <a:t>głosowanie przez pełnomocnika</a:t>
            </a:r>
          </a:p>
          <a:p>
            <a:pPr algn="just">
              <a:buFont typeface="Wingdings" panose="05000000000000000000" pitchFamily="2" charset="2"/>
              <a:buChar char="Ø"/>
            </a:pPr>
            <a:r>
              <a:rPr lang="pl-PL" sz="1600" dirty="0"/>
              <a:t>głosowanie korespondencyjne</a:t>
            </a:r>
          </a:p>
          <a:p>
            <a:pPr marL="114300" indent="0" algn="just">
              <a:buNone/>
            </a:pPr>
            <a:endParaRPr lang="pl-PL" sz="1600" dirty="0"/>
          </a:p>
        </p:txBody>
      </p:sp>
    </p:spTree>
    <p:extLst>
      <p:ext uri="{BB962C8B-B14F-4D97-AF65-F5344CB8AC3E}">
        <p14:creationId xmlns:p14="http://schemas.microsoft.com/office/powerpoint/2010/main" val="243016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4780</Words>
  <Application>Microsoft Office PowerPoint</Application>
  <PresentationFormat>Panoramiczny</PresentationFormat>
  <Paragraphs>651</Paragraphs>
  <Slides>61</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61</vt:i4>
      </vt:variant>
    </vt:vector>
  </HeadingPairs>
  <TitlesOfParts>
    <vt:vector size="68" baseType="lpstr">
      <vt:lpstr>Aptos</vt:lpstr>
      <vt:lpstr>Arial</vt:lpstr>
      <vt:lpstr>Book Antiqua</vt:lpstr>
      <vt:lpstr>Century Gothic</vt:lpstr>
      <vt:lpstr>Wingdings</vt:lpstr>
      <vt:lpstr>Apteka</vt:lpstr>
      <vt:lpstr>1_Apteka</vt:lpstr>
      <vt:lpstr>Podstawy prawa</vt:lpstr>
      <vt:lpstr>Zasada suwerenności Narodu – art. 4</vt:lpstr>
      <vt:lpstr>Sposoby sprawowania władzy przez suwerena</vt:lpstr>
      <vt:lpstr>Podziały referendum</vt:lpstr>
      <vt:lpstr>Demokratyczne sposoby podejmowania decyzji</vt:lpstr>
      <vt:lpstr>Wybory</vt:lpstr>
      <vt:lpstr>Zasady prawa wyborczego</vt:lpstr>
      <vt:lpstr>Zasady prawa wyborczego</vt:lpstr>
      <vt:lpstr>Zasady prawa wyborczego</vt:lpstr>
      <vt:lpstr>Zasady prawa wyborczego</vt:lpstr>
      <vt:lpstr>Zasady prawa wyborczego</vt:lpstr>
      <vt:lpstr>Zasady prawa wyborczego</vt:lpstr>
      <vt:lpstr>Zasady prawa wyborczego</vt:lpstr>
      <vt:lpstr>Zasady prawa wyborczego</vt:lpstr>
      <vt:lpstr>Zarządzenie wyborów</vt:lpstr>
      <vt:lpstr>Organy wyborcze</vt:lpstr>
      <vt:lpstr>Organy wyborcze</vt:lpstr>
      <vt:lpstr>Organy wyborcze</vt:lpstr>
      <vt:lpstr>Organy wyborcze</vt:lpstr>
      <vt:lpstr>Organy wyborcze</vt:lpstr>
      <vt:lpstr>Organy wyborcze</vt:lpstr>
      <vt:lpstr>Organy wyborcze</vt:lpstr>
      <vt:lpstr>Wybory do Sejmu</vt:lpstr>
      <vt:lpstr>Wybory do sejmu c.d.</vt:lpstr>
      <vt:lpstr>Wybory do Senatu</vt:lpstr>
      <vt:lpstr>Wybory do senatu c.d.</vt:lpstr>
      <vt:lpstr>Wybory na urząd Prezydenta RP</vt:lpstr>
      <vt:lpstr>Wybory na urząd Prezydenta RP c.d.</vt:lpstr>
      <vt:lpstr>Wybory do Parlamentu Europejskiego</vt:lpstr>
      <vt:lpstr>Wybory do Parlamentu Europejskiego c.d.</vt:lpstr>
      <vt:lpstr>Wybory do organów stanowiących jednostek samorządu terytorialnego </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wójta, burmistrza i prezydenta miasta</vt:lpstr>
      <vt:lpstr>Wybory wójta, burmistrza i prezydenta miasta c.d.</vt:lpstr>
      <vt:lpstr>Referendum ogólnokrajowe</vt:lpstr>
      <vt:lpstr>Referendum ogólnokrajowe c.d.</vt:lpstr>
      <vt:lpstr>Obywatelska inicjatywa ustawodawcza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2024-10-25T10:43:10Z</dcterms:created>
  <dcterms:modified xsi:type="dcterms:W3CDTF">2024-10-25T10:47:23Z</dcterms:modified>
</cp:coreProperties>
</file>