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5" r:id="rId49"/>
    <p:sldId id="306" r:id="rId50"/>
    <p:sldId id="303" r:id="rId51"/>
    <p:sldId id="304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58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C6CBB-C02D-41FD-9905-B5D1F1DE8EA2}" type="datetimeFigureOut">
              <a:rPr lang="pl-PL" smtClean="0"/>
              <a:t>11.11.2024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85F8D-76A4-429F-971F-883697E655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89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E402D-662C-E456-2C4A-D11528C7C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6C1C9-AC33-DCBD-62AA-D62F6C114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3FDFC-6105-7ACF-CE15-D949DA21B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8F0F-E29F-4721-821C-0E03152D8168}" type="datetime1">
              <a:rPr lang="pl-PL" smtClean="0"/>
              <a:t>11.11.2024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3E0B0-956B-836D-2452-FF870FE9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07759-F2AB-7B52-4707-1D3F2B140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434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38EC5-DC79-8D12-1845-F4179BA7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E1CDA-0AF8-5FF5-496E-EE7F2A0DE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1C0CF-FFB0-8BD1-7709-E44CE759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B810-D50C-47B3-896D-AF3D0E5554FB}" type="datetime1">
              <a:rPr lang="pl-PL" smtClean="0"/>
              <a:t>11.11.2024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F5DD9-F1D7-9227-D350-71F9637C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0B917-96FC-C70B-5AAD-C18FC8D7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918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35DBA5-83B1-DE72-2B9E-BC736C692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A1C8A-8501-A94E-2516-172D3C65E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08546-C645-7C1C-12BE-B8B556D7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A6B7-EAA9-4CBC-9B37-116EF059DAD8}" type="datetime1">
              <a:rPr lang="pl-PL" smtClean="0"/>
              <a:t>11.11.2024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A191B-AFAA-8324-08ED-89516A3B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A6178-6AC6-9117-CDC2-08F9991B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21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7FB6-80C2-4B5E-C81D-6F8A318C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043ED-D854-4EC3-1583-0496524C5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4F114-3F14-5A75-A263-5F33AF38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C929-CBB4-4DB9-96C4-66496E648418}" type="datetime1">
              <a:rPr lang="pl-PL" smtClean="0"/>
              <a:t>11.11.2024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C48C0-51F9-2BE1-97F5-EB5120DF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9B976-8972-9385-A48D-2E3F04FA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793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D602-4A06-E8DE-02CB-1535BE27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950C8-444B-43DC-E0ED-130B7A09C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D2320-CF1A-3642-F496-95B41A813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4BB0-6EDA-4A73-BE3C-3B64548160BF}" type="datetime1">
              <a:rPr lang="pl-PL" smtClean="0"/>
              <a:t>11.11.2024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D59FE-0313-E868-0766-2D4DAA11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85FE6-EB25-4427-2025-657C767E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235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3D660-AE52-F6CC-DD4F-2E909BEC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BF373-8E1A-F5B7-395E-537078A27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0211-FC40-5552-5C05-DBB9AFBFA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F550E-7516-BA09-DC88-A123A3FC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18EE-8EC8-496B-B429-C08B64314A6D}" type="datetime1">
              <a:rPr lang="pl-PL" smtClean="0"/>
              <a:t>11.11.2024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E42C1-FA62-E2A9-EE45-8DACE58E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EDC88-6074-65FA-EEBE-D859A593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966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1574A-F472-02E2-B213-C3838AD6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BE076-2921-349B-86ED-BC8A418D8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74A2A-F494-11FA-8640-FA7FDDBDA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9E792-8D97-09D9-3109-C38508E47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D3C94D-7B76-EA2D-B8D4-7A938B7CC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093591-C690-0FCA-A228-BDFAD59C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8DED-D48F-4B6E-9EB1-59B247B06674}" type="datetime1">
              <a:rPr lang="pl-PL" smtClean="0"/>
              <a:t>11.11.2024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E0C72F-9451-6367-AD07-6029D26B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23BB47-CB3F-CCC2-1A3B-227E9F5C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93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2E42-FDF5-9695-F90D-5F51070F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E252D-251F-9BD9-11F3-E18027379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F1FD-4D44-4B85-AA57-7A6A0BFA7449}" type="datetime1">
              <a:rPr lang="pl-PL" smtClean="0"/>
              <a:t>11.11.2024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7243B-0755-EEF0-16A3-0B1A5705B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88FF3-7FC5-851A-0F0A-0C9EDEE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E39FA4-A6E6-B0A1-38B8-E4EF2510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9ED8-ECB5-40D0-A636-7177B58E2C1F}" type="datetime1">
              <a:rPr lang="pl-PL" smtClean="0"/>
              <a:t>11.11.2024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DD525-D862-A688-DAC8-9966A593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779AC-0680-368C-1B25-F80728AF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07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6BBE8-4E11-6EDD-7487-F4D915E0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016C-89AF-C86F-AB1E-7C5C5FC6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B6CF3-B1DC-B5FE-143A-D24851275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1541D-D2A4-F188-3DD6-E0D51997D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0066-F8E1-4BAF-BAD0-6AE1BB2066F1}" type="datetime1">
              <a:rPr lang="pl-PL" smtClean="0"/>
              <a:t>11.11.2024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6B4E3-35E7-DBC5-E78B-D5DB17A0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24EFF-AB23-5445-2B88-D7205CBE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0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1939-36EF-84B7-5E2D-5BFC6ABD1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195688-F078-C998-5A41-C722DD800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3B741-147E-D5DA-528A-ED8BB3C3A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B52EC-829D-2BF1-88FD-9C44CD55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11EC-EB11-48F9-810F-7712054E6995}" type="datetime1">
              <a:rPr lang="pl-PL" smtClean="0"/>
              <a:t>11.11.2024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DD2EE-24A3-C25F-562D-14BA5588F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62E85-4671-179D-BBF5-167A1BA30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256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F25845-EE2C-BE40-2FD1-F6B4FBFD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CDD96-8BC7-41EB-882E-01C616129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6D686-02AC-3010-7BE1-EFFE08E0B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B84115-CD8F-4EA2-9D7C-831F7299A234}" type="datetime1">
              <a:rPr lang="pl-PL" smtClean="0"/>
              <a:t>11.11.2024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93581-0965-7A3E-406F-D8B3FCA43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D53FC-8B06-859A-0897-073DC4D9C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E9D348-ACDA-41E5-893F-9FDC7D8B5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24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E30B-A0FA-5E47-8FF9-4C291DD44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Gamifikacja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668BB-B344-FA21-623B-36AA7A0EC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Zastosowania praktyczne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F942E-A523-276E-90F5-D17B19A1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2648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9BC07-E8CC-E255-527F-542D1665C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94C8-1277-8BE3-50BF-76822E38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5218"/>
          </a:xfrm>
        </p:spPr>
        <p:txBody>
          <a:bodyPr/>
          <a:lstStyle/>
          <a:p>
            <a:r>
              <a:rPr lang="pl-PL" dirty="0"/>
              <a:t>Karate </a:t>
            </a:r>
            <a:r>
              <a:rPr lang="pl-PL" dirty="0" err="1"/>
              <a:t>kid</a:t>
            </a:r>
            <a:r>
              <a:rPr lang="pl-PL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CFA6C-D70E-DB55-9007-6A921485B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" y="1132114"/>
            <a:ext cx="10722429" cy="5044849"/>
          </a:xfrm>
        </p:spPr>
        <p:txBody>
          <a:bodyPr/>
          <a:lstStyle/>
          <a:p>
            <a:r>
              <a:rPr lang="pl-PL" dirty="0"/>
              <a:t>Karate </a:t>
            </a:r>
            <a:r>
              <a:rPr lang="pl-PL" dirty="0" err="1"/>
              <a:t>Kid</a:t>
            </a:r>
            <a:r>
              <a:rPr lang="pl-PL" dirty="0"/>
              <a:t> to film z lat 80-tych w którym </a:t>
            </a:r>
            <a:r>
              <a:rPr lang="pl-PL" dirty="0" err="1"/>
              <a:t>nastolarek</a:t>
            </a:r>
            <a:r>
              <a:rPr lang="pl-PL" dirty="0"/>
              <a:t> chce się nauczyć karate</a:t>
            </a:r>
          </a:p>
          <a:p>
            <a:r>
              <a:rPr lang="pl-PL" dirty="0"/>
              <a:t>Znajduje mistrza, który zgadza się go uczyć, ale najpierw musi wykonywać różne prace – pomalować płot, nosić wodę, wiele innych nieprzyjemnych czynności</a:t>
            </a:r>
          </a:p>
          <a:p>
            <a:r>
              <a:rPr lang="pl-PL" dirty="0"/>
              <a:t>W pewnym momencie musi użyć karate</a:t>
            </a:r>
          </a:p>
          <a:p>
            <a:r>
              <a:rPr lang="pl-PL" dirty="0"/>
              <a:t>I wtedy się okazuje, że już się tego karate </a:t>
            </a:r>
            <a:br>
              <a:rPr lang="pl-PL" dirty="0"/>
            </a:br>
            <a:r>
              <a:rPr lang="pl-PL" dirty="0"/>
              <a:t>nauczył…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C73B3-8307-0335-D717-9CA34D62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10</a:t>
            </a:fld>
            <a:endParaRPr lang="pl-PL"/>
          </a:p>
        </p:txBody>
      </p:sp>
      <p:pic>
        <p:nvPicPr>
          <p:cNvPr id="6" name="Picture 5" descr="A person and a child doing martial arts&#10;&#10;Description automatically generated">
            <a:extLst>
              <a:ext uri="{FF2B5EF4-FFF2-40B4-BE49-F238E27FC236}">
                <a16:creationId xmlns:a16="http://schemas.microsoft.com/office/drawing/2014/main" id="{84488ED2-22B9-19D0-2B0A-CB4FF5BC0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92735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45804-1AC9-2B24-26A0-28535C225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6DA5-C86B-72CF-FEF4-FE0A8BB8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Nowy film Karate </a:t>
            </a:r>
            <a:r>
              <a:rPr lang="pl-PL" dirty="0" err="1"/>
              <a:t>Kid</a:t>
            </a:r>
            <a:r>
              <a:rPr lang="pl-PL" dirty="0"/>
              <a:t> (2010)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8B2AA-8806-BB15-3825-92220BD20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72543" cy="4351338"/>
          </a:xfrm>
        </p:spPr>
        <p:txBody>
          <a:bodyPr/>
          <a:lstStyle/>
          <a:p>
            <a:r>
              <a:rPr lang="pl-PL" dirty="0"/>
              <a:t>Nowy film Karate </a:t>
            </a:r>
            <a:r>
              <a:rPr lang="pl-PL" dirty="0" err="1"/>
              <a:t>Kid</a:t>
            </a:r>
            <a:r>
              <a:rPr lang="pl-PL" dirty="0"/>
              <a:t> z 2010 z Jackie Chanem też mówi o chłopaku, który chciał się nauczyć karate i nauczył się w ten sam sposób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B2EA1-78AB-D9AF-4D1D-7A7FB929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11</a:t>
            </a:fld>
            <a:endParaRPr lang="pl-PL"/>
          </a:p>
        </p:txBody>
      </p:sp>
      <p:pic>
        <p:nvPicPr>
          <p:cNvPr id="6" name="Picture 5" descr="A person and child flexing their arms&#10;&#10;Description automatically generated">
            <a:extLst>
              <a:ext uri="{FF2B5EF4-FFF2-40B4-BE49-F238E27FC236}">
                <a16:creationId xmlns:a16="http://schemas.microsoft.com/office/drawing/2014/main" id="{0F13DC27-7D82-7401-68DF-978510106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52" y="1825625"/>
            <a:ext cx="5842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91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6EAB1F-4C22-70EE-BB6A-277F29AE2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2243-22EA-7057-3DC9-69191246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5"/>
            <a:ext cx="5791199" cy="1401183"/>
          </a:xfrm>
        </p:spPr>
        <p:txBody>
          <a:bodyPr anchor="t">
            <a:normAutofit/>
          </a:bodyPr>
          <a:lstStyle/>
          <a:p>
            <a:r>
              <a:rPr lang="pl-PL" sz="3200" dirty="0"/>
              <a:t>Granice pomiędzy pracą a zabawą i nauką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BBEC6-1918-1433-9808-202F59488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5791199" cy="3602935"/>
          </a:xfrm>
        </p:spPr>
        <p:txBody>
          <a:bodyPr>
            <a:normAutofit/>
          </a:bodyPr>
          <a:lstStyle/>
          <a:p>
            <a:r>
              <a:rPr lang="pl-PL" sz="1700" dirty="0"/>
              <a:t>Cała sztuka aby ludzie zyskiwali wiedzę lub umiejętności bez świadomości, że się uczą</a:t>
            </a:r>
          </a:p>
          <a:p>
            <a:r>
              <a:rPr lang="pl-PL" sz="1700" dirty="0"/>
              <a:t>Jeżeli czytaliście Przygody Tomka Sawyera, to kiedyś Tomek musiał pomalować płot w niedzielę, co nie było przyjemną pracą, ale zaczął udawać, że to wspaniała zabawa, że się świetnie bawi </a:t>
            </a:r>
          </a:p>
          <a:p>
            <a:r>
              <a:rPr lang="pl-PL" sz="1700" dirty="0"/>
              <a:t>Przyszli koledzy, współczuli mu, że musi malować płot w niedzielę, ale Tom powiedział, że się świetnie bawi i że to jest przyjemne i zabawne – tak się zresztą zachowywał</a:t>
            </a:r>
          </a:p>
          <a:p>
            <a:r>
              <a:rPr lang="pl-PL" sz="1700" dirty="0"/>
              <a:t>Koledzy poprosili, aby pozwolił im trochę pomalować, Tom odmówił i kazał im zapłacić – koledzy zapłacili i pomalowali płot za Toma przekonani, że świetnie się bawią…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ainting of boys with paintbrushes&#10;&#10;Description automatically generated">
            <a:extLst>
              <a:ext uri="{FF2B5EF4-FFF2-40B4-BE49-F238E27FC236}">
                <a16:creationId xmlns:a16="http://schemas.microsoft.com/office/drawing/2014/main" id="{E507DAE2-83E8-51ED-708A-D71C3F9D9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60" y="842824"/>
            <a:ext cx="3286454" cy="51670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7D501-E106-8B2A-2A15-5174B261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E9D348-ACDA-41E5-893F-9FDC7D8B5630}" type="slidenum">
              <a:rPr lang="pl-PL" smtClean="0"/>
              <a:pPr>
                <a:spcAft>
                  <a:spcPts val="600"/>
                </a:spcAft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42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F3C1F-1AEE-4D36-F430-10A2311B1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13547-74C7-009F-D798-017A17C5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Łączenie pracy z zabawą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44972-5891-2AF0-0575-322398A4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502228"/>
            <a:ext cx="11473543" cy="4680857"/>
          </a:xfrm>
        </p:spPr>
        <p:txBody>
          <a:bodyPr>
            <a:normAutofit/>
          </a:bodyPr>
          <a:lstStyle/>
          <a:p>
            <a:r>
              <a:rPr lang="pl-PL" dirty="0"/>
              <a:t>W przeszłości ludzie bardziej łączyli zabawę z pracą niż współcześnie</a:t>
            </a:r>
          </a:p>
          <a:p>
            <a:r>
              <a:rPr lang="pl-PL" dirty="0"/>
              <a:t>Owszem, pracowali ciężko, ale na przykład, kiedy zakończyli zbieranie plonów, to robili wielką zabawę, ucztowali i bawili się</a:t>
            </a:r>
          </a:p>
          <a:p>
            <a:r>
              <a:rPr lang="pl-PL" dirty="0"/>
              <a:t>Marynarze na morzu śpiewali szanty, jedli razem i pili</a:t>
            </a:r>
          </a:p>
          <a:p>
            <a:r>
              <a:rPr lang="pl-PL" dirty="0"/>
              <a:t>Praca dla króla czy księcia też angażowała uczty, zabawy, jakkolwiek trzeba było też iść na wojnę i umierać</a:t>
            </a:r>
          </a:p>
          <a:p>
            <a:r>
              <a:rPr lang="pl-PL" dirty="0"/>
              <a:t>Dla Wikingów praca, zabawa i nauka były jedną całością</a:t>
            </a:r>
          </a:p>
          <a:p>
            <a:r>
              <a:rPr lang="pl-PL" dirty="0"/>
              <a:t>To rewolucja przemysłowa zmieniła sposób w jaki pracujemy, uczymy się i odpoczywamy (bawimy się), zmiany trwają 8 h, pracodawca pilnuje aby się nie bawić w czasie pracy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8BF05-AE9D-873D-41B2-FD5D2DFD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345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94A16-938B-2CEB-361F-78D462883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359E7-2B81-D930-F7E8-D7C8927BE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Praca = zabawa?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29585-980C-1A42-C62E-8F18CE5A3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W IBM </a:t>
            </a:r>
            <a:r>
              <a:rPr lang="pl-PL" dirty="0" err="1"/>
              <a:t>Leighton</a:t>
            </a:r>
            <a:r>
              <a:rPr lang="pl-PL" dirty="0"/>
              <a:t> Reed szukał kandydatów na kierowników</a:t>
            </a:r>
          </a:p>
          <a:p>
            <a:r>
              <a:rPr lang="pl-PL" dirty="0"/>
              <a:t>Mógł ich zatrudnić z zewnątrz, ale wolał awansować własnych ludzi</a:t>
            </a:r>
          </a:p>
          <a:p>
            <a:r>
              <a:rPr lang="pl-PL" dirty="0"/>
              <a:t>Ale jak ich znaleźć? Można było zrobić różnorakie testy, quizy</a:t>
            </a:r>
          </a:p>
          <a:p>
            <a:r>
              <a:rPr lang="pl-PL" dirty="0"/>
              <a:t>Zrobiono inaczej</a:t>
            </a:r>
          </a:p>
          <a:p>
            <a:r>
              <a:rPr lang="pl-PL" dirty="0" err="1"/>
              <a:t>Leighton</a:t>
            </a:r>
            <a:r>
              <a:rPr lang="pl-PL" dirty="0"/>
              <a:t> zebrał inżynierów w pokoju i zapytał kto z nich jest w grze World of </a:t>
            </a:r>
            <a:r>
              <a:rPr lang="pl-PL" dirty="0" err="1"/>
              <a:t>Warcraft</a:t>
            </a:r>
            <a:r>
              <a:rPr lang="pl-PL" dirty="0"/>
              <a:t> liderem gildii</a:t>
            </a:r>
          </a:p>
          <a:p>
            <a:r>
              <a:rPr lang="pl-PL" dirty="0"/>
              <a:t>Lider Gildii to osoba, która zarządza całą grupą graczy</a:t>
            </a:r>
          </a:p>
          <a:p>
            <a:r>
              <a:rPr lang="pl-PL" dirty="0"/>
              <a:t>Badania wykazują bowiem, że bycie liderem gildii wymaga większych umiejętności niż bycie menedżerem na średnim poziomie – musi planować scenariusze (niektóre misje wymagają więcej niż 10 osób)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EF767-1524-EB77-0F10-9D42A7CD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494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F3982-69AA-A0E4-3636-57B158F41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7F7B-2DB1-82C5-AABC-6E553A03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Lider Gildii w World of </a:t>
            </a:r>
            <a:r>
              <a:rPr lang="pl-PL" dirty="0" err="1"/>
              <a:t>Warcfraft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96AD6-6E2E-2CAA-EC44-90CA97CA2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Lider gildii:</a:t>
            </a:r>
          </a:p>
          <a:p>
            <a:r>
              <a:rPr lang="pl-PL" dirty="0"/>
              <a:t>Zarządza ludźmi</a:t>
            </a:r>
          </a:p>
          <a:p>
            <a:r>
              <a:rPr lang="pl-PL" dirty="0"/>
              <a:t>Planuje kolejne zadania, buduje scenariusze alternatywne, przygotowuje szkolenia</a:t>
            </a:r>
          </a:p>
          <a:p>
            <a:r>
              <a:rPr lang="pl-PL" dirty="0"/>
              <a:t>Dogaduje się z ludźmi, </a:t>
            </a:r>
          </a:p>
          <a:p>
            <a:r>
              <a:rPr lang="pl-PL" dirty="0"/>
              <a:t>Niektóre zadania w </a:t>
            </a:r>
            <a:r>
              <a:rPr lang="pl-PL" dirty="0" err="1"/>
              <a:t>WoW</a:t>
            </a:r>
            <a:r>
              <a:rPr lang="pl-PL" dirty="0"/>
              <a:t> wymagają więcej niż 10 graczy, którzy współdziałają</a:t>
            </a:r>
          </a:p>
          <a:p>
            <a:r>
              <a:rPr lang="pl-PL" dirty="0"/>
              <a:t>Dobre umiejętności komunikacyjne, umieją motywować ludzi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5F488-77DF-5FA3-87A4-DA08A65D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31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A0FDF-793A-FE08-063D-4C08BE966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175F7-3AA8-C632-EE05-217D1907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9389"/>
          </a:xfrm>
        </p:spPr>
        <p:txBody>
          <a:bodyPr/>
          <a:lstStyle/>
          <a:p>
            <a:r>
              <a:rPr lang="pl-PL" dirty="0"/>
              <a:t>Fordyzm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2D77E-3407-C0F4-AC10-21C6D6E14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9388"/>
            <a:ext cx="12192000" cy="5938612"/>
          </a:xfrm>
        </p:spPr>
        <p:txBody>
          <a:bodyPr>
            <a:normAutofit/>
          </a:bodyPr>
          <a:lstStyle/>
          <a:p>
            <a:r>
              <a:rPr lang="pl-PL" dirty="0"/>
              <a:t>Fordyzm dobrze ilustruje powiedzenie Henry’ego Forda „Każdy klient może otrzymać samochód pomalowany na dowolny kolor, pod warunkiem, że to jest kolor czarny”</a:t>
            </a:r>
          </a:p>
          <a:p>
            <a:r>
              <a:rPr lang="pl-PL" dirty="0"/>
              <a:t>Ta maksyma dobrze pokazuje zmianę jaka dokonała się w czasie rewolucji przemysłowej, kiedy ludzie przestali pracować z domu, musieli chodzić do fabryk i praca została pozbawiona jakiegokolwiek elementu zabawy</a:t>
            </a:r>
          </a:p>
          <a:p>
            <a:r>
              <a:rPr lang="pl-PL" dirty="0"/>
              <a:t>Nasze obecne miejsca pracy nie pozwalają na nasze własne preferencje – zwykle open </a:t>
            </a:r>
            <a:r>
              <a:rPr lang="pl-PL" dirty="0" err="1"/>
              <a:t>space</a:t>
            </a:r>
            <a:r>
              <a:rPr lang="pl-PL" dirty="0"/>
              <a:t> z jednym obrazkiem na biurku</a:t>
            </a:r>
          </a:p>
          <a:p>
            <a:r>
              <a:rPr lang="pl-PL" dirty="0"/>
              <a:t>W tych samych czasach co Ford powstawała powszechna edukacja, szkoła jest jak linia produkcyjna gdzie dzieci się wstawia do tej klasy jaka jest ich data produkcji – nie bada się ich umiejętności</a:t>
            </a:r>
          </a:p>
          <a:p>
            <a:r>
              <a:rPr lang="pl-PL" dirty="0"/>
              <a:t>Dobrym przykładem takiej standaryzacji jest też McDonald – żadnej </a:t>
            </a:r>
            <a:r>
              <a:rPr lang="pl-PL" dirty="0" err="1"/>
              <a:t>kustomizacji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A207B-0CC5-273A-CA45-1B0EB7AB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863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FC4F3-C993-3A69-B502-22B0B7A52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089ED-B86D-2159-176C-82841A06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7618"/>
          </a:xfrm>
        </p:spPr>
        <p:txBody>
          <a:bodyPr/>
          <a:lstStyle/>
          <a:p>
            <a:r>
              <a:rPr lang="pl-PL" dirty="0"/>
              <a:t>Czego oczekuje konsument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C3269-CE7C-3982-72A9-B812C0E2F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7618"/>
            <a:ext cx="6683829" cy="5960382"/>
          </a:xfrm>
        </p:spPr>
        <p:txBody>
          <a:bodyPr/>
          <a:lstStyle/>
          <a:p>
            <a:r>
              <a:rPr lang="pl-PL" dirty="0"/>
              <a:t>O ile nasza praca i nauka nie są w jakikolwiek sposób zindywidualizowane, to w marketingu konsumenci oczekują szerokiej </a:t>
            </a:r>
            <a:r>
              <a:rPr lang="pl-PL" dirty="0" err="1"/>
              <a:t>kustomizacji</a:t>
            </a:r>
            <a:endParaRPr lang="pl-PL" dirty="0"/>
          </a:p>
          <a:p>
            <a:r>
              <a:rPr lang="pl-PL" dirty="0"/>
              <a:t>Oczekują możliwości wyboru koloru, funkcji, parametrów, okresu gwarancji, ilości pamięci, procesora</a:t>
            </a:r>
          </a:p>
          <a:p>
            <a:r>
              <a:rPr lang="pl-PL" dirty="0"/>
              <a:t>Do wyboru iPada ludzie wybierają kolory</a:t>
            </a:r>
          </a:p>
          <a:p>
            <a:r>
              <a:rPr lang="pl-PL" dirty="0"/>
              <a:t>Jeżeli dziecko dostaje </a:t>
            </a:r>
            <a:r>
              <a:rPr lang="pl-PL" dirty="0" err="1"/>
              <a:t>Xboxa</a:t>
            </a:r>
            <a:r>
              <a:rPr lang="pl-PL" dirty="0"/>
              <a:t>, to godzinami wybiera wygląd i ubrania awatara, który jest tam w menu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80166-A2E9-2A5B-9242-CAC977D1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17</a:t>
            </a:fld>
            <a:endParaRPr lang="pl-PL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399CB00-C9DD-3406-B135-2F6577B7A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83" y="1660681"/>
            <a:ext cx="5088874" cy="286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71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E3F17-0B77-0F80-C141-113CDBFFF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A1914-E256-792D-F057-95935577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2304"/>
          </a:xfrm>
        </p:spPr>
        <p:txBody>
          <a:bodyPr/>
          <a:lstStyle/>
          <a:p>
            <a:r>
              <a:rPr lang="pl-PL" dirty="0"/>
              <a:t>Ćwiczenie - jak angażować ludzi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5CB6C-C40D-4436-E1D6-1BD024416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10896600" cy="5110163"/>
          </a:xfrm>
        </p:spPr>
        <p:txBody>
          <a:bodyPr/>
          <a:lstStyle/>
          <a:p>
            <a:r>
              <a:rPr lang="pl-PL" dirty="0"/>
              <a:t>Podzielcie się na 2 – 3 grupy po kilka osób</a:t>
            </a:r>
          </a:p>
          <a:p>
            <a:r>
              <a:rPr lang="pl-PL" dirty="0"/>
              <a:t>Macie kupić produkt – dowolny – książka, butelka wody, opakowanie precelków</a:t>
            </a:r>
          </a:p>
          <a:p>
            <a:r>
              <a:rPr lang="pl-PL" dirty="0"/>
              <a:t>Oto zasady: licytujecie indywidualnie, ale zdobywacie punkty dla swojego zespołu</a:t>
            </a:r>
          </a:p>
          <a:p>
            <a:r>
              <a:rPr lang="pl-PL" dirty="0"/>
              <a:t>Każdy licytuje sam, ale wygrywa druga najwyższa oferta</a:t>
            </a:r>
          </a:p>
          <a:p>
            <a:r>
              <a:rPr lang="pl-PL" dirty="0"/>
              <a:t>Trzeba wypracować strategię żeby wygrać taką aukcję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73655-E80F-497F-5A6E-ADD5A8AC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354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458B7-8309-E2A7-5E16-44C1C7389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2B18-73D2-513E-17AA-EB53F117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Strategia podwójnego podbijania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1059A-14ED-F462-8892-10020C85A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Podwójne podbicie</a:t>
            </a:r>
          </a:p>
          <a:p>
            <a:r>
              <a:rPr lang="pl-PL" dirty="0"/>
              <a:t>Ktoś z drużyny A licytuje 10 zł</a:t>
            </a:r>
          </a:p>
          <a:p>
            <a:r>
              <a:rPr lang="pl-PL" dirty="0"/>
              <a:t>Ktoś z drużyny B licytuje 12 zł</a:t>
            </a:r>
          </a:p>
          <a:p>
            <a:r>
              <a:rPr lang="pl-PL" dirty="0"/>
              <a:t>Kolejna osoba z drużyny B licytuje 14 zł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36F6C-83B0-0283-89C1-C3356D68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20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E3170-923F-C386-16A7-EB693F62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Gamifikacja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3B1FB-DD1E-5773-A456-4806088F2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Według Harvard Business </a:t>
            </a:r>
            <a:r>
              <a:rPr lang="pl-PL" dirty="0" err="1"/>
              <a:t>Review</a:t>
            </a:r>
            <a:r>
              <a:rPr lang="pl-PL" dirty="0"/>
              <a:t>, grywalizacja jest jednym z najważniejszych trendów w marketingu od 2011 roku.</a:t>
            </a:r>
          </a:p>
          <a:p>
            <a:r>
              <a:rPr lang="pl-PL" dirty="0"/>
              <a:t>Od tego czasu wiele firm wykorzystuje grywalizację w swoim marketingu i rozwoju produktów.</a:t>
            </a:r>
          </a:p>
          <a:p>
            <a:r>
              <a:rPr lang="pl-PL" dirty="0"/>
              <a:t>Gamifikacja to nie tylko trend w edukacji czy zarządzaniu, ale także w marketingu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680FF-FC26-D628-D64E-8E0D4C0E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995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0687E-A9E0-5BCC-844A-75D9FFFB0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621D-809E-8548-EEA9-6DB3B109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co chodzi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81513-9B55-9D7B-DCA4-91C8EAC2D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Precelki z 5 zł do 10 zł</a:t>
            </a:r>
          </a:p>
          <a:p>
            <a:r>
              <a:rPr lang="pl-PL" dirty="0"/>
              <a:t>Książka z 13 zł do 25 zł</a:t>
            </a:r>
          </a:p>
          <a:p>
            <a:r>
              <a:rPr lang="pl-PL" dirty="0"/>
              <a:t>Ale zaczęła się zabawa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DC8DD-FDFC-4A13-DD28-03BD0E90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548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0B9B6-F1D5-ACD6-9E53-CEF233F87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FCFA5-8438-8A94-7162-5AE2D99B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56" y="365125"/>
            <a:ext cx="8349343" cy="1325563"/>
          </a:xfrm>
        </p:spPr>
        <p:txBody>
          <a:bodyPr/>
          <a:lstStyle/>
          <a:p>
            <a:r>
              <a:rPr lang="pl-PL" dirty="0"/>
              <a:t>Honda </a:t>
            </a:r>
            <a:r>
              <a:rPr lang="pl-PL" dirty="0" err="1"/>
              <a:t>Insight</a:t>
            </a:r>
            <a:r>
              <a:rPr lang="pl-PL" dirty="0"/>
              <a:t> 2010</a:t>
            </a:r>
          </a:p>
        </p:txBody>
      </p:sp>
      <p:pic>
        <p:nvPicPr>
          <p:cNvPr id="6" name="Content Placeholder 5" descr="A silver car with a white background&#10;&#10;Description automatically generated">
            <a:extLst>
              <a:ext uri="{FF2B5EF4-FFF2-40B4-BE49-F238E27FC236}">
                <a16:creationId xmlns:a16="http://schemas.microsoft.com/office/drawing/2014/main" id="{66211368-38AF-7910-DD08-7CA256DD3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4" y="1844675"/>
            <a:ext cx="6972300" cy="4648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E51E8-193A-0398-AA99-D433749A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918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2B46B-749B-29A4-42D4-D1409EDAA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D1C3A-EC32-306A-6907-A3A1F8F25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Honda </a:t>
            </a:r>
            <a:r>
              <a:rPr lang="pl-PL" dirty="0" err="1"/>
              <a:t>Insight</a:t>
            </a:r>
            <a:r>
              <a:rPr lang="pl-PL" dirty="0"/>
              <a:t> 2010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9584C-A01A-7CB6-F86A-68CD08617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Hybryda elektryczno-spalinowa</a:t>
            </a:r>
          </a:p>
          <a:p>
            <a:r>
              <a:rPr lang="pl-PL" dirty="0"/>
              <a:t>Spala ok. 20% mniej jeżeli jest włączony tryb ekologiczny</a:t>
            </a:r>
          </a:p>
          <a:p>
            <a:r>
              <a:rPr lang="pl-PL" dirty="0"/>
              <a:t>Tryb ekologiczny to system </a:t>
            </a:r>
            <a:r>
              <a:rPr lang="pl-PL" dirty="0" err="1"/>
              <a:t>gamifikacyjny</a:t>
            </a:r>
            <a:r>
              <a:rPr lang="pl-PL" dirty="0"/>
              <a:t> </a:t>
            </a:r>
          </a:p>
          <a:p>
            <a:r>
              <a:rPr lang="pl-PL" dirty="0"/>
              <a:t>Jak to działa? Samochód ma system zmuszający do oszczędzania paliwa – gra się dobrowolnie, ale ten system jest na wysokim poziomie motywowania</a:t>
            </a:r>
          </a:p>
          <a:p>
            <a:r>
              <a:rPr lang="pl-PL" dirty="0"/>
              <a:t>Wrócimy do Hondy za chwilę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9DA33-08CA-30B5-EB44-E0E4B67D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8384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2B1C9-C0AC-9346-74CF-1755A1A60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23FA-11C7-6948-4719-5F691C1D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Kilka słów o relacji słoń - </a:t>
            </a:r>
            <a:r>
              <a:rPr lang="pl-PL" dirty="0" err="1"/>
              <a:t>Mahout</a:t>
            </a:r>
            <a:endParaRPr lang="pl-PL" dirty="0"/>
          </a:p>
        </p:txBody>
      </p:sp>
      <p:pic>
        <p:nvPicPr>
          <p:cNvPr id="6" name="Content Placeholder 5" descr="A person riding an elephant&#10;&#10;Description automatically generated">
            <a:extLst>
              <a:ext uri="{FF2B5EF4-FFF2-40B4-BE49-F238E27FC236}">
                <a16:creationId xmlns:a16="http://schemas.microsoft.com/office/drawing/2014/main" id="{E1F08FD0-3CCB-51CD-127A-EC8173330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22" y="1690688"/>
            <a:ext cx="5057593" cy="3413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286C7-D2A6-CD49-D179-777A73A0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23</a:t>
            </a:fld>
            <a:endParaRPr lang="pl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CDE3B-A144-F53E-79E0-38BEA43475DE}"/>
              </a:ext>
            </a:extLst>
          </p:cNvPr>
          <p:cNvSpPr txBox="1"/>
          <p:nvPr/>
        </p:nvSpPr>
        <p:spPr>
          <a:xfrm>
            <a:off x="341644" y="1436914"/>
            <a:ext cx="61194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Jeżeli przyjrzymy się relacji słoń – </a:t>
            </a:r>
            <a:r>
              <a:rPr lang="pl-PL" dirty="0" err="1"/>
              <a:t>Mahout</a:t>
            </a:r>
            <a:r>
              <a:rPr lang="pl-PL" dirty="0"/>
              <a:t> to nie jest łatwo powiedzieć kto w takiej relacji dominuje</a:t>
            </a:r>
          </a:p>
          <a:p>
            <a:r>
              <a:rPr lang="pl-PL" dirty="0"/>
              <a:t>Człowiek jest bardzo słaby w porównaniu do słonia, i gdyby słoń nie chciał słuchać człowieka, ten nie byłby w stanie go do niczego zmusić</a:t>
            </a:r>
          </a:p>
          <a:p>
            <a:r>
              <a:rPr lang="pl-PL" dirty="0"/>
              <a:t>Ale czy można powiedzieć, że słoń dominuje w tej relacji? Także trudno to powiedzieć, bo przecież jednak słoń nie robi tego co sam chce, tylko to, co mu sugeruje człowiek</a:t>
            </a:r>
          </a:p>
          <a:p>
            <a:r>
              <a:rPr lang="pl-PL" dirty="0"/>
              <a:t>Prawda jest taka, że człowiek przez jakiś czas może nakłonić słonia do podążania tam, gdzie chcemy aby szedł</a:t>
            </a:r>
          </a:p>
          <a:p>
            <a:r>
              <a:rPr lang="pl-PL" dirty="0"/>
              <a:t>A jak się to ma do gamifikacji? </a:t>
            </a:r>
          </a:p>
          <a:p>
            <a:endParaRPr lang="pl-PL" dirty="0"/>
          </a:p>
          <a:p>
            <a:r>
              <a:rPr lang="pl-PL" dirty="0"/>
              <a:t>Nasza świadoma część mózgu to </a:t>
            </a:r>
            <a:r>
              <a:rPr lang="pl-PL" dirty="0" err="1"/>
              <a:t>Mahout</a:t>
            </a:r>
            <a:r>
              <a:rPr lang="pl-PL" dirty="0"/>
              <a:t>, który wie że powinniśmy oszczędzać paliwo</a:t>
            </a:r>
          </a:p>
          <a:p>
            <a:r>
              <a:rPr lang="pl-PL" dirty="0"/>
              <a:t>Słoń to część naszego mózgu, instynktowna, prymitywna, która chce natychmiastowej </a:t>
            </a:r>
            <a:r>
              <a:rPr lang="pl-PL" dirty="0" err="1"/>
              <a:t>satysfkacji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5182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F38C3-97E7-FC89-43FA-44AF5B7B6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0630-F4E2-5751-3904-4D4CA8D83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8761"/>
          </a:xfrm>
        </p:spPr>
        <p:txBody>
          <a:bodyPr/>
          <a:lstStyle/>
          <a:p>
            <a:r>
              <a:rPr lang="pl-PL" dirty="0"/>
              <a:t>Wstawanie z łóżka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0CCAB-4698-9D30-FF84-68D0FC156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066800"/>
            <a:ext cx="10874829" cy="5110163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Każdego dnia kiedy wstajesz z łóżka walczy w Tobie część świadoma, która wie, że musisz wstać i iść do pracy/ do szkoły i ta prymitywna, instynktowna, która walczy o natychmiastową gratyfikację i natychmiastową przyjemność</a:t>
            </a:r>
          </a:p>
          <a:p>
            <a:r>
              <a:rPr lang="pl-PL" dirty="0"/>
              <a:t>Musisz oszukać słonia, aby chciał zrobić to samo, co ty – jeździec</a:t>
            </a:r>
          </a:p>
          <a:p>
            <a:r>
              <a:rPr lang="pl-PL" dirty="0"/>
              <a:t>Słoń nie chce iść, mówi, ze jest wcześnie, zimno, że jeszcze pięć minut</a:t>
            </a:r>
          </a:p>
          <a:p>
            <a:r>
              <a:rPr lang="pl-PL" dirty="0"/>
              <a:t>Co zrobić żeby oszukać słonia – wieczorem w dniu poprzednim ustawiamy alarm, ale z przyciskiem </a:t>
            </a:r>
            <a:r>
              <a:rPr lang="pl-PL" dirty="0" err="1"/>
              <a:t>snooze</a:t>
            </a:r>
            <a:endParaRPr lang="pl-PL" dirty="0"/>
          </a:p>
          <a:p>
            <a:r>
              <a:rPr lang="pl-PL" dirty="0"/>
              <a:t>Za 5 minut nawet jak wyłączymy budzik, on się znowu włączy</a:t>
            </a:r>
          </a:p>
          <a:p>
            <a:r>
              <a:rPr lang="pl-PL" dirty="0"/>
              <a:t>Nawet nasza świadoma część wymyśliła budzik </a:t>
            </a:r>
            <a:r>
              <a:rPr lang="pl-PL" dirty="0" err="1"/>
              <a:t>Clockie</a:t>
            </a:r>
            <a:r>
              <a:rPr lang="pl-PL" dirty="0"/>
              <a:t>, który ucieka przed nami i musimy wstać z łóżka żeby go złapać i wyłączyć</a:t>
            </a:r>
          </a:p>
          <a:p>
            <a:r>
              <a:rPr lang="pl-PL" dirty="0"/>
              <a:t>W Rosji wymyślili budzik z niszczarką – wstawiasz do niego 5 – 10 – 20 USD w zależności od sytuacji i jak nie wyłączysz alarmu, zniszczy banknot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AFC5F-828E-3358-CCAC-2EE7F3B3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618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19D9C1-A211-4D62-97E1-C85493562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2667E-E9FB-7C00-0E70-B0BDD931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/>
              <a:t>Honda Insight 2010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83E84-9153-0B04-7D2D-191F0BD34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pl-PL" sz="1900"/>
              <a:t>Słoń i jeździec to znana analogia i często używana (poprzedni wykład)</a:t>
            </a:r>
          </a:p>
          <a:p>
            <a:r>
              <a:rPr lang="pl-PL" sz="1900"/>
              <a:t>W Hondzie mamy system Eco assist – posiada miernik prędkości którego oświetlenie zmienia kolory</a:t>
            </a:r>
          </a:p>
          <a:p>
            <a:r>
              <a:rPr lang="pl-PL" sz="1900"/>
              <a:t>Niebieski – jedziesz ekologicznie</a:t>
            </a:r>
          </a:p>
          <a:p>
            <a:r>
              <a:rPr lang="pl-PL" sz="1900"/>
              <a:t>Bordowy – jeżeli nie bardzo jedziesz ekologicznie</a:t>
            </a:r>
          </a:p>
          <a:p>
            <a:r>
              <a:rPr lang="pl-PL" sz="1900"/>
              <a:t>Czerwony – kiedy marnujesz paliwo</a:t>
            </a:r>
          </a:p>
        </p:txBody>
      </p:sp>
      <p:pic>
        <p:nvPicPr>
          <p:cNvPr id="6" name="Picture 5" descr="A close up of a car dashboard&#10;&#10;Description automatically generated">
            <a:extLst>
              <a:ext uri="{FF2B5EF4-FFF2-40B4-BE49-F238E27FC236}">
                <a16:creationId xmlns:a16="http://schemas.microsoft.com/office/drawing/2014/main" id="{D87AC42A-1A0E-7152-2903-3200FDA1B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r="259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393B3-0766-D483-C9CE-9AC6F6BA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E9D348-ACDA-41E5-893F-9FDC7D8B5630}" type="slidenum">
              <a:rPr lang="pl-P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32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4498F-5BBC-5D55-AD93-AB65B6A30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A5A86-35C8-461C-E7AE-23B9707D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Honda </a:t>
            </a:r>
            <a:r>
              <a:rPr lang="pl-PL" dirty="0" err="1"/>
              <a:t>Insight</a:t>
            </a:r>
            <a:r>
              <a:rPr lang="pl-PL" dirty="0"/>
              <a:t> 2010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3EE0F-CBFA-DE1E-8556-13B36570C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Jeden z pierwszych mechanizmów gamifikacji zastosowanych w samochodach, wykorzystuje metodę natychmiastowego feedbacku (o którymś już mówiliśmy)</a:t>
            </a:r>
          </a:p>
          <a:p>
            <a:r>
              <a:rPr lang="pl-PL" dirty="0"/>
              <a:t>Ale to nie koniec tego systemu w Hondzie</a:t>
            </a:r>
          </a:p>
          <a:p>
            <a:r>
              <a:rPr lang="pl-PL" dirty="0"/>
              <a:t>Samochód ma mały wyświetlacz nazywany „</a:t>
            </a:r>
            <a:r>
              <a:rPr lang="pl-PL" dirty="0" err="1"/>
              <a:t>Driving</a:t>
            </a:r>
            <a:r>
              <a:rPr lang="pl-PL" dirty="0"/>
              <a:t> Guide”, który daje Ci ocenę jazdy w ilości liści (czyli punkty)</a:t>
            </a:r>
          </a:p>
          <a:p>
            <a:r>
              <a:rPr lang="pl-PL" dirty="0"/>
              <a:t>Jeżeli chcemy zwiększyć liczbę przyznanych liści, zaczynamy grać w grę</a:t>
            </a:r>
          </a:p>
          <a:p>
            <a:r>
              <a:rPr lang="pl-PL" dirty="0"/>
              <a:t>(zdjęcie tego wyświetlacza jest na kolejnym slajdzie)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8DEF9-DC4A-ACAD-D25B-EA027918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4450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E146B-9407-64D0-5087-BFB848F23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124B0-38AC-AA97-BA99-F26E54F0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5845629" cy="1281113"/>
          </a:xfrm>
        </p:spPr>
        <p:txBody>
          <a:bodyPr/>
          <a:lstStyle/>
          <a:p>
            <a:r>
              <a:rPr lang="pl-PL" dirty="0"/>
              <a:t>Honda </a:t>
            </a:r>
            <a:r>
              <a:rPr lang="pl-PL" dirty="0" err="1"/>
              <a:t>Insight</a:t>
            </a:r>
            <a:r>
              <a:rPr lang="pl-PL" dirty="0"/>
              <a:t> 2010</a:t>
            </a:r>
          </a:p>
        </p:txBody>
      </p:sp>
      <p:pic>
        <p:nvPicPr>
          <p:cNvPr id="6" name="Content Placeholder 5" descr="A close-up of a car dashboard&#10;&#10;Description automatically generated">
            <a:extLst>
              <a:ext uri="{FF2B5EF4-FFF2-40B4-BE49-F238E27FC236}">
                <a16:creationId xmlns:a16="http://schemas.microsoft.com/office/drawing/2014/main" id="{13122C9F-6116-5C96-C124-08B2DF3B3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4" y="3293552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22924-DE73-E553-A718-6FBAF88D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27</a:t>
            </a:fld>
            <a:endParaRPr lang="pl-PL"/>
          </a:p>
        </p:txBody>
      </p:sp>
      <p:pic>
        <p:nvPicPr>
          <p:cNvPr id="8" name="Picture 7" descr="A close-up of a car dashboard&#10;&#10;Description automatically generated">
            <a:extLst>
              <a:ext uri="{FF2B5EF4-FFF2-40B4-BE49-F238E27FC236}">
                <a16:creationId xmlns:a16="http://schemas.microsoft.com/office/drawing/2014/main" id="{37E90689-01CA-B4FB-0DF0-44AF3692C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81" y="3252665"/>
            <a:ext cx="6182706" cy="3429001"/>
          </a:xfrm>
          <a:prstGeom prst="rect">
            <a:avLst/>
          </a:prstGeom>
        </p:spPr>
      </p:pic>
      <p:pic>
        <p:nvPicPr>
          <p:cNvPr id="10" name="Picture 9" descr="A close-up of a guide and mileage&#10;&#10;Description automatically generated">
            <a:extLst>
              <a:ext uri="{FF2B5EF4-FFF2-40B4-BE49-F238E27FC236}">
                <a16:creationId xmlns:a16="http://schemas.microsoft.com/office/drawing/2014/main" id="{F19E4757-2361-E34E-72D5-0ED88FEEC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84" y="816133"/>
            <a:ext cx="5612113" cy="247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32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3B455-E8B6-3D4A-0202-80B24AE04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2941-7EB4-A088-5405-4717B71D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Dlaczego ten system działa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A3F26-31D5-8BFA-314B-9728C101B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Teoretycznie, system nie ma sensu – nie dostajemy niczego w zamian (w krótkim okresie)</a:t>
            </a:r>
          </a:p>
          <a:p>
            <a:r>
              <a:rPr lang="pl-PL" dirty="0"/>
              <a:t>Te liście nie mają żadnego przełożenia na jakiekolwiek wymierne korzyści – ale my już wiemy, że często to ma właśnie znaczenie (</a:t>
            </a:r>
            <a:r>
              <a:rPr lang="pl-PL" dirty="0" err="1"/>
              <a:t>wide</a:t>
            </a:r>
            <a:r>
              <a:rPr lang="pl-PL" dirty="0"/>
              <a:t> pierwszy wykład)</a:t>
            </a:r>
          </a:p>
          <a:p>
            <a:r>
              <a:rPr lang="pl-PL" dirty="0"/>
              <a:t>Rozwiązanie okazało się tak skuteczne, że wykorzystywano je w innych modelach Hondy, a także w Fordach i Nissanach</a:t>
            </a:r>
          </a:p>
          <a:p>
            <a:r>
              <a:rPr lang="pl-PL" dirty="0"/>
              <a:t>Ludzie dobrowolnie włączali tryb ekologiczny</a:t>
            </a:r>
          </a:p>
          <a:p>
            <a:r>
              <a:rPr lang="pl-PL" dirty="0"/>
              <a:t>W Nissanie liście są przepiękne, ludzie chcą mieć te liście aby pochwalić się innym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83A93-45CC-7F7D-E7BA-4ACC8A82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3290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36B31-899D-016E-B30F-ADCEA1DA4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6544-0F98-DEC7-45B8-F56287AA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Liście na drzewach w Nissanie</a:t>
            </a:r>
          </a:p>
        </p:txBody>
      </p:sp>
      <p:pic>
        <p:nvPicPr>
          <p:cNvPr id="6" name="Content Placeholder 5" descr="A close-up of a logo&#10;&#10;Description automatically generated">
            <a:extLst>
              <a:ext uri="{FF2B5EF4-FFF2-40B4-BE49-F238E27FC236}">
                <a16:creationId xmlns:a16="http://schemas.microsoft.com/office/drawing/2014/main" id="{C5F20C9F-4C8D-90EE-A0E9-D29697F8E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36" y="2703173"/>
            <a:ext cx="5693764" cy="31315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1EE27-B256-8963-1CAC-EF52850C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29</a:t>
            </a:fld>
            <a:endParaRPr lang="pl-PL"/>
          </a:p>
        </p:txBody>
      </p: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55953D1C-1EF3-922F-15D0-9CF00D5CF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2703173"/>
            <a:ext cx="5486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9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B4DC-8C2E-87BE-4750-73789739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gamifikacji – projekt nowego samochodu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C6023-703B-DC07-54FF-9BFEB3E0A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90688"/>
            <a:ext cx="11277600" cy="4623026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Wyobraź sobie samochód, który dopiero jest projektowany</a:t>
            </a:r>
          </a:p>
          <a:p>
            <a:r>
              <a:rPr lang="pl-PL" dirty="0"/>
              <a:t>Samochód wymaga zalogowania się przez Twój login i hasło na Facebooku</a:t>
            </a:r>
          </a:p>
          <a:p>
            <a:r>
              <a:rPr lang="pl-PL" dirty="0"/>
              <a:t>Samochód ma połączenie z </a:t>
            </a:r>
            <a:r>
              <a:rPr lang="pl-PL" dirty="0" err="1"/>
              <a:t>internetem</a:t>
            </a:r>
            <a:r>
              <a:rPr lang="pl-PL" dirty="0"/>
              <a:t>. </a:t>
            </a:r>
          </a:p>
          <a:p>
            <a:r>
              <a:rPr lang="pl-PL" dirty="0"/>
              <a:t>Jeżeli podasz samochodowi swój login i hasło do Facebooka, ten prześledzi Twoje posty i dostosuje ustawienia do Twoich preferencji – na przykład ustawienia siedzenia, znajdzie Twoje ulubione stacje radiowe oraz ustawi lusterka boczne i środkowe tak, jak najbardziej lubisz.</a:t>
            </a:r>
          </a:p>
          <a:p>
            <a:r>
              <a:rPr lang="pl-PL" dirty="0"/>
              <a:t>Przyjmijmy, że masz w samochodzie </a:t>
            </a:r>
            <a:r>
              <a:rPr lang="pl-PL" dirty="0" err="1"/>
              <a:t>GPSa</a:t>
            </a:r>
            <a:r>
              <a:rPr lang="pl-PL" dirty="0"/>
              <a:t> i aktywujesz go (aplikację). Kiedy wpiszesz miejsce docelowe, aplikacja poinformuje Ciebie, że Twój brat przejechał taką samą trasę zużywając 5.5 litra na 100 km – chcesz się z nim zmierzyć? </a:t>
            </a:r>
          </a:p>
          <a:p>
            <a:r>
              <a:rPr lang="pl-PL" dirty="0"/>
              <a:t>Czyli dodałeś do czynności, która zwykle nie bawi element gry i zabawy.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2EFAA-1790-9205-7BD2-C69FB402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582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CA80A-3E9C-2F5F-77DE-E8519CB3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D737-D104-4EC1-8E7A-1DB6AFD60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Dlaczego to działa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8412-DA55-89BF-3377-04F15EAA0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Przeciętnie nastolatek spędza 10 tysięcy godzin w szkole, mniej więcej tyle samo na gry, od razu widać co robi po wyglądzie</a:t>
            </a:r>
          </a:p>
          <a:p>
            <a:r>
              <a:rPr lang="pl-PL" dirty="0"/>
              <a:t>Działa tutaj efekt zaangażowania o którym mówiliśmy na poprzednim wykładzie – zarówno świadoma część umysłu lubi to (jeździec) jak i ta prymitywna, instynktowna (słoń) poprzez emocje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6383E-0D6A-1626-8262-0BC87E92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080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B7136-84B9-BEC6-6651-A40BD8C4C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CE71A-4194-2265-CF49-ED19A56A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3A7E3-0193-F569-DFF2-2EE3DA0DC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Konsument nie chce aktywnie uczestniczyć w marce danego produktu</a:t>
            </a:r>
          </a:p>
          <a:p>
            <a:r>
              <a:rPr lang="pl-PL" dirty="0"/>
              <a:t>Istnieje bardzo niewiele marek, które mają swoje fan kluby, ludzi, którzy się spotykają i są aktywni</a:t>
            </a:r>
          </a:p>
          <a:p>
            <a:r>
              <a:rPr lang="pl-PL" dirty="0"/>
              <a:t>Parę przykładów na kolejnych stronach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D14A2-7056-93BA-9D97-BDA85D08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248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46912-D36F-5E72-A88E-A924576E8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3F777-A432-702F-986E-FDE3918B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Harley Davidson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874E2-652A-CED8-64C6-1D452DA6F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Harley </a:t>
            </a:r>
            <a:r>
              <a:rPr lang="pl-PL" dirty="0" err="1"/>
              <a:t>Owners</a:t>
            </a:r>
            <a:r>
              <a:rPr lang="pl-PL" dirty="0"/>
              <a:t> </a:t>
            </a:r>
            <a:r>
              <a:rPr lang="pl-PL" dirty="0" err="1"/>
              <a:t>Group</a:t>
            </a:r>
            <a:r>
              <a:rPr lang="pl-PL" dirty="0"/>
              <a:t> (H.O.G.): Jest to jeden z największych i najstarszych fanklubów motocyklowych na świecie, założony przez samą markę. </a:t>
            </a:r>
          </a:p>
          <a:p>
            <a:r>
              <a:rPr lang="pl-PL" dirty="0"/>
              <a:t>Członkowie regularnie spotykają się na lokalnych, krajowych i międzynarodowych wydarzeniach. Kluby H.O.G. istnieją w wielu krajach, a zloty przyciągają tysiące motocyklistów.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2763F-8E86-3456-C14D-2304407C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6443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AFF67-6154-DFA0-2DF9-2F99D8A56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D2502-CC2A-8B74-C3DB-B2870633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LEGO – LEGO </a:t>
            </a:r>
            <a:r>
              <a:rPr lang="pl-PL" dirty="0" err="1"/>
              <a:t>users</a:t>
            </a:r>
            <a:r>
              <a:rPr lang="pl-PL" dirty="0"/>
              <a:t> </a:t>
            </a:r>
            <a:r>
              <a:rPr lang="pl-PL" dirty="0" err="1"/>
              <a:t>groups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2A42D-4DFE-9EF6-2034-7AFC2CA43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LEGO posiada tysiące aktywnych fanów zrzeszonych w LUG-ach (LEGO User </a:t>
            </a:r>
            <a:r>
              <a:rPr lang="pl-PL" dirty="0" err="1"/>
              <a:t>Groups</a:t>
            </a:r>
            <a:r>
              <a:rPr lang="pl-PL" dirty="0"/>
              <a:t>) na całym świecie. </a:t>
            </a:r>
          </a:p>
          <a:p>
            <a:r>
              <a:rPr lang="pl-PL" dirty="0"/>
              <a:t>Członkowie regularnie spotykają się, by budować nowe modele, organizować wystawy i dzielić się technikami konstrukcyjnymi. </a:t>
            </a:r>
          </a:p>
          <a:p>
            <a:r>
              <a:rPr lang="pl-PL" dirty="0"/>
              <a:t>Organizowane są też duże wydarzenia LEGO, takie jak LEGO World, gdzie spotykają się fani z całego świata.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1D4CE-A518-B533-172B-1C61251D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768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87B91-AC69-D358-8A81-D94157482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794D-DB23-8B0A-C977-8F320233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Apple – Apple </a:t>
            </a:r>
            <a:r>
              <a:rPr lang="pl-PL" dirty="0" err="1"/>
              <a:t>users</a:t>
            </a:r>
            <a:r>
              <a:rPr lang="pl-PL" dirty="0"/>
              <a:t> </a:t>
            </a:r>
            <a:r>
              <a:rPr lang="pl-PL" dirty="0" err="1"/>
              <a:t>groups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E8845-7E18-DD51-6EB0-7AC661D2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Fani produktów Apple mają dedykowane grupy, które istnieją od lat 80. </a:t>
            </a:r>
          </a:p>
          <a:p>
            <a:r>
              <a:rPr lang="pl-PL" dirty="0"/>
              <a:t>Apple User </a:t>
            </a:r>
            <a:r>
              <a:rPr lang="pl-PL" dirty="0" err="1"/>
              <a:t>Groups</a:t>
            </a:r>
            <a:r>
              <a:rPr lang="pl-PL" dirty="0"/>
              <a:t> organizują regularne spotkania, warsztaty i wydarzenia, na których użytkownicy wymieniają się poradami i uczą się obsługi sprzętu Apple. </a:t>
            </a:r>
          </a:p>
          <a:p>
            <a:r>
              <a:rPr lang="pl-PL" dirty="0"/>
              <a:t>Najwięksi fani gromadzą się także na corocznych wydarzeniach, takich jak konferencje WWDC.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9ADC2-4DCE-3E29-C490-DF8F012F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644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6908F-1F93-57C0-B543-BF0D965F9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7F7E-698E-AADE-8276-5972B8B06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Starbucks</a:t>
            </a:r>
            <a:r>
              <a:rPr lang="pl-PL" dirty="0"/>
              <a:t> – </a:t>
            </a:r>
            <a:r>
              <a:rPr lang="pl-PL" dirty="0" err="1"/>
              <a:t>Starbucs</a:t>
            </a:r>
            <a:r>
              <a:rPr lang="pl-PL" dirty="0"/>
              <a:t> </a:t>
            </a:r>
            <a:r>
              <a:rPr lang="pl-PL" dirty="0" err="1"/>
              <a:t>Rewards</a:t>
            </a:r>
            <a:r>
              <a:rPr lang="pl-PL" dirty="0"/>
              <a:t> </a:t>
            </a:r>
            <a:r>
              <a:rPr lang="pl-PL" dirty="0" err="1"/>
              <a:t>Members</a:t>
            </a:r>
            <a:r>
              <a:rPr lang="pl-PL" dirty="0"/>
              <a:t> </a:t>
            </a:r>
            <a:r>
              <a:rPr lang="pl-PL" dirty="0" err="1"/>
              <a:t>Meetgroup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DF386-57A2-9AEE-6CCA-915FE7C24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Fani </a:t>
            </a:r>
            <a:r>
              <a:rPr lang="pl-PL" dirty="0" err="1"/>
              <a:t>Starbucksa</a:t>
            </a:r>
            <a:r>
              <a:rPr lang="pl-PL" dirty="0"/>
              <a:t> z całego świata zrzeszeni w programie </a:t>
            </a:r>
            <a:r>
              <a:rPr lang="pl-PL" dirty="0" err="1"/>
              <a:t>Starbucks</a:t>
            </a:r>
            <a:r>
              <a:rPr lang="pl-PL" dirty="0"/>
              <a:t> </a:t>
            </a:r>
            <a:r>
              <a:rPr lang="pl-PL" dirty="0" err="1"/>
              <a:t>Rewards</a:t>
            </a:r>
            <a:r>
              <a:rPr lang="pl-PL" dirty="0"/>
              <a:t> tworzą społeczności w mediach społecznościowych, a w niektórych krajach spotykają się na nieformalnych wydarzeniach w kawiarniach </a:t>
            </a:r>
            <a:r>
              <a:rPr lang="pl-PL" dirty="0" err="1"/>
              <a:t>Starbucksa</a:t>
            </a:r>
            <a:r>
              <a:rPr lang="pl-PL" dirty="0"/>
              <a:t>. Spotkania często mają miejsce podczas premier nowych napojów lub promocji.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7600C-0F0F-8AE8-E5BF-1095764A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98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4395-FAE5-9F5F-B07D-E361EC08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Nike – </a:t>
            </a:r>
            <a:r>
              <a:rPr lang="pl-PL" dirty="0" err="1"/>
              <a:t>Sneakerhead</a:t>
            </a:r>
            <a:r>
              <a:rPr lang="pl-PL" dirty="0"/>
              <a:t> </a:t>
            </a:r>
            <a:r>
              <a:rPr lang="pl-PL" dirty="0" err="1"/>
              <a:t>Communities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48B21-26C8-D295-A72C-8F7C83CB8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Fani </a:t>
            </a:r>
            <a:r>
              <a:rPr lang="pl-PL" dirty="0" err="1"/>
              <a:t>sneakersów</a:t>
            </a:r>
            <a:r>
              <a:rPr lang="pl-PL" dirty="0"/>
              <a:t> Nike tworzą liczne społeczności i grupy, takie jak "</a:t>
            </a:r>
            <a:r>
              <a:rPr lang="pl-PL" dirty="0" err="1"/>
              <a:t>Sneakerheads</a:t>
            </a:r>
            <a:r>
              <a:rPr lang="pl-PL" dirty="0"/>
              <a:t>" czy "Nike Collectors," które zrzeszają kolekcjonerów i miłośników butów tej marki. </a:t>
            </a:r>
          </a:p>
          <a:p>
            <a:r>
              <a:rPr lang="pl-PL" dirty="0"/>
              <a:t>Społeczności te organizują spotkania, wymiany i wystawy kolekcji w dużych miastach na całym świecie.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806D4-8F28-4914-D51C-156A356B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273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40A67-A936-BD6E-E5DC-381058FE5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D6DB8-92F9-9307-7E85-205B127A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 jest łatwo uaktywnić klientów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DC729-F0F7-6A27-8570-57E3FB57A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Badania pokazują, że marka może liczyć na aktywność tylko 6% ludzi, którzy są ich grupą docelową na Facebooku</a:t>
            </a:r>
          </a:p>
          <a:p>
            <a:r>
              <a:rPr lang="pl-PL" dirty="0"/>
              <a:t>Tylko taki procent kliknie przycisk „</a:t>
            </a:r>
            <a:r>
              <a:rPr lang="pl-PL" dirty="0" err="1"/>
              <a:t>Like</a:t>
            </a:r>
            <a:r>
              <a:rPr lang="pl-PL" dirty="0"/>
              <a:t>”, albo napisze komentarz</a:t>
            </a:r>
          </a:p>
          <a:p>
            <a:r>
              <a:rPr lang="pl-PL" dirty="0"/>
              <a:t>Dla większości marka albo nie ma znaczenia albo im się nie chce</a:t>
            </a:r>
          </a:p>
          <a:p>
            <a:r>
              <a:rPr lang="pl-PL" dirty="0"/>
              <a:t>Ludzie obecnie są bombardowani różnymi postami, reklamami różnych marek, różnymi informacjami, więc dana marka czy inna ich nie interesuje</a:t>
            </a:r>
          </a:p>
          <a:p>
            <a:r>
              <a:rPr lang="pl-PL" dirty="0"/>
              <a:t>Jedyny sposób skierowania uwagi na markę to gamifikacja, żeby zdobyć uwagę klientów, to buduje zaangażowanie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EACDA-72B9-498A-67BB-B7E4CB16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995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51823-CFDB-DFC9-0AB4-CEA63B055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844C-6C02-58C9-99E4-5990F129F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Walka o monitor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5021A-A39C-C57E-C119-D8C4DFB4E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Marka na Facebooku musi walczyć z innymi aplikacjami, emailami i innymi informacjami jakie wyświetlamy jako klienci na naszych monitorach</a:t>
            </a:r>
          </a:p>
          <a:p>
            <a:r>
              <a:rPr lang="pl-PL" dirty="0"/>
              <a:t>Klienci pójdą tam, gdzie znajdą większą przyjemność z robienia zakupów i więcej kontaktów społecznych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DE274-D02E-61FD-6569-4FCE2C5E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031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6B472-F2FE-C8D1-AE4C-4A9D11FE4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F1C49-FB97-7237-5F26-0A4968D8A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Gamifikacja w marketingu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84554-9DD2-DB5A-AE79-FE5AB0E3B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Gamifikacja w marketingu to trio trzech elementów</a:t>
            </a:r>
          </a:p>
          <a:p>
            <a:r>
              <a:rPr lang="pl-PL" dirty="0"/>
              <a:t>1. Programy lojalnościowe</a:t>
            </a:r>
          </a:p>
          <a:p>
            <a:r>
              <a:rPr lang="pl-PL" dirty="0"/>
              <a:t>2. Psychologia </a:t>
            </a:r>
            <a:r>
              <a:rPr lang="pl-PL" dirty="0" err="1"/>
              <a:t>zachowań</a:t>
            </a:r>
            <a:r>
              <a:rPr lang="pl-PL" dirty="0"/>
              <a:t> klientów</a:t>
            </a:r>
          </a:p>
          <a:p>
            <a:r>
              <a:rPr lang="pl-PL" dirty="0"/>
              <a:t>3. Projektowanie gier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B1EE9-242B-E314-E000-23661562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68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2D7E-1BEF-A8ED-A898-6B96A836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Gamifikacja w biznesie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188B7-F8ED-81D3-059E-FCC987B50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Dodawanie do czynności, które zwykle nie są zabawne elementów gry i zabawy.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F778D-3B39-9877-AEE0-E4530CC6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1085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463D2-5537-1590-3AA6-F4EF011BE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FA45-A69D-245B-937F-5F45BA7D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oceniać gamifikację swojego projektu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EA185-0B44-F3A8-A1FF-E099D2D49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Jeżeli będziesz budować swój własny system gamifikacji (a będziesz….) to na każdym etapie zadawaj sobie pytanie</a:t>
            </a:r>
          </a:p>
          <a:p>
            <a:r>
              <a:rPr lang="pl-PL" dirty="0"/>
              <a:t>Czy grałbym/abym w to, gdybym nie musiał/a?</a:t>
            </a:r>
          </a:p>
          <a:p>
            <a:r>
              <a:rPr lang="pl-PL" dirty="0"/>
              <a:t>Jeżeli musisz się zmuszać żeby się czegoś nauczyć, to nie jest to zabawa</a:t>
            </a:r>
          </a:p>
          <a:p>
            <a:r>
              <a:rPr lang="pl-PL" dirty="0"/>
              <a:t>To samo w marketingu – szukamy radości, bo żyjemy w dobrobycie – raczej nie mamy produktów których nie jesteśmy w stanie kupić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F3BD2-40D1-1625-039D-ADE2984A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924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B0852-AC36-1F77-EFF1-652A8EA81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62C2-03DD-47AD-3418-F118E8358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pl-PL" dirty="0"/>
              <a:t>W latach 60 – tych… strategia 4P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1BEEE-B8CB-B114-6B3B-02BD3D66C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1037"/>
            <a:ext cx="12431486" cy="6175830"/>
          </a:xfrm>
        </p:spPr>
        <p:txBody>
          <a:bodyPr/>
          <a:lstStyle/>
          <a:p>
            <a:r>
              <a:rPr lang="pl-PL" dirty="0"/>
              <a:t>Product – mam coś, czego nie mają inni</a:t>
            </a:r>
          </a:p>
          <a:p>
            <a:r>
              <a:rPr lang="pl-PL" dirty="0"/>
              <a:t>Place – lokalizacja, sklep ma te same ceny, ale jest bliżej</a:t>
            </a:r>
          </a:p>
          <a:p>
            <a:r>
              <a:rPr lang="pl-PL" dirty="0" err="1"/>
              <a:t>Price</a:t>
            </a:r>
            <a:r>
              <a:rPr lang="pl-PL" dirty="0"/>
              <a:t> – oferuję najlepszą kombinację jakości do ceny</a:t>
            </a:r>
          </a:p>
          <a:p>
            <a:r>
              <a:rPr lang="pl-PL" dirty="0" err="1"/>
              <a:t>Promotion</a:t>
            </a:r>
            <a:r>
              <a:rPr lang="pl-PL" dirty="0"/>
              <a:t> – marketing, bo udało nam się wejść do głowy klienta, z jakiegoś powodu o nas pamięta</a:t>
            </a:r>
          </a:p>
          <a:p>
            <a:endParaRPr lang="pl-PL" dirty="0"/>
          </a:p>
          <a:p>
            <a:r>
              <a:rPr lang="pl-PL" dirty="0"/>
              <a:t>Uwaga: czasami ludzie kupują produkty właśnie dlatego, że mają one wyższą cenę…</a:t>
            </a:r>
          </a:p>
          <a:p>
            <a:r>
              <a:rPr lang="pl-PL" dirty="0"/>
              <a:t>Należy zachować równowagę pomiędzy wszystkimi 4P</a:t>
            </a:r>
          </a:p>
          <a:p>
            <a:r>
              <a:rPr lang="pl-PL" dirty="0"/>
              <a:t>Ale jest jeden problem… </a:t>
            </a:r>
          </a:p>
          <a:p>
            <a:r>
              <a:rPr lang="pl-PL" dirty="0"/>
              <a:t>Market jest obecnie wypchany po brzegi przeróżnymi produktami, to nie są już lata 60-te, koło Twojego domu możesz kupić w pięciu różnych miejscach te same bułki – ta sama cena, miejsce, promocja, produkt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57942-08D2-F098-6B82-1AEDAFD3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907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E91B3-C3A2-2999-3F9A-25A2DC1D4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BCBE-D0FC-8C00-6AE8-483D6FFE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obecnie klient podejmuje decyzje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893C2-DEB4-08E7-DCE6-521BDF275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Obecnie klient idzie do tego sklepu, gdzie będą mieli najlepsze doświadczenia</a:t>
            </a:r>
          </a:p>
          <a:p>
            <a:r>
              <a:rPr lang="pl-PL" dirty="0"/>
              <a:t>Pani sprzedawczyni może być najmilsza, pani sprzedawczyni może być bardzo atrakcyjna, będą mnie rozpoznawać i odkładać cieplutkie bułeczki dla mnie</a:t>
            </a:r>
          </a:p>
          <a:p>
            <a:r>
              <a:rPr lang="pl-PL" dirty="0"/>
              <a:t>Czyli obecnie w wielu wypadkach liczy się doświadczenie klienta w czasie zakupów, gdzie mu będzie najprzyjemniej – najzabawniej</a:t>
            </a:r>
          </a:p>
          <a:p>
            <a:r>
              <a:rPr lang="pl-PL" dirty="0"/>
              <a:t>Czyli obecnie decyduje o tym często gamifikacja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A4504-9F00-FF77-F579-7FD85B7D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889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1ECD1-FB3B-C8BC-1A8B-84AF0070D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1CEE-70FA-7537-6ECA-2BD034FB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4704"/>
          </a:xfrm>
        </p:spPr>
        <p:txBody>
          <a:bodyPr/>
          <a:lstStyle/>
          <a:p>
            <a:r>
              <a:rPr lang="pl-PL" dirty="0"/>
              <a:t>Doświadczenie zabawy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07274-84E1-F889-CB56-C646832C9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175657"/>
            <a:ext cx="10700657" cy="500130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Strategia gamifikacji dla pubu:</a:t>
            </a:r>
          </a:p>
          <a:p>
            <a:r>
              <a:rPr lang="pl-PL" dirty="0"/>
              <a:t>Oczywiście, że nadal liczy się produkt, miejsce, cena i promocja</a:t>
            </a:r>
          </a:p>
          <a:p>
            <a:r>
              <a:rPr lang="pl-PL" dirty="0"/>
              <a:t>Ale nie tylko…</a:t>
            </a:r>
          </a:p>
          <a:p>
            <a:r>
              <a:rPr lang="pl-PL" dirty="0"/>
              <a:t>Standardowa promocja to np. kup jedno piwo, a drugie dostaniesz za darmo</a:t>
            </a:r>
          </a:p>
          <a:p>
            <a:r>
              <a:rPr lang="pl-PL" dirty="0"/>
              <a:t>Jak można tu wprowadzić gamifikację</a:t>
            </a:r>
          </a:p>
          <a:p>
            <a:r>
              <a:rPr lang="pl-PL" dirty="0"/>
              <a:t>Kelnerzy dostali monetę i jak klient kupował piwo, kelner zachęcał do rzucenia monetą – jeżeli był orzełek to płacili normalnie za piwo, a jak była reszka – nie płacili w ogóle</a:t>
            </a:r>
          </a:p>
          <a:p>
            <a:r>
              <a:rPr lang="pl-PL" dirty="0"/>
              <a:t>Koszty promocji były takie same, ale ludzie zaczęli kupować więcej piwa – bo przegrana zachęca do odegrania się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7C51E-8231-B8BA-AB02-2A4742AF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327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67358A-14F3-60C4-C3EC-8F86BEE39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61E9D-33BA-C7A0-FD33-D993D7AE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4200"/>
              <a:t>Produkty, które mogą się same reklamować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F5E74-57F6-2A25-10C9-E02FB32B0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" y="2743200"/>
            <a:ext cx="5311702" cy="4248150"/>
          </a:xfrm>
        </p:spPr>
        <p:txBody>
          <a:bodyPr>
            <a:normAutofit/>
          </a:bodyPr>
          <a:lstStyle/>
          <a:p>
            <a:r>
              <a:rPr lang="pl-PL" sz="1800" dirty="0"/>
              <a:t>Wiele produktów można reklamować, ale niektóre produkty błyszczą najbardziej jak ktoś ich używa</a:t>
            </a:r>
          </a:p>
          <a:p>
            <a:r>
              <a:rPr lang="pl-PL" sz="1800" dirty="0"/>
              <a:t>Na przykład, Polaroid – jak ktoś widział taki aparat, ludzie natychmiast chcieli mieć taki produkt</a:t>
            </a:r>
          </a:p>
          <a:p>
            <a:r>
              <a:rPr lang="pl-PL" sz="1800" dirty="0"/>
              <a:t>To samo było z iPodem, tylko ludzie nosili go w kieszeni – Steve </a:t>
            </a:r>
            <a:r>
              <a:rPr lang="pl-PL" sz="1800" dirty="0" err="1"/>
              <a:t>Jobs</a:t>
            </a:r>
            <a:r>
              <a:rPr lang="pl-PL" sz="1800" dirty="0"/>
              <a:t> kazał stworzyć białe słuchawki, które w owych czasach nie były w ogóle stosowane</a:t>
            </a:r>
          </a:p>
          <a:p>
            <a:r>
              <a:rPr lang="pl-PL" sz="1800" dirty="0"/>
              <a:t>Dzięki temu użytkownicy iPodów mogli łatwo siebie rozpoznawać, stały się </a:t>
            </a:r>
            <a:r>
              <a:rPr lang="pl-PL" sz="1800" dirty="0" err="1"/>
              <a:t>synbolem</a:t>
            </a:r>
            <a:endParaRPr lang="pl-PL" sz="1800" dirty="0"/>
          </a:p>
        </p:txBody>
      </p:sp>
      <p:pic>
        <p:nvPicPr>
          <p:cNvPr id="6" name="Picture 5" descr="A white ipod with earphones&#10;&#10;Description automatically generated">
            <a:extLst>
              <a:ext uri="{FF2B5EF4-FFF2-40B4-BE49-F238E27FC236}">
                <a16:creationId xmlns:a16="http://schemas.microsoft.com/office/drawing/2014/main" id="{3BFDB91A-CCA4-6C14-B3DF-9D589AA5C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D5DC5-E0CB-A647-7794-E4F3169A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E9D348-ACDA-41E5-893F-9FDC7D8B5630}" type="slidenum">
              <a:rPr lang="pl-P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44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79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48044-C1FE-9A64-5678-D47A8E231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BA5EC-1954-11A7-D0D3-4FA31D0C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10 tysięcy godzin w szkole i w grach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A239F-BD28-CA05-66B3-C315200BA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10 tysięcy godzin jest ciekawą liczbą</a:t>
            </a:r>
          </a:p>
          <a:p>
            <a:r>
              <a:rPr lang="pl-PL" dirty="0"/>
              <a:t>Malcolm </a:t>
            </a:r>
            <a:r>
              <a:rPr lang="pl-PL" dirty="0" err="1"/>
              <a:t>Gladwell</a:t>
            </a:r>
            <a:r>
              <a:rPr lang="pl-PL" dirty="0"/>
              <a:t> to autor wielu poczytnych książek (np. Blink – moc myślenia bez myślenia – moc podświadomości)</a:t>
            </a:r>
          </a:p>
          <a:p>
            <a:r>
              <a:rPr lang="pl-PL" dirty="0"/>
              <a:t> w jego książkach ludzie, którzy coś osiągnęli nazywają się </a:t>
            </a:r>
            <a:r>
              <a:rPr lang="pl-PL" dirty="0" err="1"/>
              <a:t>Outlierami</a:t>
            </a:r>
            <a:endParaRPr lang="pl-PL" dirty="0"/>
          </a:p>
          <a:p>
            <a:r>
              <a:rPr lang="pl-PL" dirty="0" err="1"/>
              <a:t>Outlier</a:t>
            </a:r>
            <a:r>
              <a:rPr lang="pl-PL" dirty="0"/>
              <a:t> oznacza kogoś, kto się wybił</a:t>
            </a:r>
          </a:p>
          <a:p>
            <a:r>
              <a:rPr lang="pl-PL" dirty="0"/>
              <a:t>Według </a:t>
            </a:r>
            <a:r>
              <a:rPr lang="pl-PL" dirty="0" err="1"/>
              <a:t>Gladwella</a:t>
            </a:r>
            <a:r>
              <a:rPr lang="pl-PL" dirty="0"/>
              <a:t>, 10 tysięcy godzin wystarcza aby w jakiejś </a:t>
            </a:r>
            <a:r>
              <a:rPr lang="pl-PL" dirty="0" err="1"/>
              <a:t>dziedzine</a:t>
            </a:r>
            <a:r>
              <a:rPr lang="pl-PL" dirty="0"/>
              <a:t> stać się wirtuozem</a:t>
            </a:r>
          </a:p>
          <a:p>
            <a:r>
              <a:rPr lang="pl-PL" dirty="0"/>
              <a:t>Jeżeli ktoś zacznie grać w golfa to po 10 tysiącach godzin ktoś startowałby w najwyższych zawodach, ale niekoniecznie wygrywać</a:t>
            </a:r>
          </a:p>
          <a:p>
            <a:r>
              <a:rPr lang="pl-PL" dirty="0"/>
              <a:t>Ale potem liczy się już talent…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25786-AB1F-64A3-FCFF-8A9D65F6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4002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5A52D-3167-9E5C-B6FA-FEBF53AB9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558E-CD37-9316-4602-4AE0397D6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9325"/>
          </a:xfrm>
        </p:spPr>
        <p:txBody>
          <a:bodyPr/>
          <a:lstStyle/>
          <a:p>
            <a:r>
              <a:rPr lang="pl-PL" dirty="0"/>
              <a:t>10 tysięcy godzin w grach…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F72BD-515C-7524-FCD1-1695C32FC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6096000"/>
          </a:xfrm>
        </p:spPr>
        <p:txBody>
          <a:bodyPr>
            <a:normAutofit/>
          </a:bodyPr>
          <a:lstStyle/>
          <a:p>
            <a:r>
              <a:rPr lang="pl-PL" dirty="0"/>
              <a:t>Tym się też zajmuje gamifikacja</a:t>
            </a:r>
          </a:p>
          <a:p>
            <a:r>
              <a:rPr lang="pl-PL" dirty="0"/>
              <a:t>Czego uczą gry:</a:t>
            </a:r>
          </a:p>
          <a:p>
            <a:r>
              <a:rPr lang="pl-PL" dirty="0"/>
              <a:t>Rozwiązywania problemów</a:t>
            </a:r>
          </a:p>
          <a:p>
            <a:r>
              <a:rPr lang="pl-PL" dirty="0"/>
              <a:t>Uczą</a:t>
            </a:r>
          </a:p>
          <a:p>
            <a:r>
              <a:rPr lang="pl-PL" dirty="0" err="1"/>
              <a:t>McGonigal</a:t>
            </a:r>
            <a:r>
              <a:rPr lang="pl-PL" dirty="0"/>
              <a:t> badała znaczenie gier i czego nauczyły grających, jej wyniki są na kolejnym slajdzie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CB062-E842-1735-0041-FFD3A9DA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935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B99A6-1615-A27E-9928-EEB50B4BC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E2FC3-4CED-AF01-2BA2-088C10B3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Odkrycia </a:t>
            </a:r>
            <a:r>
              <a:rPr lang="pl-PL" dirty="0" err="1"/>
              <a:t>McGonigal</a:t>
            </a:r>
            <a:r>
              <a:rPr lang="pl-PL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CF1F7-A9D3-91BD-73C5-D42475E80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5900"/>
            <a:ext cx="12192000" cy="5372099"/>
          </a:xfrm>
        </p:spPr>
        <p:txBody>
          <a:bodyPr>
            <a:normAutofit/>
          </a:bodyPr>
          <a:lstStyle/>
          <a:p>
            <a:r>
              <a:rPr lang="pl-PL" sz="3200" dirty="0"/>
              <a:t>Twardy optymizm – gracze twardo wierzą, że każde wyzwanie można pokonać – jeżeli wystarczająco długo próbujesz, to wygrasz nawet jeżeli ostateczny cel wydaje się niemożliwy do pokonania – nic nie jest niemożliwe</a:t>
            </a:r>
          </a:p>
          <a:p>
            <a:r>
              <a:rPr lang="pl-PL" sz="3200" dirty="0"/>
              <a:t>Błoga produktywność – ludzie potrafią cieszyć się z samej gry, nie z tego czy wygrywają czy przegrywają – wolą grać niż nic nie robić i relaksować się – całe pokolenia ludzi nie używa obecnie telewizji, bezproduktywne lenistwo ich nie cieszy</a:t>
            </a:r>
          </a:p>
          <a:p>
            <a:endParaRPr lang="pl-PL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0B22A-A2BE-A74C-BC73-8C41F60C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5720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980FD-4B86-419F-6DB7-B7E686188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545A-4E16-8AE8-BA15-76E25078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Odkrycia </a:t>
            </a:r>
            <a:r>
              <a:rPr lang="pl-PL" dirty="0" err="1"/>
              <a:t>McGonigal</a:t>
            </a:r>
            <a:r>
              <a:rPr lang="pl-PL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3EC7C-D0ED-7466-84EA-72B5793D2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4450"/>
            <a:ext cx="12192000" cy="5543549"/>
          </a:xfrm>
        </p:spPr>
        <p:txBody>
          <a:bodyPr/>
          <a:lstStyle/>
          <a:p>
            <a:r>
              <a:rPr lang="pl-PL" dirty="0"/>
              <a:t>Budowanie więzi społecznych – ludzie grali w gry przez tysiące lat, gracz do istota społeczna, ufamy innym graczom więcej niż innym, nawet jeżeli nas pokonali – wiele gier wymaga zaufania – gracze muszą pojawić się w określonym czasie w grze – to buduje zaufanie. Dlatego właśnie gry są często używane do budowania zaufania w zespołach. Gracze bardziej ufają ludziom. Dwie grupy ludzi zawsze znajdą łóżko do spania na całym świecie – Harley Davidson i Word of </a:t>
            </a:r>
            <a:r>
              <a:rPr lang="pl-PL" dirty="0" err="1"/>
              <a:t>Warcraft</a:t>
            </a:r>
            <a:r>
              <a:rPr lang="pl-PL" dirty="0"/>
              <a:t>.</a:t>
            </a:r>
          </a:p>
          <a:p>
            <a:r>
              <a:rPr lang="pl-PL" dirty="0"/>
              <a:t>Liczba uczestników tych klubów społecznych jest tak duża, że obca osoba, która nas kompletnie nie zna przez sieć znajomych zaoferuje nam łóżko do spania w dowolnej części świata.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FDC65-23E0-EC92-0772-A55F04ED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9360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7D223-18E6-6BA1-E09C-176104CE8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0C7C-9581-291F-3710-F78B9893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Odkrycia </a:t>
            </a:r>
            <a:r>
              <a:rPr lang="pl-PL" dirty="0" err="1"/>
              <a:t>McGonigal</a:t>
            </a:r>
            <a:r>
              <a:rPr lang="pl-PL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DCB73-A0A2-5AE3-4854-0718EC12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4450"/>
            <a:ext cx="12192000" cy="5543549"/>
          </a:xfrm>
        </p:spPr>
        <p:txBody>
          <a:bodyPr/>
          <a:lstStyle/>
          <a:p>
            <a:r>
              <a:rPr lang="pl-PL" dirty="0"/>
              <a:t>Epiczne zwycięstwo – gracze często osiągają wyniki i takie sukcesy, które wydawały się nie możliwe</a:t>
            </a:r>
          </a:p>
          <a:p>
            <a:r>
              <a:rPr lang="pl-PL" dirty="0"/>
              <a:t>Gracze są przyzwyczajeni do epicznych opowieści</a:t>
            </a:r>
          </a:p>
          <a:p>
            <a:r>
              <a:rPr lang="pl-PL" dirty="0"/>
              <a:t>Gracze wierzą, że ich epiczne zwycięstwo jest mi pisane, że to nieuniknione, że je osiągną</a:t>
            </a:r>
          </a:p>
          <a:p>
            <a:r>
              <a:rPr lang="pl-PL" dirty="0"/>
              <a:t>Na przykład, Wikipedia – projekt rozwinięty przez generację graczy, która obejmuje całą wiedzę ludzką – przecież to epiczne zwycięstwo, Wikipedia bije na głowę wszelkie encyklopedie</a:t>
            </a:r>
          </a:p>
          <a:p>
            <a:r>
              <a:rPr lang="pl-PL" dirty="0"/>
              <a:t>Wikipedię rozwijają ludzie współpracując, ufając sobie – to idealny przykład twardego optymizmu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3765F-2CBD-8691-47E6-CF72E8AE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19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6FB3-246B-4677-C395-D00AA873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Rzucanie palenia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BFE26-61A5-F966-F384-A3F612464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Nasz mózg na poziomie intelektualnym wielu rzeczy nie lubi i nie chce ich wykonywać:</a:t>
            </a:r>
          </a:p>
          <a:p>
            <a:r>
              <a:rPr lang="pl-PL" dirty="0"/>
              <a:t>Rzucenie palenia</a:t>
            </a:r>
          </a:p>
          <a:p>
            <a:r>
              <a:rPr lang="pl-PL" dirty="0"/>
              <a:t>Oszczędzanie na zużyciu paliwa (ekonomiczna jazda pozwala zaoszczędzić 20% zużycia paliwa, ale nie można przyspieszać gwałtownie, zwalniać, jedzie się niezbyt szybko – ale zaoszczędzasz co 5-te tankowanie…)</a:t>
            </a:r>
          </a:p>
          <a:p>
            <a:r>
              <a:rPr lang="pl-PL" dirty="0"/>
              <a:t>Każdego dnia obiecujesz sobie, że to zrobisz i jedziesz grzecznie i spokojnie i wtedy ktoś na drugim pasie startuje obok Ciebie z głośnym WRRRUMM i już po Twoim przyrzeczeniu, że będziesz jeździć rozsądnie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1933A-8AB7-E26E-A83B-F7B28FF6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8260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596FB-AB38-88FB-45FD-2AA071F23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48572-DBB9-57B2-06FF-F19C1414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Wiki: Wikipedia i 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08A10-E914-E9F8-2047-4E8ED6CB0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Wiki jest siecią zachęcającą do pisania artykułów w określony sposób, dostępna wszędzie - </a:t>
            </a:r>
          </a:p>
          <a:p>
            <a:r>
              <a:rPr lang="pl-PL" dirty="0"/>
              <a:t>Najpopularniejszą formą </a:t>
            </a:r>
            <a:r>
              <a:rPr lang="pl-PL" dirty="0" err="1"/>
              <a:t>wiki</a:t>
            </a:r>
            <a:r>
              <a:rPr lang="pl-PL" dirty="0"/>
              <a:t> jest Wikipedia..</a:t>
            </a:r>
          </a:p>
          <a:p>
            <a:r>
              <a:rPr lang="pl-PL" dirty="0"/>
              <a:t>Drugą co do wielkości encyklopedią świata jest…. </a:t>
            </a:r>
          </a:p>
          <a:p>
            <a:r>
              <a:rPr lang="pl-PL" dirty="0" err="1"/>
              <a:t>Azeroth</a:t>
            </a:r>
            <a:r>
              <a:rPr lang="pl-PL" dirty="0"/>
              <a:t> </a:t>
            </a:r>
            <a:r>
              <a:rPr lang="pl-PL" dirty="0" err="1"/>
              <a:t>encyclopedia</a:t>
            </a:r>
            <a:r>
              <a:rPr lang="pl-PL" dirty="0"/>
              <a:t>… </a:t>
            </a:r>
          </a:p>
          <a:p>
            <a:r>
              <a:rPr lang="pl-PL" dirty="0"/>
              <a:t>I to jest encyklopedia świata w World of </a:t>
            </a:r>
            <a:r>
              <a:rPr lang="pl-PL" dirty="0" err="1"/>
              <a:t>Warcraft</a:t>
            </a:r>
            <a:endParaRPr lang="pl-PL" dirty="0"/>
          </a:p>
          <a:p>
            <a:r>
              <a:rPr lang="pl-PL" dirty="0"/>
              <a:t>Ludzie płacą 19 USD miesięcznie aby grać i przekazują ludziom swoją wiedzę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65AEC-AB49-9016-3818-E9403969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7060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34167-4182-5A72-1EC9-510B0CA25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03AAD-D1AE-C899-F985-D906AA0D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Zastosowanie twardego optymizmu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CB660-1BF7-F224-92F1-F882CB449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 szkołach w Nowym Jorku występował problem nieobecności uczniów a sama obecność w szkole już sporo uczy</a:t>
            </a:r>
          </a:p>
          <a:p>
            <a:r>
              <a:rPr lang="pl-PL" dirty="0"/>
              <a:t>Próbowano z tym walczyć ale nie było to skuteczne</a:t>
            </a:r>
          </a:p>
          <a:p>
            <a:r>
              <a:rPr lang="pl-PL" dirty="0"/>
              <a:t>Stworzono system punktów za obecności – pokazywano je na tablicy na ścianie – nieobecności spadły o 40%</a:t>
            </a:r>
          </a:p>
          <a:p>
            <a:r>
              <a:rPr lang="pl-PL" dirty="0"/>
              <a:t>To co poprawiło wyniki to to, że nagradzano za staranie się, a nie za wyniki – bo to powinno być wynagradzane – staranie się, podejmowanie prób, wysiłek</a:t>
            </a:r>
          </a:p>
          <a:p>
            <a:r>
              <a:rPr lang="pl-PL" dirty="0"/>
              <a:t>To też jest mechanizmem gamifikacji (wskazywanie, że ktoś idzie w dobrym kierunku)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E4D58-CBD6-8E5A-238F-22120E252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09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FDF34-86DC-4391-CD82-882302AC1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4B5F6-DBFA-EDBC-4EE6-8EF0394F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Kolekcje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7F8A9-A11D-C655-11F5-4F5B2E413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04950"/>
            <a:ext cx="11220450" cy="4851399"/>
          </a:xfrm>
        </p:spPr>
        <p:txBody>
          <a:bodyPr>
            <a:normAutofit/>
          </a:bodyPr>
          <a:lstStyle/>
          <a:p>
            <a:r>
              <a:rPr lang="pl-PL" dirty="0"/>
              <a:t>Przyjmijmy, że w gumach do żucia są karty albo historyjki</a:t>
            </a:r>
          </a:p>
          <a:p>
            <a:r>
              <a:rPr lang="pl-PL" dirty="0"/>
              <a:t>Jak można skłonić kogoś do zakupu kolejnej gumy? </a:t>
            </a:r>
          </a:p>
          <a:p>
            <a:r>
              <a:rPr lang="pl-PL" dirty="0"/>
              <a:t>Chcemy uzbierać całą kolekcję</a:t>
            </a:r>
          </a:p>
          <a:p>
            <a:r>
              <a:rPr lang="pl-PL" dirty="0"/>
              <a:t>Nasz stan emocjonalny się zmienia kiedy się dowiadujemy, że do pełnej kolekcji potrzebujemy jeszcze 99 kart</a:t>
            </a:r>
          </a:p>
          <a:p>
            <a:r>
              <a:rPr lang="pl-PL" dirty="0"/>
              <a:t>Znamy to już z poprzednich wykładów – podawanie stopnia ukończenia zadania w procentach (np. ukończenia profilu)</a:t>
            </a:r>
          </a:p>
          <a:p>
            <a:r>
              <a:rPr lang="pl-PL" dirty="0"/>
              <a:t>Studenci w Nowym Jorku właśnie to dostali – kolekcję do uzbierania np. 40 lekcji matematyki i to powodowało że chcieli przychodzić do szkoły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74BE6-16B0-09FB-65AF-C4C9CCB1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2563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EC1B3-53F1-922D-449C-BB60B45C0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CF25-F579-BCBF-24DB-7789D5AC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Kolekcje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2CDCB-6E64-5054-81F4-C739662B2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Listki Nissana to także była kolekcja do uzbierania…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6A67E-6559-70FE-F7E2-EF61F71A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4554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197AE-DA51-9BE0-BB02-8F3D648FF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B2D4-9AF9-611D-813F-520E3243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7100"/>
          </a:xfrm>
        </p:spPr>
        <p:txBody>
          <a:bodyPr/>
          <a:lstStyle/>
          <a:p>
            <a:pPr algn="ctr"/>
            <a:r>
              <a:rPr lang="pl-PL" dirty="0"/>
              <a:t>Błoga produktywność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BC6B7-6AF8-9067-63CE-10989896E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50"/>
            <a:ext cx="12192000" cy="5429250"/>
          </a:xfrm>
        </p:spPr>
        <p:txBody>
          <a:bodyPr>
            <a:normAutofit fontScale="92500"/>
          </a:bodyPr>
          <a:lstStyle/>
          <a:p>
            <a:r>
              <a:rPr lang="pl-PL" dirty="0"/>
              <a:t>Na Uniwersytecie Indiana pewien kurs traktuje zajęcia jako grę (Game Design)</a:t>
            </a:r>
          </a:p>
          <a:p>
            <a:r>
              <a:rPr lang="pl-PL" dirty="0"/>
              <a:t>Istnieje pewien limit punktów jakie można zarobić, aby odbyć odpowiednią ilość godzin jakich wymaga przedmiot, na przykład 6 tysięcy punktów</a:t>
            </a:r>
          </a:p>
          <a:p>
            <a:r>
              <a:rPr lang="pl-PL" dirty="0"/>
              <a:t>Gracze mogą sobie wybierać zadania do wykonania (ale część z nich jest obowiązkowa)</a:t>
            </a:r>
          </a:p>
          <a:p>
            <a:r>
              <a:rPr lang="pl-PL" dirty="0"/>
              <a:t>Ludzie są z natury leniwi – czy to oznacza, że wielu z nich wykona tylko tyle zadań, aby zaliczyć przedmiot i nic ponadto?</a:t>
            </a:r>
          </a:p>
          <a:p>
            <a:r>
              <a:rPr lang="pl-PL" dirty="0"/>
              <a:t>Niespodzianka… Nie. Większość stara się uzbierać wszystkie punkty i dostają dużo powyżej minimum potrzebnego do uzyskania odpowiedniej liczby godzin z tego przedmiotu. </a:t>
            </a:r>
          </a:p>
          <a:p>
            <a:r>
              <a:rPr lang="pl-PL" dirty="0"/>
              <a:t>Przedmiot jest bardzo popularny. </a:t>
            </a:r>
          </a:p>
          <a:p>
            <a:r>
              <a:rPr lang="pl-PL" dirty="0"/>
              <a:t>(</a:t>
            </a:r>
            <a:r>
              <a:rPr lang="pl-PL" dirty="0" err="1"/>
              <a:t>credits</a:t>
            </a:r>
            <a:r>
              <a:rPr lang="pl-PL" dirty="0"/>
              <a:t> – niezbędne aby zaliczyć kurs ale do tego osobno wystawiana jest ocena!)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F309F-3341-BC47-5B07-C956EE07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4530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44FD4-DE57-68AF-99BE-98A37D1BC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0D09-58C6-A8E6-A7AD-78531853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pl-PL" dirty="0"/>
              <a:t>System studiowania w 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C7805-6FF7-97C7-D57C-0A692A6C1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0650"/>
            <a:ext cx="12192000" cy="5467350"/>
          </a:xfrm>
        </p:spPr>
        <p:txBody>
          <a:bodyPr>
            <a:normAutofit/>
          </a:bodyPr>
          <a:lstStyle/>
          <a:p>
            <a:r>
              <a:rPr lang="pl-PL" dirty="0"/>
              <a:t>Major – główny kierunek studiów, wymaga 30 – 40 kredytów aby go ukończyć z dziedziny programu takich studiów, np. informatyka</a:t>
            </a:r>
          </a:p>
          <a:p>
            <a:r>
              <a:rPr lang="pl-PL" dirty="0"/>
              <a:t>Minor – dodatkowy, pomniejszy kierunek studiów, wymaga 15 – 20 kredytów, uzupełnia główny kierunek, na przykład psychologia</a:t>
            </a:r>
          </a:p>
          <a:p>
            <a:r>
              <a:rPr lang="pl-PL" dirty="0"/>
              <a:t>Minor nie jest obowiązkowy ale pozwala rozwijać dodatkowe zainteresowania, często poszerzające major, ale nie zawsze</a:t>
            </a:r>
          </a:p>
          <a:p>
            <a:r>
              <a:rPr lang="pl-PL" dirty="0"/>
              <a:t>System kredytów to określenie ilości godzin jakie potrzeba do nauki przedmiotu 3 kredyty to 3 godziny tygodniowo przez cały semestr, większość kursów na poziomie licencjatu to 3 – 4 godziny tygodniowo</a:t>
            </a:r>
          </a:p>
          <a:p>
            <a:r>
              <a:rPr lang="pl-PL" dirty="0"/>
              <a:t>Ukończenie studiów licencjackich to 120 – 130 kredytów i zajmuje około 4 lat, każdy semestr to od 12 do 18 kredytów (5 – 6 kursów)</a:t>
            </a:r>
          </a:p>
          <a:p>
            <a:r>
              <a:rPr lang="pl-PL" dirty="0"/>
              <a:t>Najwyższa ocena to A = 4, najniższa zadowalająca to 1, a F to 0 (</a:t>
            </a:r>
            <a:r>
              <a:rPr lang="pl-PL" dirty="0" err="1"/>
              <a:t>ndst</a:t>
            </a:r>
            <a:r>
              <a:rPr lang="pl-PL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5024B-7C5F-CE8E-9A07-D4BF5C58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3980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38097-72E8-AFF0-54FB-AE497AC9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321C3-ED80-7A04-AAAB-8D6802D4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Autonomia w osiąganiu mistrzostwa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D2AEB-3158-CD6A-F6BC-AE414731F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Niektóre gry czy sporty wymagają pracy grupowej, a inne pracy indywidualnej </a:t>
            </a:r>
          </a:p>
          <a:p>
            <a:r>
              <a:rPr lang="pl-PL" dirty="0"/>
              <a:t>Esej – praca samodzielna</a:t>
            </a:r>
          </a:p>
          <a:p>
            <a:r>
              <a:rPr lang="pl-PL" dirty="0"/>
              <a:t>Prezentacja – praca grupowa</a:t>
            </a:r>
          </a:p>
          <a:p>
            <a:r>
              <a:rPr lang="pl-PL" dirty="0"/>
              <a:t>Im więcej wyboru damy ludziom tym chętniej będą się angażować. </a:t>
            </a:r>
          </a:p>
          <a:p>
            <a:r>
              <a:rPr lang="pl-PL" dirty="0"/>
              <a:t>Klienci potrzebują chociażby iluzji wyboru. Tak samo uczniowie.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367AA-0D1C-1D47-8841-0D3005F0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9259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A0D75-1645-D80F-F118-6740F42E1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1676-B453-87D1-54DB-865C9EB2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Klient potrzebuje wyboru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EF665-297D-0CFE-A9B8-600466FF1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Klient potrzebuje poczucia wyboru, ale bardzo często nie wie czego chce</a:t>
            </a:r>
          </a:p>
          <a:p>
            <a:r>
              <a:rPr lang="pl-PL" dirty="0"/>
              <a:t>Na przykład, ludzie mają swoje ulubione restauracje i potrawy</a:t>
            </a:r>
          </a:p>
          <a:p>
            <a:r>
              <a:rPr lang="pl-PL" dirty="0"/>
              <a:t>Ale jak damy klientowi ankietę czego by sobie życzyli aby poprawić jakość doświadczenia, to np. wybiorą większe menu, ale i tak pójdą do restauracji i zamówią to co zawsze</a:t>
            </a:r>
          </a:p>
          <a:p>
            <a:r>
              <a:rPr lang="pl-PL" dirty="0"/>
              <a:t>Z drugiej strony mniejszy wybór nie będzie ich cieszył nawet jeżeli i tak z tego wyboru nie skorzystają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95F06-68B6-1DF8-4B84-7122FC8E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30514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281A2-02BA-B1EC-E965-1968B6A27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657A-DEB6-C7FA-494C-74BA07AF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Starbucks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BD5AB-999A-A14E-8BE7-40A90CCA6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Starbucks</a:t>
            </a:r>
            <a:r>
              <a:rPr lang="pl-PL" dirty="0"/>
              <a:t> oferuje 64 </a:t>
            </a:r>
            <a:r>
              <a:rPr lang="pl-PL" dirty="0" err="1"/>
              <a:t>tysiący</a:t>
            </a:r>
            <a:r>
              <a:rPr lang="pl-PL" dirty="0"/>
              <a:t> rodzajów kawy (różne dodatki, większa, mniejsza, itd.)</a:t>
            </a:r>
          </a:p>
          <a:p>
            <a:r>
              <a:rPr lang="pl-PL" dirty="0"/>
              <a:t>Aby pracować jako </a:t>
            </a:r>
            <a:r>
              <a:rPr lang="pl-PL" dirty="0" err="1"/>
              <a:t>baristwa</a:t>
            </a:r>
            <a:r>
              <a:rPr lang="pl-PL" dirty="0"/>
              <a:t> w </a:t>
            </a:r>
            <a:r>
              <a:rPr lang="pl-PL" dirty="0" err="1"/>
              <a:t>Starbucks</a:t>
            </a:r>
            <a:r>
              <a:rPr lang="pl-PL" dirty="0"/>
              <a:t>, trzeba skończyć </a:t>
            </a:r>
            <a:r>
              <a:rPr lang="pl-PL" dirty="0" err="1"/>
              <a:t>Starbucks</a:t>
            </a:r>
            <a:r>
              <a:rPr lang="pl-PL" dirty="0"/>
              <a:t> University</a:t>
            </a:r>
          </a:p>
          <a:p>
            <a:r>
              <a:rPr lang="pl-PL" dirty="0"/>
              <a:t>Tylko czy ludzie z tego wyboru korzystają?</a:t>
            </a:r>
          </a:p>
          <a:p>
            <a:r>
              <a:rPr lang="pl-PL" dirty="0"/>
              <a:t>Nie, wybierają jedną kawę z 10 jakie są okresowo w menu</a:t>
            </a:r>
          </a:p>
          <a:p>
            <a:r>
              <a:rPr lang="pl-PL" dirty="0" err="1"/>
              <a:t>Starbucks</a:t>
            </a:r>
            <a:r>
              <a:rPr lang="pl-PL" dirty="0"/>
              <a:t> oferuje punkty za przyprowadzanie przyjaciół do </a:t>
            </a:r>
            <a:r>
              <a:rPr lang="pl-PL" dirty="0" err="1"/>
              <a:t>Starbucksa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A6E8E-C217-2870-1A10-A7CE0991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2930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1AF26-BD3A-FA45-687D-82B519493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DF329-B75A-BC1A-C009-882E7D1B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4075"/>
          </a:xfrm>
        </p:spPr>
        <p:txBody>
          <a:bodyPr/>
          <a:lstStyle/>
          <a:p>
            <a:pPr algn="ctr"/>
            <a:r>
              <a:rPr lang="pl-PL" dirty="0"/>
              <a:t>Budowanie więzi społecznych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D373B-6AE4-7B23-981C-BD1B7375E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009650"/>
            <a:ext cx="11334750" cy="5346700"/>
          </a:xfrm>
        </p:spPr>
        <p:txBody>
          <a:bodyPr/>
          <a:lstStyle/>
          <a:p>
            <a:r>
              <a:rPr lang="pl-PL" dirty="0"/>
              <a:t>Aby zainteresować swoją marką klientów, przydaje się budowanie więzi społecznych</a:t>
            </a:r>
          </a:p>
          <a:p>
            <a:r>
              <a:rPr lang="pl-PL" dirty="0"/>
              <a:t>W szkole jest dokładnie na odwrót – co zyskuje dobry uczeń pomagając słabszym – nic? Ryzykuje tylko gorszą ocenę… Nie wszyscy mogą dostać najlepszą ocenę przecież</a:t>
            </a:r>
          </a:p>
          <a:p>
            <a:r>
              <a:rPr lang="pl-PL" dirty="0"/>
              <a:t>W stanie Indiana w pewnej klasie przeprowadzono system oceniania że jeżeli w klasie 80% uczniów dostanie co najmniej 750 punktów z testu to wszystkim podwajano punkty</a:t>
            </a:r>
          </a:p>
          <a:p>
            <a:r>
              <a:rPr lang="pl-PL" dirty="0"/>
              <a:t>Klasa ta była najlepsza w całej szkole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45953-E5CD-28A5-9DB0-5FE2D106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036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F0E7-7253-A362-8F79-61B7D742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JUTRO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EB2A3-DF2E-F461-FC72-220EA4F94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Miejscem gdzie lądują nasze obietnice jest jutro</a:t>
            </a:r>
          </a:p>
          <a:p>
            <a:r>
              <a:rPr lang="pl-PL" dirty="0"/>
              <a:t>Jutro zaczniemy się odchudzać, zaczniemy zdrowiej jeść, od jutra zaczniemy wykonywać wszystkie nieprzyjemne czynności których nie chciało nam się wykonywać dzisiaj</a:t>
            </a:r>
          </a:p>
          <a:p>
            <a:r>
              <a:rPr lang="pl-PL" dirty="0"/>
              <a:t>To samo jest w uczeniu się – uczenie się jest nudne – chyba, że się człowiek nauczy robić z tego zabawę</a:t>
            </a:r>
          </a:p>
          <a:p>
            <a:r>
              <a:rPr lang="pl-PL" dirty="0"/>
              <a:t>To samo w zarządzaniu ludźmi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CF62-AE1A-2ECF-052C-F607C26D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09226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0CF48-7F79-AF9C-4D3A-1CACAB4A9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744B-9DC3-0DEF-1C6F-5273427A6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6925"/>
          </a:xfrm>
        </p:spPr>
        <p:txBody>
          <a:bodyPr/>
          <a:lstStyle/>
          <a:p>
            <a:r>
              <a:rPr lang="pl-PL" dirty="0"/>
              <a:t>Klienci lubią robić różne rzeczy razem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AA1BA-74DC-4914-E2D4-924DA0E82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43000"/>
            <a:ext cx="11563350" cy="5213350"/>
          </a:xfrm>
        </p:spPr>
        <p:txBody>
          <a:bodyPr/>
          <a:lstStyle/>
          <a:p>
            <a:r>
              <a:rPr lang="pl-PL" dirty="0"/>
              <a:t>Ludzie idą na zakupy, do spa, na kawę, aby celebrować swoje więzi społeczne</a:t>
            </a:r>
          </a:p>
          <a:p>
            <a:r>
              <a:rPr lang="pl-PL" dirty="0"/>
              <a:t>Mechanizm ten jest nazywany świętowaniem (</a:t>
            </a:r>
            <a:r>
              <a:rPr lang="pl-PL" dirty="0" err="1"/>
              <a:t>feasting</a:t>
            </a:r>
            <a:r>
              <a:rPr lang="pl-PL" dirty="0"/>
              <a:t>)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EDB00-8B8C-AB78-7A79-1F2EB5D0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6145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04750-03F1-06D6-6732-FAED0182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4075"/>
          </a:xfrm>
        </p:spPr>
        <p:txBody>
          <a:bodyPr/>
          <a:lstStyle/>
          <a:p>
            <a:pPr algn="ctr"/>
            <a:r>
              <a:rPr lang="pl-PL" dirty="0"/>
              <a:t>Epickie zwycięstwo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68581-279E-88EB-792E-47215FAAD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09650"/>
            <a:ext cx="11277600" cy="5346700"/>
          </a:xfrm>
        </p:spPr>
        <p:txBody>
          <a:bodyPr/>
          <a:lstStyle/>
          <a:p>
            <a:r>
              <a:rPr lang="pl-PL" dirty="0"/>
              <a:t>Czasami wystarcza nadzieja na duże zwycięstwo</a:t>
            </a:r>
          </a:p>
          <a:p>
            <a:r>
              <a:rPr lang="pl-PL" dirty="0"/>
              <a:t>Jeżeli nauczyciel lub szef mówią o wielkim celu jaki można uzyskać, jeżeli to jest coś, na czym zależy ludziom, będą się bardzo starać aby ten cel osiągnąć</a:t>
            </a:r>
          </a:p>
          <a:p>
            <a:r>
              <a:rPr lang="pl-PL" dirty="0"/>
              <a:t>W pewnym eksperymencie nauczycielka obiecywała uczniom pierwszej klasy, że jak będą się ciężko uczyć, to na koniec roku osiągną poziom trzecioklasistów</a:t>
            </a:r>
          </a:p>
          <a:p>
            <a:r>
              <a:rPr lang="pl-PL" dirty="0"/>
              <a:t>I rzeczywiście, na koniec roku uczniowie ci napisali testy tak samo dobrze jak trzecia klasa, nauczycielka wyprawiła im wtedy wielką zabawę na koniec roku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6BA9F-2AC6-2E16-60C3-1B577610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3940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44C46-6B13-EE42-3B33-6E9D22174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0210A-6B5A-6660-46A2-6DE6AD8D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5125"/>
            <a:ext cx="11334750" cy="1325563"/>
          </a:xfrm>
        </p:spPr>
        <p:txBody>
          <a:bodyPr/>
          <a:lstStyle/>
          <a:p>
            <a:r>
              <a:rPr lang="pl-PL" dirty="0"/>
              <a:t>Najlepsze programy motywacyjne/lojalnościowe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792EC-AF2C-773E-3F45-6C5FE11AA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Najlepsze programy motywacyjne to nie zbieranie punktów dla punktów tylko budowanie rozrywki, angażowanie człowieka na poziomie intelektualnym</a:t>
            </a:r>
          </a:p>
          <a:p>
            <a:r>
              <a:rPr lang="pl-PL" dirty="0"/>
              <a:t>Zbieranie punktów dla nagrody nie angażuje emocjonalnie, zbiera się punkty, dostaje nagrodę</a:t>
            </a:r>
          </a:p>
          <a:p>
            <a:r>
              <a:rPr lang="pl-PL" dirty="0"/>
              <a:t>Lepiej kiedy taki program angażuje, rozbawia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2798F-4914-07D7-F627-FA6BA824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55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FB1C8-A5CC-4EA2-ADA1-8AAC6B92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Fryderyk Wielki  - król pruski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93C65-F99D-86CC-BF6A-7395424FF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Żył w latach 1712 – 1786, rządził w latach 1740 – 1786</a:t>
            </a:r>
          </a:p>
          <a:p>
            <a:r>
              <a:rPr lang="pl-PL" dirty="0"/>
              <a:t>Miał taki problem, że potrzebował dużej armii, ale armia jadła głównie chleb i mięso, a król ciągle z kimś wojował</a:t>
            </a:r>
          </a:p>
          <a:p>
            <a:r>
              <a:rPr lang="pl-PL" dirty="0"/>
              <a:t>Z jednym i drugim był wówczas problem, bo hodowla świń była kosztowna i wymagała ich karmienia, a zboże dość często tracono kiedy były epidemie różnych owadów</a:t>
            </a:r>
          </a:p>
          <a:p>
            <a:r>
              <a:rPr lang="pl-PL" dirty="0"/>
              <a:t>Więc Fryderyk Wielki chciał nauczyć swoje wojsko jeść ziemniaki – tylko że ziemniaki wówczas wyglądały trochę inaczej niż współcześnie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EDCE4-77A2-DAA5-6763-778900EB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71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B7232-5299-BA15-8D9F-6FC2E54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/>
              <a:t>Ziemiaki dzisiaj versus XVIII wiek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drawing of a plant and root system&#10;&#10;Description automatically generated">
            <a:extLst>
              <a:ext uri="{FF2B5EF4-FFF2-40B4-BE49-F238E27FC236}">
                <a16:creationId xmlns:a16="http://schemas.microsoft.com/office/drawing/2014/main" id="{C534B1C3-82A8-39AD-9326-EC62C6976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48" y="2512022"/>
            <a:ext cx="3758184" cy="3279015"/>
          </a:xfrm>
          <a:prstGeom prst="rect">
            <a:avLst/>
          </a:prstGeom>
        </p:spPr>
      </p:pic>
      <p:pic>
        <p:nvPicPr>
          <p:cNvPr id="8" name="Picture 7" descr="A close-up of a potato&#10;&#10;Description automatically generated">
            <a:extLst>
              <a:ext uri="{FF2B5EF4-FFF2-40B4-BE49-F238E27FC236}">
                <a16:creationId xmlns:a16="http://schemas.microsoft.com/office/drawing/2014/main" id="{5EF4ECFA-5E59-14C4-14CA-B6ECD87A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32" y="2846547"/>
            <a:ext cx="3758184" cy="2818638"/>
          </a:xfrm>
          <a:prstGeom prst="rect">
            <a:avLst/>
          </a:prstGeom>
        </p:spPr>
      </p:pic>
      <p:pic>
        <p:nvPicPr>
          <p:cNvPr id="6" name="Content Placeholder 5" descr="A potato next to a slice of potato&#10;&#10;Description automatically generated">
            <a:extLst>
              <a:ext uri="{FF2B5EF4-FFF2-40B4-BE49-F238E27FC236}">
                <a16:creationId xmlns:a16="http://schemas.microsoft.com/office/drawing/2014/main" id="{6B314DCE-2EEE-C737-2C9D-4C0FEDC29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2" y="2894886"/>
            <a:ext cx="3758184" cy="25132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EAD60-A86B-AF11-6D9D-04865665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E9D348-ACDA-41E5-893F-9FDC7D8B563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0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15ED3-9B62-B5DC-DD0B-FC100B8B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5846"/>
          </a:xfrm>
        </p:spPr>
        <p:txBody>
          <a:bodyPr/>
          <a:lstStyle/>
          <a:p>
            <a:r>
              <a:rPr lang="pl-PL" dirty="0"/>
              <a:t>Fryderyk Wielki – król Prus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C41C2-A9F1-45DD-FCDC-C8E64C297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110342"/>
            <a:ext cx="11756571" cy="5611133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Ziemniaki wyglądały okropnie – brudne, trzeba je było obierać, gotować, chleb i mięso były czyste i dostawali je gotowe</a:t>
            </a:r>
          </a:p>
          <a:p>
            <a:r>
              <a:rPr lang="pl-PL" dirty="0"/>
              <a:t>Zmuszanie żołnierzy do ziemniaków nie wpłynęłoby dobrze na morale, więc chciał tak zrobić, żeby żołnierze sami chcieli je jeść</a:t>
            </a:r>
          </a:p>
          <a:p>
            <a:r>
              <a:rPr lang="pl-PL" dirty="0"/>
              <a:t>Ale jak je </a:t>
            </a:r>
            <a:r>
              <a:rPr lang="pl-PL" dirty="0" err="1"/>
              <a:t>uatrakakcyjnić</a:t>
            </a:r>
            <a:r>
              <a:rPr lang="pl-PL" dirty="0"/>
              <a:t>?</a:t>
            </a:r>
          </a:p>
          <a:p>
            <a:r>
              <a:rPr lang="pl-PL" dirty="0"/>
              <a:t>W ogrodach królewskich kazał posadzić ziemniaki i kazał je strzec uzbrojonym strażnikom, że ziemniaki były tylko dla króla i jego dworu – to były oficjalne rozkazy</a:t>
            </a:r>
          </a:p>
          <a:p>
            <a:r>
              <a:rPr lang="pl-PL" dirty="0"/>
              <a:t>Ale nieoficjalnie król kazał strażnikom robić częste przerwy, na potrzeby fizyczne, na kawę, itd. I wtedy oczywiście nikt upraw nie pilnował</a:t>
            </a:r>
          </a:p>
          <a:p>
            <a:r>
              <a:rPr lang="pl-PL" dirty="0"/>
              <a:t>Przez kolejne 2 lata ludzie kradli ziemniaki i sadzili we własnych ogrodach i jak wtedy król zaproponował ziemniaki żołnierzom, chętnie się zgodzili</a:t>
            </a:r>
          </a:p>
          <a:p>
            <a:r>
              <a:rPr lang="pl-PL" dirty="0"/>
              <a:t>Fryderyk nauczył czegoś swoich poddanych, a oni nawet nie wiedzieli, że byli uczeni – zdobyli wiedzę, nowe umiejętności i nowe zachowania kompletnie nie będąc tego świadomymi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B327A-6301-0608-B684-D23F75A1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D348-ACDA-41E5-893F-9FDC7D8B563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9872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4230</Words>
  <Application>Microsoft Office PowerPoint</Application>
  <PresentationFormat>Widescreen</PresentationFormat>
  <Paragraphs>374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Aptos</vt:lpstr>
      <vt:lpstr>Aptos Display</vt:lpstr>
      <vt:lpstr>Arial</vt:lpstr>
      <vt:lpstr>Office Theme</vt:lpstr>
      <vt:lpstr>Gamifikacja</vt:lpstr>
      <vt:lpstr>Gamifikacja</vt:lpstr>
      <vt:lpstr>Przykład gamifikacji – projekt nowego samochodu</vt:lpstr>
      <vt:lpstr>Gamifikacja w biznesie</vt:lpstr>
      <vt:lpstr>Rzucanie palenia</vt:lpstr>
      <vt:lpstr>JUTRO</vt:lpstr>
      <vt:lpstr>Fryderyk Wielki  - król pruski</vt:lpstr>
      <vt:lpstr>Ziemiaki dzisiaj versus XVIII wiek</vt:lpstr>
      <vt:lpstr>Fryderyk Wielki – król Prus</vt:lpstr>
      <vt:lpstr>Karate kid </vt:lpstr>
      <vt:lpstr>Nowy film Karate Kid (2010)</vt:lpstr>
      <vt:lpstr>Granice pomiędzy pracą a zabawą i nauką</vt:lpstr>
      <vt:lpstr>Łączenie pracy z zabawą</vt:lpstr>
      <vt:lpstr>Praca = zabawa?</vt:lpstr>
      <vt:lpstr>Lider Gildii w World of Warcfraft</vt:lpstr>
      <vt:lpstr>Fordyzm</vt:lpstr>
      <vt:lpstr>Czego oczekuje konsument</vt:lpstr>
      <vt:lpstr>Ćwiczenie - jak angażować ludzi</vt:lpstr>
      <vt:lpstr>Strategia podwójnego podbijania</vt:lpstr>
      <vt:lpstr>O co chodzi</vt:lpstr>
      <vt:lpstr>Honda Insight 2010</vt:lpstr>
      <vt:lpstr>Honda Insight 2010</vt:lpstr>
      <vt:lpstr>Kilka słów o relacji słoń - Mahout</vt:lpstr>
      <vt:lpstr>Wstawanie z łóżka</vt:lpstr>
      <vt:lpstr>Honda Insight 2010</vt:lpstr>
      <vt:lpstr>Honda Insight 2010</vt:lpstr>
      <vt:lpstr>Honda Insight 2010</vt:lpstr>
      <vt:lpstr>Dlaczego ten system działa</vt:lpstr>
      <vt:lpstr>Liście na drzewach w Nissanie</vt:lpstr>
      <vt:lpstr>Dlaczego to działa</vt:lpstr>
      <vt:lpstr>Marketing</vt:lpstr>
      <vt:lpstr>Harley Davidson</vt:lpstr>
      <vt:lpstr>LEGO – LEGO users groups</vt:lpstr>
      <vt:lpstr>Apple – Apple users groups</vt:lpstr>
      <vt:lpstr>Starbucks – Starbucs Rewards Members Meetgroup</vt:lpstr>
      <vt:lpstr>Nike – Sneakerhead Communities</vt:lpstr>
      <vt:lpstr>Nie jest łatwo uaktywnić klientów</vt:lpstr>
      <vt:lpstr>Walka o monitor</vt:lpstr>
      <vt:lpstr>Gamifikacja w marketingu</vt:lpstr>
      <vt:lpstr>Jak oceniać gamifikację swojego projektu</vt:lpstr>
      <vt:lpstr>W latach 60 – tych… strategia 4P</vt:lpstr>
      <vt:lpstr>Jak obecnie klient podejmuje decyzje</vt:lpstr>
      <vt:lpstr>Doświadczenie zabawy</vt:lpstr>
      <vt:lpstr>Produkty, które mogą się same reklamować</vt:lpstr>
      <vt:lpstr>10 tysięcy godzin w szkole i w grach</vt:lpstr>
      <vt:lpstr>10 tysięcy godzin w grach…</vt:lpstr>
      <vt:lpstr>Odkrycia McGonigal </vt:lpstr>
      <vt:lpstr>Odkrycia McGonigal </vt:lpstr>
      <vt:lpstr>Odkrycia McGonigal </vt:lpstr>
      <vt:lpstr>Wiki: Wikipedia i ..</vt:lpstr>
      <vt:lpstr>Zastosowanie twardego optymizmu</vt:lpstr>
      <vt:lpstr>Kolekcje</vt:lpstr>
      <vt:lpstr>Kolekcje</vt:lpstr>
      <vt:lpstr>Błoga produktywność</vt:lpstr>
      <vt:lpstr>System studiowania w USA</vt:lpstr>
      <vt:lpstr>Autonomia w osiąganiu mistrzostwa</vt:lpstr>
      <vt:lpstr>Klient potrzebuje wyboru</vt:lpstr>
      <vt:lpstr>Starbucks</vt:lpstr>
      <vt:lpstr>Budowanie więzi społecznych</vt:lpstr>
      <vt:lpstr>Klienci lubią robić różne rzeczy razem</vt:lpstr>
      <vt:lpstr>Epickie zwycięstwo</vt:lpstr>
      <vt:lpstr>Najlepsze programy motywacyjne/lojalnościowe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Joanna Wyrobek</dc:creator>
  <cp:lastModifiedBy>Joanna Wyrobek</cp:lastModifiedBy>
  <cp:revision>85</cp:revision>
  <dcterms:created xsi:type="dcterms:W3CDTF">2024-11-11T18:37:46Z</dcterms:created>
  <dcterms:modified xsi:type="dcterms:W3CDTF">2024-11-11T23:57:39Z</dcterms:modified>
</cp:coreProperties>
</file>