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1"/>
  </p:notesMasterIdLst>
  <p:sldIdLst>
    <p:sldId id="256" r:id="rId2"/>
    <p:sldId id="257" r:id="rId3"/>
    <p:sldId id="258" r:id="rId4"/>
    <p:sldId id="259" r:id="rId5"/>
    <p:sldId id="260" r:id="rId6"/>
    <p:sldId id="261" r:id="rId7"/>
    <p:sldId id="282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83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4" r:id="rId30"/>
    <p:sldId id="285" r:id="rId31"/>
    <p:sldId id="286" r:id="rId32"/>
    <p:sldId id="299" r:id="rId33"/>
    <p:sldId id="300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301" r:id="rId47"/>
    <p:sldId id="302" r:id="rId48"/>
    <p:sldId id="303" r:id="rId49"/>
    <p:sldId id="304" r:id="rId50"/>
    <p:sldId id="306" r:id="rId51"/>
    <p:sldId id="305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5C3EF-A528-4209-8920-68A64285FA53}" type="datetimeFigureOut">
              <a:rPr lang="pl-PL" smtClean="0"/>
              <a:t>19.11.2024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A6B48E-8B44-47A4-89D8-687B9314E2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6256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73D62-A25C-4782-65F1-D4451BCCFE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FC3137-90FD-A22A-D5E0-6486718745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162F44-163C-CE8B-54D6-E64A2DF15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7070F-660E-4ACE-8913-740D3FD8B8AB}" type="datetime1">
              <a:rPr lang="pl-PL" smtClean="0"/>
              <a:t>19.11.2024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7CF4A-9ABD-BCAC-3732-E6AFF68B8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B5566-90ED-6D75-7615-BEF47F1F5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9619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931ED-A764-7C91-6675-80355C9C9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970CB3-E3E7-0DF8-50C4-F789F1D4DD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48DDB5-A769-EBD5-63BA-13A450BFD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75704-8825-469B-BA89-7A1A92BCB801}" type="datetime1">
              <a:rPr lang="pl-PL" smtClean="0"/>
              <a:t>19.11.2024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F0909A-9373-0872-E57A-B9D576EA2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C60B6-742D-F8FE-738F-9EF42CB90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024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D861A2-2C7C-468D-DCB9-8039D41102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F5F270-2551-0961-27F4-17342941D8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5AE11D-B109-1E75-7C5F-DD396C5CE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CF6C-17E8-4AE2-BC9E-F51D866C5D60}" type="datetime1">
              <a:rPr lang="pl-PL" smtClean="0"/>
              <a:t>19.11.2024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74D0A-E94A-AAA1-CCFF-A6EE65E1A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51FD2-D9B5-1480-A67C-11BA410A6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8056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DF123-4BA9-B96F-E3F2-B6F3DAE34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F29C8-7878-38BE-E14A-1C701841CD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7E344-04AE-34AE-9B2A-CA537B56B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A74D-8D15-4E70-8AB5-52B6D489403D}" type="datetime1">
              <a:rPr lang="pl-PL" smtClean="0"/>
              <a:t>19.11.2024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34AB75-C114-D585-0378-EB1FBE505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2E78F7-A546-19E8-36D4-0C640938A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1845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C2E71-00AA-E25E-A14A-0DA4136A1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0E0E5F-3867-0CC6-6DBE-AE47AA01E5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25B20-609D-8A50-BC17-0DD415FA6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CDF5-2C4E-48AE-BB95-D703642CE874}" type="datetime1">
              <a:rPr lang="pl-PL" smtClean="0"/>
              <a:t>19.11.2024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9C8459-BFEA-C919-26C0-839839854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DEDE3-EECE-18F3-703B-8D6F48A18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1882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7204F-CF0B-8685-1502-675E80A77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81C62-994E-5D5A-43C9-DA21AE6C97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0C5A76-93C4-D334-550C-40FE3ACA7E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10DE05-2E2A-0EB4-033F-8BC9C33B1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D9C7-3A60-4455-8C61-B2B65A5EEDEC}" type="datetime1">
              <a:rPr lang="pl-PL" smtClean="0"/>
              <a:t>19.11.2024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229F7B-1345-B5A1-C7F7-2255BC95F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6F338-7250-8762-9C2D-D5416E8D5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4155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5158E-2F9B-0F22-9244-21BD52460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A5EB9E-E6C4-9DA5-C629-6EE7411796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8D110E-9A76-2785-673E-CFEEFB18C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61BC3B-AE83-569C-CDF1-E80FA5712A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568B84-2ABB-A215-C917-3A1209C65F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18089A-AE15-4E5C-2CAB-64456C5F1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270D-0F33-4061-97F9-6348719A7533}" type="datetime1">
              <a:rPr lang="pl-PL" smtClean="0"/>
              <a:t>19.11.2024</a:t>
            </a:fld>
            <a:endParaRPr lang="pl-P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DFF085-A1F7-B338-DEAC-0272E9802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0D7959-CB93-017C-AC4F-F34F1A558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3435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81FD5-28E2-D72A-69E8-39BA4BA31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DDDFDE-193C-1F41-D3E7-DF586B4D7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58920-A9CA-4324-8F77-1620C15BA144}" type="datetime1">
              <a:rPr lang="pl-PL" smtClean="0"/>
              <a:t>19.11.2024</a:t>
            </a:fld>
            <a:endParaRPr lang="pl-P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598C86-5ABF-1239-6178-C6AF3195A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A31A9E-04E8-D9CC-3365-B3E27F36A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4952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105F30-1FEF-97E6-7593-54772F3A4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D478-7B25-4ABD-8409-78409412DC8A}" type="datetime1">
              <a:rPr lang="pl-PL" smtClean="0"/>
              <a:t>19.11.2024</a:t>
            </a:fld>
            <a:endParaRPr lang="pl-P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C5F445-BB99-9E83-042E-9418A3271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98698-1A54-3255-3889-F6E437AEF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1805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337EA-5DFB-5696-782D-DFD32B6D4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8AE0F-0946-EAF3-AE40-F47F6A1A1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49E3A1-1269-11E9-4FAA-28A06EA542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9829D7-6B5A-D25A-1E7B-3246FB8D1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48D84-5CD1-45A8-AD67-9546B2644E46}" type="datetime1">
              <a:rPr lang="pl-PL" smtClean="0"/>
              <a:t>19.11.2024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F2FE15-ABE6-D293-2280-E7CFF248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5D1B5D-63D6-0A3E-C164-7C50547AB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5228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26511-640B-5B23-75C5-EFC8A970A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416729-D0ED-9174-B0F1-E14BE9FCD2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D7DA47-DD5A-8A63-C210-A597119562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399CED-7E45-543B-44FA-00E655BDF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0511B-769A-4A77-B2E4-2E6103B9FB54}" type="datetime1">
              <a:rPr lang="pl-PL" smtClean="0"/>
              <a:t>19.11.2024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CDF78F-570F-513B-BA63-E347DDAB8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E32D26-F939-8040-096D-FD70488E5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9086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D04C12-5322-1144-2D89-F814D59BA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4D8656-D9BC-2BEB-2D87-3F5D5FD2F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1AE1A-F02D-BCF0-2ED3-CA596AF3CC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B10960-AF4B-45F9-BBE5-DB250F8B342A}" type="datetime1">
              <a:rPr lang="pl-PL" smtClean="0"/>
              <a:t>19.11.2024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269A1-02A9-5AD4-3119-8FE2BCEC02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F10B07-31A8-D728-9A00-A06B2E437D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E5E4AB-105F-48D9-B808-1A2B58E66D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38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2lXh2n0aPyw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19D0F-7325-BA4E-5FC6-06A07877DB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Gamifikacja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6AA58C-0459-E6EC-0711-6A91FC152F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1DD11E-B4F6-0D14-E5C8-4DB0E6E56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9993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E3316E-EB6A-B073-BFDE-E2542B5C6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24C84-1A37-DFE7-D279-BC79E3101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39775"/>
          </a:xfrm>
        </p:spPr>
        <p:txBody>
          <a:bodyPr/>
          <a:lstStyle/>
          <a:p>
            <a:r>
              <a:rPr lang="pl-PL" dirty="0"/>
              <a:t>Definicja gry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5E3FA-ED21-8BD2-C8C0-7CDC1B06F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1009650"/>
            <a:ext cx="11372850" cy="5483225"/>
          </a:xfrm>
        </p:spPr>
        <p:txBody>
          <a:bodyPr>
            <a:normAutofit/>
          </a:bodyPr>
          <a:lstStyle/>
          <a:p>
            <a:r>
              <a:rPr lang="pl-PL" b="1" dirty="0"/>
              <a:t>Gra jest aktywnością dobrowolną </a:t>
            </a:r>
          </a:p>
          <a:p>
            <a:r>
              <a:rPr lang="pl-PL" dirty="0"/>
              <a:t>– jeżeli ktoś nas zmusza, to nie jest to gra </a:t>
            </a:r>
          </a:p>
          <a:p>
            <a:r>
              <a:rPr lang="pl-PL" dirty="0"/>
              <a:t>– ale każda czynność jeżeli wykonujesz ją z własnej woli to może stać się grą</a:t>
            </a:r>
          </a:p>
          <a:p>
            <a:r>
              <a:rPr lang="pl-PL" dirty="0"/>
              <a:t>- można ludzi wciągnąć do gry jeżeli podamy im zasady gry</a:t>
            </a:r>
          </a:p>
          <a:p>
            <a:r>
              <a:rPr lang="pl-PL" dirty="0"/>
              <a:t>- można zachęcić ludzi do gry możliwością nagrody – zewnętrzną albo wewnętrzną</a:t>
            </a:r>
          </a:p>
          <a:p>
            <a:r>
              <a:rPr lang="pl-PL" dirty="0"/>
              <a:t>ALE… ludzie nie angażują się w gry dla nagród- tzn. są ludzie, którzy grają dla nagród, ale nie budują wierności wobec marki – ludzie tego typu tylko szukają nagród – nie o to chodzi</a:t>
            </a:r>
          </a:p>
          <a:p>
            <a:r>
              <a:rPr lang="pl-PL" dirty="0"/>
              <a:t>Gra musi być na tyle ciekawa, aby wciągać bez zewnętrznych nagród</a:t>
            </a:r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3E78B4-CF9C-5023-C620-73E4FA0BA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685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EE8D13-11B4-4696-EB47-FD1F92C02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D8A7B-1773-E194-89FD-13B8AC5A0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39775"/>
          </a:xfrm>
        </p:spPr>
        <p:txBody>
          <a:bodyPr/>
          <a:lstStyle/>
          <a:p>
            <a:r>
              <a:rPr lang="pl-PL" dirty="0"/>
              <a:t>Definicja gry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AB9C7-FF1E-D89A-0969-29E4B4AD4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50" y="933450"/>
            <a:ext cx="10915650" cy="5600700"/>
          </a:xfrm>
        </p:spPr>
        <p:txBody>
          <a:bodyPr>
            <a:normAutofit fontScale="92500" lnSpcReduction="10000"/>
          </a:bodyPr>
          <a:lstStyle/>
          <a:p>
            <a:r>
              <a:rPr lang="pl-PL" b="1" dirty="0"/>
              <a:t>Gra jest odseparowana od zwykłego świata</a:t>
            </a:r>
          </a:p>
          <a:p>
            <a:r>
              <a:rPr lang="pl-PL" dirty="0"/>
              <a:t>Odseparowanie gry od zwykłego świata jest nazywane często „magicznym kręgiem”  - to może być fizyczna lokalizacja albo stan umysłu grającego (gracza)</a:t>
            </a:r>
          </a:p>
          <a:p>
            <a:r>
              <a:rPr lang="pl-PL" dirty="0"/>
              <a:t>To może być stadion piłkarski – kiedy przekraczamy granice fizyczne, obowiązują określone zasady gry (w piłkę nożną) – np. nie możesz dotknąć piłki ręką</a:t>
            </a:r>
          </a:p>
          <a:p>
            <a:r>
              <a:rPr lang="pl-PL" dirty="0"/>
              <a:t>Kiedy wchodzić na pole golfowe – nowe reguły</a:t>
            </a:r>
          </a:p>
          <a:p>
            <a:r>
              <a:rPr lang="pl-PL" dirty="0"/>
              <a:t>Kiedy zaczynasz grać w szachy – jesteś umysłowo daleko od zwykłego świata</a:t>
            </a:r>
          </a:p>
          <a:p>
            <a:r>
              <a:rPr lang="pl-PL" dirty="0"/>
              <a:t>Gra tworzy osobny świat – możesz stworzyć historię dla gracza, powiedzieć mu kim jest, co robi, jakie ma zadanie</a:t>
            </a:r>
          </a:p>
          <a:p>
            <a:r>
              <a:rPr lang="pl-PL" dirty="0"/>
              <a:t>Możesz też używać totemów – naklejek, produkt będzie się sam reklamował,</a:t>
            </a:r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F0CCC2-243F-D9BD-E478-37DE624E1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01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AB653D-95EA-80F1-ED87-4B232990B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E0421-4455-F2B0-7CC7-4AC089F73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96925"/>
          </a:xfrm>
        </p:spPr>
        <p:txBody>
          <a:bodyPr/>
          <a:lstStyle/>
          <a:p>
            <a:r>
              <a:rPr lang="pl-PL" dirty="0"/>
              <a:t>Definicja gry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80130-DC9B-C256-FCB4-E0DDF2478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796926"/>
            <a:ext cx="11258550" cy="5603874"/>
          </a:xfrm>
        </p:spPr>
        <p:txBody>
          <a:bodyPr/>
          <a:lstStyle/>
          <a:p>
            <a:r>
              <a:rPr lang="pl-PL" dirty="0"/>
              <a:t>Stanie w kolejce jest grą samą w sobie – ludzie sami wybierają, że stają w kolejce </a:t>
            </a:r>
          </a:p>
          <a:p>
            <a:r>
              <a:rPr lang="pl-PL" dirty="0"/>
              <a:t>Nie można popychać, nie można wpychać się, trzeba stanąć na końcu linii, trzeba doczekać do końca kolejki, ludzie są gotowi zapłacić byle krócej stać w kolejce</a:t>
            </a:r>
          </a:p>
          <a:p>
            <a:r>
              <a:rPr lang="pl-PL" dirty="0"/>
              <a:t>Ludzie często grają w gry, aby zyskać status</a:t>
            </a:r>
          </a:p>
          <a:p>
            <a:r>
              <a:rPr lang="pl-PL" dirty="0"/>
              <a:t>Bycie pasażerem VIP pozwala obejść kolejkę</a:t>
            </a:r>
          </a:p>
          <a:p>
            <a:r>
              <a:rPr lang="pl-PL" dirty="0"/>
              <a:t>Można by zorganizować wejście dla pasażerów VIP po drugiej stronie lotniska, albo dyskretnie – ale wtedy ci ludzie nie mieliby radości z tego, że pokazują innym swój status – linie lotnicze o tym wiedzą i celowo organizują na oczach zwykłych pasażerów całą szopkę, razem z czerwonym dywanem</a:t>
            </a:r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31A334-27C7-1AF8-8FE7-7EE429082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3877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BA76EA-8ABE-B9D6-95BC-19A96BAAC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4744F-BD6D-D42A-16B2-AADEDE297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Banki i grywalizacja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64288-8982-0EA0-337A-CF32963E3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Karty kredytowe dają status i możliwość na przykład zakupu biletów</a:t>
            </a:r>
          </a:p>
          <a:p>
            <a:r>
              <a:rPr lang="pl-PL" dirty="0"/>
              <a:t>Karty kredytowe często dają dostęp do czegoś</a:t>
            </a:r>
          </a:p>
          <a:p>
            <a:r>
              <a:rPr lang="pl-PL" dirty="0"/>
              <a:t>Pewna sieć z luksusowymi ubraniami ma regularne nocne wyprzedaże, członkom swojego klubu daje wstęp 15 minut wcześniej do sklepu kiedy zaczyna się wyprzedaż</a:t>
            </a:r>
          </a:p>
          <a:p>
            <a:r>
              <a:rPr lang="pl-PL" dirty="0"/>
              <a:t>Możesz wejść do sklepu 15 minut wcześniej, wybrać sobie najlepsze ubrania, a reszta ludzi patrzy przez szyby i patrzy</a:t>
            </a:r>
          </a:p>
          <a:p>
            <a:r>
              <a:rPr lang="pl-PL" dirty="0"/>
              <a:t>Ludzie za to płacą, żeby inni patrzyli na ich wysoki status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797219-EBB7-FE7D-D5B6-A9392D2E0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80114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76BAD-CDD9-3424-E593-513AD50AE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135B6-7509-D67C-CC0A-3D1B717C6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Sąd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8E87A-F703-9F58-97E3-A7C2F8C245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Sąd to także przykład gry</a:t>
            </a:r>
          </a:p>
          <a:p>
            <a:r>
              <a:rPr lang="pl-PL" dirty="0"/>
              <a:t>W sądzie trzeba zachować ciszę, należy słuchać wskazań sędziego, wolno odzywać się tylko kiedy nam na to pozwolą</a:t>
            </a:r>
          </a:p>
          <a:p>
            <a:r>
              <a:rPr lang="pl-PL" dirty="0"/>
              <a:t>W sądzie obowiązują zatem osobne reguły gry, osobne reguły zachowania</a:t>
            </a:r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577E2-C30F-BC6C-20BE-B7983E78A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16760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F1E145-EC0A-F07D-90CE-EF3B1F2C4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4112C-07BD-C934-9CDC-D3E7D395B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Korporacja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DF3BB-1C01-E004-41DE-8B71211A8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 korporacji obowiązują określone reguły ubioru i zachowania</a:t>
            </a:r>
          </a:p>
          <a:p>
            <a:r>
              <a:rPr lang="pl-PL" dirty="0"/>
              <a:t>Obowiązują ścisłe reguły co komu wolno i jakie są kogo obowiązki</a:t>
            </a:r>
          </a:p>
          <a:p>
            <a:r>
              <a:rPr lang="pl-PL" dirty="0"/>
              <a:t>Totemem (symbolem władzy) może być kij golfowy, gdyż nie każdy z takowym kijem golfowym może przechadzać się po pracy</a:t>
            </a:r>
          </a:p>
          <a:p>
            <a:r>
              <a:rPr lang="pl-PL" dirty="0"/>
              <a:t>Jeżeli możesz wymyśleć grę, która daje Twoim (niektórym) klientom przywileje (np. w odróżnieniu od innych klientów albo nie-klientów) to nie będzie to Ciebie nic kosztowało, a im bardziej podniesie to status Twoich klientów, tym bardziej będzie to dla nich wartościowe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2D6407-A436-9B7A-1B03-704FA93D4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61592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CA24C7-DAD3-4070-DF7E-0571DDA74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3FA14-12CD-777F-9967-FA07C08E9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Definicja gry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C64D-87F8-D1D1-8759-9D8D92A51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/>
              <a:t>Gra posiada ustalone reguły</a:t>
            </a:r>
          </a:p>
          <a:p>
            <a:r>
              <a:rPr lang="pl-PL" dirty="0"/>
              <a:t>Kiedy podejmujesz grę, akceptujesz jej zasady</a:t>
            </a:r>
          </a:p>
          <a:p>
            <a:r>
              <a:rPr lang="pl-PL" dirty="0"/>
              <a:t>Osobom, które chcą grać przedstawia się magiczny krąg</a:t>
            </a:r>
          </a:p>
          <a:p>
            <a:r>
              <a:rPr lang="pl-PL" dirty="0"/>
              <a:t>Są jednak osoby, które nie akceptują zasad i je łamią</a:t>
            </a:r>
          </a:p>
          <a:p>
            <a:r>
              <a:rPr lang="pl-PL" dirty="0"/>
              <a:t>Jeżeli jednak ktoś łamie zasady w egoistyczny sposób bo np. słabo gra w piłkę, to wystarczy pozwolić graczom na pozbycie się tego gracza – będą go </a:t>
            </a:r>
            <a:r>
              <a:rPr lang="pl-PL" dirty="0" err="1"/>
              <a:t>ostracyzować</a:t>
            </a:r>
            <a:endParaRPr lang="pl-PL" dirty="0"/>
          </a:p>
          <a:p>
            <a:r>
              <a:rPr lang="pl-PL" dirty="0"/>
              <a:t>Gracze sami będą demokratycznie pozbywać się takich ludzi</a:t>
            </a:r>
          </a:p>
          <a:p>
            <a:r>
              <a:rPr lang="pl-PL" dirty="0"/>
              <a:t>Potrzebny jest zatem komitet, który ustala czy ktoś nie łamie zasad</a:t>
            </a:r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E81B3F-6FA5-AAE8-D280-1DC89A2D5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16791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98F6A-0AAF-C1AE-4F2A-D27DB0313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C4739-B3D0-6E33-9287-87865B259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Definicja gry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9CFEA-77C7-2D18-0B59-37C92CF8C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/>
              <a:t>Autonomia w osiąganiu mistrzostwa</a:t>
            </a:r>
          </a:p>
          <a:p>
            <a:r>
              <a:rPr lang="pl-PL" dirty="0"/>
              <a:t>Jeszcze inny rodzaj gracza to osoba, która używa reguł gry, aby oszukać grę</a:t>
            </a:r>
          </a:p>
          <a:p>
            <a:r>
              <a:rPr lang="pl-PL" dirty="0"/>
              <a:t>Weźmy sklep z drogimi ubraniami – za każde 10 USD wydanych na ubrania dostawało się małe prezenty</a:t>
            </a:r>
          </a:p>
          <a:p>
            <a:r>
              <a:rPr lang="pl-PL" dirty="0"/>
              <a:t>Pewna pani kupiła 3 pary skarpetek, każda za 10 USD, liczyła na 3 prezenty, ale okazało się, że prezent jest za każdy rachunek powyżej 10 USD</a:t>
            </a:r>
          </a:p>
          <a:p>
            <a:r>
              <a:rPr lang="pl-PL" dirty="0"/>
              <a:t>Więc kupiła każde skarpetki na osobny rachunek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B20145-8410-80E5-5A1F-331BE3A5D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85071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BC8FD-2684-F415-57E0-0D74C4D0B9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A5CAE-2436-87F2-48FC-A8DA4EC30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Definicja gry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25B30-CFA8-2A8D-79ED-7CEAB8A80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b="1" dirty="0"/>
              <a:t>Autonomia w osiąganiu mistrzostwa</a:t>
            </a:r>
            <a:endParaRPr lang="pl-PL" dirty="0"/>
          </a:p>
          <a:p>
            <a:r>
              <a:rPr lang="pl-PL" dirty="0"/>
              <a:t>Tesco miało konkurs że osoba która ma najdłuższy paragon wygra nagrodę dla swojej szkoły</a:t>
            </a:r>
          </a:p>
          <a:p>
            <a:r>
              <a:rPr lang="pl-PL" dirty="0"/>
              <a:t>Ludzie kupowali malutkie przedmioty i skanowali je jeden po jednym, czasami te rachunki miały kilka metrów</a:t>
            </a:r>
          </a:p>
          <a:p>
            <a:r>
              <a:rPr lang="pl-PL" dirty="0"/>
              <a:t>Koncepcja konkursu była inna, ale nie można karać gracza za to, że jest kreatywny</a:t>
            </a:r>
          </a:p>
          <a:p>
            <a:r>
              <a:rPr lang="pl-PL" dirty="0"/>
              <a:t>Ci ludzie użyli kreatywności, aby wygrać w grze</a:t>
            </a:r>
          </a:p>
          <a:p>
            <a:r>
              <a:rPr lang="pl-PL" dirty="0"/>
              <a:t>Co trzeba zrobić? Nie karać, ale współpracować z nimi – trzeba zmienić reguły gry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A1F823-3140-40B1-2478-4EC4B249F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6139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ABBC0-42E3-59B5-070F-A12FD45FFD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B9CDE-540C-676B-262C-75DBB7376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50" y="-39688"/>
            <a:ext cx="10515600" cy="720725"/>
          </a:xfrm>
        </p:spPr>
        <p:txBody>
          <a:bodyPr/>
          <a:lstStyle/>
          <a:p>
            <a:r>
              <a:rPr lang="pl-PL" dirty="0"/>
              <a:t>Definicja Gry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4F303-F8E2-15EF-37C6-59553B66BF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681037"/>
            <a:ext cx="11601450" cy="5738813"/>
          </a:xfrm>
        </p:spPr>
        <p:txBody>
          <a:bodyPr>
            <a:normAutofit lnSpcReduction="10000"/>
          </a:bodyPr>
          <a:lstStyle/>
          <a:p>
            <a:r>
              <a:rPr lang="pl-PL" b="1" dirty="0"/>
              <a:t>Kolejną kwestią jest motywacja</a:t>
            </a:r>
          </a:p>
          <a:p>
            <a:r>
              <a:rPr lang="pl-PL" dirty="0"/>
              <a:t>Motywacja może motywować albo wewnętrzną nagrodą, albo samą możliwością gry, albo zewnętrzną nagrodą</a:t>
            </a:r>
          </a:p>
          <a:p>
            <a:r>
              <a:rPr lang="pl-PL" dirty="0" err="1"/>
              <a:t>Gabe</a:t>
            </a:r>
            <a:r>
              <a:rPr lang="pl-PL" dirty="0"/>
              <a:t> </a:t>
            </a:r>
            <a:r>
              <a:rPr lang="pl-PL" dirty="0" err="1"/>
              <a:t>Zimmerman</a:t>
            </a:r>
            <a:r>
              <a:rPr lang="pl-PL" dirty="0"/>
              <a:t> stworzył koncepcję SAPS:</a:t>
            </a:r>
          </a:p>
          <a:p>
            <a:r>
              <a:rPr lang="pl-PL" dirty="0"/>
              <a:t>Status – ludzie wchodzą do gry bo chcą być lepsi od innych ( w wojsku epolety, Ferrari to symbol statusu, tym się ledwo da jeździć)</a:t>
            </a:r>
          </a:p>
          <a:p>
            <a:r>
              <a:rPr lang="pl-PL" dirty="0"/>
              <a:t>Access – ludzie płacą za wczesny dostęp do czegoś, aplikacje beta wersje, VIP </a:t>
            </a:r>
            <a:r>
              <a:rPr lang="pl-PL" dirty="0" err="1"/>
              <a:t>lounge</a:t>
            </a:r>
            <a:r>
              <a:rPr lang="pl-PL" dirty="0"/>
              <a:t>, 15 minut przed innymi, prywatne udogodnienia</a:t>
            </a:r>
          </a:p>
          <a:p>
            <a:r>
              <a:rPr lang="pl-PL" dirty="0"/>
              <a:t>Power – jeżeli dasz ludziom władzę, to będą jej się kurczowo trzymać, można wybrać moderatorów, na dodatek pomogą Ci – będą najwierniejszymi konsumentami – gracze chcą przestrzegać reguł, moderatorzy raczej nie będą łamali zasad</a:t>
            </a:r>
          </a:p>
          <a:p>
            <a:r>
              <a:rPr lang="pl-PL" dirty="0" err="1"/>
              <a:t>Stuff</a:t>
            </a:r>
            <a:r>
              <a:rPr lang="pl-PL" dirty="0"/>
              <a:t> – nie każdy gra dla tych samych rzeczy, ludzie chcą grać dla wewnętrznych nagród z gry, nie dla zewnętrznych nagród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13524B-EC89-6A6C-D92F-40188E06D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2792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35B21-FBE3-C160-3A15-D8FC90E5A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92175"/>
          </a:xfrm>
        </p:spPr>
        <p:txBody>
          <a:bodyPr/>
          <a:lstStyle/>
          <a:p>
            <a:pPr algn="ctr"/>
            <a:r>
              <a:rPr lang="pl-PL" dirty="0"/>
              <a:t>Dowody na skuteczność gamifikacji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278F96-1515-8A85-A71E-BDA504CE6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123950"/>
            <a:ext cx="11182350" cy="5219700"/>
          </a:xfrm>
        </p:spPr>
        <p:txBody>
          <a:bodyPr/>
          <a:lstStyle/>
          <a:p>
            <a:r>
              <a:rPr lang="pl-PL" dirty="0"/>
              <a:t>Gamifikacja nie wymaga umiejętności kodowania</a:t>
            </a:r>
          </a:p>
          <a:p>
            <a:r>
              <a:rPr lang="pl-PL" dirty="0"/>
              <a:t>Gamifikacja to pewne podejście do rozwiązywania problemów</a:t>
            </a:r>
          </a:p>
          <a:p>
            <a:r>
              <a:rPr lang="pl-PL" dirty="0"/>
              <a:t>Zacznijmy od organizacji non-for-profit – czy można zachęcić więcej osób, aby wrzucały butelki do pojemnika na szkło?</a:t>
            </a:r>
          </a:p>
          <a:p>
            <a:r>
              <a:rPr lang="pl-PL" dirty="0"/>
              <a:t>Do pojemnika dołożono żarówki, które zapalały się w losowy sposób – a jeżeli ktoś wrzucił butelkę pod świecącą żarówką, zarabiał punkty, ponadto wrzucenie butelki powodowało wydawanie zabawnego dźwięku, </a:t>
            </a:r>
          </a:p>
          <a:p>
            <a:r>
              <a:rPr lang="pl-PL" dirty="0"/>
              <a:t>https://www.youtube.com/watch?v=zSiHjMU-MUo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00C3DE-62E4-10AD-E084-087E3A96B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00135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0F7E45-C1AB-A70C-E676-49CFC8AEA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6F79F-CCE1-BE44-A15A-70760F9C7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39775"/>
          </a:xfrm>
        </p:spPr>
        <p:txBody>
          <a:bodyPr/>
          <a:lstStyle/>
          <a:p>
            <a:r>
              <a:rPr lang="pl-PL" dirty="0"/>
              <a:t>Definicja gry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47DD6-4610-DB43-0F66-93A0D4A09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1162050"/>
            <a:ext cx="11334750" cy="5067300"/>
          </a:xfrm>
        </p:spPr>
        <p:txBody>
          <a:bodyPr>
            <a:normAutofit/>
          </a:bodyPr>
          <a:lstStyle/>
          <a:p>
            <a:r>
              <a:rPr lang="pl-PL" b="1" dirty="0"/>
              <a:t>Ludzie grają dla różnych rzeczy</a:t>
            </a:r>
          </a:p>
          <a:p>
            <a:r>
              <a:rPr lang="pl-PL" dirty="0"/>
              <a:t>Dlatego mamy różne rodzaje graczy</a:t>
            </a:r>
          </a:p>
          <a:p>
            <a:r>
              <a:rPr lang="pl-PL" dirty="0"/>
              <a:t>Richard </a:t>
            </a:r>
            <a:r>
              <a:rPr lang="pl-PL" dirty="0" err="1"/>
              <a:t>Bartle</a:t>
            </a:r>
            <a:r>
              <a:rPr lang="pl-PL" dirty="0"/>
              <a:t> w latach 80-tych badał różne rodzaje graczy</a:t>
            </a:r>
          </a:p>
          <a:p>
            <a:r>
              <a:rPr lang="pl-PL" dirty="0"/>
              <a:t>Napisał grę, która była grą tekstową i przypominała tekstową wersję World od </a:t>
            </a:r>
            <a:r>
              <a:rPr lang="pl-PL" dirty="0" err="1"/>
              <a:t>Warcraft</a:t>
            </a:r>
            <a:endParaRPr lang="pl-PL" dirty="0"/>
          </a:p>
          <a:p>
            <a:r>
              <a:rPr lang="pl-PL" dirty="0"/>
              <a:t>Studenci dostali ją do grania – mogli odwiedzać różne światy wirtualne i wchodzić ze sobą w interakcję</a:t>
            </a:r>
          </a:p>
          <a:p>
            <a:r>
              <a:rPr lang="pl-PL" dirty="0" err="1"/>
              <a:t>Bartle</a:t>
            </a:r>
            <a:r>
              <a:rPr lang="pl-PL" dirty="0"/>
              <a:t> bardzo szybko zobaczył, że interakcje były bardzo różne – nie każdy robił to samo w grach, nie każdy się tak samo zachowywał</a:t>
            </a:r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E14AEC-26EA-2A58-F56E-D8F4D2417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298837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A48609-9D4E-03C0-D479-1DEB1A270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872DE-F7C8-55C6-D832-D8906BABB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92175"/>
          </a:xfrm>
        </p:spPr>
        <p:txBody>
          <a:bodyPr/>
          <a:lstStyle/>
          <a:p>
            <a:r>
              <a:rPr lang="pl-PL" dirty="0"/>
              <a:t>Definicja gry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DEDCB0-6519-33DD-F54F-E366FEE97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38250"/>
            <a:ext cx="10896600" cy="4938713"/>
          </a:xfrm>
        </p:spPr>
        <p:txBody>
          <a:bodyPr>
            <a:normAutofit/>
          </a:bodyPr>
          <a:lstStyle/>
          <a:p>
            <a:r>
              <a:rPr lang="pl-PL" b="1" dirty="0"/>
              <a:t>Ludzie grają dla różnych rzeczy</a:t>
            </a:r>
          </a:p>
          <a:p>
            <a:r>
              <a:rPr lang="pl-PL" dirty="0" err="1"/>
              <a:t>Bartle</a:t>
            </a:r>
            <a:r>
              <a:rPr lang="pl-PL" dirty="0"/>
              <a:t> zauważył, że motywacje graczy można było sprowadzić do czterech podstawowych spraw/rzeczy:</a:t>
            </a:r>
          </a:p>
          <a:p>
            <a:r>
              <a:rPr lang="pl-PL" dirty="0"/>
              <a:t>(1) in-</a:t>
            </a:r>
            <a:r>
              <a:rPr lang="pl-PL" dirty="0" err="1"/>
              <a:t>game</a:t>
            </a:r>
            <a:r>
              <a:rPr lang="pl-PL" dirty="0"/>
              <a:t> </a:t>
            </a:r>
            <a:r>
              <a:rPr lang="pl-PL" dirty="0" err="1"/>
              <a:t>rewards</a:t>
            </a:r>
            <a:r>
              <a:rPr lang="pl-PL" dirty="0"/>
              <a:t> – nagrody, jakie można otrzymać w grze</a:t>
            </a:r>
          </a:p>
          <a:p>
            <a:r>
              <a:rPr lang="pl-PL" dirty="0"/>
              <a:t>(2) eksploracja świata w grze</a:t>
            </a:r>
          </a:p>
          <a:p>
            <a:r>
              <a:rPr lang="pl-PL" dirty="0"/>
              <a:t>(3) socjalizacja z innymi</a:t>
            </a:r>
          </a:p>
          <a:p>
            <a:r>
              <a:rPr lang="pl-PL" dirty="0"/>
              <a:t>(4) wywieranie wpływu na innych (władza nad innymi)</a:t>
            </a:r>
          </a:p>
          <a:p>
            <a:r>
              <a:rPr lang="pl-PL" dirty="0"/>
              <a:t>Byłą to pierwsza klasyfikacja osobowości graczy bazująca na teorii charakterów stworzonej przez Younga, ale stworzona dla graczy.</a:t>
            </a:r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DB1CEF-8B12-6008-058A-AA21D5763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72055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086555-198D-C604-8ADB-F1D8D209D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2BACE-8854-DA87-FBFB-AE4A3DDEA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Wygrywacze</a:t>
            </a:r>
            <a:r>
              <a:rPr lang="pl-PL" dirty="0"/>
              <a:t> (</a:t>
            </a:r>
            <a:r>
              <a:rPr lang="pl-PL" dirty="0" err="1"/>
              <a:t>Achievers</a:t>
            </a:r>
            <a:r>
              <a:rPr lang="pl-PL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7E16E-DAE5-2E33-279A-8EEE5BEB1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Pierwszy i najpopularniejszy typ osobowości gracza to </a:t>
            </a:r>
            <a:r>
              <a:rPr lang="pl-PL" dirty="0" err="1"/>
              <a:t>wygrywacz</a:t>
            </a:r>
            <a:endParaRPr lang="pl-PL" dirty="0"/>
          </a:p>
          <a:p>
            <a:r>
              <a:rPr lang="pl-PL" dirty="0" err="1"/>
              <a:t>Wygrywacz</a:t>
            </a:r>
            <a:r>
              <a:rPr lang="pl-PL" dirty="0"/>
              <a:t> koncentruje się na zadaniach w grze i stara się je wykonać tak dobrze jak to tylko możliwe</a:t>
            </a:r>
          </a:p>
          <a:p>
            <a:r>
              <a:rPr lang="pl-PL" dirty="0" err="1"/>
              <a:t>Wygrywacz</a:t>
            </a:r>
            <a:r>
              <a:rPr lang="pl-PL" dirty="0"/>
              <a:t> chce być lepszy od innych</a:t>
            </a:r>
          </a:p>
          <a:p>
            <a:r>
              <a:rPr lang="pl-PL" dirty="0"/>
              <a:t>Osobowość lubiąca konkurować i porównywać się do innych</a:t>
            </a:r>
          </a:p>
          <a:p>
            <a:r>
              <a:rPr lang="pl-PL" dirty="0"/>
              <a:t>Tacy gracze stanowią 70% populacji graczy</a:t>
            </a:r>
          </a:p>
          <a:p>
            <a:r>
              <a:rPr lang="pl-PL" dirty="0"/>
              <a:t>Dlaczego dominuje taki typ: bo pierwsze co robię grając, postępuję zgodnie z regułami gry i wygrywam plakietki, naklejki, osiągnięcia – to jest źródłem radości i zabawy</a:t>
            </a:r>
          </a:p>
          <a:p>
            <a:r>
              <a:rPr lang="pl-PL" dirty="0"/>
              <a:t>W pewnym momencie szukam bardziej zaawansowanych scenariuszy, ale większość graczy skupia się na osiągnięciach</a:t>
            </a:r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05C2E9-F56A-2CD4-9274-DCEA602B1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42017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C8099-195F-3545-E401-739B25930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95531-50AF-29F0-15E6-6EDB7CDD8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06425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Badacze (explorer)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BBA4C-766E-0401-55E7-D927AB567D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06425"/>
            <a:ext cx="12192000" cy="6251575"/>
          </a:xfrm>
        </p:spPr>
        <p:txBody>
          <a:bodyPr>
            <a:normAutofit fontScale="92500" lnSpcReduction="10000"/>
          </a:bodyPr>
          <a:lstStyle/>
          <a:p>
            <a:r>
              <a:rPr lang="pl-PL" dirty="0"/>
              <a:t>Drugim typem osobowości jest badacz, który chce poznać wszystkie sekrety gry, chcą sprawdzić co mogą w grze dodatkowo uruchomić</a:t>
            </a:r>
          </a:p>
          <a:p>
            <a:r>
              <a:rPr lang="pl-PL" dirty="0"/>
              <a:t>Chcą poznać wszystkie sekrety gry, chcą poznać całą wiedzę jaka tam jest</a:t>
            </a:r>
          </a:p>
          <a:p>
            <a:r>
              <a:rPr lang="pl-PL" dirty="0"/>
              <a:t>Jeżeli jest jakiś skrót, jakiś trik, który pozwala przejść poziom szybciej, badacze będą takiego triku szukali i będą dumni i szczęśliwi jeżeli go znajdą, chcą go poznać</a:t>
            </a:r>
          </a:p>
          <a:p>
            <a:r>
              <a:rPr lang="pl-PL" dirty="0"/>
              <a:t>Badacz to nie tylko gracz – to także osoba, która zna wszystkie skróty klawiszowe w różnych programach, zna najlepszą kawiarnię w mieście, ktoś kto może oprowadzić Ciebie po wszystkich najlepszych </a:t>
            </a:r>
            <a:r>
              <a:rPr lang="pl-PL" dirty="0" err="1"/>
              <a:t>outletach</a:t>
            </a:r>
            <a:r>
              <a:rPr lang="pl-PL" dirty="0"/>
              <a:t> w mieście</a:t>
            </a:r>
          </a:p>
          <a:p>
            <a:r>
              <a:rPr lang="pl-PL" dirty="0"/>
              <a:t>Badacze są szczęśliwi jeżeli mogą pochwalić się swoją wiedzą i pokazać jacy są dobrzy, potrzebują uznania ich wiedzy</a:t>
            </a:r>
          </a:p>
          <a:p>
            <a:r>
              <a:rPr lang="pl-PL" dirty="0"/>
              <a:t>Jeżeli prowadzić działalność i chcesz zachęcić do siebie badaczy, stwórz encyklopedię kawy z dużą ilością użytecznej i ciekawej wiedzy i pozwól im dzielić się później tą wiedzą z innymi</a:t>
            </a:r>
          </a:p>
          <a:p>
            <a:r>
              <a:rPr lang="pl-PL" dirty="0"/>
              <a:t>Jeżeli badacz powie Ci o jakimś ciekawym detalu dotyczącym kawy – dodaj go do encyklopedii, pozwól im uczestniczyć w tworzeniu encyklopedii – encyklopedia to tylko przykład</a:t>
            </a:r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1382BA-54F1-03F3-BE29-3B8350801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94055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6A5415-DC07-16A4-4109-7B247F0E3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22E65-524D-5B01-CF14-2AD8411B3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15975"/>
          </a:xfrm>
        </p:spPr>
        <p:txBody>
          <a:bodyPr/>
          <a:lstStyle/>
          <a:p>
            <a:r>
              <a:rPr lang="pl-PL" dirty="0"/>
              <a:t>Uspołecznieni (</a:t>
            </a:r>
            <a:r>
              <a:rPr lang="pl-PL" dirty="0" err="1"/>
              <a:t>socializers</a:t>
            </a:r>
            <a:r>
              <a:rPr lang="pl-PL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3AD26-091A-ACDA-3C0D-AF8C46CD1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15974"/>
            <a:ext cx="12192000" cy="6042025"/>
          </a:xfrm>
        </p:spPr>
        <p:txBody>
          <a:bodyPr>
            <a:normAutofit fontScale="92500"/>
          </a:bodyPr>
          <a:lstStyle/>
          <a:p>
            <a:r>
              <a:rPr lang="pl-PL" dirty="0"/>
              <a:t>Uspołecznieni to kolejna typ charakterologiczny graczy</a:t>
            </a:r>
          </a:p>
          <a:p>
            <a:r>
              <a:rPr lang="pl-PL" dirty="0"/>
              <a:t>Uspołecznieni grają w grę ale jest to tylko droga do budowania relacji z innymi ludźmi</a:t>
            </a:r>
          </a:p>
          <a:p>
            <a:r>
              <a:rPr lang="pl-PL" dirty="0"/>
              <a:t>Koncentrują się na rozmowach z graczami, wymieniają porady i sztuczki</a:t>
            </a:r>
          </a:p>
          <a:p>
            <a:r>
              <a:rPr lang="pl-PL" dirty="0"/>
              <a:t>Uspołecznieni to typ osobowości, który lubi siedzieć w kawiarniach i spotykać się z przyjaciółmi</a:t>
            </a:r>
          </a:p>
          <a:p>
            <a:r>
              <a:rPr lang="pl-PL" dirty="0"/>
              <a:t>Uspołecznieni grają w szachy lub pokera nie po to, aby wygrywać, ale aby nawiązać kontakty społeczne z innymi ludźmi, chcą się dowiedzieć jak ma się żona i dzieci – dla nich gra to tylko wymówka aby wchodzić w interakcję z innymi</a:t>
            </a:r>
          </a:p>
          <a:p>
            <a:r>
              <a:rPr lang="pl-PL" dirty="0"/>
              <a:t>Uspołecznieni są szczęśliwi kiedy mogą pokazać albo wykorzystać zbudowany krąg społeczny – jeżeli masz program lojalnościowy, możesz uwzględnić tam zadania (z nagrodami) dla uspołecznionych – zorganizować spotkanie na terenie naszej kawiarni dla 10 ludzi (nieważne ile kawy wtedy wypiją) i za to dawać rabaty albo plakietki albo znaczki (liczba kawy jest dla </a:t>
            </a:r>
            <a:r>
              <a:rPr lang="pl-PL" dirty="0" err="1"/>
              <a:t>wygrywaczy</a:t>
            </a:r>
            <a:r>
              <a:rPr lang="pl-PL" dirty="0"/>
              <a:t>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B34E07-6D66-2281-7969-29B03C4C8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3999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9BE63E-8A7F-ACE0-61F5-CD81BFB1E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75AAE-E849-CD51-1B2F-24E8CFB0B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462"/>
            <a:ext cx="10515600" cy="663575"/>
          </a:xfrm>
        </p:spPr>
        <p:txBody>
          <a:bodyPr>
            <a:normAutofit fontScale="90000"/>
          </a:bodyPr>
          <a:lstStyle/>
          <a:p>
            <a:r>
              <a:rPr lang="pl-PL" dirty="0"/>
              <a:t>Zabójcy (</a:t>
            </a:r>
            <a:r>
              <a:rPr lang="pl-PL" dirty="0" err="1"/>
              <a:t>killer</a:t>
            </a:r>
            <a:r>
              <a:rPr lang="pl-PL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739DD-D44A-171F-4224-7F1B9B59C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1036"/>
            <a:ext cx="12192000" cy="6159501"/>
          </a:xfrm>
        </p:spPr>
        <p:txBody>
          <a:bodyPr>
            <a:normAutofit fontScale="92500" lnSpcReduction="20000"/>
          </a:bodyPr>
          <a:lstStyle/>
          <a:p>
            <a:r>
              <a:rPr lang="pl-PL" dirty="0"/>
              <a:t>Zabójcy nie grają aby wygrywać, zabójcy grają, aby inni przegrywali</a:t>
            </a:r>
          </a:p>
          <a:p>
            <a:r>
              <a:rPr lang="pl-PL" dirty="0"/>
              <a:t>Zabójcy szukają władzy nad ludźmi, aby wywierać wpływ na ludzi </a:t>
            </a:r>
          </a:p>
          <a:p>
            <a:r>
              <a:rPr lang="pl-PL" dirty="0"/>
              <a:t>Jeżeli nie nakierujesz ich potrzeby wywierania władzy na innych, zabójcy będą Ci przeszkadzać w promowaniu marki</a:t>
            </a:r>
          </a:p>
          <a:p>
            <a:r>
              <a:rPr lang="pl-PL" dirty="0"/>
              <a:t>Ale jeżeli nakierujesz ich na właściwe tory, będą najlepszymi stróżami porządku w grze jakich sobie możesz wymarzyć, będą pewnego rodzaju policją w danej grze</a:t>
            </a:r>
          </a:p>
          <a:p>
            <a:r>
              <a:rPr lang="pl-PL" dirty="0"/>
              <a:t>Będą rozwiązywać wszelkie problemy z innymi graczami, będą usuwać innych graczy łamiących zasady z gry</a:t>
            </a:r>
          </a:p>
          <a:p>
            <a:r>
              <a:rPr lang="pl-PL" dirty="0"/>
              <a:t>Musisz dawać zabójcom zadania – mogą być to małe zadania, ale pasujące do ich typu charakteru – np. zgłaszanie graczy łamiących zasady albo zgłaszanie działań łamiących reguły i koncepcję gry</a:t>
            </a:r>
          </a:p>
          <a:p>
            <a:r>
              <a:rPr lang="pl-PL" dirty="0"/>
              <a:t>Na Facebooku można zgłosić użytkownika i jeżeli będzie taki zgłoszony wielokrotnie to zostanie usunięty z Facebooka</a:t>
            </a:r>
          </a:p>
          <a:p>
            <a:r>
              <a:rPr lang="pl-PL" dirty="0"/>
              <a:t>Zabójcy lubią działać razem i zgłaszać stronę jako obraźliwą albo nielegalną i jeżeli na Facebooku liczba zgłoszeń przekroczy określoną ilość to strona po prostu zostanie usunięta</a:t>
            </a:r>
          </a:p>
          <a:p>
            <a:r>
              <a:rPr lang="pl-PL" dirty="0"/>
              <a:t>Władza może być złośliwa i okrutna i trzeba ją poprawnie ukierunkować i wtedy bardzo pomaga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101B7C-8041-F5B8-C408-49E5C7E2D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35492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B64D32-A38A-7F67-E3C9-2B35D5DAB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DC6F5-F161-0AD8-0F68-AA9AFC15D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01675"/>
          </a:xfrm>
        </p:spPr>
        <p:txBody>
          <a:bodyPr/>
          <a:lstStyle/>
          <a:p>
            <a:pPr algn="ctr"/>
            <a:r>
              <a:rPr lang="pl-PL" dirty="0"/>
              <a:t>Mechanika i dynamika gry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46AF1-9619-2684-CEE6-7402F6581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01674"/>
            <a:ext cx="12192000" cy="5851525"/>
          </a:xfrm>
        </p:spPr>
        <p:txBody>
          <a:bodyPr/>
          <a:lstStyle/>
          <a:p>
            <a:r>
              <a:rPr lang="pl-PL" dirty="0"/>
              <a:t>Mechanika i dynamika gry to dwa bardzo ważne mechanizmy, dzięki którym gra jest grą (bawi i cieszy ludzi)</a:t>
            </a:r>
          </a:p>
          <a:p>
            <a:r>
              <a:rPr lang="pl-PL" dirty="0"/>
              <a:t>Dynamika to fabuła gry</a:t>
            </a:r>
          </a:p>
          <a:p>
            <a:r>
              <a:rPr lang="pl-PL" dirty="0"/>
              <a:t>A mechanika gry to mechanizmy w grze które powodują, że gra działa</a:t>
            </a:r>
          </a:p>
          <a:p>
            <a:r>
              <a:rPr lang="pl-PL" dirty="0"/>
              <a:t>Dynamika gry: nagrody, mechanika gry: punkty i feedback</a:t>
            </a:r>
          </a:p>
          <a:p>
            <a:r>
              <a:rPr lang="pl-PL" dirty="0"/>
              <a:t>Dynamika gry: status (i pozycja), mechanika gry: poziomy (coś co pozwala zwiększać status, dawać radość i satysfakcją z ukończenia misji)</a:t>
            </a:r>
          </a:p>
          <a:p>
            <a:r>
              <a:rPr lang="pl-PL" dirty="0"/>
              <a:t>Dynamika gry: osiągnięcia, mechanika gry: wyzwania </a:t>
            </a:r>
          </a:p>
          <a:p>
            <a:r>
              <a:rPr lang="pl-PL" dirty="0"/>
              <a:t>Dynamika gry: konkurencja, mechanika gry: tablice wyników (można się porównywać z innymi)</a:t>
            </a:r>
          </a:p>
          <a:p>
            <a:r>
              <a:rPr lang="pl-PL" dirty="0"/>
              <a:t>Dynamika gry: współpraca, mechanika gry: szczodrość, podarunki (dla uspołecznionych), testy w stylu zrób coś dla innych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528B02-F7F5-7F82-7B06-8F63F9F3D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19358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1DCB4-E47D-2BB1-BA9B-6EFB9F31B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F05EA-0EC6-2E2F-8335-79285926C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15975"/>
          </a:xfrm>
        </p:spPr>
        <p:txBody>
          <a:bodyPr/>
          <a:lstStyle/>
          <a:p>
            <a:pPr algn="ctr"/>
            <a:r>
              <a:rPr lang="pl-PL" dirty="0"/>
              <a:t>Mechanika i dynamika gry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A6850-1D01-B48C-E6AC-560488E12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90600"/>
            <a:ext cx="11391900" cy="5353050"/>
          </a:xfrm>
        </p:spPr>
        <p:txBody>
          <a:bodyPr/>
          <a:lstStyle/>
          <a:p>
            <a:r>
              <a:rPr lang="pl-PL" dirty="0"/>
              <a:t>Dynamika gry: wyrażanie siebie, mechanika gry: awatary</a:t>
            </a:r>
          </a:p>
          <a:p>
            <a:r>
              <a:rPr lang="pl-PL" dirty="0"/>
              <a:t>W grach można używać awatarów, jakkolwiek badania wskazują na to, że używanie ich bywa ryzykowne</a:t>
            </a:r>
          </a:p>
          <a:p>
            <a:r>
              <a:rPr lang="pl-PL" dirty="0"/>
              <a:t>W rzeczywistości jeżeli tworzymy plan gry, musimy brać pod uwagę dla kogo jest gra</a:t>
            </a:r>
          </a:p>
          <a:p>
            <a:r>
              <a:rPr lang="pl-PL" dirty="0"/>
              <a:t>Jeżeli gra jest przeznaczona dla dzieci, dzieci będą się utożsamiały z awatarem, stworzą awatara jak najbardziej podobnego do nich, włączając w to wagę, ubranie, włosy czy buty</a:t>
            </a:r>
          </a:p>
          <a:p>
            <a:r>
              <a:rPr lang="pl-PL" dirty="0"/>
              <a:t>Dla dorosłych nie ma to znaczenia – dorośli wyobrażają sobie jak ich awatar chcą żeby wyglądał bez nadawania mu jakichkolwiek cech własnego wyglądu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1E6EFF-9F42-0D1C-2676-3209D607A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17150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8B4BB9-8A0E-DC83-027D-EBA642788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C2D64-B4A7-4085-A616-FC875649B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92175"/>
          </a:xfrm>
        </p:spPr>
        <p:txBody>
          <a:bodyPr/>
          <a:lstStyle/>
          <a:p>
            <a:pPr algn="ctr"/>
            <a:r>
              <a:rPr lang="pl-PL" dirty="0"/>
              <a:t>Awatar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1B335-17DE-7C1E-8C2F-C37872D483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23900"/>
            <a:ext cx="12192000" cy="5638800"/>
          </a:xfrm>
        </p:spPr>
        <p:txBody>
          <a:bodyPr/>
          <a:lstStyle/>
          <a:p>
            <a:r>
              <a:rPr lang="pl-PL" dirty="0"/>
              <a:t>Jeżeli jacyś gracze chcą aby awatar nosił fizyczne podobieństwo do nich samych, to rodzi to sporo problemów</a:t>
            </a:r>
          </a:p>
          <a:p>
            <a:r>
              <a:rPr lang="pl-PL" dirty="0"/>
              <a:t>Czasami awatary pomagają – żołnierze z symptomami stresu pourazowego nie potrafi sobie poradzić ze swoimi problemami tak długo, jak długo pozostają ukryte w środku jego psychiki</a:t>
            </a:r>
          </a:p>
          <a:p>
            <a:r>
              <a:rPr lang="pl-PL" dirty="0"/>
              <a:t>Gry mogą pomóc uzewnętrznić te problemy poprzez pewne zdarzenia lub epizody w grze, które przypominają to, co spotkało żołnierzy w realnym życiu</a:t>
            </a:r>
          </a:p>
          <a:p>
            <a:r>
              <a:rPr lang="pl-PL" dirty="0"/>
              <a:t>W grze grają awatary, a nie żołnierze, przez co żołnierze mogą odseparować siebie od swoich emocji – co bardzo pomaga w terapii, bo uczy dystansować się od wspomnień</a:t>
            </a:r>
          </a:p>
          <a:p>
            <a:r>
              <a:rPr lang="pl-PL" dirty="0"/>
              <a:t>Jeżeli na swojej stronie firmowej zbudujesz sklep w którym można stworzyć awatara i kupić naszyjnik dla awatara, to może ludzie poniżej 14 roku życia by go kupili ale nie mają pieniędzy a starszych to w ogóle nie zainteresuje</a:t>
            </a:r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595A98-EB77-1B17-DD47-52FAF96E1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59597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C0831-CDDE-0841-B682-F17CED900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15975"/>
          </a:xfrm>
        </p:spPr>
        <p:txBody>
          <a:bodyPr/>
          <a:lstStyle/>
          <a:p>
            <a:pPr algn="ctr"/>
            <a:r>
              <a:rPr lang="pl-PL" dirty="0"/>
              <a:t>Punkty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76F8F-CD88-8E16-819B-5F7CADDC6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15974"/>
            <a:ext cx="12192000" cy="5775325"/>
          </a:xfrm>
        </p:spPr>
        <p:txBody>
          <a:bodyPr/>
          <a:lstStyle/>
          <a:p>
            <a:r>
              <a:rPr lang="pl-PL" dirty="0"/>
              <a:t>Punkty są najużyteczniejsze jeżeli tworzy się z nich kolekcje</a:t>
            </a:r>
          </a:p>
          <a:p>
            <a:r>
              <a:rPr lang="pl-PL" dirty="0"/>
              <a:t>Czy pamiętasz album ze znaczkami, naklejkami albo kartami?</a:t>
            </a:r>
          </a:p>
          <a:p>
            <a:r>
              <a:rPr lang="pl-PL" dirty="0"/>
              <a:t>Otrzymanie jednego punktu nie robi na graczu jakiegoś dużego wrażenia, ale zdobycie 10 punktów – już tak – i z tego zdają sobie sprawę firmy, które tworzą programy lojalnościowe</a:t>
            </a:r>
          </a:p>
          <a:p>
            <a:r>
              <a:rPr lang="pl-PL" dirty="0"/>
              <a:t>Jeżeli używasz myjni samochodowej albo baru sałatkowego, to zwykle dostajesz kartę lojalnościową na naklejki, ósme mycie lub sałatka jest za darmo</a:t>
            </a:r>
          </a:p>
          <a:p>
            <a:r>
              <a:rPr lang="pl-PL" dirty="0"/>
              <a:t>Problemem są pierwsze pieczątki kiedy motywacja klienta jest niska – trzeba wtedy dodatkowych zachęt żeby klient przekonał się, że jest blisko nagrody</a:t>
            </a:r>
          </a:p>
          <a:p>
            <a:r>
              <a:rPr lang="pl-PL" dirty="0"/>
              <a:t>Jeżeli chcesz używać takich kart to trzeba dodać zachętę na początek – dziesiąta sałatka / mycie samochodu jest za darmo, a Ty masz już trzy pieczątki  - są wtedy mniejsze szanse, że klient wyrzuci ją do kosza</a:t>
            </a:r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803C01-0481-1EDE-2EC4-C7630A603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8026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5D054-61D8-FB65-563D-1DC639D0E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Dowody na skuteczność gamifikacji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7E446-CBC0-6CEB-598F-BDF6A9181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 innej sytuacji chodziło o zachęcenie ludzi, aby zamiast korzystać z ruchomych schodów chodzili po schodach obok</a:t>
            </a:r>
          </a:p>
          <a:p>
            <a:r>
              <a:rPr lang="pl-PL" dirty="0"/>
              <a:t>Aby ludzi do tego zachęcić, na schodach położono panele, które przypominały pianino i które grały jak pianino</a:t>
            </a:r>
          </a:p>
          <a:p>
            <a:r>
              <a:rPr lang="pl-PL" dirty="0"/>
              <a:t>66% więcej ludzi korzysta od tej pory ze schodów</a:t>
            </a:r>
          </a:p>
          <a:p>
            <a:r>
              <a:rPr lang="pl-PL" dirty="0">
                <a:hlinkClick r:id="rId2"/>
              </a:rPr>
              <a:t>https://www.youtube.com/watch?v=2lXh2n0aPyw</a:t>
            </a:r>
            <a:endParaRPr lang="pl-PL" dirty="0"/>
          </a:p>
          <a:p>
            <a:r>
              <a:rPr lang="pl-PL" dirty="0"/>
              <a:t>(instant feedback)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C4D15F-31E2-9D0C-7029-C472A309F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84523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66AB2-B263-A2A7-A575-B43F879A2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B7A01-509B-2D42-6F7C-8329CEF88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15975"/>
          </a:xfrm>
        </p:spPr>
        <p:txBody>
          <a:bodyPr/>
          <a:lstStyle/>
          <a:p>
            <a:pPr algn="ctr"/>
            <a:r>
              <a:rPr lang="pl-PL" dirty="0"/>
              <a:t>Punkty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5FEA3-548C-BEAD-AFEB-3BBBC3E87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15974"/>
            <a:ext cx="12192000" cy="5775325"/>
          </a:xfrm>
        </p:spPr>
        <p:txBody>
          <a:bodyPr/>
          <a:lstStyle/>
          <a:p>
            <a:r>
              <a:rPr lang="pl-PL" dirty="0"/>
              <a:t>Kolejną kwestią jest nazwanie oferowanej kolekcji</a:t>
            </a:r>
          </a:p>
          <a:p>
            <a:r>
              <a:rPr lang="pl-PL" dirty="0"/>
              <a:t>Programy lojalnościowe nie mogą nazywać się „program lojalnościowy” a punkty nie mogą nazywać się ”punktami”</a:t>
            </a:r>
          </a:p>
          <a:p>
            <a:r>
              <a:rPr lang="pl-PL" dirty="0"/>
              <a:t>Pomyśl ile to programów lojalnościowych masz na kartach w portfelu, które się niczym nie wyróżniają</a:t>
            </a:r>
          </a:p>
          <a:p>
            <a:r>
              <a:rPr lang="pl-PL" dirty="0"/>
              <a:t>Musisz się czymś wyróżnić, aby zwrócić na siebie uwagę</a:t>
            </a:r>
          </a:p>
          <a:p>
            <a:r>
              <a:rPr lang="pl-PL" dirty="0"/>
              <a:t>Musisz swój program jakoś nazwać, aby się wyróżniał</a:t>
            </a:r>
          </a:p>
          <a:p>
            <a:r>
              <a:rPr lang="pl-PL" dirty="0"/>
              <a:t>Potrzebujesz także mocnego schematu wzmocnienia</a:t>
            </a:r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05961D-343E-11D1-4142-D83AD44EF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0186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B4D29-B392-6ECF-5A89-AA22E2870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57249"/>
          </a:xfrm>
        </p:spPr>
        <p:txBody>
          <a:bodyPr/>
          <a:lstStyle/>
          <a:p>
            <a:r>
              <a:rPr lang="pl-PL" dirty="0"/>
              <a:t>Schemat wzmocnienia (</a:t>
            </a:r>
            <a:r>
              <a:rPr lang="pl-PL" dirty="0" err="1"/>
              <a:t>reinforcement</a:t>
            </a:r>
            <a:r>
              <a:rPr lang="pl-PL" dirty="0"/>
              <a:t> </a:t>
            </a:r>
            <a:r>
              <a:rPr lang="pl-PL" dirty="0" err="1"/>
              <a:t>scheme</a:t>
            </a:r>
            <a:r>
              <a:rPr lang="pl-PL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78AFC-1AE9-665A-197E-2707860B7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0601"/>
            <a:ext cx="12192000" cy="5867398"/>
          </a:xfrm>
        </p:spPr>
        <p:txBody>
          <a:bodyPr>
            <a:normAutofit lnSpcReduction="10000"/>
          </a:bodyPr>
          <a:lstStyle/>
          <a:p>
            <a:r>
              <a:rPr lang="pl-PL" dirty="0"/>
              <a:t>Co to jest schemat wzmocnienia</a:t>
            </a:r>
          </a:p>
          <a:p>
            <a:r>
              <a:rPr lang="pl-PL" dirty="0"/>
              <a:t>B.F. Skinner był jednym z pierwszych badaczy, którzy zajmowali się schematem wzmocnienia</a:t>
            </a:r>
          </a:p>
          <a:p>
            <a:r>
              <a:rPr lang="pl-PL" dirty="0"/>
              <a:t>Skinner zrozumiał, że są 2 rodzaje wzmocnień – ciągłe lub losowe</a:t>
            </a:r>
          </a:p>
          <a:p>
            <a:r>
              <a:rPr lang="pl-PL" dirty="0"/>
              <a:t>W ramach wzmocnień nagrody są być za wysiłek lub za osiągnięcia (wyniki)</a:t>
            </a:r>
          </a:p>
          <a:p>
            <a:r>
              <a:rPr lang="pl-PL" dirty="0"/>
              <a:t>Jak połączyć nagrodę za wysiłek i za osiągnięcia</a:t>
            </a:r>
          </a:p>
          <a:p>
            <a:r>
              <a:rPr lang="pl-PL" dirty="0"/>
              <a:t>W przypadku wzmocnienia ciągłego wiem co muszę zrobić aby dostać nagrodę – jestem wynagradzany/a za wysyłek i to ma dużą siłę przebicia, wciąga klientów w program</a:t>
            </a:r>
          </a:p>
          <a:p>
            <a:r>
              <a:rPr lang="pl-PL" dirty="0"/>
              <a:t>Wróćmy do kawiarni – mamy program kup 5 kaw to dostaniesz szóstą za darmo – wyobraź sobie, że zostały Ci 2 kawy do zakupu żeby dostać szóstą kawę za darmo – ale co jeżeli dostaniesz szóstą? </a:t>
            </a:r>
          </a:p>
          <a:p>
            <a:r>
              <a:rPr lang="pl-PL" dirty="0"/>
              <a:t>Niekoniecznie wrócisz do tej samej kawiarni, bo w innej także Ci zaoferują szóstą kawę za darmo więc możesz zacząć zbierać punkty gdzie indziej</a:t>
            </a:r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6E0842-6A7A-D79C-FA4F-648394481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56814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3741E0-D243-A183-1111-FB4329ED8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0A939-937D-8BF6-34D9-DC958A972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57249"/>
          </a:xfrm>
        </p:spPr>
        <p:txBody>
          <a:bodyPr/>
          <a:lstStyle/>
          <a:p>
            <a:r>
              <a:rPr lang="pl-PL" dirty="0"/>
              <a:t>Schemat wzmocnienia (</a:t>
            </a:r>
            <a:r>
              <a:rPr lang="pl-PL" dirty="0" err="1"/>
              <a:t>reinforcement</a:t>
            </a:r>
            <a:r>
              <a:rPr lang="pl-PL" dirty="0"/>
              <a:t> </a:t>
            </a:r>
            <a:r>
              <a:rPr lang="pl-PL" dirty="0" err="1"/>
              <a:t>scheme</a:t>
            </a:r>
            <a:r>
              <a:rPr lang="pl-PL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810D6-F7C7-2274-13F7-0AD1647E3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0601"/>
            <a:ext cx="12192000" cy="5867398"/>
          </a:xfrm>
        </p:spPr>
        <p:txBody>
          <a:bodyPr>
            <a:normAutofit/>
          </a:bodyPr>
          <a:lstStyle/>
          <a:p>
            <a:r>
              <a:rPr lang="pl-PL" dirty="0"/>
              <a:t>Co zrobić aby zapobiec takiej ucieczce klientów?</a:t>
            </a:r>
          </a:p>
          <a:p>
            <a:r>
              <a:rPr lang="pl-PL" dirty="0"/>
              <a:t>Jednym z rozwiązań jest stworzenie parasola ochronnego dla twojego programu lojalnościowego</a:t>
            </a:r>
          </a:p>
          <a:p>
            <a:r>
              <a:rPr lang="pl-PL" dirty="0"/>
              <a:t>Tworzysz program długookresowy, który daje różne nagrody w czasie za różne osiągnięcia</a:t>
            </a:r>
          </a:p>
          <a:p>
            <a:r>
              <a:rPr lang="pl-PL" dirty="0"/>
              <a:t>Pięć kaw daje Ci szóstą kawę, ale jeszcze dwie wizyty daje Ci w tej samej cenie większy kubek kawy – a po ośmiu kolejna kawa za darmo</a:t>
            </a:r>
          </a:p>
          <a:p>
            <a:r>
              <a:rPr lang="pl-PL" dirty="0"/>
              <a:t>Potem za 20 kaw klient dostaje kubek za darmo</a:t>
            </a:r>
          </a:p>
          <a:p>
            <a:r>
              <a:rPr lang="pl-PL" dirty="0"/>
              <a:t>Taka sama aktywność jest wynagradzana w rosnący sposób coraz wyższymi nagrodami w wydłużonym okresie czasu</a:t>
            </a:r>
          </a:p>
          <a:p>
            <a:r>
              <a:rPr lang="pl-PL" dirty="0"/>
              <a:t>Kiedy tworzysz swój własny program nagród, oprócz takiego parasola dołóż także losowe nagrody oferowane praktycznie za nic, to także przyciąga klientów – nieoczekiwane i niezwiązane z wysiłkiem</a:t>
            </a:r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8F0925-169D-8138-8567-CA9A1FC58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32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86014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648AB5-6BE2-E3E7-1AE2-0D659B027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4583A-C95C-F9AE-4985-A4268D221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57249"/>
          </a:xfrm>
        </p:spPr>
        <p:txBody>
          <a:bodyPr/>
          <a:lstStyle/>
          <a:p>
            <a:r>
              <a:rPr lang="pl-PL" dirty="0"/>
              <a:t>Schemat wzmocnienia (</a:t>
            </a:r>
            <a:r>
              <a:rPr lang="pl-PL" dirty="0" err="1"/>
              <a:t>reinforcement</a:t>
            </a:r>
            <a:r>
              <a:rPr lang="pl-PL" dirty="0"/>
              <a:t> </a:t>
            </a:r>
            <a:r>
              <a:rPr lang="pl-PL" dirty="0" err="1"/>
              <a:t>scheme</a:t>
            </a:r>
            <a:r>
              <a:rPr lang="pl-PL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99432-8528-017B-0D9E-A95CB1B5F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0601"/>
            <a:ext cx="12192000" cy="5867398"/>
          </a:xfrm>
        </p:spPr>
        <p:txBody>
          <a:bodyPr>
            <a:normAutofit lnSpcReduction="10000"/>
          </a:bodyPr>
          <a:lstStyle/>
          <a:p>
            <a:r>
              <a:rPr lang="pl-PL" dirty="0"/>
              <a:t>Wyobraź sobie, że przychodzisz do kawiarni, a barista Ci mówi – jesteś dzisiaj dziesiątym klientem, i z tej okazji dostajesz kupon zniżkowy na 10 kaw </a:t>
            </a:r>
          </a:p>
          <a:p>
            <a:r>
              <a:rPr lang="pl-PL" dirty="0"/>
              <a:t>Klient nie wiedział o tym, ale ukryte zasady jakie odkrywasz powodują, że będziesz wracać i starać się odkryć więcej ukrytych zasad</a:t>
            </a:r>
          </a:p>
          <a:p>
            <a:r>
              <a:rPr lang="pl-PL" dirty="0"/>
              <a:t>Co jeżeli przyjdę do kawiarni tuż przed zamknięciem?</a:t>
            </a:r>
          </a:p>
          <a:p>
            <a:r>
              <a:rPr lang="pl-PL" dirty="0"/>
              <a:t>Co jeżeli przyjdę do kawiarni o 2 nad ranem?</a:t>
            </a:r>
          </a:p>
          <a:p>
            <a:r>
              <a:rPr lang="pl-PL" dirty="0"/>
              <a:t>Co jeżeli przyprowadzę troje przyjaciół?</a:t>
            </a:r>
          </a:p>
          <a:p>
            <a:r>
              <a:rPr lang="pl-PL" dirty="0"/>
              <a:t>Co jeżeli przyjdę do kawiarni pierwszego kwietnia?</a:t>
            </a:r>
          </a:p>
          <a:p>
            <a:r>
              <a:rPr lang="pl-PL" dirty="0"/>
              <a:t>Powinna być ogromna ilość różnych nagród porozrzucana losowo i przypisana do wielu różnych wyzwań dla klientów</a:t>
            </a:r>
          </a:p>
          <a:p>
            <a:r>
              <a:rPr lang="pl-PL" dirty="0"/>
              <a:t>Wyzwanie aby przyprowadzić iluś kolegów/ aby wypić ileś kawy/aby dodać wpisy do encyklopedii/ aby każdy z typów graczy znalazł coś dla siebie – aby badali (badacze)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4EEE6C-B5A1-70CD-573B-7BD76DF7E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33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90751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13B00D-1415-1217-A8A0-F6B5673B0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22C6B-0457-60EB-4362-38728F6BA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01675"/>
          </a:xfrm>
        </p:spPr>
        <p:txBody>
          <a:bodyPr/>
          <a:lstStyle/>
          <a:p>
            <a:r>
              <a:rPr lang="pl-PL" dirty="0"/>
              <a:t>Schemat wzmocnienia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B942A-FCE5-8401-08A0-F6727DD39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50" y="701674"/>
            <a:ext cx="11582400" cy="5813425"/>
          </a:xfrm>
        </p:spPr>
        <p:txBody>
          <a:bodyPr/>
          <a:lstStyle/>
          <a:p>
            <a:r>
              <a:rPr lang="pl-PL" dirty="0"/>
              <a:t>Wyższe poziomy powinny zostać tak ustawione, aby wymagały więcej doświadczenia od klientów</a:t>
            </a:r>
          </a:p>
          <a:p>
            <a:r>
              <a:rPr lang="pl-PL" dirty="0"/>
              <a:t>To niekoniecznie doświadczenie z gry – ale na przykład, jeżeli przy pierwszej wizycie dostałeś kawę za darmo, to kolejna kawa za darmo nie może być za nic – musi być konieczne włożenie większego wysiłku</a:t>
            </a:r>
          </a:p>
          <a:p>
            <a:r>
              <a:rPr lang="pl-PL" dirty="0"/>
              <a:t>Na trzecim poziomie musi być jeszcze trudniej</a:t>
            </a:r>
          </a:p>
          <a:p>
            <a:r>
              <a:rPr lang="pl-PL" dirty="0"/>
              <a:t>Jeżeli ludzie grają w grę dla statusu, to musi być na każdym poziomie trudniej, bo inaczej każdy może go osiągnąć i ci szukający statusu nie wyróżnią się w tłumie mimo wysiłku</a:t>
            </a:r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6295EC-067D-4B63-D5C6-DF47C940C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34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28923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574BBC-A9DA-5A28-01E7-F7641B4C7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D0988-8B26-8323-19C3-3BCBD2A97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20725"/>
          </a:xfrm>
        </p:spPr>
        <p:txBody>
          <a:bodyPr/>
          <a:lstStyle/>
          <a:p>
            <a:r>
              <a:rPr lang="pl-PL" dirty="0"/>
              <a:t>Poziomy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0172A-0CA5-FA4D-6BF9-AA786291D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20724"/>
            <a:ext cx="12192000" cy="6137275"/>
          </a:xfrm>
        </p:spPr>
        <p:txBody>
          <a:bodyPr>
            <a:normAutofit/>
          </a:bodyPr>
          <a:lstStyle/>
          <a:p>
            <a:r>
              <a:rPr lang="pl-PL" dirty="0"/>
              <a:t>Poziomy są symbolem statusu dla większości graczy, dla zabójców jest to symbol posiadanej władzy i siły</a:t>
            </a:r>
          </a:p>
          <a:p>
            <a:r>
              <a:rPr lang="pl-PL" dirty="0"/>
              <a:t>Najlepiej działają jeżeli ludzie mogą widzieć swoje statusy (coś jak epolety w wojsku) – co można dać jako totem co będzie też wpływało na innych graczy</a:t>
            </a:r>
          </a:p>
          <a:p>
            <a:r>
              <a:rPr lang="pl-PL" dirty="0"/>
              <a:t>Możesz dać plakietkę/kartę „przyjaciel kawiarni” i ta plakietka np. powoduje, że ktoś jest obsługiwany bez kolejki albo dostaje kawę w pięknej filiżance, a nie w papierowym kubku – to nie kosztuje dużo, a pokazuje status klienta – może być broszka – ona jeszcze zwróci uwagę na ludzi w innych miejscach i zrobi reklamę temu miejscu (co trzeba zrobić aby taką dostać, żeby mnie obsługiwali pierwszą)</a:t>
            </a:r>
          </a:p>
          <a:p>
            <a:r>
              <a:rPr lang="pl-PL" dirty="0"/>
              <a:t>Albo platynowa karta – to także symbol statusu, totem – aby ją zdobyć, trzeba mieć na rachunku w banku stale określoną kwotę pieniędzy, stałe wpłaty, ale daje status i ludzie są gotowi na największe poświęcenia aby mieć taką kartę i żeby pokazywać innym swój status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C577A8-6404-F05A-B3FE-2581DABAE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35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87757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8CF69-3872-66CE-12A8-2D0DE2FEF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A88DB-DFF6-E900-6D0D-647257B9A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73125"/>
          </a:xfrm>
        </p:spPr>
        <p:txBody>
          <a:bodyPr/>
          <a:lstStyle/>
          <a:p>
            <a:r>
              <a:rPr lang="pl-PL" dirty="0"/>
              <a:t>Totem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EC006-C6F1-AE92-E1BB-142FAAC26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3124"/>
            <a:ext cx="12192000" cy="5565775"/>
          </a:xfrm>
        </p:spPr>
        <p:txBody>
          <a:bodyPr/>
          <a:lstStyle/>
          <a:p>
            <a:r>
              <a:rPr lang="pl-PL" dirty="0"/>
              <a:t>Ludzie używają przeróżnych symboli statusu</a:t>
            </a:r>
          </a:p>
          <a:p>
            <a:r>
              <a:rPr lang="pl-PL" dirty="0"/>
              <a:t>Weźmy torebki Coco Chanel – torebka za 20 zł też pozwala przechowywać w niej telefon komórkowy, ale torebka Chanel daje właścicielce status i poczucie władzy</a:t>
            </a:r>
          </a:p>
          <a:p>
            <a:r>
              <a:rPr lang="pl-PL" dirty="0"/>
              <a:t>Symbole statusu to także np. buty </a:t>
            </a:r>
            <a:r>
              <a:rPr lang="pl-PL" dirty="0" err="1"/>
              <a:t>Lobaton</a:t>
            </a:r>
            <a:r>
              <a:rPr lang="pl-PL" dirty="0"/>
              <a:t> z czerwonymi podeszwami</a:t>
            </a:r>
          </a:p>
          <a:p>
            <a:r>
              <a:rPr lang="pl-PL" dirty="0"/>
              <a:t>Zwykle ceny są zabójcze za takie produkty, ale nie zawsze</a:t>
            </a:r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44746A-AC16-A128-5487-DC56530F5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36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1885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1A535-63A3-1453-2DCF-EB94D507CE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050FE-27F8-0640-B7A7-DF2A0B24D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11225"/>
          </a:xfrm>
        </p:spPr>
        <p:txBody>
          <a:bodyPr/>
          <a:lstStyle/>
          <a:p>
            <a:pPr algn="ctr"/>
            <a:r>
              <a:rPr lang="pl-PL" dirty="0"/>
              <a:t>Wyzwania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767DF-3E40-6D4C-E94A-C248BBEE5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1224"/>
            <a:ext cx="12192000" cy="5622925"/>
          </a:xfrm>
        </p:spPr>
        <p:txBody>
          <a:bodyPr/>
          <a:lstStyle/>
          <a:p>
            <a:r>
              <a:rPr lang="pl-PL" dirty="0"/>
              <a:t>Gamifikacja wykorzystuje także wyzwania</a:t>
            </a:r>
          </a:p>
          <a:p>
            <a:r>
              <a:rPr lang="pl-PL" dirty="0"/>
              <a:t>Wyzwanie to jest to, co daje graczowi satysfakcję z osiągnięcia określonego celu (wewnętrzna satysfakcja uzyskiwana z grania)</a:t>
            </a:r>
          </a:p>
          <a:p>
            <a:r>
              <a:rPr lang="pl-PL" dirty="0"/>
              <a:t>Wpływa on w silny sposób na Twój system nagród w Twojej głowie</a:t>
            </a:r>
          </a:p>
          <a:p>
            <a:r>
              <a:rPr lang="pl-PL" dirty="0"/>
              <a:t>Satysfakcja w Twojej głowie z wykonanego zadania jest bardzo silnym motywatorem, wpływa na wewnętrzną satysfakcję</a:t>
            </a:r>
          </a:p>
          <a:p>
            <a:r>
              <a:rPr lang="pl-PL" dirty="0"/>
              <a:t>Jeżeli nie będziemy dostarczać ludziom nowych wyzwań to albo się zniechęcą albo zaczną szukać i tworzyć swoje własne wyzwania</a:t>
            </a:r>
          </a:p>
          <a:p>
            <a:r>
              <a:rPr lang="pl-PL" dirty="0"/>
              <a:t>Na przykład, jako dziecko czy nie tworzyłeś swoich własnych reguł ? Chodzenie po chodniku jest nudne, czy zatem nie dawałeś sobie wyzwań żeby na przykład nie nadepnąć łączenia pomiędzy płytkami? Albo chodzić tylko krawężnikiem? Nie dawało Ci to satysfakcji?</a:t>
            </a:r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47801C-DD63-4563-3451-82319CFB4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37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19634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FF21CB-A0DB-3A68-7058-9DFD16097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A4EDD-3EDF-EC5A-8B24-7B03229D7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58825"/>
          </a:xfrm>
        </p:spPr>
        <p:txBody>
          <a:bodyPr/>
          <a:lstStyle/>
          <a:p>
            <a:r>
              <a:rPr lang="pl-PL" dirty="0"/>
              <a:t>Wyzwania w supermarkecie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A512C-C03D-E656-F72F-C4E41EEAD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58824"/>
            <a:ext cx="12192000" cy="5661025"/>
          </a:xfrm>
        </p:spPr>
        <p:txBody>
          <a:bodyPr>
            <a:normAutofit lnSpcReduction="10000"/>
          </a:bodyPr>
          <a:lstStyle/>
          <a:p>
            <a:r>
              <a:rPr lang="pl-PL" dirty="0"/>
              <a:t>W supermarkecie wyzwaniem jest m.in. Zrobienie sprawne zakupów i dostanie się do najszybciej poruszającej się kolejki do kasy</a:t>
            </a:r>
          </a:p>
          <a:p>
            <a:r>
              <a:rPr lang="pl-PL" dirty="0"/>
              <a:t>Jeżeli w supermarkecie nie będzie wyzwań to klienci sami sobie je wymyślą</a:t>
            </a:r>
          </a:p>
          <a:p>
            <a:r>
              <a:rPr lang="pl-PL" dirty="0"/>
              <a:t>Wyzwania mają określoną strukturę, przede wszystkim muszą mieć jasno określony, </a:t>
            </a:r>
            <a:r>
              <a:rPr lang="pl-PL" dirty="0" err="1"/>
              <a:t>nienegocjowalny</a:t>
            </a:r>
            <a:r>
              <a:rPr lang="pl-PL" dirty="0"/>
              <a:t> i bezdyskusyjny cel do osiągnięcia</a:t>
            </a:r>
          </a:p>
          <a:p>
            <a:r>
              <a:rPr lang="pl-PL" dirty="0"/>
              <a:t>Już mówiliśmy o tym – o schemacie parasola</a:t>
            </a:r>
          </a:p>
          <a:p>
            <a:r>
              <a:rPr lang="pl-PL" dirty="0"/>
              <a:t>Różne okresy czasowe i różne nagrody, jedno osiągnięcie prowadzi do drugiego</a:t>
            </a:r>
          </a:p>
          <a:p>
            <a:r>
              <a:rPr lang="pl-PL" dirty="0"/>
              <a:t>Niech wyzwania mają różną dynamikę, np. pojawienie się w kawiarni w określonym dniu z przyjaciółmi, kupno kawy przed 9:00, przyjście we wtorek na kawę – im więcej wyzwań tym dłużej będzie trwała satysfakcja klientów</a:t>
            </a:r>
          </a:p>
          <a:p>
            <a:r>
              <a:rPr lang="pl-PL" dirty="0"/>
              <a:t>Zbieranie punktów nie jest szczególnie pasjonujące i ludzie się tym zaczną nudzić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CFB4E9-6548-9E50-840B-0C1B521A6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38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46164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DB3C17-63ED-89C5-BC21-CF3EBAFA6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DCC90-F13B-E76D-E5F1-8E5543362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30275"/>
          </a:xfrm>
        </p:spPr>
        <p:txBody>
          <a:bodyPr/>
          <a:lstStyle/>
          <a:p>
            <a:r>
              <a:rPr lang="pl-PL" dirty="0"/>
              <a:t>Tablice wyników (leader </a:t>
            </a:r>
            <a:r>
              <a:rPr lang="pl-PL" dirty="0" err="1"/>
              <a:t>boards</a:t>
            </a:r>
            <a:r>
              <a:rPr lang="pl-PL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F56EE-B528-2399-A192-C0473917A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42950"/>
            <a:ext cx="12192000" cy="6115050"/>
          </a:xfrm>
        </p:spPr>
        <p:txBody>
          <a:bodyPr>
            <a:normAutofit lnSpcReduction="10000"/>
          </a:bodyPr>
          <a:lstStyle/>
          <a:p>
            <a:r>
              <a:rPr lang="pl-PL" dirty="0"/>
              <a:t>Gamifikacja przewiduje także tworzenie tabel zwycięzców (z punktacją, tabel wyników) co jest bardzo ważne dla typu gracza zwycięzca (</a:t>
            </a:r>
            <a:r>
              <a:rPr lang="pl-PL" dirty="0" err="1"/>
              <a:t>Achiever</a:t>
            </a:r>
            <a:r>
              <a:rPr lang="pl-PL" dirty="0"/>
              <a:t>)</a:t>
            </a:r>
          </a:p>
          <a:p>
            <a:r>
              <a:rPr lang="pl-PL" dirty="0"/>
              <a:t>Ale parę rzeczy trzeba wiedzieć zanim się stworzy taką tabelę</a:t>
            </a:r>
          </a:p>
          <a:p>
            <a:r>
              <a:rPr lang="pl-PL" dirty="0"/>
              <a:t>Pamiętasz samochód, który mówił Ci, że Twój brat czy szwagier przejechał taką samą trasę jak Ty spalając określoną ilość paliwa? </a:t>
            </a:r>
          </a:p>
          <a:p>
            <a:r>
              <a:rPr lang="pl-PL" dirty="0"/>
              <a:t>Nie byłoby takiego wyzwania gdyby samochód powiedział „spróbuj przejechać ten odcinek spalając mniej niż 4.2 litra na 100 km)</a:t>
            </a:r>
          </a:p>
          <a:p>
            <a:r>
              <a:rPr lang="pl-PL" dirty="0"/>
              <a:t>Dlaczego? Bo aspekt społeczny wyzwań jest bardzo ważny, nie można go pominąć – ludzie chcą konkurować z osobami, które znają, przyjaciółmi, a nie ludźmi, których nie znają</a:t>
            </a:r>
          </a:p>
          <a:p>
            <a:r>
              <a:rPr lang="pl-PL" dirty="0"/>
              <a:t>Dlatego ludziom trzeba dawać tabele z wynikami podające wyniki osób, które oni znają, inaczej nie będą ich w żaden sposób motywować do poprawy wyników</a:t>
            </a:r>
          </a:p>
          <a:p>
            <a:r>
              <a:rPr lang="pl-PL" dirty="0"/>
              <a:t> Należy też pamiętać o małych krokach – jeżeli pierwsza osoba na liście ma 20 milionów punktów, a ja mam 100 to taka informacja mnie nie zmotywuje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956A68-F91E-59C6-FDDE-26DE6D12B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39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398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D034D-423B-AD78-8639-56B973991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Dowody na skuteczność gamifikacji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EDC0E-447A-131D-7323-4131EDD5F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Pojemnik na śmieci nie był zbyt często używany, aż do momentu, kiedy dołożono elektronikę, która sugerowała, że śmieci bardzo długo spadają zanim rzeczywiście dotykają dna</a:t>
            </a:r>
          </a:p>
          <a:p>
            <a:r>
              <a:rPr lang="pl-PL" dirty="0"/>
              <a:t>Pojemnik zaczął zbierać 41 kg więcej śmieci niż inne pojemniki (dziennie)</a:t>
            </a:r>
          </a:p>
          <a:p>
            <a:r>
              <a:rPr lang="pl-PL" dirty="0"/>
              <a:t>https://www.youtube.com/watch?v=cbEKAwCoCKw&amp;list=PLB1FCDECAA42F0A32&amp;index=2</a:t>
            </a:r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25F403-D9A7-E19A-E7F9-A6D4C0239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774131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42CB7F-7998-8D1A-BC6C-7AC9241604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B13C2-B6DC-4D9B-D8B0-E80278B6D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35025"/>
          </a:xfrm>
        </p:spPr>
        <p:txBody>
          <a:bodyPr/>
          <a:lstStyle/>
          <a:p>
            <a:pPr algn="ctr"/>
            <a:r>
              <a:rPr lang="pl-PL" dirty="0"/>
              <a:t>Tablice wyników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5BA25-E555-A521-3C75-3620C779F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5800"/>
            <a:ext cx="12192000" cy="6172200"/>
          </a:xfrm>
        </p:spPr>
        <p:txBody>
          <a:bodyPr/>
          <a:lstStyle/>
          <a:p>
            <a:r>
              <a:rPr lang="pl-PL" dirty="0"/>
              <a:t>Tablica, która mnie zmotywuje to informacja, że osoba nade mną ma 24 punkty (i że może to być mój szwagier albo ktoś nieznajomy) – nie będzie trudno pobić takiego konkurenta</a:t>
            </a:r>
          </a:p>
          <a:p>
            <a:r>
              <a:rPr lang="pl-PL" dirty="0"/>
              <a:t>Jeżeli takiej tabeli wyników nie będzie, to ludzie ją sobie sami zbudują</a:t>
            </a:r>
          </a:p>
          <a:p>
            <a:r>
              <a:rPr lang="pl-PL" dirty="0"/>
              <a:t>Najlepsze gry pokazują tabele wyników dostosowane do danego gracza – pokazujące wyniki osób, które gracz zna, a nie anonimowych graczy</a:t>
            </a:r>
          </a:p>
          <a:p>
            <a:r>
              <a:rPr lang="pl-PL" dirty="0"/>
              <a:t>Chyba że ktoś chce wygrać całą grę – wtedy tak, wtedy taka osoba potrzebuje całej tabeli wyników</a:t>
            </a:r>
          </a:p>
          <a:p>
            <a:r>
              <a:rPr lang="pl-PL" dirty="0"/>
              <a:t>Ale normalnie tablica powinna pokazywać ludzi z naszej grupy – kogoś trochę lepszego ode mnie i trochę gorszego ode mnie – że nie jesteś najgorszy</a:t>
            </a:r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971072-0E83-290D-6201-DAA8B60E2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40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227566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C54DB5-A73B-73B3-D8C5-97DC2EBAC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25A5F-00C8-8D0B-969B-0743A7C2B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1325"/>
            <a:ext cx="11925300" cy="1006475"/>
          </a:xfrm>
        </p:spPr>
        <p:txBody>
          <a:bodyPr/>
          <a:lstStyle/>
          <a:p>
            <a:r>
              <a:rPr lang="pl-PL" dirty="0"/>
              <a:t>Nike plus – przykład indywidualnej tabeli wyników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FDF27-1915-0BB3-566C-193380A58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5617759-FFE9-6D70-1351-F28BF548A0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077799"/>
            <a:ext cx="10515600" cy="5407311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41892-1E69-5EDE-2922-DF5D23F96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41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232863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265A9-69DC-0EE4-B7B0-D91925274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0659E-B92D-85A9-B327-84DE248A9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54075"/>
          </a:xfrm>
        </p:spPr>
        <p:txBody>
          <a:bodyPr/>
          <a:lstStyle/>
          <a:p>
            <a:r>
              <a:rPr lang="pl-PL" dirty="0"/>
              <a:t>Nike plus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2AB3F-A383-84DB-8F9B-AA47F9FE5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276350"/>
            <a:ext cx="11430000" cy="4991100"/>
          </a:xfrm>
        </p:spPr>
        <p:txBody>
          <a:bodyPr/>
          <a:lstStyle/>
          <a:p>
            <a:r>
              <a:rPr lang="pl-PL" dirty="0"/>
              <a:t>Widać jak wypadli moi znajomi</a:t>
            </a:r>
          </a:p>
          <a:p>
            <a:r>
              <a:rPr lang="pl-PL" dirty="0"/>
              <a:t>Dostaję też </a:t>
            </a:r>
            <a:r>
              <a:rPr lang="pl-PL" dirty="0" err="1"/>
              <a:t>natychmiatowy</a:t>
            </a:r>
            <a:r>
              <a:rPr lang="pl-PL" dirty="0"/>
              <a:t> feedback, rano mnie informuje kto ile przebiegł </a:t>
            </a:r>
          </a:p>
          <a:p>
            <a:r>
              <a:rPr lang="pl-PL" dirty="0"/>
              <a:t>Więc nawet jeżeli rano nawet jest zimno a mnie dogania osoba, która była poniżej mnie dogania mnie z punktami, to pójdę biegać choćby była śnieżyca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9FA62B-ABDE-8E0E-6EB0-89F01F6E5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42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035600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6FB5E-6961-6475-1BE6-3E9FC2DB0B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651C5-D3A1-D8FF-8EE6-1BA4947E5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68375"/>
          </a:xfrm>
        </p:spPr>
        <p:txBody>
          <a:bodyPr/>
          <a:lstStyle/>
          <a:p>
            <a:pPr algn="ctr"/>
            <a:r>
              <a:rPr lang="pl-PL" dirty="0"/>
              <a:t>Podarunki i szczodrość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5A82C-5B21-A89F-07F0-3EBE3571D6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968374"/>
            <a:ext cx="11544300" cy="5375275"/>
          </a:xfrm>
        </p:spPr>
        <p:txBody>
          <a:bodyPr/>
          <a:lstStyle/>
          <a:p>
            <a:r>
              <a:rPr lang="pl-PL" dirty="0"/>
              <a:t>Ten mechanizm motywuje osoby uspołecznione</a:t>
            </a:r>
          </a:p>
          <a:p>
            <a:r>
              <a:rPr lang="pl-PL" dirty="0"/>
              <a:t>Tacy gracze grają aby pomagać innym</a:t>
            </a:r>
          </a:p>
          <a:p>
            <a:r>
              <a:rPr lang="pl-PL" dirty="0"/>
              <a:t>Dobrym przykładem jest wspominany już </a:t>
            </a:r>
            <a:r>
              <a:rPr lang="pl-PL" dirty="0" err="1"/>
              <a:t>FarmVille</a:t>
            </a:r>
            <a:r>
              <a:rPr lang="pl-PL" dirty="0"/>
              <a:t> – gracze muszą zasiać zboże i zebrać w określonym okresie czasu</a:t>
            </a:r>
          </a:p>
          <a:p>
            <a:r>
              <a:rPr lang="pl-PL" dirty="0"/>
              <a:t>Zwycięzcy chcą mieć większe pola, więcej krów czy świń</a:t>
            </a:r>
          </a:p>
          <a:p>
            <a:r>
              <a:rPr lang="pl-PL" dirty="0"/>
              <a:t>Uspołecznieni nie chcą mieć większej farmy, chcą wdzięczności innych ludzi – więc pomagają innym – na przykład zbierają pieniądze w grze aby kupić jakieś wyjątkowe cielątko czy owieczkę i dać jednemu z przyjaciół – pokazują tak „masz dla mnie wartość”</a:t>
            </a:r>
          </a:p>
          <a:p>
            <a:r>
              <a:rPr lang="pl-PL" dirty="0"/>
              <a:t>Przykładem takiej nagrody jest jeden dolar od kawy przeznaczany na głodne dzieci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2C14C7-E237-E8D8-4EDB-B7DC969F2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43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05070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FD3EB9-9BB5-BE09-A74E-2949B27FA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C9498-ED88-97E2-5F6B-8FE7A58F5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92175"/>
          </a:xfrm>
        </p:spPr>
        <p:txBody>
          <a:bodyPr/>
          <a:lstStyle/>
          <a:p>
            <a:r>
              <a:rPr lang="pl-PL" dirty="0"/>
              <a:t>„Trzecie miejsce”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08C84-E5E5-0289-7F42-A77EE0FEA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92174"/>
            <a:ext cx="12192000" cy="5965825"/>
          </a:xfrm>
        </p:spPr>
        <p:txBody>
          <a:bodyPr>
            <a:normAutofit/>
          </a:bodyPr>
          <a:lstStyle/>
          <a:p>
            <a:r>
              <a:rPr lang="pl-PL" dirty="0"/>
              <a:t>Ostatni mechanizm gamifikacji to awatary</a:t>
            </a:r>
          </a:p>
          <a:p>
            <a:r>
              <a:rPr lang="pl-PL" dirty="0"/>
              <a:t>Awatary to tzw. trzecie miejsce – koncepcję tę wymyślił Ray Oldenburg (architekt i planista miast) </a:t>
            </a:r>
          </a:p>
          <a:p>
            <a:r>
              <a:rPr lang="pl-PL" dirty="0"/>
              <a:t>Zgodnie z tą koncepcją, spędzamy nasze życie w trzech </a:t>
            </a:r>
            <a:r>
              <a:rPr lang="pl-PL" dirty="0" err="1"/>
              <a:t>otoczeniach</a:t>
            </a:r>
            <a:r>
              <a:rPr lang="pl-PL" dirty="0"/>
              <a:t>:</a:t>
            </a:r>
          </a:p>
          <a:p>
            <a:r>
              <a:rPr lang="pl-PL" dirty="0"/>
              <a:t>Dom – wysoko spersonalizowana przestrzeń, w której chcemy przebywać</a:t>
            </a:r>
          </a:p>
          <a:p>
            <a:r>
              <a:rPr lang="pl-PL" dirty="0"/>
              <a:t>Miejsce pracy – musimy tam być, nie możemy spersonalizować tej przestrzeni (albo uczelnia)</a:t>
            </a:r>
          </a:p>
          <a:p>
            <a:r>
              <a:rPr lang="pl-PL" dirty="0"/>
              <a:t>Trzecie miejsce – dom z daleka od domu – to nie jest mój dom, ale chcę go uczynić takim jak dom, spersonalizować i czuć się w nim dobrze</a:t>
            </a:r>
          </a:p>
          <a:p>
            <a:r>
              <a:rPr lang="pl-PL" dirty="0"/>
              <a:t>Jeżeli masz własną szafkę na siłowni, możesz tam dodać zdjęcia i własne gadżety</a:t>
            </a:r>
          </a:p>
          <a:p>
            <a:r>
              <a:rPr lang="pl-PL" dirty="0"/>
              <a:t>Jeżeli damy możliwość ludziom wyrażenia siebie, zawsze się opłaca</a:t>
            </a:r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727525-BBCE-366D-8520-B69983E71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44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686783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AE8D6-271B-C523-332D-15F34E3ED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13564-5459-1523-9225-53C7B184F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15975"/>
          </a:xfrm>
        </p:spPr>
        <p:txBody>
          <a:bodyPr/>
          <a:lstStyle/>
          <a:p>
            <a:r>
              <a:rPr lang="pl-PL" dirty="0"/>
              <a:t>„Trzecie miejsce”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3297D-A7E5-D6B3-2496-6A3D9BC6F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15974"/>
            <a:ext cx="12192000" cy="5540375"/>
          </a:xfrm>
        </p:spPr>
        <p:txBody>
          <a:bodyPr/>
          <a:lstStyle/>
          <a:p>
            <a:r>
              <a:rPr lang="pl-PL" dirty="0"/>
              <a:t>Kubek ze szkła w kawiarni zamiast papierowego jest symbolem statusu</a:t>
            </a:r>
          </a:p>
          <a:p>
            <a:r>
              <a:rPr lang="pl-PL" dirty="0"/>
              <a:t>A co jeżeli dodamy na nim czyjeś imię? To będzie już tylko nasz kubek, nikt inny go nie użyje</a:t>
            </a:r>
          </a:p>
          <a:p>
            <a:r>
              <a:rPr lang="pl-PL" dirty="0"/>
              <a:t>Ale kawiarnia nie jest w stanie czegoś takiego osiągnąć – chyba, że będziemy go sami przynosić</a:t>
            </a:r>
          </a:p>
          <a:p>
            <a:r>
              <a:rPr lang="pl-PL" dirty="0"/>
              <a:t>Możemy też dostosować ofertę do danego klienta</a:t>
            </a:r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5523CA-21CE-B10D-4444-4DC06D760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45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801844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E4A82-C769-CD24-BEB7-B19F8ED50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73125"/>
          </a:xfrm>
        </p:spPr>
        <p:txBody>
          <a:bodyPr/>
          <a:lstStyle/>
          <a:p>
            <a:r>
              <a:rPr lang="pl-PL" dirty="0"/>
              <a:t>Różne rodzaje gier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717F2F-EF4A-460C-D8F8-8F3A164720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3124"/>
            <a:ext cx="12192000" cy="5483225"/>
          </a:xfrm>
        </p:spPr>
        <p:txBody>
          <a:bodyPr/>
          <a:lstStyle/>
          <a:p>
            <a:r>
              <a:rPr lang="pl-PL" dirty="0"/>
              <a:t>Jakie są rodzaje gier? Mamy cztery aspekty aby je klasyfikować</a:t>
            </a:r>
          </a:p>
          <a:p>
            <a:r>
              <a:rPr lang="pl-PL" dirty="0"/>
              <a:t>AGON – gr konkurencja – dychotomia wygrywający – przegrywający</a:t>
            </a:r>
          </a:p>
          <a:p>
            <a:r>
              <a:rPr lang="pl-PL" dirty="0"/>
              <a:t>ALEA – gr gry z elementem losowym – loterie</a:t>
            </a:r>
          </a:p>
          <a:p>
            <a:r>
              <a:rPr lang="pl-PL" dirty="0"/>
              <a:t>MIMESIS – gry oparte na naśladownictwie – imituje się kogoś, gracze grają jakieś role, można je grać w przestrzeni </a:t>
            </a:r>
            <a:r>
              <a:rPr lang="pl-PL" dirty="0" err="1"/>
              <a:t>writualnej</a:t>
            </a:r>
            <a:r>
              <a:rPr lang="pl-PL" dirty="0"/>
              <a:t> albo rzeczywistości</a:t>
            </a:r>
          </a:p>
          <a:p>
            <a:r>
              <a:rPr lang="pl-PL" dirty="0"/>
              <a:t>ILINX – zmiana, pokonywanie swoich własnych ograniczeń – walczymy z własnymi słabościami, (czy można wygrać w </a:t>
            </a:r>
            <a:r>
              <a:rPr lang="pl-PL" dirty="0" err="1"/>
              <a:t>Tetris</a:t>
            </a:r>
            <a:r>
              <a:rPr lang="pl-PL" dirty="0"/>
              <a:t>? Nie, ale można poprawiać wyniki), nie ma ani wygrywających ani przegrywających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0ACB7C-67B6-A31E-C919-9F57FA0CA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46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514233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15852-A8B1-B4D0-A9B4-222F5538E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Taniec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6A1F6-B137-53A4-4E4A-223B4271D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Taniec to MIMESIS – naśladownictwo ale jeżeli dodamy element konkurencji to dostajemy też AGON – czyli konkurencję</a:t>
            </a:r>
          </a:p>
          <a:p>
            <a:r>
              <a:rPr lang="pl-PL" dirty="0"/>
              <a:t>Klasyczne zawody, np. piłka nożna – najpierw się losuje graczy do gry</a:t>
            </a:r>
          </a:p>
          <a:p>
            <a:r>
              <a:rPr lang="pl-PL" dirty="0"/>
              <a:t>Tworzenie tylko gry marketingowej tylko z AGON nie ma sensu – jeden typ gry tylko nie zadziała, życie tak nie działa ani ludzie</a:t>
            </a:r>
          </a:p>
          <a:p>
            <a:r>
              <a:rPr lang="pl-PL" dirty="0"/>
              <a:t>Trzeba mieszać kilka aktywności ze sobą jeżeli mamy zainteresować użytkowników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040D03-971D-FA91-2E80-85CA08716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47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971588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A204E-2DB1-9CB8-4A87-E5C64AF6A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025525"/>
          </a:xfrm>
        </p:spPr>
        <p:txBody>
          <a:bodyPr/>
          <a:lstStyle/>
          <a:p>
            <a:r>
              <a:rPr lang="pl-PL" dirty="0"/>
              <a:t>Fabuła i radość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D1A66-5699-1BD0-6576-2FCC3B1C1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38200"/>
            <a:ext cx="12192000" cy="5518150"/>
          </a:xfrm>
        </p:spPr>
        <p:txBody>
          <a:bodyPr>
            <a:normAutofit lnSpcReduction="10000"/>
          </a:bodyPr>
          <a:lstStyle/>
          <a:p>
            <a:r>
              <a:rPr lang="pl-PL" dirty="0"/>
              <a:t>Ludzie chcą mieć radość z używania produktu, produkty przestały konkurować jedynie w oparciu o swoje cechy (produkt), miejsce sprzedaży (place), cenę (</a:t>
            </a:r>
            <a:r>
              <a:rPr lang="pl-PL" dirty="0" err="1"/>
              <a:t>price</a:t>
            </a:r>
            <a:r>
              <a:rPr lang="pl-PL" dirty="0"/>
              <a:t>) i promocję (</a:t>
            </a:r>
            <a:r>
              <a:rPr lang="pl-PL" dirty="0" err="1"/>
              <a:t>promotion</a:t>
            </a:r>
            <a:r>
              <a:rPr lang="pl-PL" dirty="0"/>
              <a:t>)</a:t>
            </a:r>
          </a:p>
          <a:p>
            <a:r>
              <a:rPr lang="pl-PL" dirty="0"/>
              <a:t>Nasza oferta musi obejmować doświadczenie (</a:t>
            </a:r>
            <a:r>
              <a:rPr lang="pl-PL" dirty="0" err="1"/>
              <a:t>experience</a:t>
            </a:r>
            <a:r>
              <a:rPr lang="pl-PL" dirty="0"/>
              <a:t>) przeżycie czegoś fajnego</a:t>
            </a:r>
          </a:p>
          <a:p>
            <a:r>
              <a:rPr lang="pl-PL" dirty="0"/>
              <a:t>Ludzie żyją dla momentów szczęścia i przeżycia czegoś dobrego, tak się wybiera obecnie produkty – mają podnosić jakość naszego życia przez poprawienie jakości momentów życia jakie przeżywamy – może pochodzić z kontaktów z innymi ludźmi lub osiągania jakichś celów</a:t>
            </a:r>
          </a:p>
          <a:p>
            <a:r>
              <a:rPr lang="pl-PL" dirty="0"/>
              <a:t>W 1999 pojawił się manifest CLUETRAIN napisany przez Ricka </a:t>
            </a:r>
            <a:r>
              <a:rPr lang="pl-PL" dirty="0" err="1"/>
              <a:t>Levine</a:t>
            </a:r>
            <a:r>
              <a:rPr lang="pl-PL" dirty="0"/>
              <a:t>, Christophera </a:t>
            </a:r>
            <a:r>
              <a:rPr lang="pl-PL" dirty="0" err="1"/>
              <a:t>Locke</a:t>
            </a:r>
            <a:r>
              <a:rPr lang="pl-PL" dirty="0"/>
              <a:t>, </a:t>
            </a:r>
            <a:r>
              <a:rPr lang="pl-PL" dirty="0" err="1"/>
              <a:t>Doc’a</a:t>
            </a:r>
            <a:r>
              <a:rPr lang="pl-PL" dirty="0"/>
              <a:t> </a:t>
            </a:r>
            <a:r>
              <a:rPr lang="pl-PL" dirty="0" err="1"/>
              <a:t>Searlsa</a:t>
            </a:r>
            <a:r>
              <a:rPr lang="pl-PL" dirty="0"/>
              <a:t> i Davida Weinbergera</a:t>
            </a:r>
          </a:p>
          <a:p>
            <a:r>
              <a:rPr lang="pl-PL" dirty="0"/>
              <a:t>Zawiera 95 tez opublikowanych w roku 2000 i siedem esejów – omawia wpływ </a:t>
            </a:r>
            <a:r>
              <a:rPr lang="pl-PL" dirty="0" err="1"/>
              <a:t>internetu</a:t>
            </a:r>
            <a:r>
              <a:rPr lang="pl-PL" dirty="0"/>
              <a:t> na marketing, mówiąc, ze tradycyjny marketing przestanie być użyteczny</a:t>
            </a:r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2FF3C5-301A-673B-E988-D9B0A2AC6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48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346110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E89B8-81F9-58B8-86A6-EBEDA121D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3069"/>
          </a:xfrm>
        </p:spPr>
        <p:txBody>
          <a:bodyPr/>
          <a:lstStyle/>
          <a:p>
            <a:pPr algn="ctr"/>
            <a:r>
              <a:rPr lang="pl-PL" dirty="0"/>
              <a:t>CLUETRAIN MANIFEST 99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A5942-D3DE-9E38-F295-EDCF3949E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Tezy 1–6: Rynki to rozmowy</a:t>
            </a:r>
          </a:p>
          <a:p>
            <a:r>
              <a:rPr lang="pl-PL" dirty="0"/>
              <a:t>Autorzy twierdzą, że tradycyjny rynek był miejscem, gdzie ludzie spotykali się i rozmawiali o dostępnych produktach, cenach i reputacji (teza 1). </a:t>
            </a:r>
          </a:p>
          <a:p>
            <a:r>
              <a:rPr lang="pl-PL" dirty="0"/>
              <a:t>Dzięki tym rozmowom nawiązywali połączenia z innymi (tezy 2–5). </a:t>
            </a:r>
          </a:p>
          <a:p>
            <a:r>
              <a:rPr lang="pl-PL" dirty="0"/>
              <a:t>Internet umożliwia ponowne stworzenie takiego wirtualnego rynku, gdzie ludzie mogą komunikować się między sobą, co wcześniej nie było możliwe w erze mediów masowych (teza 6).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CDC581-5BBA-4193-60CD-BC64FC542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49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1678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78E7E-9D03-268F-9F7C-640B97A23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Nagroda </a:t>
            </a:r>
            <a:r>
              <a:rPr lang="pl-PL" dirty="0" err="1"/>
              <a:t>Volksvagena</a:t>
            </a:r>
            <a:r>
              <a:rPr lang="pl-PL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9071B-D694-0437-A4B9-DD3CCE903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825625"/>
            <a:ext cx="10915650" cy="4346576"/>
          </a:xfrm>
        </p:spPr>
        <p:txBody>
          <a:bodyPr/>
          <a:lstStyle/>
          <a:p>
            <a:r>
              <a:rPr lang="pl-PL" dirty="0"/>
              <a:t>Stworzono radar mierzący szybkość, który od razu pokazuje komuś z jaką prędkością jedzie, pokazuje albo palec w górę albo w dół</a:t>
            </a:r>
          </a:p>
          <a:p>
            <a:r>
              <a:rPr lang="pl-PL" dirty="0"/>
              <a:t>Jeżeli ktoś zdecydował się złamać limit prędkości, widział to i wiedział, że zapłaci mandat, dostawał potem zdjęcie</a:t>
            </a:r>
          </a:p>
          <a:p>
            <a:r>
              <a:rPr lang="pl-PL" dirty="0"/>
              <a:t>Osobom, które jechały poprawnie też robiono zdjęcie na wypadek gdyby wygrali na loterii nagrodę – bo urządzenie losowało też nagrody dla osób, które jechały z poprawną prędkością</a:t>
            </a:r>
          </a:p>
          <a:p>
            <a:r>
              <a:rPr lang="pl-PL" dirty="0"/>
              <a:t>Jeżeli nie spotyka nas żadna nagroda za jazdę zgodnie z przepisami, nie daje nam to żadnej radości – nawet podniesiony kciuk albo opuszczony jest rodzajem nagrody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7A859B-ADAC-CE66-BEB2-DF6DC33C6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826146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D66677-2605-F784-47C1-A86550730E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32D26-0A74-D66A-5324-761D23600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39"/>
            <a:ext cx="10515600" cy="647598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CLUETRAIN MANIFEST 99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588F6-CC06-C524-CB16-60B606F7D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Teza 7: Relacje w </a:t>
            </a:r>
            <a:r>
              <a:rPr lang="pl-PL" dirty="0" err="1"/>
              <a:t>internecie</a:t>
            </a:r>
            <a:r>
              <a:rPr lang="pl-PL" dirty="0"/>
              <a:t> podważają hierarchię</a:t>
            </a:r>
          </a:p>
          <a:p>
            <a:r>
              <a:rPr lang="pl-PL" dirty="0"/>
              <a:t>Internet umożliwia tworzenie relacji, które pozwalają łączyć się z dodatkowymi ludźmi, często wykraczającymi poza formalną hierarchię organizacji. </a:t>
            </a:r>
          </a:p>
          <a:p>
            <a:r>
              <a:rPr lang="pl-PL" dirty="0"/>
              <a:t>To zjawisko podważa tradycyjne struktury władzy.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7EA36C-ACA6-C987-8699-673AF358B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50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067031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95617-9E8A-BECE-8FE0-9CBD3F448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39"/>
            <a:ext cx="10515600" cy="647598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CLUETRAIN MANIFEST 99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4288A-343D-0788-021F-DB7836557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Tezy 8–13: Połączenie nowych rynków i firm</a:t>
            </a:r>
          </a:p>
          <a:p>
            <a:r>
              <a:rPr lang="pl-PL" dirty="0"/>
              <a:t>Technologia, która łączy ludzi poza organizacjami, łączy także pracowników wewnątrz firm (teza 8). </a:t>
            </a:r>
          </a:p>
          <a:p>
            <a:r>
              <a:rPr lang="pl-PL" dirty="0"/>
              <a:t>Takie sieci tworzą bardziej poinformowany rynek (teza 9) i przewyższają informacje dostępne w samej organizacji (tezy 10–12).</a:t>
            </a:r>
          </a:p>
          <a:p>
            <a:r>
              <a:rPr lang="pl-PL" dirty="0"/>
              <a:t>Autorzy analizują wpływ tych zmian na organizacje i sugerują, jak muszą one dostosować się do nowych warunków rynkowych, by pozostać konkurencyjne.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DDFE7D-897F-5599-F2FB-688AB5BF1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51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278290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75792-C64C-D10A-FB60-BB9965937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D2C60-B636-A8FA-9D06-6C6A3CFF9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39"/>
            <a:ext cx="10515600" cy="647598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CLUETRAIN MANIFEST 99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16F23-8805-043A-D668-E5C47A448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Tezy 14–25: Organizacje wkraczają na rynek</a:t>
            </a:r>
          </a:p>
          <a:p>
            <a:r>
              <a:rPr lang="pl-PL" dirty="0"/>
              <a:t>Wraz z powstaniem wirtualnego rynku organizacje będą musiały wejść w dialog z tym rynkiem (teza 25) i dostosować swoje komunikaty do „głosu” nowego rynku (tezy 14–16), w przeciwnym razie ryzykują utratę znaczenia (teza 16).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6E2F49-9929-69EB-5AD1-642219987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52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2214975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92E530-C857-A5D1-8A0C-8BB9CF936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6B605-A284-F675-6A95-CAAEA5422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39"/>
            <a:ext cx="10515600" cy="647598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CLUETRAIN MANIFEST 99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6BA3B-B3BB-6BC3-BA3D-159EC3E7A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Tezy 26–40: Marketing i reakcja organizacji</a:t>
            </a:r>
          </a:p>
          <a:p>
            <a:r>
              <a:rPr lang="pl-PL" dirty="0"/>
              <a:t>Organizacje będą musiały zmienić swoje podejście do marketingu, aby skutecznie wejść na nowy rynek (teza 26), ponieważ tradycyjne komunikaty masowe nie będą już postrzegane jako autentyczne (teza 33).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CA3910-B6B6-B0F2-F0DA-36EDA2E94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53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883123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136E87-910F-134D-F290-CE59F69C8B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17659-FCBA-A234-3ECD-34F6E939E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39"/>
            <a:ext cx="10515600" cy="647598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CLUETRAIN MANIFEST 99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29425-24EF-4E79-E9D9-F6A40B7C6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Tezy 41–52: Intranet a kontrola i struktura organizacji</a:t>
            </a:r>
          </a:p>
          <a:p>
            <a:r>
              <a:rPr lang="pl-PL" dirty="0"/>
              <a:t>Tezy 41–52 rozszerzają temat wpływu intranetu na organizacyjną hierarchię. </a:t>
            </a:r>
          </a:p>
          <a:p>
            <a:r>
              <a:rPr lang="pl-PL" dirty="0"/>
              <a:t>Odpowiednio wdrożone intranety mogą przywrócić rzeczywistą komunikację w firmie, a struktura organizacyjna stanie się bardziej "</a:t>
            </a:r>
            <a:r>
              <a:rPr lang="pl-PL" dirty="0" err="1"/>
              <a:t>hiperłączona</a:t>
            </a:r>
            <a:r>
              <a:rPr lang="pl-PL" dirty="0"/>
              <a:t>" niż tradycyjna organizacja firmy (teza 50).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C5B0CB-310D-8539-1861-C186B6E1F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54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011507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6D9F13-86AB-5DF5-7455-46B6930AC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EC58E-4325-93CB-8F1D-1CB644814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39"/>
            <a:ext cx="10515600" cy="647598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CLUETRAIN MANIFEST 99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AAA82-B0FC-C26B-7E15-CA40420F6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Tezy 53–71: Połączenie rynku internetowego z intranetem firmowym</a:t>
            </a:r>
          </a:p>
          <a:p>
            <a:r>
              <a:rPr lang="pl-PL" dirty="0"/>
              <a:t>Idealnym rozwiązaniem jest połączenie rynku internetowego z intranetem firmowym, umożliwiając pełną komunikację między rynkiem a firmą (teza 53). </a:t>
            </a:r>
          </a:p>
          <a:p>
            <a:r>
              <a:rPr lang="pl-PL" dirty="0"/>
              <a:t>Zahamowanie tego procesu przez struktury „komendy i kontroli” może utrudniać komunikację, i organizacje będą musiały to zmienić, aby dostosować się do nowego rynku (tezy 59–71).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7BD620-B8BB-4AA8-CC49-D075782E4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55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2994037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954B3-3783-4AFC-9839-568A62979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A1B91-75CD-9126-C438-801D0D10A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39"/>
            <a:ext cx="10515600" cy="647598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CLUETRAIN MANIFEST 99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E3820-FEC7-0CC1-0E7B-B95E5B649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Tezy 72–95: Nowe oczekiwania rynku</a:t>
            </a:r>
          </a:p>
          <a:p>
            <a:r>
              <a:rPr lang="pl-PL" dirty="0"/>
              <a:t>Tezy 72–95 identyfikują nowe oczekiwania i zmiany na rynku (tezy 76, 77, 78, 95), które wymuszą na organizacjach wprowadzenie odpowiednich zmian (tezy 79, 84, 91, 92, 94).</a:t>
            </a:r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86D049-E9D2-1FA2-0FFD-3EC1BFFF3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56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045093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1C6EF-6897-4D37-227F-D99B4DD43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Zmiany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45DEE-CB5B-BB94-29CF-25A6ABE7F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b="1" dirty="0"/>
              <a:t>Zmiana oczekiwań rynku (teza 72): </a:t>
            </a:r>
            <a:r>
              <a:rPr lang="pl-PL" dirty="0"/>
              <a:t>Rynek staje się coraz bardziej wymagający, z oczekiwaniem większej autentyczności, przejrzystości i interakcji. Firmy będą musiały dostosować swoje podejście do komunikacji, aby sprostać nowym standardom, które są bardziej zindywidualizowane i interaktywne.</a:t>
            </a:r>
          </a:p>
          <a:p>
            <a:r>
              <a:rPr lang="pl-PL" b="1" dirty="0"/>
              <a:t>Przejście od komunikacji masowej do dialogu (tezy 76, 77, 78): </a:t>
            </a:r>
            <a:r>
              <a:rPr lang="pl-PL" dirty="0"/>
              <a:t>Klienci przestaną reagować na tradycyjne komunikaty masowe, które są postrzegane jako nieautentyczne i jednostronne. Zamiast tego, organizacje będą musiały angażować się w rzeczywisty dialog z konsumentami, oferując bardziej spersonalizowane i bezpośrednie formy komunikacji.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99ABA-FC9D-E00F-6F4E-A71A5BAA9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57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442232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BBC7F-8F63-6D82-FBCF-7F303BB06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Zmiany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3BF01-1895-667E-3551-C867D7771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/>
              <a:t>Oczekiwanie większej elastyczności i </a:t>
            </a:r>
            <a:r>
              <a:rPr lang="pl-PL" b="1" dirty="0" err="1"/>
              <a:t>responsywności</a:t>
            </a:r>
            <a:r>
              <a:rPr lang="pl-PL" b="1" dirty="0"/>
              <a:t> (teza 79): </a:t>
            </a:r>
            <a:r>
              <a:rPr lang="pl-PL" dirty="0"/>
              <a:t>Firmy będą musiały wykazać się większą elastycznością, aby szybko reagować na zmieniające się potrzeby rynku. Oznacza to konieczność szybkiego dostosowywania produktów, usług i komunikacji w odpowiedzi na feedback od konsumentów.</a:t>
            </a:r>
          </a:p>
          <a:p>
            <a:r>
              <a:rPr lang="pl-PL" b="1" dirty="0"/>
              <a:t>Transparentność i odpowiedzialność (tezy 84, 91): </a:t>
            </a:r>
            <a:r>
              <a:rPr lang="pl-PL" dirty="0"/>
              <a:t>Nowy rynek wymaga od firm większej przejrzystości, zwłaszcza w kwestiach związanych z etyką, produkcją czy wpływem na środowisko. Firmy będą musiały otwarcie informować o swoich działaniach i podejmować odpowiedzialność za swoje decyzje.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B69CFD-11EA-9769-0402-5EB2B1365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58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46262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43439-526F-12D2-E8A1-85BA07F70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7262"/>
          </a:xfrm>
        </p:spPr>
        <p:txBody>
          <a:bodyPr>
            <a:normAutofit fontScale="90000"/>
          </a:bodyPr>
          <a:lstStyle/>
          <a:p>
            <a:r>
              <a:rPr lang="pl-PL" dirty="0"/>
              <a:t>Zmiany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CF71A-FC37-3A24-1082-F9E1C665F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445" y="1170038"/>
            <a:ext cx="10852355" cy="5322835"/>
          </a:xfrm>
        </p:spPr>
        <p:txBody>
          <a:bodyPr>
            <a:normAutofit fontScale="92500" lnSpcReduction="10000"/>
          </a:bodyPr>
          <a:lstStyle/>
          <a:p>
            <a:r>
              <a:rPr lang="pl-PL" b="1" dirty="0"/>
              <a:t>Zmiany w strukturze organizacyjnej (teza 92):</a:t>
            </a:r>
            <a:r>
              <a:rPr lang="pl-PL" dirty="0"/>
              <a:t> Firmy będą musiały zmienić swoje struktury wewnętrzne, by wspierały większą współpracę i szybkie podejmowanie decyzji. W miejsce tradycyjnych, hierarchicznych struktur, wprowadzane będą bardziej elastyczne, sieciowe formy organizacji, które pozwolą na lepszą reakcję na zmiany w otoczeniu rynkowym.</a:t>
            </a:r>
          </a:p>
          <a:p>
            <a:r>
              <a:rPr lang="pl-PL" b="1" dirty="0"/>
              <a:t>Nowe formy marketingu i sprzedaży (teza 94):</a:t>
            </a:r>
            <a:r>
              <a:rPr lang="pl-PL" dirty="0"/>
              <a:t> W obliczu zmieniających się oczekiwań rynku, firmy będą musiały przyjąć nowe podejścia do marketingu i sprzedaży, które będą bardziej zorientowane na tworzenie wartości i angażowanie klientów, a nie tylko na tradycyjne techniki promocji.</a:t>
            </a:r>
          </a:p>
          <a:p>
            <a:r>
              <a:rPr lang="pl-PL" b="1" dirty="0"/>
              <a:t>Integracja z nowymi technologiami (teza 95): </a:t>
            </a:r>
            <a:r>
              <a:rPr lang="pl-PL" dirty="0"/>
              <a:t>Firmy będą musiały w pełni wykorzystać możliwości nowych technologii, takich jak sztuczna inteligencja, automatyzacja czy analityka danych, aby dostosować swoje działania do dynamicznie zmieniającego się rynku.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3C7CB3-D112-2C2B-0913-32DA69C42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59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6574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1F671-F402-1390-8FDE-C39824A61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8825"/>
          </a:xfrm>
        </p:spPr>
        <p:txBody>
          <a:bodyPr/>
          <a:lstStyle/>
          <a:p>
            <a:r>
              <a:rPr lang="pl-PL" dirty="0"/>
              <a:t>Natychmiastowa informacja zwrotna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44008-7F23-032C-1A45-C283DD167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276350"/>
            <a:ext cx="11468100" cy="5216525"/>
          </a:xfrm>
        </p:spPr>
        <p:txBody>
          <a:bodyPr>
            <a:normAutofit/>
          </a:bodyPr>
          <a:lstStyle/>
          <a:p>
            <a:r>
              <a:rPr lang="pl-PL" dirty="0"/>
              <a:t>Kilka lat temu rząd USA zrobił eksperyment, który miał zachęcić mieszkańców pewnego miasteczka do oszczędzania energii</a:t>
            </a:r>
          </a:p>
          <a:p>
            <a:r>
              <a:rPr lang="pl-PL" dirty="0"/>
              <a:t>Problem polegał na tym, że zrobili to źle i nie zadziałało</a:t>
            </a:r>
          </a:p>
          <a:p>
            <a:r>
              <a:rPr lang="pl-PL" dirty="0"/>
              <a:t>Wszystkie osoby mieszkające w tym regionie dostawały razem z rachunkiem za elektryczność informację czy zużyły jej więcej czy mniej niż sąsiedzi</a:t>
            </a:r>
          </a:p>
          <a:p>
            <a:r>
              <a:rPr lang="pl-PL" dirty="0"/>
              <a:t>No i teraz wyobraźmy sobie naszą reakcję na taki liścik „Gratulacje, zużyłeś/</a:t>
            </a:r>
            <a:r>
              <a:rPr lang="pl-PL" dirty="0" err="1"/>
              <a:t>aś</a:t>
            </a:r>
            <a:r>
              <a:rPr lang="pl-PL" dirty="0"/>
              <a:t> mniej energii niż wszystkie osoby mieszkające w Twojej okolicy”</a:t>
            </a:r>
          </a:p>
          <a:p>
            <a:r>
              <a:rPr lang="pl-PL" dirty="0"/>
              <a:t>To brzmiało mniej więcej tak „jesteś największym skąpiradłem w całej okolicy” i … ludzie zaczynali zużywać więcej energii, a nie mniej…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D26628-9B45-90F7-04AD-8F9205441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0993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D7E53-4C56-9920-6BD5-170191CF7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5201D-FF8C-BCEF-42B5-B6A952D91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8825"/>
          </a:xfrm>
        </p:spPr>
        <p:txBody>
          <a:bodyPr/>
          <a:lstStyle/>
          <a:p>
            <a:r>
              <a:rPr lang="pl-PL" dirty="0"/>
              <a:t>Natychmiastowa informacja zwrotna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28F6D-0610-A59B-0CCA-A6FDF6F76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276350"/>
            <a:ext cx="11468100" cy="5216525"/>
          </a:xfrm>
        </p:spPr>
        <p:txBody>
          <a:bodyPr>
            <a:normAutofit/>
          </a:bodyPr>
          <a:lstStyle/>
          <a:p>
            <a:r>
              <a:rPr lang="pl-PL" dirty="0"/>
              <a:t>Jeżeli ktoś myśli, że osoby otrzymujące informacje, że zużyły więcej energii zaczęły zużywać jej mniej, to się myli</a:t>
            </a:r>
          </a:p>
          <a:p>
            <a:r>
              <a:rPr lang="pl-PL" dirty="0"/>
              <a:t>Osoby, które otrzymały informację, że zużywają więcej prądu od swoich sąsiadów myślały „ja nie jestem szurniętym ekologiem i będę zużywać tyle energii ile chcę”</a:t>
            </a:r>
          </a:p>
          <a:p>
            <a:r>
              <a:rPr lang="pl-PL" dirty="0"/>
              <a:t>I wtedy zaczęto zamiast tych informacji dawać uśmiechniętą lub smutną buźkę na rachunku elektrycznym</a:t>
            </a:r>
          </a:p>
          <a:p>
            <a:r>
              <a:rPr lang="pl-PL" dirty="0"/>
              <a:t>I teraz ludzie dostawali albo pozytywny feedback albo negatywny i system zaczął działać – ludzie zaczęli oszczędzać energię, bo widzieli, że łamią normy społeczne (podświadomie)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4ABA1C-6B6A-A842-8295-424D58E78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2104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979D4-2C25-2162-74E6-8A57382C0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F40AE-9755-A6F6-436E-D5213C64C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Zastosowania komercyjne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96EDA-3666-E975-99EB-0706F28B3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Ribbon Hero to gra ucząca obsługi Microsoft Office 2010</a:t>
            </a:r>
          </a:p>
          <a:p>
            <a:r>
              <a:rPr lang="pl-PL" dirty="0"/>
              <a:t>Miała uczyć obsługi taśm w Office </a:t>
            </a:r>
          </a:p>
          <a:p>
            <a:r>
              <a:rPr lang="pl-PL" dirty="0"/>
              <a:t>Była nudna, nie było fabuły</a:t>
            </a:r>
          </a:p>
          <a:p>
            <a:r>
              <a:rPr lang="pl-PL" dirty="0"/>
              <a:t>Dopiero dołożenie fabuły w drugiej wersji spowodowało, że gra stała się wciągająca i faktycznie można było nauczyć się obsługi taśm</a:t>
            </a:r>
          </a:p>
          <a:p>
            <a:r>
              <a:rPr lang="pl-PL" dirty="0"/>
              <a:t>W grze mamy bohatera – </a:t>
            </a:r>
            <a:r>
              <a:rPr lang="pl-PL" dirty="0" err="1"/>
              <a:t>Clippiego</a:t>
            </a:r>
            <a:r>
              <a:rPr lang="pl-PL" dirty="0"/>
              <a:t>, który musi uratować świat</a:t>
            </a:r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9A6771-B809-F100-0067-944A234E5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0127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8325F-8941-3385-5F71-853EC9133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F1E3D-B634-F4A1-0284-160A1FAC7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Definicja gry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4D5D6-E410-50AF-3227-4FECC3742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err="1"/>
              <a:t>Johan</a:t>
            </a:r>
            <a:r>
              <a:rPr lang="pl-PL" dirty="0"/>
              <a:t> Huizinga napisał „Homo Ludens” – „Człowiek bawiący się” to książka w której przedstawiono koncepcję człowieka zakładającą, że u podstaw ludzkiego działania znajduje się zabawa, gra i współzawodnictwo</a:t>
            </a:r>
          </a:p>
          <a:p>
            <a:pPr algn="just"/>
            <a:r>
              <a:rPr lang="pl-PL" dirty="0"/>
              <a:t>Termin używany jest m.in. w pedagogice medialnej i edukacji medialnej dla określenia jednego z zastosowań środków masowego przekazu – szeroko pojmowanej rozrywki</a:t>
            </a:r>
          </a:p>
          <a:p>
            <a:pPr algn="just"/>
            <a:endParaRPr lang="pl-PL" dirty="0"/>
          </a:p>
          <a:p>
            <a:pPr algn="ctr"/>
            <a:endParaRPr lang="pl-PL" dirty="0"/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A34CF7-C148-35BB-56D3-8474F1CC3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5E4AB-105F-48D9-B808-1A2B58E66D66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8775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5568</Words>
  <Application>Microsoft Office PowerPoint</Application>
  <PresentationFormat>Widescreen</PresentationFormat>
  <Paragraphs>405</Paragraphs>
  <Slides>59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3" baseType="lpstr">
      <vt:lpstr>Aptos</vt:lpstr>
      <vt:lpstr>Aptos Display</vt:lpstr>
      <vt:lpstr>Arial</vt:lpstr>
      <vt:lpstr>Office Theme</vt:lpstr>
      <vt:lpstr>Gamifikacja</vt:lpstr>
      <vt:lpstr>Dowody na skuteczność gamifikacji</vt:lpstr>
      <vt:lpstr>Dowody na skuteczność gamifikacji</vt:lpstr>
      <vt:lpstr>Dowody na skuteczność gamifikacji</vt:lpstr>
      <vt:lpstr>Nagroda Volksvagena </vt:lpstr>
      <vt:lpstr>Natychmiastowa informacja zwrotna</vt:lpstr>
      <vt:lpstr>Natychmiastowa informacja zwrotna</vt:lpstr>
      <vt:lpstr>Zastosowania komercyjne</vt:lpstr>
      <vt:lpstr>Definicja gry</vt:lpstr>
      <vt:lpstr>Definicja gry</vt:lpstr>
      <vt:lpstr>Definicja gry</vt:lpstr>
      <vt:lpstr>Definicja gry</vt:lpstr>
      <vt:lpstr>Banki i grywalizacja</vt:lpstr>
      <vt:lpstr>Sąd</vt:lpstr>
      <vt:lpstr>Korporacja</vt:lpstr>
      <vt:lpstr>Definicja gry</vt:lpstr>
      <vt:lpstr>Definicja gry</vt:lpstr>
      <vt:lpstr>Definicja gry</vt:lpstr>
      <vt:lpstr>Definicja Gry</vt:lpstr>
      <vt:lpstr>Definicja gry</vt:lpstr>
      <vt:lpstr>Definicja gry</vt:lpstr>
      <vt:lpstr>Wygrywacze (Achievers)</vt:lpstr>
      <vt:lpstr>Badacze (explorer)</vt:lpstr>
      <vt:lpstr>Uspołecznieni (socializers)</vt:lpstr>
      <vt:lpstr>Zabójcy (killer)</vt:lpstr>
      <vt:lpstr>Mechanika i dynamika gry</vt:lpstr>
      <vt:lpstr>Mechanika i dynamika gry</vt:lpstr>
      <vt:lpstr>Awatar</vt:lpstr>
      <vt:lpstr>Punkty</vt:lpstr>
      <vt:lpstr>Punkty</vt:lpstr>
      <vt:lpstr>Schemat wzmocnienia (reinforcement scheme)</vt:lpstr>
      <vt:lpstr>Schemat wzmocnienia (reinforcement scheme)</vt:lpstr>
      <vt:lpstr>Schemat wzmocnienia (reinforcement scheme)</vt:lpstr>
      <vt:lpstr>Schemat wzmocnienia</vt:lpstr>
      <vt:lpstr>Poziomy</vt:lpstr>
      <vt:lpstr>Totem</vt:lpstr>
      <vt:lpstr>Wyzwania</vt:lpstr>
      <vt:lpstr>Wyzwania w supermarkecie</vt:lpstr>
      <vt:lpstr>Tablice wyników (leader boards)</vt:lpstr>
      <vt:lpstr>Tablice wyników</vt:lpstr>
      <vt:lpstr>Nike plus – przykład indywidualnej tabeli wyników</vt:lpstr>
      <vt:lpstr>Nike plus</vt:lpstr>
      <vt:lpstr>Podarunki i szczodrość</vt:lpstr>
      <vt:lpstr>„Trzecie miejsce”</vt:lpstr>
      <vt:lpstr>„Trzecie miejsce”</vt:lpstr>
      <vt:lpstr>Różne rodzaje gier</vt:lpstr>
      <vt:lpstr>Taniec</vt:lpstr>
      <vt:lpstr>Fabuła i radość</vt:lpstr>
      <vt:lpstr>CLUETRAIN MANIFEST 99</vt:lpstr>
      <vt:lpstr>CLUETRAIN MANIFEST 99</vt:lpstr>
      <vt:lpstr>CLUETRAIN MANIFEST 99</vt:lpstr>
      <vt:lpstr>CLUETRAIN MANIFEST 99</vt:lpstr>
      <vt:lpstr>CLUETRAIN MANIFEST 99</vt:lpstr>
      <vt:lpstr>CLUETRAIN MANIFEST 99</vt:lpstr>
      <vt:lpstr>CLUETRAIN MANIFEST 99</vt:lpstr>
      <vt:lpstr>CLUETRAIN MANIFEST 99</vt:lpstr>
      <vt:lpstr>Zmiany</vt:lpstr>
      <vt:lpstr>Zmiany</vt:lpstr>
      <vt:lpstr>Zmiany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Joanna Wyrobek</dc:creator>
  <cp:lastModifiedBy>Joanna Wyrobek</cp:lastModifiedBy>
  <cp:revision>138</cp:revision>
  <dcterms:created xsi:type="dcterms:W3CDTF">2024-11-18T19:56:07Z</dcterms:created>
  <dcterms:modified xsi:type="dcterms:W3CDTF">2024-11-19T11:51:27Z</dcterms:modified>
</cp:coreProperties>
</file>