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14" r:id="rId4"/>
    <p:sldId id="315" r:id="rId5"/>
    <p:sldId id="258" r:id="rId6"/>
    <p:sldId id="301" r:id="rId7"/>
    <p:sldId id="309" r:id="rId8"/>
    <p:sldId id="303" r:id="rId9"/>
    <p:sldId id="259" r:id="rId10"/>
    <p:sldId id="317" r:id="rId11"/>
    <p:sldId id="318" r:id="rId12"/>
    <p:sldId id="290" r:id="rId13"/>
    <p:sldId id="291" r:id="rId14"/>
    <p:sldId id="292" r:id="rId15"/>
    <p:sldId id="293" r:id="rId16"/>
    <p:sldId id="294" r:id="rId17"/>
    <p:sldId id="338" r:id="rId18"/>
    <p:sldId id="339" r:id="rId19"/>
    <p:sldId id="340" r:id="rId20"/>
    <p:sldId id="341" r:id="rId21"/>
    <p:sldId id="322" r:id="rId22"/>
    <p:sldId id="295" r:id="rId23"/>
    <p:sldId id="342" r:id="rId24"/>
    <p:sldId id="350" r:id="rId25"/>
    <p:sldId id="343" r:id="rId26"/>
    <p:sldId id="344" r:id="rId27"/>
    <p:sldId id="352" r:id="rId28"/>
    <p:sldId id="351" r:id="rId29"/>
    <p:sldId id="296" r:id="rId30"/>
    <p:sldId id="298" r:id="rId31"/>
    <p:sldId id="299" r:id="rId32"/>
    <p:sldId id="324" r:id="rId33"/>
    <p:sldId id="325" r:id="rId34"/>
    <p:sldId id="326" r:id="rId35"/>
    <p:sldId id="327" r:id="rId36"/>
    <p:sldId id="337" r:id="rId37"/>
    <p:sldId id="310" r:id="rId38"/>
    <p:sldId id="323" r:id="rId39"/>
    <p:sldId id="328" r:id="rId40"/>
    <p:sldId id="329" r:id="rId41"/>
    <p:sldId id="330" r:id="rId42"/>
    <p:sldId id="331" r:id="rId43"/>
    <p:sldId id="313" r:id="rId44"/>
    <p:sldId id="332" r:id="rId45"/>
    <p:sldId id="333" r:id="rId46"/>
    <p:sldId id="345" r:id="rId47"/>
    <p:sldId id="346" r:id="rId48"/>
    <p:sldId id="347" r:id="rId49"/>
    <p:sldId id="348" r:id="rId50"/>
    <p:sldId id="349" r:id="rId51"/>
    <p:sldId id="320" r:id="rId52"/>
    <p:sldId id="321" r:id="rId53"/>
    <p:sldId id="334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2"/>
    <p:restoredTop sz="94598"/>
  </p:normalViewPr>
  <p:slideViewPr>
    <p:cSldViewPr snapToGrid="0">
      <p:cViewPr varScale="1">
        <p:scale>
          <a:sx n="97" d="100"/>
          <a:sy n="97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DBBAA-EF18-472E-A7D9-2AC6AD6113C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A7F1F1-CB6A-43C3-9726-89253FC9DFD0}">
      <dgm:prSet/>
      <dgm:spPr/>
      <dgm:t>
        <a:bodyPr/>
        <a:lstStyle/>
        <a:p>
          <a:r>
            <a:rPr lang="pl-PL" dirty="0"/>
            <a:t>wykorzystaniu technologii informatycznych i telekomunikacyjnych w administracji publicznej </a:t>
          </a:r>
          <a:endParaRPr lang="en-US" dirty="0"/>
        </a:p>
      </dgm:t>
    </dgm:pt>
    <dgm:pt modelId="{2462748C-1621-4062-82AE-E0456B2985CA}" type="parTrans" cxnId="{711D3EAF-5F71-49D7-82DE-A932A041779F}">
      <dgm:prSet/>
      <dgm:spPr/>
      <dgm:t>
        <a:bodyPr/>
        <a:lstStyle/>
        <a:p>
          <a:endParaRPr lang="en-US"/>
        </a:p>
      </dgm:t>
    </dgm:pt>
    <dgm:pt modelId="{471233FB-8352-4E35-90D4-EE7A4D3278EE}" type="sibTrans" cxnId="{711D3EAF-5F71-49D7-82DE-A932A041779F}">
      <dgm:prSet/>
      <dgm:spPr/>
      <dgm:t>
        <a:bodyPr/>
        <a:lstStyle/>
        <a:p>
          <a:endParaRPr lang="en-US"/>
        </a:p>
      </dgm:t>
    </dgm:pt>
    <dgm:pt modelId="{6E330192-45E3-418B-B8A5-1AE16E2A0517}">
      <dgm:prSet/>
      <dgm:spPr/>
      <dgm:t>
        <a:bodyPr/>
        <a:lstStyle/>
        <a:p>
          <a:r>
            <a:rPr lang="pl-PL" dirty="0"/>
            <a:t>elektronizacja obejmuje zmiany oraz usprawnienia organizacyjne, modernizację oraz optymalizację procesów administracyjnych</a:t>
          </a:r>
          <a:endParaRPr lang="en-US" dirty="0"/>
        </a:p>
      </dgm:t>
    </dgm:pt>
    <dgm:pt modelId="{FA3CD737-3D82-49E5-A9B6-5E230DCFB75C}" type="parTrans" cxnId="{85BD2079-516C-4040-9361-748EFFCCB14F}">
      <dgm:prSet/>
      <dgm:spPr/>
      <dgm:t>
        <a:bodyPr/>
        <a:lstStyle/>
        <a:p>
          <a:endParaRPr lang="en-US"/>
        </a:p>
      </dgm:t>
    </dgm:pt>
    <dgm:pt modelId="{A6E92381-8392-4FEF-B798-112861B42948}" type="sibTrans" cxnId="{85BD2079-516C-4040-9361-748EFFCCB14F}">
      <dgm:prSet/>
      <dgm:spPr/>
      <dgm:t>
        <a:bodyPr/>
        <a:lstStyle/>
        <a:p>
          <a:endParaRPr lang="en-US"/>
        </a:p>
      </dgm:t>
    </dgm:pt>
    <dgm:pt modelId="{0803C7F9-3D63-4ED6-8424-FFA48027D169}">
      <dgm:prSet/>
      <dgm:spPr/>
      <dgm:t>
        <a:bodyPr/>
        <a:lstStyle/>
        <a:p>
          <a:r>
            <a:rPr lang="pl-PL"/>
            <a:t>poprawa jakości świadczonych usług.</a:t>
          </a:r>
          <a:endParaRPr lang="en-US"/>
        </a:p>
      </dgm:t>
    </dgm:pt>
    <dgm:pt modelId="{E0204A27-6080-4E7B-9496-4285BB426988}" type="parTrans" cxnId="{A9E30ACC-4A37-42AE-8022-EF00A7771A89}">
      <dgm:prSet/>
      <dgm:spPr/>
      <dgm:t>
        <a:bodyPr/>
        <a:lstStyle/>
        <a:p>
          <a:endParaRPr lang="en-US"/>
        </a:p>
      </dgm:t>
    </dgm:pt>
    <dgm:pt modelId="{6F99D45B-F829-4289-870B-F3AA84210D12}" type="sibTrans" cxnId="{A9E30ACC-4A37-42AE-8022-EF00A7771A89}">
      <dgm:prSet/>
      <dgm:spPr/>
      <dgm:t>
        <a:bodyPr/>
        <a:lstStyle/>
        <a:p>
          <a:endParaRPr lang="en-US"/>
        </a:p>
      </dgm:t>
    </dgm:pt>
    <dgm:pt modelId="{AF1E25E2-1441-874F-BBD8-4CB4FD6B712F}" type="pres">
      <dgm:prSet presAssocID="{30ADBBAA-EF18-472E-A7D9-2AC6AD6113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876213-CEF4-F24F-90B6-DED4DF44E5C2}" type="pres">
      <dgm:prSet presAssocID="{65A7F1F1-CB6A-43C3-9726-89253FC9DFD0}" presName="hierRoot1" presStyleCnt="0"/>
      <dgm:spPr/>
    </dgm:pt>
    <dgm:pt modelId="{A23C6701-3A12-D84A-91CB-636A36B29678}" type="pres">
      <dgm:prSet presAssocID="{65A7F1F1-CB6A-43C3-9726-89253FC9DFD0}" presName="composite" presStyleCnt="0"/>
      <dgm:spPr/>
    </dgm:pt>
    <dgm:pt modelId="{7B990D9D-019C-1C47-BDCB-17DB93F8E881}" type="pres">
      <dgm:prSet presAssocID="{65A7F1F1-CB6A-43C3-9726-89253FC9DFD0}" presName="background" presStyleLbl="node0" presStyleIdx="0" presStyleCnt="3"/>
      <dgm:spPr/>
    </dgm:pt>
    <dgm:pt modelId="{1A9B7671-B94A-174D-8645-3EAFF66F7F4B}" type="pres">
      <dgm:prSet presAssocID="{65A7F1F1-CB6A-43C3-9726-89253FC9DFD0}" presName="text" presStyleLbl="fgAcc0" presStyleIdx="0" presStyleCnt="3">
        <dgm:presLayoutVars>
          <dgm:chPref val="3"/>
        </dgm:presLayoutVars>
      </dgm:prSet>
      <dgm:spPr/>
    </dgm:pt>
    <dgm:pt modelId="{97F20A70-88A8-3E4F-9AFD-E90C149D1077}" type="pres">
      <dgm:prSet presAssocID="{65A7F1F1-CB6A-43C3-9726-89253FC9DFD0}" presName="hierChild2" presStyleCnt="0"/>
      <dgm:spPr/>
    </dgm:pt>
    <dgm:pt modelId="{BF830CF9-611C-A944-81DB-B5E3DD7A93B6}" type="pres">
      <dgm:prSet presAssocID="{6E330192-45E3-418B-B8A5-1AE16E2A0517}" presName="hierRoot1" presStyleCnt="0"/>
      <dgm:spPr/>
    </dgm:pt>
    <dgm:pt modelId="{F94550B0-E65C-2F40-804A-BC2B6E23DB2E}" type="pres">
      <dgm:prSet presAssocID="{6E330192-45E3-418B-B8A5-1AE16E2A0517}" presName="composite" presStyleCnt="0"/>
      <dgm:spPr/>
    </dgm:pt>
    <dgm:pt modelId="{FD042C5A-349F-504C-946D-D7E2CAF49DD7}" type="pres">
      <dgm:prSet presAssocID="{6E330192-45E3-418B-B8A5-1AE16E2A0517}" presName="background" presStyleLbl="node0" presStyleIdx="1" presStyleCnt="3"/>
      <dgm:spPr/>
    </dgm:pt>
    <dgm:pt modelId="{A4655E11-1AFF-0247-86B0-E795F9ED4B65}" type="pres">
      <dgm:prSet presAssocID="{6E330192-45E3-418B-B8A5-1AE16E2A0517}" presName="text" presStyleLbl="fgAcc0" presStyleIdx="1" presStyleCnt="3">
        <dgm:presLayoutVars>
          <dgm:chPref val="3"/>
        </dgm:presLayoutVars>
      </dgm:prSet>
      <dgm:spPr/>
    </dgm:pt>
    <dgm:pt modelId="{B4DA40C8-99B2-0846-BBCA-0BAE4BFF3FD2}" type="pres">
      <dgm:prSet presAssocID="{6E330192-45E3-418B-B8A5-1AE16E2A0517}" presName="hierChild2" presStyleCnt="0"/>
      <dgm:spPr/>
    </dgm:pt>
    <dgm:pt modelId="{B36D3728-E25F-F841-BF17-2F76BD1F6424}" type="pres">
      <dgm:prSet presAssocID="{0803C7F9-3D63-4ED6-8424-FFA48027D169}" presName="hierRoot1" presStyleCnt="0"/>
      <dgm:spPr/>
    </dgm:pt>
    <dgm:pt modelId="{DD836981-D35D-3A49-8EEE-ADB4EDB608A9}" type="pres">
      <dgm:prSet presAssocID="{0803C7F9-3D63-4ED6-8424-FFA48027D169}" presName="composite" presStyleCnt="0"/>
      <dgm:spPr/>
    </dgm:pt>
    <dgm:pt modelId="{01D4ECE7-AF0A-1F4A-B8A1-CF6B91B76E4C}" type="pres">
      <dgm:prSet presAssocID="{0803C7F9-3D63-4ED6-8424-FFA48027D169}" presName="background" presStyleLbl="node0" presStyleIdx="2" presStyleCnt="3"/>
      <dgm:spPr/>
    </dgm:pt>
    <dgm:pt modelId="{9CA41320-837D-ED43-8963-3035F35C8EF0}" type="pres">
      <dgm:prSet presAssocID="{0803C7F9-3D63-4ED6-8424-FFA48027D169}" presName="text" presStyleLbl="fgAcc0" presStyleIdx="2" presStyleCnt="3">
        <dgm:presLayoutVars>
          <dgm:chPref val="3"/>
        </dgm:presLayoutVars>
      </dgm:prSet>
      <dgm:spPr/>
    </dgm:pt>
    <dgm:pt modelId="{A3CEAE89-2810-AC44-B1A3-9C5C4F909360}" type="pres">
      <dgm:prSet presAssocID="{0803C7F9-3D63-4ED6-8424-FFA48027D169}" presName="hierChild2" presStyleCnt="0"/>
      <dgm:spPr/>
    </dgm:pt>
  </dgm:ptLst>
  <dgm:cxnLst>
    <dgm:cxn modelId="{85BD2079-516C-4040-9361-748EFFCCB14F}" srcId="{30ADBBAA-EF18-472E-A7D9-2AC6AD6113CD}" destId="{6E330192-45E3-418B-B8A5-1AE16E2A0517}" srcOrd="1" destOrd="0" parTransId="{FA3CD737-3D82-49E5-A9B6-5E230DCFB75C}" sibTransId="{A6E92381-8392-4FEF-B798-112861B42948}"/>
    <dgm:cxn modelId="{711D3EAF-5F71-49D7-82DE-A932A041779F}" srcId="{30ADBBAA-EF18-472E-A7D9-2AC6AD6113CD}" destId="{65A7F1F1-CB6A-43C3-9726-89253FC9DFD0}" srcOrd="0" destOrd="0" parTransId="{2462748C-1621-4062-82AE-E0456B2985CA}" sibTransId="{471233FB-8352-4E35-90D4-EE7A4D3278EE}"/>
    <dgm:cxn modelId="{A9E30ACC-4A37-42AE-8022-EF00A7771A89}" srcId="{30ADBBAA-EF18-472E-A7D9-2AC6AD6113CD}" destId="{0803C7F9-3D63-4ED6-8424-FFA48027D169}" srcOrd="2" destOrd="0" parTransId="{E0204A27-6080-4E7B-9496-4285BB426988}" sibTransId="{6F99D45B-F829-4289-870B-F3AA84210D12}"/>
    <dgm:cxn modelId="{58921ED5-BB8F-6542-9BE4-D3051655A988}" type="presOf" srcId="{30ADBBAA-EF18-472E-A7D9-2AC6AD6113CD}" destId="{AF1E25E2-1441-874F-BBD8-4CB4FD6B712F}" srcOrd="0" destOrd="0" presId="urn:microsoft.com/office/officeart/2005/8/layout/hierarchy1"/>
    <dgm:cxn modelId="{CA0C33D8-9D2F-B342-B020-0F58F649D946}" type="presOf" srcId="{0803C7F9-3D63-4ED6-8424-FFA48027D169}" destId="{9CA41320-837D-ED43-8963-3035F35C8EF0}" srcOrd="0" destOrd="0" presId="urn:microsoft.com/office/officeart/2005/8/layout/hierarchy1"/>
    <dgm:cxn modelId="{E0DCB2E0-A155-E24E-8A97-2CB26838DADA}" type="presOf" srcId="{65A7F1F1-CB6A-43C3-9726-89253FC9DFD0}" destId="{1A9B7671-B94A-174D-8645-3EAFF66F7F4B}" srcOrd="0" destOrd="0" presId="urn:microsoft.com/office/officeart/2005/8/layout/hierarchy1"/>
    <dgm:cxn modelId="{AA79ADF2-1533-D047-B375-FCF037310EF3}" type="presOf" srcId="{6E330192-45E3-418B-B8A5-1AE16E2A0517}" destId="{A4655E11-1AFF-0247-86B0-E795F9ED4B65}" srcOrd="0" destOrd="0" presId="urn:microsoft.com/office/officeart/2005/8/layout/hierarchy1"/>
    <dgm:cxn modelId="{39761D30-3F6E-E442-9FAF-FF0981206717}" type="presParOf" srcId="{AF1E25E2-1441-874F-BBD8-4CB4FD6B712F}" destId="{2D876213-CEF4-F24F-90B6-DED4DF44E5C2}" srcOrd="0" destOrd="0" presId="urn:microsoft.com/office/officeart/2005/8/layout/hierarchy1"/>
    <dgm:cxn modelId="{F138E4A6-57DA-FC41-AB60-17B0046D3EC3}" type="presParOf" srcId="{2D876213-CEF4-F24F-90B6-DED4DF44E5C2}" destId="{A23C6701-3A12-D84A-91CB-636A36B29678}" srcOrd="0" destOrd="0" presId="urn:microsoft.com/office/officeart/2005/8/layout/hierarchy1"/>
    <dgm:cxn modelId="{8673323D-5CB9-1346-A07A-26E3CD75EC4D}" type="presParOf" srcId="{A23C6701-3A12-D84A-91CB-636A36B29678}" destId="{7B990D9D-019C-1C47-BDCB-17DB93F8E881}" srcOrd="0" destOrd="0" presId="urn:microsoft.com/office/officeart/2005/8/layout/hierarchy1"/>
    <dgm:cxn modelId="{A9E05928-EE38-5D48-9316-7790E826379B}" type="presParOf" srcId="{A23C6701-3A12-D84A-91CB-636A36B29678}" destId="{1A9B7671-B94A-174D-8645-3EAFF66F7F4B}" srcOrd="1" destOrd="0" presId="urn:microsoft.com/office/officeart/2005/8/layout/hierarchy1"/>
    <dgm:cxn modelId="{F84D16F2-27BB-AC49-88D4-02AB7A681A71}" type="presParOf" srcId="{2D876213-CEF4-F24F-90B6-DED4DF44E5C2}" destId="{97F20A70-88A8-3E4F-9AFD-E90C149D1077}" srcOrd="1" destOrd="0" presId="urn:microsoft.com/office/officeart/2005/8/layout/hierarchy1"/>
    <dgm:cxn modelId="{9CD6E2E0-F69C-984D-8BD9-40378590B5D0}" type="presParOf" srcId="{AF1E25E2-1441-874F-BBD8-4CB4FD6B712F}" destId="{BF830CF9-611C-A944-81DB-B5E3DD7A93B6}" srcOrd="1" destOrd="0" presId="urn:microsoft.com/office/officeart/2005/8/layout/hierarchy1"/>
    <dgm:cxn modelId="{3A6D7F3F-FCE8-E24D-8545-17ED355E91AE}" type="presParOf" srcId="{BF830CF9-611C-A944-81DB-B5E3DD7A93B6}" destId="{F94550B0-E65C-2F40-804A-BC2B6E23DB2E}" srcOrd="0" destOrd="0" presId="urn:microsoft.com/office/officeart/2005/8/layout/hierarchy1"/>
    <dgm:cxn modelId="{E2E1A56D-6821-9F4A-A8E3-87A82CD4E01B}" type="presParOf" srcId="{F94550B0-E65C-2F40-804A-BC2B6E23DB2E}" destId="{FD042C5A-349F-504C-946D-D7E2CAF49DD7}" srcOrd="0" destOrd="0" presId="urn:microsoft.com/office/officeart/2005/8/layout/hierarchy1"/>
    <dgm:cxn modelId="{9CC0F0F7-3F0A-B745-87EA-2D2145D48EE3}" type="presParOf" srcId="{F94550B0-E65C-2F40-804A-BC2B6E23DB2E}" destId="{A4655E11-1AFF-0247-86B0-E795F9ED4B65}" srcOrd="1" destOrd="0" presId="urn:microsoft.com/office/officeart/2005/8/layout/hierarchy1"/>
    <dgm:cxn modelId="{B741ADAB-7FE7-F944-B8DB-EE47A12C2857}" type="presParOf" srcId="{BF830CF9-611C-A944-81DB-B5E3DD7A93B6}" destId="{B4DA40C8-99B2-0846-BBCA-0BAE4BFF3FD2}" srcOrd="1" destOrd="0" presId="urn:microsoft.com/office/officeart/2005/8/layout/hierarchy1"/>
    <dgm:cxn modelId="{4E292A4B-6F3F-A547-8EB2-BF3809F2AA3B}" type="presParOf" srcId="{AF1E25E2-1441-874F-BBD8-4CB4FD6B712F}" destId="{B36D3728-E25F-F841-BF17-2F76BD1F6424}" srcOrd="2" destOrd="0" presId="urn:microsoft.com/office/officeart/2005/8/layout/hierarchy1"/>
    <dgm:cxn modelId="{B9D252E4-37FD-354F-B6D4-9799B1FAF90D}" type="presParOf" srcId="{B36D3728-E25F-F841-BF17-2F76BD1F6424}" destId="{DD836981-D35D-3A49-8EEE-ADB4EDB608A9}" srcOrd="0" destOrd="0" presId="urn:microsoft.com/office/officeart/2005/8/layout/hierarchy1"/>
    <dgm:cxn modelId="{3368947C-FEA6-BA47-9987-C26D8D7471B1}" type="presParOf" srcId="{DD836981-D35D-3A49-8EEE-ADB4EDB608A9}" destId="{01D4ECE7-AF0A-1F4A-B8A1-CF6B91B76E4C}" srcOrd="0" destOrd="0" presId="urn:microsoft.com/office/officeart/2005/8/layout/hierarchy1"/>
    <dgm:cxn modelId="{1C7E41D8-A193-0140-8B69-E9634D55C49B}" type="presParOf" srcId="{DD836981-D35D-3A49-8EEE-ADB4EDB608A9}" destId="{9CA41320-837D-ED43-8963-3035F35C8EF0}" srcOrd="1" destOrd="0" presId="urn:microsoft.com/office/officeart/2005/8/layout/hierarchy1"/>
    <dgm:cxn modelId="{51391CB8-534A-AF4B-B3F7-C14CE3D070D2}" type="presParOf" srcId="{B36D3728-E25F-F841-BF17-2F76BD1F6424}" destId="{A3CEAE89-2810-AC44-B1A3-9C5C4F9093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0D9D-019C-1C47-BDCB-17DB93F8E88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B7671-B94A-174D-8645-3EAFF66F7F4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wykorzystaniu technologii informatycznych i telekomunikacyjnych w administracji publicznej </a:t>
          </a:r>
          <a:endParaRPr lang="en-US" sz="1900" kern="1200" dirty="0"/>
        </a:p>
      </dsp:txBody>
      <dsp:txXfrm>
        <a:off x="378614" y="886531"/>
        <a:ext cx="2810360" cy="1744948"/>
      </dsp:txXfrm>
    </dsp:sp>
    <dsp:sp modelId="{FD042C5A-349F-504C-946D-D7E2CAF49DD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55E11-1AFF-0247-86B0-E795F9ED4B6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elektronizacja obejmuje zmiany oraz usprawnienia organizacyjne, modernizację oraz optymalizację procesów administracyjnych</a:t>
          </a:r>
          <a:endParaRPr lang="en-US" sz="1900" kern="1200" dirty="0"/>
        </a:p>
      </dsp:txBody>
      <dsp:txXfrm>
        <a:off x="3946203" y="886531"/>
        <a:ext cx="2810360" cy="1744948"/>
      </dsp:txXfrm>
    </dsp:sp>
    <dsp:sp modelId="{01D4ECE7-AF0A-1F4A-B8A1-CF6B91B76E4C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41320-837D-ED43-8963-3035F35C8EF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poprawa jakości świadczonych usług.</a:t>
          </a:r>
          <a:endParaRPr lang="en-US" sz="19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rls=en&amp;q=ALS+Association&amp;ie=UTF-8&amp;oe=UTF-8&amp;ved=2ahUKEwibwOfWuZWTAxXuhf0HHZv6Ce0QgK4QegQIARAB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search?client=safari&amp;rls=en&amp;q=Ice+Bucket+Challenge&amp;ie=UTF-8&amp;oe=UTF-8&amp;ved=2ahUKEwibwOfWuZWTAxXuhf0HHZv6Ce0QgK4QegQIARA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Komunikacja z otoczeniem: przekaz informacji oraz proces dzielenia się wiedzą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komunikowania publicznego ma charakter formalny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Komunikacja między obywatelem a władzą, ale także obszar, w którym formuje się opinia publiczna.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Cechą komunikowania w administracji publicznej powinna być symetria, co oznacza, że w tym przypadku rola nadawcy i odbiorcy nie jest sztywno przypisana do jednej ze stron komunikacji.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administracji publicznej akcent rozkłada się̨ jednak nierównomiernie i symetria jest zakłócona: oznacza to, że komunikacja przebiega od władzy do obywateli przy niewielkim sprzężeniu zwrotnym.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Najważniejszym i ostatecznym odbiorcą informacji wypływających z administracji publicznej oraz źródłem informacji wpływającej – o czym zapominają̨ często urzędnicy – jest obywatel.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83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viralowa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informacja może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kilka godzin zmienić wizerunek firmy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dirty="0">
                <a:effectLst/>
              </a:rPr>
              <a:t> </a:t>
            </a:r>
            <a:br>
              <a:rPr lang="pl-PL" dirty="0">
                <a:effectLst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jednego z twórców nowoczesnego PR uważa się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Bernays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Był on siostrzeńcem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Sigmund Freud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 wykorzystywał psychologię do wpływania na opinię publiczną.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 z jego słynnych kampanii polegała na promowaniu palenia papierosów wśród kobiet jako symbolu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wolności i emancypacji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33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77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są̨ przekazicielem opinii i informacji; dzięki temu przyczyniają̨ się̨ do poszerzenia otoczenia, do którego informacje te docierają̨.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Środki masowego przekazu przez rozpowszechnianie informacji od administracji publicznej i o administracji publicznej współtworzą̨ sferę̨ publiczną, w której odbywa się̨ proces komunikacji między obywatelami a administracją publiczną.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Podejmując działania w sferze publicznej w odniesieniu do obywateli własnego państwa, administracja publiczna musi uwzględniać fakt, iż aby dowiedzieć się̨, co dzieje się̨ w państwie, muszą oni często sięgać do informacji z drugiej ręki, przekazywanych przez środki masowego przekazu lub docierających innymi kanałami informacyjnymi.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Ogromnie ważne jest zaufanie, wiarygodność działań w sferze publicznej oraz wiarygodność źródeł informacji. Niewiarygodność w działaniach publicznych sprawia, że pogłoski stają się̨ najważniejszym źródłem.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Zaufanie do środków masowego przekazu ułatwia ich wykorzystanie przez administrację publiczną. Media pełnią w demokracji także rolę filtra, którego zadaniem jest kontrola m.in. działania administracji publicznej. Administracja i media funkcjonują̨ we wzajemnej zależności.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Jedną z metod zapewnienia sobie „dobrej prasy” przez administrację jest prowadzenie działalności z dziedziny public relations. Działania polegające na dostarczaniu dziennikarzom materiałów przygotowanych przez komórki prasowe i PR gmin nazywa się̨ często strategią „darmowych mediów”.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620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administracja. Wyzwania strategii marketingowych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gwałtowna globalizacja, zmiany w światowej gospodarce,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rozwój organizacji i społeczeństwa,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przejście od marketingu masowego do zindywidualizowanego (one-to-one),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wartości (inwestycja),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budowanie przewagi konkurencyjnej,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kreowanie dobrobytu społecznego.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48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8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Coca-Cola Company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wprowadziła kampanię polegającą na umieszczeniu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imion na butelkach Coca-Coli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dobry przykład PR: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zachęcał ludzi do dzielenia się zdjęciami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tworzył emocjonalną więź z marką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generował ogromną liczbę publikacji medialnych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📊 Efekt: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miliony postów w mediach społecznościowych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 sprzedaży w wielu krajach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ogromny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buzz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medialny bez klasycznej reklamy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03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DOVE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 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rozpoczęła kampanię pokazującą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naturalne kobiety zamiast profesjonalnych modelek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PR: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zmiana narracji wokół piękna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budowanie wizerunku marki wspierającej samoakceptację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📊 Efekt: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ogromna dyskusja społeczna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setki artykułów w mediach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kampania stała się jednym z najbardziej znanych przykładów PR na świecie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16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Polska inicjatywa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Paczka dla Bohatera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polega na przygotowywaniu paczek dla weteranów i uczestników walk o niepodległość.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dobry przykład PR: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mobilizuje społeczeństwo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angażuje media i wolontariuszy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buduje pozytywny wizerunek partnerów akcji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📊 Efekt: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tysiące wolontariuszy w całej Polsce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szerokie relacje medialne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duże zaangażowanie społeczności</a:t>
            </a: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Paczka dla bohatera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9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Wielka Orkiestra Świątecznej Pomocy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założona przez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Jerzy Owsiak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przykład ogromnego sukcesu komunikacji społecznej.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wyjątkowy przykład PR: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świetna identyfikacja wizualna (serduszka WOŚP)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ogromne zaangażowanie wolontariuszy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bardzo skuteczna komunikacja w mediach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📊 Efekt: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miliardy złotych zebranych na sprzęt medyczny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z najbardziej rozpoznawalnych projektów społecznych w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35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Akcja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polegała na polewaniu się lodowatą wodą i nominowaniu kolejnych osób.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genialny PR: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prosty pomysł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łatwy do powielenia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celebrytów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📊 Efekt: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ponad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milionów dolarów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zebranych na badania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globalny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internecie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{≪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ALS Association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amerykańska organizacja non-profit działająca na rzecz osób ze stwardnieniem zanikowym bocznym (ALS/SLA), znana z globalnej akcji "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Ice Bucket Challenge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 w 2014 roku. Fundacja zbiera fundusze na badania, wspiera pacjentów i ich opiekunów oraz promuje zmiany w polityce zdrowotnej, mające na celu uczynienie ALS chorobą uleczalną.} </a:t>
            </a:r>
          </a:p>
          <a:p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Biotechnologia.pl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+1</a:t>
            </a:r>
          </a:p>
          <a:p>
            <a:br>
              <a:rPr lang="pl-PL" dirty="0"/>
            </a:b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91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 publiczny (realizacja na rzecz społeczeństwa)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potrzeby publiczne (nieograniczone i różnorodne)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nierozdzielność z polityką (niwelowanie ryzyka, wydłużenie czasu, nadmierny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proceduralizm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biurokratyzacja (decentralizacja i prywatyzacja),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bezosobowość (nierzadko brak konkretnego adresata)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niska sprawczość (fragmentaryzacja i silosowość)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88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użyteczność – informacja musi treściowo odpowiadać pewnej potrzebie związanej z podjęciem konkretnej decyzji;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dostępność – informacja musi być osiągalną dla zainteresowanej osoby; oznacza to również, że musi być w miarę rozpowszechniona w kręgu właściwych użytkowników;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operatywność – informacja musi być aktualna, uzyskana na czas, na ogół szybko;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trafność – informacja musi być adekwatna, dotyczyć danej kwestii, nie pomijać elementów;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zrozumiałość – informacja musi być podana we właściwym języku, przystępna;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prawdziwość – informacja musi przedstawiać sprawy zgodnie z rzeczywistością̨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wiarygodność: informacja musi pochodzić z wiarygodnego źródła;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rzetelność – informacja musi dokładnie i starannie przedstawiać swój przedmiot;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systemowość – informacja musi być cząstką szerszej struktury poznawczej, dać się̨ włączyć w ramy ogólniejszej koncepcji teoretycznej;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weryfikowalność – informacja powinna być możliwa do sprawdzenia, uzupełnienia, pogłębienia, rozszerzenia.</a:t>
            </a:r>
            <a:r>
              <a:rPr lang="pl-PL" dirty="0">
                <a:effectLst/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5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I to poziom administracji rządowej,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Między tymi poziomami zachodzą̨ dwukierunkowe relacje, przepływ informacji jest dwustronny. Oba poziomy wysyłają̨ i nadają informacje do mediów i bezpośrednio do obywateli.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obu poziomach występują̨ służby informacyjne (biura promocji, prasowe, informacyjne) i rzecznicy.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6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Prowadzą one szeroką działalność w celu pozyskiwania, przekazywania oraz gromadzenia informacji.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 podstawowe zadanie to opracowanie i udostępnianie informacji pochodzących od rządu i poszczególnych ministerstw oraz urzędów centralnych.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biur prasowych na ich czele stoi rzecznik prasowy rządu. Ma on prawo uczestniczenia w obradach Rady Ministrów.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Typowe dla europejskiej administracji publicznej jest zatrudnianie rzeczników prasowych i tworzenie komórek informacyjnych oraz promocyjnych we wszystkich ministerstwach i urzędach, niezależnie od funkcjonowania biur prasowych czy rzeczników rządu.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Prowadzi to często do nieporozumień i trudności w koordynacji współpracy między rzecznikami.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Urzędy nie prowadzą własnej polityki informacyjnej, wykorzystywane są̨ do promowania i wyjaśniania decyzji oraz przeprowadzania kampanii informacyjno-promocyjnych rządu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Nieodłącznym elementem informacji wewnętrznej administracji rządowej jest komunikacja między biurami prasowymi rządu a reprezentantami rządu w terenie.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Polski chodzi o wojewodów i komórki informacyjne urzędów wojewódzkich.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zadań Centrum Informacji Rządowej należy dostarczanie rzecznikom wojewodów informacji o pracach rządu, ułatwianie lokalnym mediom bezpośredniego kontaktu z członkami rządu, umieszczanie ważnych informacji dotyczących województwa w mediach centralnych oraz koordynacja obsługi prasowej wizyt członków rządu w terenie.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Wojewódzkie komórki prasowe zajmują̨ się̨ m.in. monitorowaniem prasy lokalnej i regionalnej. Ich aktywność jest skierowana przede wszystkim na utrzymywanie kontaktów z mediami oraz dostarczanie wojewodom informacji pochodzących zarówno od centrum, jak i z mediów lokalnych.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30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skutecznej komunikacji wewnętrznej i zewnętrznej w administracji samorządowej konieczny jest sprawny wewnętrzny obieg informacji oraz drożne kanały jej gromadzenia oraz rozpowszechniania, a zwłaszcza docierania informacji do obywateli.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Istotne jest zrozumienie roli pracowników wszystkich szczebli, jaką pełnią w realizowaniu polityki informacyjnej gminy. Polityka rady gminy, umiejętności publiczne wójta, prezydenta lub burmistrza, sprawność w realizacji polityki informacyjnej, kompetencja oraz profesjonalizm urzędników gminy składają̨ się̨ na publiczny wizerunek władz gminy.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urzędzie gminy polityka informacyjna powinna być postrzegana jako istotny element procesu zarzadzania.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obiegu informacji skuteczność można poprawić dzięki tak prostym działaniom, jak zaplanowanie, rozmieszczenie tablic ogłoszeń i tablic informacyjnych lub wydawanie wewnętrznego biuletynu.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34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relations można postrzegać jako proces legitymizacji różnorodnych interesów przez ich publiczne przedstawienie oraz wywołanie dyskusji na ich temat.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Formy typowe dla PR wykorzystuje się̨ do celów integrowania społeczeństwa, budowania mostów nad barierami języka między elitą a zwykłymi obywatelami, tłumaczenia i wyjaśnienia procesów politycznych.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60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PR to nie to samo co reklama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Wiele osób myli PR z reklamą, ale to różne rzeczy: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Reklama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Relations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płatna forma promocji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zazwyczaj komunikacja niepłatna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 kontroluje przekaz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lub odbiorcy interpretują przekaz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krótkoterminowa sprzedaż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długoterminowa reputacja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reklama: firma płaci za spot w TV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PR: dziennikarz pisze artykuł o firmie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74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 wywołuje emocje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 angażuje ludzi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 opiera się na dobrej historii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 jest autentyczny i społecznie ważny.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Dobra reputacja może być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najcenniejszym zasobem firmy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Badania pokazują, że: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reputacja może stanowić nawet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ponad 60% wartości firmy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firmy z dobrą reputacją łatwiej przechodzą kryzysy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konsumenci częściej kupują od marek, którym ufają</a:t>
            </a:r>
          </a:p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99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krakow.pl/dwa-tygodnie-ktore-zmienily-plan-czy-krakow-stac-na-planowanie-na-krzyk" TargetMode="External"/><Relationship Id="rId2" Type="http://schemas.openxmlformats.org/officeDocument/2006/relationships/hyperlink" Target="https://lovekrakow.pl/kazimierz-mowi-dosc-tlum-przeciw-hotelowi-i-eksmisj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vekrakow.pl/zabytkowe-kamienice-zakon-i-planowany-hotel-konflikt-interesow-w-sercu-krakowskiego-kazimierz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owy_Jork" TargetMode="External"/><Relationship Id="rId3" Type="http://schemas.openxmlformats.org/officeDocument/2006/relationships/hyperlink" Target="https://pl.wikipedia.org/wiki/Feminizm_pierwszej_fali" TargetMode="External"/><Relationship Id="rId7" Type="http://schemas.openxmlformats.org/officeDocument/2006/relationships/hyperlink" Target="https://pl.wikipedia.org/wiki/Tabu" TargetMode="External"/><Relationship Id="rId2" Type="http://schemas.openxmlformats.org/officeDocument/2006/relationships/hyperlink" Target="https://pl.wikipedia.org/wiki/Palenie_tytoni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Edward_Bernays" TargetMode="External"/><Relationship Id="rId5" Type="http://schemas.openxmlformats.org/officeDocument/2006/relationships/hyperlink" Target="https://pl.wikipedia.org/wiki/Sigmund_Freud" TargetMode="External"/><Relationship Id="rId4" Type="http://schemas.openxmlformats.org/officeDocument/2006/relationships/hyperlink" Target="https://pl.wikipedia.org/wiki/Stany_Zjednoczon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eli_pariser_beware_online_filter_bubbles?subtitle=pl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embed.ted.com/talks/eli_pariser_beware_online_filter_bubbles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 dirty="0"/>
              <a:t>Marketing zewnętrzny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b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 </a:t>
            </a:r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AB7F1-2815-A776-7720-5EA4CD0C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Wniosek o udostępnienie informacji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E8CCDA-E587-FAFC-BD0C-23ACF0FA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Zgodnie w ustawą z dnia 6 września 2001 r. o dostępie do informacji publicznej każdej osobie przysługuje prawo do uzyskania informacji o sprawach publicznych</a:t>
            </a:r>
          </a:p>
          <a:p>
            <a:pPr fontAlgn="base"/>
            <a:r>
              <a:rPr lang="pl-PL" dirty="0"/>
              <a:t>Wniosek o udostępnienie informacji publicznej można złożyć korzystając z załączone na stronach rządowych formularza.</a:t>
            </a:r>
          </a:p>
          <a:p>
            <a:pPr fontAlgn="base"/>
            <a:r>
              <a:rPr lang="pl-PL" dirty="0"/>
              <a:t>Formularz wniosku nie ma charakteru obligatoryjnego, jednak jego wypełnienie usprawni procedurę udzielenia odpowiedzi.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8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D09101-75CE-6D79-E71A-45EAFAA6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Kryteria dobrej informacji</a:t>
            </a:r>
          </a:p>
        </p:txBody>
      </p:sp>
    </p:spTree>
    <p:extLst>
      <p:ext uri="{BB962C8B-B14F-4D97-AF65-F5344CB8AC3E}">
        <p14:creationId xmlns:p14="http://schemas.microsoft.com/office/powerpoint/2010/main" val="231744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06CE0B-0549-31B3-D78B-4A80F06C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Kryteria dobrej informacji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E8461A-4F1F-3A9C-F3FC-00D59D2C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pl-PL" sz="1600" dirty="0">
                <a:latin typeface="Helvetica Neue" panose="02000503000000020004" pitchFamily="2" charset="0"/>
              </a:rPr>
              <a:t>użyteczność,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dostępność,</a:t>
            </a:r>
            <a:endParaRPr lang="pl-PL" sz="1600" dirty="0">
              <a:effectLst/>
              <a:latin typeface="Helvetica Neue" panose="02000503000000020004" pitchFamily="2" charset="0"/>
            </a:endParaRPr>
          </a:p>
          <a:p>
            <a:r>
              <a:rPr lang="pl-PL" sz="1600" dirty="0">
                <a:latin typeface="Helvetica Neue" panose="02000503000000020004" pitchFamily="2" charset="0"/>
              </a:rPr>
              <a:t>operatywność,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t</a:t>
            </a:r>
            <a:r>
              <a:rPr lang="pl-PL" sz="1600" dirty="0">
                <a:effectLst/>
                <a:latin typeface="Helvetica Neue" panose="02000503000000020004" pitchFamily="2" charset="0"/>
              </a:rPr>
              <a:t>rafność,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zrozumiałość,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p</a:t>
            </a:r>
            <a:r>
              <a:rPr lang="pl-PL" sz="1600" dirty="0">
                <a:effectLst/>
                <a:latin typeface="Helvetica Neue" panose="02000503000000020004" pitchFamily="2" charset="0"/>
              </a:rPr>
              <a:t>rawdziwość,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wiarygodność,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rzetelność,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s</a:t>
            </a:r>
            <a:r>
              <a:rPr lang="pl-PL" sz="1600" dirty="0">
                <a:effectLst/>
                <a:latin typeface="Helvetica Neue" panose="02000503000000020004" pitchFamily="2" charset="0"/>
              </a:rPr>
              <a:t>ystemowość,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weryfikowalność.</a:t>
            </a:r>
            <a:endParaRPr lang="pl-PL" sz="1600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pl-PL" sz="1500" dirty="0">
              <a:latin typeface="Roboto" panose="02000000000000000000" pitchFamily="2" charset="0"/>
            </a:endParaRPr>
          </a:p>
        </p:txBody>
      </p:sp>
      <p:pic>
        <p:nvPicPr>
          <p:cNvPr id="5" name="Picture 4" descr="Drzwi otwarte">
            <a:extLst>
              <a:ext uri="{FF2B5EF4-FFF2-40B4-BE49-F238E27FC236}">
                <a16:creationId xmlns:a16="http://schemas.microsoft.com/office/drawing/2014/main" id="{291E8946-5B81-526B-1BA0-D59B91697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23" r="282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231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7EABA-BDA6-FD2A-ADED-A05A1448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Poziomy komunikacji w administracji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CD9F7-0033-803E-946C-921248DD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978025"/>
            <a:ext cx="10515600" cy="4351338"/>
          </a:xfrm>
        </p:spPr>
        <p:txBody>
          <a:bodyPr/>
          <a:lstStyle/>
          <a:p>
            <a:r>
              <a:rPr lang="pl-PL" dirty="0"/>
              <a:t>poziom I to poziom administracji rządowej,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poziom II to poziom administracji samorządowej.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62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1EA6C-CA25-F073-B482-EA194923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administracji rządowej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D60B72-B53D-CED8-3225-6712C12FE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Biuro prasowe rządu;</a:t>
            </a:r>
          </a:p>
          <a:p>
            <a:r>
              <a:rPr lang="pl-PL" dirty="0"/>
              <a:t>Ministerstwa i urzędy centralne;</a:t>
            </a:r>
          </a:p>
          <a:p>
            <a:r>
              <a:rPr lang="pl-PL" dirty="0"/>
              <a:t>Centrum Informacji Rządowe;</a:t>
            </a:r>
          </a:p>
          <a:p>
            <a:r>
              <a:rPr lang="pl-PL" dirty="0"/>
              <a:t>Rzecznik Wojewody;</a:t>
            </a:r>
          </a:p>
          <a:p>
            <a:r>
              <a:rPr lang="pl-PL" dirty="0"/>
              <a:t>Wojewódzkie komórki prasowe.</a:t>
            </a:r>
          </a:p>
        </p:txBody>
      </p:sp>
    </p:spTree>
    <p:extLst>
      <p:ext uri="{BB962C8B-B14F-4D97-AF65-F5344CB8AC3E}">
        <p14:creationId xmlns:p14="http://schemas.microsoft.com/office/powerpoint/2010/main" val="299168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FB1F3D-1FB8-EC75-B097-F7D26C93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administracji samorządowej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E61BDC-BB3E-CE63-D597-4335EA0B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gromadzenie, rozpowszechnianie, docieranie z informacją do obywateli;</a:t>
            </a:r>
          </a:p>
          <a:p>
            <a:r>
              <a:rPr lang="pl-PL" dirty="0"/>
              <a:t>profil pracownika;</a:t>
            </a:r>
          </a:p>
          <a:p>
            <a:r>
              <a:rPr lang="pl-PL" dirty="0"/>
              <a:t>profil wójta, burmistrza, prezydenta.</a:t>
            </a:r>
          </a:p>
        </p:txBody>
      </p:sp>
    </p:spTree>
    <p:extLst>
      <p:ext uri="{BB962C8B-B14F-4D97-AF65-F5344CB8AC3E}">
        <p14:creationId xmlns:p14="http://schemas.microsoft.com/office/powerpoint/2010/main" val="424265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2ED94-8C97-6E07-7F4D-AC97D61F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Cele polityki informacyjnej gminy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049A8-F28A-C6DA-6095-3A3DC00C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realizacja prawa obywateli do informacji,</a:t>
            </a:r>
          </a:p>
          <a:p>
            <a:r>
              <a:rPr lang="pl-PL" dirty="0"/>
              <a:t>inspirowanie sprawnego systemu społecznego komunikowania się w gminie,</a:t>
            </a:r>
          </a:p>
          <a:p>
            <a:r>
              <a:rPr lang="pl-PL" dirty="0"/>
              <a:t>tworzenie porozumienia między społecznością gminy a jej władzami,</a:t>
            </a:r>
          </a:p>
          <a:p>
            <a:r>
              <a:rPr lang="pl-PL" dirty="0"/>
              <a:t>promocja zewnętrzna gminy.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334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95A9C-6F0C-3913-EE8B-EF3422B2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Case: protesty na Kazimierzu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C15AD9-BE0E-F6F5-D697-AD226565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Strona społeczna: </a:t>
            </a:r>
            <a:r>
              <a:rPr lang="pl-PL" dirty="0">
                <a:hlinkClick r:id="rId2"/>
              </a:rPr>
              <a:t>https://lovekrakow.pl/kazimierz-mowi-dosc-tlum-przeciw-hotelowi-i-eksmisjom</a:t>
            </a:r>
            <a:endParaRPr lang="pl-PL" dirty="0"/>
          </a:p>
          <a:p>
            <a:r>
              <a:rPr lang="pl-PL" dirty="0"/>
              <a:t>Opozycja miejska: </a:t>
            </a:r>
            <a:r>
              <a:rPr lang="pl-PL" dirty="0">
                <a:hlinkClick r:id="rId3"/>
              </a:rPr>
              <a:t>https://lovekrakow.pl/dwa-tygodnie-ktore-zmienily-plan-czy-krakow-stac-na-planowanie-na-krzyk</a:t>
            </a:r>
            <a:endParaRPr lang="pl-PL" dirty="0"/>
          </a:p>
          <a:p>
            <a:r>
              <a:rPr lang="pl-PL" dirty="0"/>
              <a:t>Inwestor: </a:t>
            </a:r>
            <a:r>
              <a:rPr lang="pl-PL" dirty="0">
                <a:hlinkClick r:id="rId4"/>
              </a:rPr>
              <a:t>https://lovekrakow.pl/zabytkowe-kamienice-zakon-i-planowany-hotel-konflikt-interesow-w-sercu-krakowskiego-kazimierza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99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bliżenie gry w klasy na chodniku">
            <a:extLst>
              <a:ext uri="{FF2B5EF4-FFF2-40B4-BE49-F238E27FC236}">
                <a16:creationId xmlns:a16="http://schemas.microsoft.com/office/drawing/2014/main" id="{A9141BE4-FFE2-1942-6F60-86C98D35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97" b="8634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42004E-A5B0-434E-A46D-98FF0FA8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Czym</a:t>
            </a:r>
            <a:r>
              <a:rPr lang="en-US" sz="5200" dirty="0">
                <a:solidFill>
                  <a:srgbClr val="FFFFFF"/>
                </a:solidFill>
              </a:rPr>
              <a:t> jest </a:t>
            </a:r>
            <a:r>
              <a:rPr lang="en-US" sz="5200" dirty="0" err="1">
                <a:solidFill>
                  <a:srgbClr val="FFFFFF"/>
                </a:solidFill>
              </a:rPr>
              <a:t>proces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gentryfikacji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574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25274D-D995-9B53-8549-68238DD1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Gentryfikacja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A3F1E-63FB-7DFB-0D46-A87A6FFC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proces społeczno-ekonomicznej przemiany zaniedbanych dzielnic, polegający na ich rewitalizacji, wzroście cen nieruchomości i zmianie struktury mieszkańców na zamożniejszych. Prowadzi do poprawy infrastruktury i estetyki, ale często skutkuje wypieraniem dotychczasowych lokatorów (eksmisje, wysokie czynsze) oraz gentryfikacją usług (droższe sklepy).</a:t>
            </a:r>
          </a:p>
        </p:txBody>
      </p:sp>
    </p:spTree>
    <p:extLst>
      <p:ext uri="{BB962C8B-B14F-4D97-AF65-F5344CB8AC3E}">
        <p14:creationId xmlns:p14="http://schemas.microsoft.com/office/powerpoint/2010/main" val="141603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7FEAF-9D63-4003-B46F-4CE87717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Zakres problematyki komunikacji w administracji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8DF21E-0368-6826-1131-C4E558BF4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komunikacja z otoczeniem,</a:t>
            </a:r>
          </a:p>
          <a:p>
            <a:r>
              <a:rPr lang="pl-PL" dirty="0"/>
              <a:t>przepływ informacji i asymetria, </a:t>
            </a:r>
          </a:p>
          <a:p>
            <a:r>
              <a:rPr lang="pl-PL" dirty="0"/>
              <a:t>znaczenie obywateli, </a:t>
            </a:r>
          </a:p>
          <a:p>
            <a:r>
              <a:rPr lang="pl-PL" dirty="0"/>
              <a:t>poziomy komunikacji.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BEC12-269E-ECEA-A163-789C8A2B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BC9F3A-8A0E-AF15-E84D-8D7556AE3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x.com</a:t>
            </a:r>
            <a:r>
              <a:rPr lang="pl-PL" dirty="0"/>
              <a:t>/</a:t>
            </a:r>
            <a:r>
              <a:rPr lang="pl-PL" dirty="0" err="1"/>
              <a:t>ekonomat_pl</a:t>
            </a:r>
            <a:r>
              <a:rPr lang="pl-PL" dirty="0"/>
              <a:t>/status/2028431574862098839?s=20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20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rewniane Figure ludzkie">
            <a:extLst>
              <a:ext uri="{FF2B5EF4-FFF2-40B4-BE49-F238E27FC236}">
                <a16:creationId xmlns:a16="http://schemas.microsoft.com/office/drawing/2014/main" id="{E3A1F89D-E52D-BF7E-CE7D-68C32A72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1B00E7-A755-2298-EE3E-FF6FCF7C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Czym jest Public Relations?</a:t>
            </a:r>
          </a:p>
        </p:txBody>
      </p:sp>
    </p:spTree>
    <p:extLst>
      <p:ext uri="{BB962C8B-B14F-4D97-AF65-F5344CB8AC3E}">
        <p14:creationId xmlns:p14="http://schemas.microsoft.com/office/powerpoint/2010/main" val="9730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0CA65-2C7F-04B9-7A2E-B7EF302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Public relations jako forma komunikowania </a:t>
            </a:r>
            <a:r>
              <a:rPr lang="pl-PL" dirty="0" err="1"/>
              <a:t>sie</a:t>
            </a:r>
            <a:r>
              <a:rPr lang="pl-PL" dirty="0"/>
              <a:t>̨ organizacji z otoczeniem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E2963-FBEF-EA6C-2FEC-F10EAADD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„zaplanowane i celowe wysiłki w celu stworzenia i utrzymania dobrych stosunków i wzajemnego zrozumienia pomiędzy organizacją i jej otoczeniem”,</a:t>
            </a:r>
          </a:p>
          <a:p>
            <a:r>
              <a:rPr lang="pl-PL" dirty="0"/>
              <a:t>funkcja zarządzania, która nawiązuje i podtrzymuje wzajemnie korzystne stosunki między instytucją oraz grupami (</a:t>
            </a:r>
            <a:r>
              <a:rPr lang="pl-PL" i="1" dirty="0" err="1"/>
              <a:t>publics</a:t>
            </a:r>
            <a:r>
              <a:rPr lang="pl-PL" dirty="0"/>
              <a:t>), od których zależy jej sukces lub klęska”,</a:t>
            </a:r>
          </a:p>
          <a:p>
            <a:r>
              <a:rPr lang="pl-PL" dirty="0"/>
              <a:t>działalność mająca na celu wykreowanie pozytywnego wizerunku urzędu.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57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E37C5-9159-1ACB-0FA8-993EE793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 = budowanie reputacji i zaufania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FB4902-8201-9004-9856-141A5483C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Obejmuje: </a:t>
            </a:r>
            <a:br>
              <a:rPr lang="pl-PL" dirty="0"/>
            </a:br>
            <a:r>
              <a:rPr lang="pl-PL" dirty="0"/>
              <a:t>- kontakty z mediami;</a:t>
            </a:r>
            <a:br>
              <a:rPr lang="pl-PL" dirty="0"/>
            </a:br>
            <a:r>
              <a:rPr lang="pl-PL" dirty="0"/>
              <a:t>- komunikację kryzysową;</a:t>
            </a:r>
            <a:br>
              <a:rPr lang="pl-PL" dirty="0"/>
            </a:br>
            <a:r>
              <a:rPr lang="pl-PL" dirty="0"/>
              <a:t>- budowanie wizerunku marki;</a:t>
            </a:r>
            <a:br>
              <a:rPr lang="pl-PL" dirty="0"/>
            </a:br>
            <a:r>
              <a:rPr lang="pl-PL" dirty="0"/>
              <a:t>- relacje z interesariuszami;</a:t>
            </a:r>
            <a:br>
              <a:rPr lang="pl-PL" dirty="0"/>
            </a:br>
            <a:r>
              <a:rPr lang="pl-PL" dirty="0"/>
              <a:t>- działania w </a:t>
            </a:r>
            <a:r>
              <a:rPr lang="pl-PL" dirty="0" err="1"/>
              <a:t>social</a:t>
            </a:r>
            <a:r>
              <a:rPr lang="pl-PL" dirty="0"/>
              <a:t> media.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20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48D49-DC8C-5056-B40A-DA4768AB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Dlaczego PR jest tak ważny?</a:t>
            </a:r>
          </a:p>
        </p:txBody>
      </p:sp>
    </p:spTree>
    <p:extLst>
      <p:ext uri="{BB962C8B-B14F-4D97-AF65-F5344CB8AC3E}">
        <p14:creationId xmlns:p14="http://schemas.microsoft.com/office/powerpoint/2010/main" val="359318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BE301-946F-5706-C3FE-ACB525C9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 w nowej odsłonie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9C945-2E54-3268-CC77-87831E40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komunikacja w </a:t>
            </a:r>
            <a:r>
              <a:rPr lang="pl-PL" dirty="0" err="1"/>
              <a:t>social</a:t>
            </a:r>
            <a:r>
              <a:rPr lang="pl-PL" dirty="0"/>
              <a:t> media;</a:t>
            </a:r>
          </a:p>
          <a:p>
            <a:r>
              <a:rPr lang="pl-PL" dirty="0" err="1"/>
              <a:t>influencer</a:t>
            </a:r>
            <a:r>
              <a:rPr lang="pl-PL" dirty="0"/>
              <a:t> relations;</a:t>
            </a:r>
          </a:p>
          <a:p>
            <a:pPr>
              <a:lnSpc>
                <a:spcPct val="100000"/>
              </a:lnSpc>
            </a:pPr>
            <a:r>
              <a:rPr lang="pl-PL" dirty="0"/>
              <a:t>zarządzanie opiniami w </a:t>
            </a:r>
            <a:r>
              <a:rPr lang="pl-PL" dirty="0" err="1"/>
              <a:t>internecie</a:t>
            </a:r>
            <a:r>
              <a:rPr lang="pl-PL" dirty="0"/>
              <a:t>;</a:t>
            </a:r>
          </a:p>
          <a:p>
            <a:pPr>
              <a:lnSpc>
                <a:spcPct val="100000"/>
              </a:lnSpc>
            </a:pPr>
            <a:r>
              <a:rPr lang="pl-PL" dirty="0"/>
              <a:t>monitoring </a:t>
            </a:r>
            <a:r>
              <a:rPr lang="pl-PL" dirty="0" err="1"/>
              <a:t>internetu</a:t>
            </a:r>
            <a:r>
              <a:rPr lang="pl-PL" dirty="0"/>
              <a:t>;</a:t>
            </a:r>
          </a:p>
          <a:p>
            <a:pPr>
              <a:lnSpc>
                <a:spcPct val="100000"/>
              </a:lnSpc>
            </a:pPr>
            <a:r>
              <a:rPr lang="pl-PL" dirty="0" err="1"/>
              <a:t>digital</a:t>
            </a:r>
            <a:r>
              <a:rPr lang="pl-PL" dirty="0"/>
              <a:t> PR;</a:t>
            </a:r>
          </a:p>
          <a:p>
            <a:pPr>
              <a:lnSpc>
                <a:spcPct val="100000"/>
              </a:lnSpc>
            </a:pPr>
            <a:r>
              <a:rPr lang="pl-PL" dirty="0"/>
              <a:t>data-</a:t>
            </a:r>
            <a:r>
              <a:rPr lang="pl-PL" dirty="0" err="1"/>
              <a:t>driven</a:t>
            </a:r>
            <a:r>
              <a:rPr lang="pl-PL" dirty="0"/>
              <a:t> PR;</a:t>
            </a:r>
          </a:p>
          <a:p>
            <a:pPr>
              <a:lnSpc>
                <a:spcPct val="100000"/>
              </a:lnSpc>
            </a:pPr>
            <a:r>
              <a:rPr lang="pl-PL" dirty="0"/>
              <a:t>AI w komunikacji;</a:t>
            </a:r>
          </a:p>
          <a:p>
            <a:pPr>
              <a:lnSpc>
                <a:spcPct val="100000"/>
              </a:lnSpc>
            </a:pPr>
            <a:r>
              <a:rPr lang="pl-PL" dirty="0"/>
              <a:t>ESG </a:t>
            </a:r>
            <a:r>
              <a:rPr lang="pl-PL" dirty="0" err="1"/>
              <a:t>communication</a:t>
            </a:r>
            <a:r>
              <a:rPr lang="pl-PL" dirty="0"/>
              <a:t> (komunikacja działań społecznych i środowiskowych).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551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805EE-9B8A-BCF0-B794-96364AF7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Komunikacja kryzysowa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6F6F41-B0F6-7146-15E9-9C3D7937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wpadki marketingowe;</a:t>
            </a:r>
          </a:p>
          <a:p>
            <a:r>
              <a:rPr lang="pl-PL" dirty="0"/>
              <a:t>skandale firm;</a:t>
            </a:r>
          </a:p>
          <a:p>
            <a:r>
              <a:rPr lang="pl-PL" dirty="0"/>
              <a:t>problemy z produktem;</a:t>
            </a:r>
          </a:p>
          <a:p>
            <a:r>
              <a:rPr lang="pl-PL" dirty="0"/>
              <a:t>błędy pracowników.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75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ubrania, tekst, na wolnym powietrzu, osoba&#10;&#10;Zawartość wygenerowana przez AI może być niepoprawna.">
            <a:extLst>
              <a:ext uri="{FF2B5EF4-FFF2-40B4-BE49-F238E27FC236}">
                <a16:creationId xmlns:a16="http://schemas.microsoft.com/office/drawing/2014/main" id="{9147F193-DF5B-6725-0957-276615694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725" y="976324"/>
            <a:ext cx="6940550" cy="49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8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7C950-626C-2ADF-3803-88EC2028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Torches</a:t>
            </a:r>
            <a:r>
              <a:rPr lang="pl-PL" dirty="0"/>
              <a:t> od </a:t>
            </a:r>
            <a:r>
              <a:rPr lang="pl-PL" dirty="0" err="1"/>
              <a:t>Freedom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641BD7-453B-88E1-19C0-3D42BFB3D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fraza używana do spopularyzowania </a:t>
            </a:r>
            <a:r>
              <a:rPr lang="pl-PL" dirty="0">
                <a:hlinkClick r:id="rId2" tooltip="Palenie tytoniu"/>
              </a:rPr>
              <a:t>palenia tytoniu</a:t>
            </a:r>
            <a:r>
              <a:rPr lang="pl-PL" dirty="0"/>
              <a:t> wśród kobiet, która wykorzystywała kobiece aspiracje do równouprawnienia w czasie </a:t>
            </a:r>
            <a:r>
              <a:rPr lang="pl-PL" dirty="0">
                <a:hlinkClick r:id="rId3" tooltip="Feminizm pierwszej fali"/>
              </a:rPr>
              <a:t>pierwszej fali feminizmu</a:t>
            </a:r>
            <a:r>
              <a:rPr lang="pl-PL" dirty="0"/>
              <a:t> na początku XX wieku w </a:t>
            </a:r>
            <a:r>
              <a:rPr lang="pl-PL" dirty="0">
                <a:hlinkClick r:id="rId4" tooltip="Stany Zjednoczone"/>
              </a:rPr>
              <a:t>Stanach Zjednoczonych</a:t>
            </a:r>
            <a:r>
              <a:rPr lang="pl-PL" dirty="0"/>
              <a:t>. Papierosy były przedstawiane jako symbol emancypacji kobiet od patriarchalnego porządku. Termin ten został po raz pierwszy użyty przez psychoanalityka Abrahama Ardena </a:t>
            </a:r>
            <a:r>
              <a:rPr lang="pl-PL" dirty="0" err="1"/>
              <a:t>Brilla</a:t>
            </a:r>
            <a:r>
              <a:rPr lang="pl-PL" dirty="0"/>
              <a:t> (uczeń </a:t>
            </a:r>
            <a:r>
              <a:rPr lang="pl-PL" dirty="0">
                <a:hlinkClick r:id="rId5" tooltip="Sigmund Freud"/>
              </a:rPr>
              <a:t>Freuda</a:t>
            </a:r>
            <a:r>
              <a:rPr lang="pl-PL" dirty="0"/>
              <a:t>), opisując naturalną chęć kobiet do palenia; następnie został przejęty przez propagandystę </a:t>
            </a:r>
            <a:r>
              <a:rPr lang="pl-PL" dirty="0">
                <a:hlinkClick r:id="rId6" tooltip="Edward Bernays"/>
              </a:rPr>
              <a:t>Edwarda Bernaysa</a:t>
            </a:r>
            <a:r>
              <a:rPr lang="pl-PL" dirty="0"/>
              <a:t>, który został zatrudniony przez firmę tytoniową American Tobacco Company, aby rozpowszechnić praktykę palenia wśród kobiet wbrew ówczesnemu </a:t>
            </a:r>
            <a:r>
              <a:rPr lang="pl-PL" dirty="0">
                <a:hlinkClick r:id="rId7" tooltip="Tabu"/>
              </a:rPr>
              <a:t>tabu</a:t>
            </a:r>
            <a:r>
              <a:rPr lang="pl-PL" dirty="0"/>
              <a:t>. Firma ta zapłaciła trzydziestu kobietom dobranym przez </a:t>
            </a:r>
            <a:r>
              <a:rPr lang="pl-PL" dirty="0" err="1"/>
              <a:t>Bernaysa</a:t>
            </a:r>
            <a:r>
              <a:rPr lang="pl-PL" dirty="0"/>
              <a:t>, aby dołączyły do marszu w czasie </a:t>
            </a:r>
            <a:r>
              <a:rPr lang="pl-PL" dirty="0" err="1">
                <a:hlinkClick r:id="rId8" tooltip="Nowy Jork"/>
              </a:rPr>
              <a:t>nowojorskiej</a:t>
            </a:r>
            <a:r>
              <a:rPr lang="pl-PL" dirty="0" err="1"/>
              <a:t>Wielkanocnej</a:t>
            </a:r>
            <a:r>
              <a:rPr lang="pl-PL" dirty="0"/>
              <a:t> Parady 31 marca 1929 i w określonym czasie zapaliły papierosy. W tym samym czasie wynajęci fotografowie mieli uwiecznić wizerunek kobiet sprzeciwiających się opresyjnym normom.</a:t>
            </a:r>
          </a:p>
        </p:txBody>
      </p:sp>
    </p:spTree>
    <p:extLst>
      <p:ext uri="{BB962C8B-B14F-4D97-AF65-F5344CB8AC3E}">
        <p14:creationId xmlns:p14="http://schemas.microsoft.com/office/powerpoint/2010/main" val="322956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zorzec fali dźwiękowej na monitorze z widocznymi pikselami">
            <a:extLst>
              <a:ext uri="{FF2B5EF4-FFF2-40B4-BE49-F238E27FC236}">
                <a16:creationId xmlns:a16="http://schemas.microsoft.com/office/drawing/2014/main" id="{908249A6-C8F0-5B3F-82BE-321FB9BE7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5" r="24919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6DB21E-2388-A4F4-1FC8-1479B430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pl-PL" sz="4000"/>
              <a:t>Funkcja integracyjna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F7E49A-DC3D-B553-418B-48B162287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34" y="2313076"/>
            <a:ext cx="4659756" cy="3374137"/>
          </a:xfrm>
        </p:spPr>
        <p:txBody>
          <a:bodyPr anchor="ctr">
            <a:normAutofit lnSpcReduction="10000"/>
          </a:bodyPr>
          <a:lstStyle/>
          <a:p>
            <a:r>
              <a:rPr lang="pl-PL" dirty="0"/>
              <a:t>środki masowego przekazu wykorzystywane w komunikacji zewnętrznej przez administrację publiczną pełnią funkcję integracyjną,</a:t>
            </a:r>
          </a:p>
          <a:p>
            <a:r>
              <a:rPr lang="pl-PL" dirty="0"/>
              <a:t>znaczenie mediów (poszerzenie, sfera publiczna, wiarygodność, filtr, dobra prasa).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7639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E655B-1D84-2242-4A9E-DD2CC1CB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Czym jest opinia publiczna?</a:t>
            </a:r>
          </a:p>
        </p:txBody>
      </p:sp>
      <p:pic>
        <p:nvPicPr>
          <p:cNvPr id="5" name="Picture 4" descr="Grupa żółtych cyfr i czerwony obrazek z drugiej strony">
            <a:extLst>
              <a:ext uri="{FF2B5EF4-FFF2-40B4-BE49-F238E27FC236}">
                <a16:creationId xmlns:a16="http://schemas.microsoft.com/office/drawing/2014/main" id="{BA108908-5945-7EA6-2CCA-674022B5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93" r="1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7605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34A37-3910-D1D1-0F19-13D1978B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Komunikacja nastawiona na obsługę klienta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D9C83-F2EC-7F2E-4F42-F3ED75A2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Cele komunikacji z klientem:</a:t>
            </a:r>
          </a:p>
          <a:p>
            <a:r>
              <a:rPr lang="pl-PL" dirty="0"/>
              <a:t>rozpoznanie potrzeby klienta, </a:t>
            </a:r>
          </a:p>
          <a:p>
            <a:r>
              <a:rPr lang="pl-PL" dirty="0"/>
              <a:t>przyjęcie od klienta zlecenia na wykonanie usługi, </a:t>
            </a:r>
          </a:p>
          <a:p>
            <a:r>
              <a:rPr lang="pl-PL" dirty="0"/>
              <a:t>wykonanie usługi lub poinformowanie go o terminie wykonania i sposobie jej odbioru,</a:t>
            </a:r>
          </a:p>
          <a:p>
            <a:r>
              <a:rPr lang="pl-PL" dirty="0"/>
              <a:t>wydanie wyniku wykonanej usługi.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19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3D335-B9AA-9C48-4BFA-8626A7BA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Sieć komunikacji w urzędach administracji publicznej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83986F-F693-85ED-BA6F-4CAC3B0C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wzajemne przenikanie się,</a:t>
            </a:r>
          </a:p>
          <a:p>
            <a:r>
              <a:rPr lang="pl-PL" dirty="0"/>
              <a:t>dynamizm,</a:t>
            </a:r>
          </a:p>
          <a:p>
            <a:r>
              <a:rPr lang="pl-PL" dirty="0"/>
              <a:t>efektywność (stosowanie procedur),</a:t>
            </a:r>
          </a:p>
          <a:p>
            <a:r>
              <a:rPr lang="pl-PL" dirty="0"/>
              <a:t>połączenie wewnętrzne, zewnętrzne, wewnętrzno-zewnętrzne, zewnętrzno-wewnętrzne, </a:t>
            </a:r>
          </a:p>
          <a:p>
            <a:r>
              <a:rPr lang="pl-PL" dirty="0"/>
              <a:t>komunikacja niewerbalna.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01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EA9F5E-ECE4-324B-3FF1-D974C73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Orientacja marketingowa samorządów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433FA-74AC-0894-0038-0750998B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odpowiedzialność,</a:t>
            </a:r>
          </a:p>
          <a:p>
            <a:r>
              <a:rPr lang="pl-PL" dirty="0"/>
              <a:t>realizacja zadań,  </a:t>
            </a:r>
          </a:p>
          <a:p>
            <a:r>
              <a:rPr lang="pl-PL" dirty="0"/>
              <a:t>otoczenie.</a:t>
            </a:r>
          </a:p>
          <a:p>
            <a:r>
              <a:rPr lang="pl-PL" dirty="0"/>
              <a:t>współczesne potrzeby zarządzania.</a:t>
            </a:r>
          </a:p>
        </p:txBody>
      </p:sp>
    </p:spTree>
    <p:extLst>
      <p:ext uri="{BB962C8B-B14F-4D97-AF65-F5344CB8AC3E}">
        <p14:creationId xmlns:p14="http://schemas.microsoft.com/office/powerpoint/2010/main" val="130308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A26E2D-E54A-F98F-2BB1-0E6B8377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4100">
                <a:solidFill>
                  <a:srgbClr val="FFFFFF"/>
                </a:solidFill>
              </a:rPr>
              <a:t>Orientacja marketingowa samorządów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1540BA-E661-2EBA-D7D7-45E44C8A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Zespół cech strukturalnych i funkcjonalnych wraz zraz z systemem przyjętych i respektowanych wartości oraz poglądów, wyrażających priorytetowe traktowanie klientów-interesantów w całokształcie spełnianych zadań na rzecz społeczności lokalnej. </a:t>
            </a:r>
          </a:p>
        </p:txBody>
      </p:sp>
    </p:spTree>
    <p:extLst>
      <p:ext uri="{BB962C8B-B14F-4D97-AF65-F5344CB8AC3E}">
        <p14:creationId xmlns:p14="http://schemas.microsoft.com/office/powerpoint/2010/main" val="152759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D0EA4B-2FD1-FAFF-C00E-2F1CB891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Orientacja marketingowa samorządów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29803C-FE97-3AC9-EC37-A609215D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kreowanie wizerunku, </a:t>
            </a:r>
          </a:p>
          <a:p>
            <a:r>
              <a:rPr lang="pl-PL" dirty="0"/>
              <a:t>wiedza marketingowa,</a:t>
            </a:r>
          </a:p>
          <a:p>
            <a:r>
              <a:rPr lang="pl-PL" dirty="0"/>
              <a:t>budowanie trwałych relacji,</a:t>
            </a:r>
          </a:p>
          <a:p>
            <a:r>
              <a:rPr lang="pl-PL" dirty="0"/>
              <a:t>znajomość swojej pozycji,</a:t>
            </a:r>
          </a:p>
          <a:p>
            <a:r>
              <a:rPr lang="pl-PL" dirty="0"/>
              <a:t>prowadzenie systematycznej dwustronnej komunikacji.</a:t>
            </a:r>
          </a:p>
        </p:txBody>
      </p:sp>
    </p:spTree>
    <p:extLst>
      <p:ext uri="{BB962C8B-B14F-4D97-AF65-F5344CB8AC3E}">
        <p14:creationId xmlns:p14="http://schemas.microsoft.com/office/powerpoint/2010/main" val="405329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bliżenie obręczy kosza">
            <a:extLst>
              <a:ext uri="{FF2B5EF4-FFF2-40B4-BE49-F238E27FC236}">
                <a16:creationId xmlns:a16="http://schemas.microsoft.com/office/drawing/2014/main" id="{FAA5E238-3FB0-C6D4-2889-35F6DF9250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839" b="6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678B6B-5714-168C-2AC9-808C58C4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O co </a:t>
            </a:r>
            <a:r>
              <a:rPr lang="en-US" sz="6000" dirty="0" err="1">
                <a:solidFill>
                  <a:srgbClr val="FFFFFF"/>
                </a:solidFill>
              </a:rPr>
              <a:t>konkurują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samorządy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4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C971D25-396D-85B6-1101-7AD6EB2D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odróżnia sektor publiczny i biznesu?</a:t>
            </a:r>
          </a:p>
        </p:txBody>
      </p:sp>
    </p:spTree>
    <p:extLst>
      <p:ext uri="{BB962C8B-B14F-4D97-AF65-F5344CB8AC3E}">
        <p14:creationId xmlns:p14="http://schemas.microsoft.com/office/powerpoint/2010/main" val="1619550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68605-F483-9AD5-CBFF-90155C0E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Marketing mix (4P)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528D5-2301-7BE7-1CEC-EAF0F79E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produkt, </a:t>
            </a:r>
          </a:p>
          <a:p>
            <a:r>
              <a:rPr lang="pl-PL" dirty="0"/>
              <a:t>cena,</a:t>
            </a:r>
          </a:p>
          <a:p>
            <a:r>
              <a:rPr lang="pl-PL" dirty="0"/>
              <a:t>dystrybucja,</a:t>
            </a:r>
          </a:p>
          <a:p>
            <a:r>
              <a:rPr lang="pl-PL" dirty="0"/>
              <a:t>promocja.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483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C637BD-2D4E-4517-D392-CA517770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E-administracja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3E5BE1F-84F8-EDDE-263D-BD5DDCEF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0270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348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krofon i fortepian">
            <a:extLst>
              <a:ext uri="{FF2B5EF4-FFF2-40B4-BE49-F238E27FC236}">
                <a16:creationId xmlns:a16="http://schemas.microsoft.com/office/drawing/2014/main" id="{1FCF4674-16D3-EE50-64F8-0CA5B192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2EB6B8-95BA-76F0-FDD6-D7DCA62F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Czym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są</a:t>
            </a:r>
            <a:r>
              <a:rPr lang="en-US" sz="6000" dirty="0">
                <a:solidFill>
                  <a:srgbClr val="FFFFFF"/>
                </a:solidFill>
              </a:rPr>
              <a:t> mass media?</a:t>
            </a:r>
          </a:p>
        </p:txBody>
      </p:sp>
    </p:spTree>
    <p:extLst>
      <p:ext uri="{BB962C8B-B14F-4D97-AF65-F5344CB8AC3E}">
        <p14:creationId xmlns:p14="http://schemas.microsoft.com/office/powerpoint/2010/main" val="302515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B683B-BFE8-158A-6469-4DB7991C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Opinia publiczna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3402C-FAAE-30E0-F671-6DC6C069C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ogół przekonań w kwestiach istotnych społecznie, wyrażanych w społeczeństwie lub innej zbiorowości; w węższym rozumieniu — poglądy dominujące w zbiorowości lub podzielane przez jej większość; w szerszym — to także „publiczność”, zbiorowość. </a:t>
            </a:r>
            <a:endParaRPr lang="pl-PL" i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800" i="1" dirty="0">
                <a:solidFill>
                  <a:srgbClr val="000000"/>
                </a:solidFill>
                <a:latin typeface="Open Sans" panose="020B0606030504020204" pitchFamily="34" charset="0"/>
              </a:rPr>
              <a:t>Źródło: PWN.</a:t>
            </a:r>
          </a:p>
        </p:txBody>
      </p:sp>
    </p:spTree>
    <p:extLst>
      <p:ext uri="{BB962C8B-B14F-4D97-AF65-F5344CB8AC3E}">
        <p14:creationId xmlns:p14="http://schemas.microsoft.com/office/powerpoint/2010/main" val="2988872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E394F-0743-147E-614D-278118F3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mediów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64D2A1F-B1D9-4D90-615C-E664E7367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media komercyjne</a:t>
            </a:r>
          </a:p>
          <a:p>
            <a:r>
              <a:rPr lang="pl-PL" dirty="0"/>
              <a:t>media publiczne,</a:t>
            </a:r>
          </a:p>
          <a:p>
            <a:r>
              <a:rPr lang="pl-PL" dirty="0"/>
              <a:t>media jednokierunkowe, </a:t>
            </a:r>
          </a:p>
          <a:p>
            <a:r>
              <a:rPr lang="pl-PL" dirty="0"/>
              <a:t>media interaktywne.</a:t>
            </a:r>
          </a:p>
        </p:txBody>
      </p:sp>
    </p:spTree>
    <p:extLst>
      <p:ext uri="{BB962C8B-B14F-4D97-AF65-F5344CB8AC3E}">
        <p14:creationId xmlns:p14="http://schemas.microsoft.com/office/powerpoint/2010/main" val="111638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E97D2-4D79-2FDB-F7C3-A47D4717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Funkcje mediów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83570-8C13-B6D7-20A1-4F99C975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funkcja informacyjna,</a:t>
            </a:r>
          </a:p>
          <a:p>
            <a:r>
              <a:rPr lang="pl-PL" dirty="0"/>
              <a:t>funkcja kontrolna,</a:t>
            </a:r>
          </a:p>
          <a:p>
            <a:r>
              <a:rPr lang="pl-PL" dirty="0"/>
              <a:t>funkcja opiniotwórcza,</a:t>
            </a:r>
          </a:p>
          <a:p>
            <a:r>
              <a:rPr lang="pl-PL" dirty="0"/>
              <a:t>funkcja kulturalno-rozrywkowa.</a:t>
            </a:r>
          </a:p>
        </p:txBody>
      </p:sp>
    </p:spTree>
    <p:extLst>
      <p:ext uri="{BB962C8B-B14F-4D97-AF65-F5344CB8AC3E}">
        <p14:creationId xmlns:p14="http://schemas.microsoft.com/office/powerpoint/2010/main" val="3508926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D58FB8B-58AF-3A26-9C91-435874A4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 społecznościowe 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plusy i minusy</a:t>
            </a:r>
          </a:p>
        </p:txBody>
      </p:sp>
    </p:spTree>
    <p:extLst>
      <p:ext uri="{BB962C8B-B14F-4D97-AF65-F5344CB8AC3E}">
        <p14:creationId xmlns:p14="http://schemas.microsoft.com/office/powerpoint/2010/main" val="2889155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7F29B-D605-3F69-AFE1-63FB97B6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Usługi ogólnospołeczne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9416E-571A-76C6-0AF8-8DF21E23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niematerialność, </a:t>
            </a:r>
          </a:p>
          <a:p>
            <a:r>
              <a:rPr lang="pl-PL" dirty="0"/>
              <a:t>nietrwałość, </a:t>
            </a:r>
          </a:p>
          <a:p>
            <a:r>
              <a:rPr lang="pl-PL" dirty="0"/>
              <a:t>niemożność przechowywania, </a:t>
            </a:r>
          </a:p>
          <a:p>
            <a:r>
              <a:rPr lang="pl-PL" dirty="0"/>
              <a:t>różnorodność,</a:t>
            </a:r>
          </a:p>
          <a:p>
            <a:r>
              <a:rPr lang="pl-PL" dirty="0"/>
              <a:t>to co widzę, </a:t>
            </a:r>
          </a:p>
          <a:p>
            <a:r>
              <a:rPr lang="pl-PL" dirty="0"/>
              <a:t>sezonowość, </a:t>
            </a:r>
          </a:p>
          <a:p>
            <a:r>
              <a:rPr lang="pl-PL" dirty="0"/>
              <a:t>świadczenie i konsumowanie w tym samym czasie.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438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piralna klatka schodowa">
            <a:extLst>
              <a:ext uri="{FF2B5EF4-FFF2-40B4-BE49-F238E27FC236}">
                <a16:creationId xmlns:a16="http://schemas.microsoft.com/office/drawing/2014/main" id="{9D389653-063C-72C6-6517-A3FFDA3A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23CE85-A44D-9924-55BC-C08AE9E3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Reklama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 </a:t>
            </a:r>
            <a:r>
              <a:rPr lang="en-US" sz="4800" dirty="0" err="1">
                <a:solidFill>
                  <a:schemeClr val="bg1"/>
                </a:solidFill>
              </a:rPr>
              <a:t>kampanie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społeczne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0EEE0-B0CB-79F5-1718-1BE97469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Funkcje reklamy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422EF-6958-A87D-1354-7A75C8EBE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funkcja informacyjna, </a:t>
            </a:r>
          </a:p>
          <a:p>
            <a:r>
              <a:rPr lang="pl-PL" dirty="0"/>
              <a:t>funkcja perswazyjna, </a:t>
            </a:r>
          </a:p>
          <a:p>
            <a:r>
              <a:rPr lang="pl-PL" dirty="0"/>
              <a:t>funkcja przypominająca.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5119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23D87-ADE0-3C87-F28A-D80E2863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Kampania </a:t>
            </a:r>
            <a:r>
              <a:rPr lang="pl-PL" dirty="0" err="1"/>
              <a:t>Share</a:t>
            </a:r>
            <a:r>
              <a:rPr lang="pl-PL" dirty="0"/>
              <a:t> a </a:t>
            </a:r>
            <a:r>
              <a:rPr lang="pl-PL" dirty="0" err="1"/>
              <a:t>Coke</a:t>
            </a:r>
            <a:r>
              <a:rPr lang="pl-PL" dirty="0"/>
              <a:t> – personalizacja produktu</a:t>
            </a:r>
          </a:p>
        </p:txBody>
      </p:sp>
      <p:pic>
        <p:nvPicPr>
          <p:cNvPr id="6" name="Symbol zastępczy zawartości 5" descr="Obraz zawierający jedzenie, napój, napój bezalkoholowy, butelka&#10;&#10;Zawartość wygenerowana przez AI może być niepoprawna.">
            <a:extLst>
              <a:ext uri="{FF2B5EF4-FFF2-40B4-BE49-F238E27FC236}">
                <a16:creationId xmlns:a16="http://schemas.microsoft.com/office/drawing/2014/main" id="{A9C7660D-69B6-AE21-EA5C-8449D196F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8925" y="2162899"/>
            <a:ext cx="6534150" cy="3787913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DBF981D-55A7-845B-0D07-CBF616CB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-webkit-standard"/>
              </a:rPr>
              <a:t>Kampania „Share a Coke” – personalizacja produktu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38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4E1BE7-8FBA-D651-CEDD-07C1A362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Kampania społeczna Real </a:t>
            </a:r>
            <a:r>
              <a:rPr lang="pl-PL" dirty="0" err="1"/>
              <a:t>Beauty</a:t>
            </a:r>
            <a:endParaRPr lang="pl-PL" dirty="0"/>
          </a:p>
        </p:txBody>
      </p:sp>
      <p:pic>
        <p:nvPicPr>
          <p:cNvPr id="5" name="Symbol zastępczy zawartości 4" descr="Obraz zawierający Ludzka twarz, osoba, uśmiech, Wesoły&#10;&#10;Zawartość wygenerowana przez AI może być niepoprawna.">
            <a:extLst>
              <a:ext uri="{FF2B5EF4-FFF2-40B4-BE49-F238E27FC236}">
                <a16:creationId xmlns:a16="http://schemas.microsoft.com/office/drawing/2014/main" id="{E1477BBD-D99C-D81C-9C9B-FD775E177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6500" y="1690688"/>
            <a:ext cx="7239000" cy="46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7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BA0CC-01A4-A116-2FCB-BBF97316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Akcja „Paczka dla Bohatera” – PR społeczny w Polsce</a:t>
            </a:r>
          </a:p>
        </p:txBody>
      </p:sp>
      <p:pic>
        <p:nvPicPr>
          <p:cNvPr id="5" name="Symbol zastępczy zawartości 4" descr="Obraz zawierający Ludzka twarz, ubrania, osoba, uśmiech&#10;&#10;Zawartość wygenerowana przez AI może być niepoprawna.">
            <a:extLst>
              <a:ext uri="{FF2B5EF4-FFF2-40B4-BE49-F238E27FC236}">
                <a16:creationId xmlns:a16="http://schemas.microsoft.com/office/drawing/2014/main" id="{E2358CC3-8F03-8B58-5A87-FEDAE114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4573" y="1825625"/>
            <a:ext cx="9282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1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C814-ED0B-55C1-3B3A-39F627D5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Wielka Orkiestra Świątecznej Pomocy </a:t>
            </a:r>
          </a:p>
        </p:txBody>
      </p:sp>
      <p:pic>
        <p:nvPicPr>
          <p:cNvPr id="5" name="Symbol zastępczy zawartości 4" descr="Obraz zawierający koncert, publiczność, człowiek, wydarzenie&#10;&#10;Zawartość wygenerowana przez AI może być niepoprawna.">
            <a:extLst>
              <a:ext uri="{FF2B5EF4-FFF2-40B4-BE49-F238E27FC236}">
                <a16:creationId xmlns:a16="http://schemas.microsoft.com/office/drawing/2014/main" id="{BF8CC309-F6AD-4D82-8C68-E85C6197F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3822" y="1825625"/>
            <a:ext cx="65243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A923A-B432-9973-E573-6B6875BE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Poziomy komunikacji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A6528-5B81-F34E-9944-567A5EAB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 dirty="0"/>
              <a:t>interpersonalny,</a:t>
            </a:r>
          </a:p>
          <a:p>
            <a:r>
              <a:rPr lang="pl-PL" sz="2200" dirty="0"/>
              <a:t>instytucjonalny, </a:t>
            </a:r>
          </a:p>
          <a:p>
            <a:r>
              <a:rPr lang="pl-PL" sz="2200" dirty="0"/>
              <a:t>masowy.</a:t>
            </a:r>
          </a:p>
          <a:p>
            <a:endParaRPr lang="pl-PL" sz="2200" dirty="0"/>
          </a:p>
          <a:p>
            <a:pPr marL="0" indent="0">
              <a:buNone/>
            </a:pPr>
            <a:r>
              <a:rPr lang="pl-PL" sz="2200" dirty="0"/>
              <a:t>- problem symetrii informacji.</a:t>
            </a:r>
          </a:p>
        </p:txBody>
      </p:sp>
      <p:pic>
        <p:nvPicPr>
          <p:cNvPr id="5" name="Picture 4" descr="Tło miejsca do pracy">
            <a:extLst>
              <a:ext uri="{FF2B5EF4-FFF2-40B4-BE49-F238E27FC236}">
                <a16:creationId xmlns:a16="http://schemas.microsoft.com/office/drawing/2014/main" id="{DF65FE70-3610-E234-0B3D-D90AC8FA3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0132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C797E-8A96-1CBE-7D3B-4EF5B8D1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Kampania </a:t>
            </a:r>
            <a:r>
              <a:rPr lang="pl-PL" dirty="0" err="1"/>
              <a:t>Ice</a:t>
            </a:r>
            <a:r>
              <a:rPr lang="pl-PL" dirty="0"/>
              <a:t> </a:t>
            </a:r>
            <a:r>
              <a:rPr lang="pl-PL" dirty="0" err="1"/>
              <a:t>Buket</a:t>
            </a:r>
            <a:r>
              <a:rPr lang="pl-PL" dirty="0"/>
              <a:t> Challenge </a:t>
            </a:r>
          </a:p>
        </p:txBody>
      </p:sp>
      <p:pic>
        <p:nvPicPr>
          <p:cNvPr id="5" name="Symbol zastępczy zawartości 4" descr="Obraz zawierający osoba, ubrania, roślina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4312E96C-D58A-90A3-5FDA-2CB658204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099" y="2504064"/>
            <a:ext cx="7113802" cy="39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plakat, projekt graficzny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380BA91-52D1-9112-9E3F-16BEA7F9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36" y="511293"/>
            <a:ext cx="337107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7A0D15-4771-20DF-B51F-2BEF6F89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285" y="1502882"/>
            <a:ext cx="5458838" cy="419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W książce „The Medium 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is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 the 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Massage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” 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McLuhan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 przedstawił ogromną siłę społecznego oddziaływania mediów. Gra słów zawarta w tytule (słowo „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message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” [przekaz, wiadomość] zamienili słowem „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massage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” [masaż] ) była intencjonalna. Dlaczego? Ponieważ elektroniczne środki przekazu oddziałują na odbiorcę tak mocno, że niemalże masuje jego zmysły.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2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9EEB0A9-C173-9EEF-6C06-B4196D10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Bańki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A8CE5A-6FA9-7130-56A9-5C3884C39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https://www.ted.com/talks/eli_pariser_beware_online_filter_bubbles?subtitle=pl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ymbol zastępczy zawartości 6" descr="Obraz zawierający tekst, zrzut ekranu, Ludzka twarz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B55D27A-FEAC-9FEE-9DA5-7EEC7A59F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92466" y="909081"/>
            <a:ext cx="3537531" cy="5071731"/>
          </a:xfrm>
          <a:prstGeom prst="rect">
            <a:avLst/>
          </a:prstGeom>
        </p:spPr>
      </p:pic>
      <p:pic>
        <p:nvPicPr>
          <p:cNvPr id="2" name="Multimedia online 1" descr="Eli Pariser: Beware online &quot;filter bubbles&quot;">
            <a:hlinkClick r:id="" action="ppaction://media"/>
            <a:extLst>
              <a:ext uri="{FF2B5EF4-FFF2-40B4-BE49-F238E27FC236}">
                <a16:creationId xmlns:a16="http://schemas.microsoft.com/office/drawing/2014/main" id="{16E25521-05BA-1894-18C4-8E36C24014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40000" y="1422400"/>
            <a:ext cx="7112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519647-A6C9-E4E4-028D-0DCE3FF6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Media i opinia publiczna w Konstytucji 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88AE869-F1BB-94C3-3838-860D7A82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Art. 14. </a:t>
            </a:r>
            <a:r>
              <a:rPr lang="pl-PL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Rzeczpospolita Polska zapewnia wolność prasy i innych środków społecznego przekazu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r>
              <a:rPr lang="pl-PL" dirty="0">
                <a:solidFill>
                  <a:srgbClr val="1F1F1F"/>
                </a:solidFill>
                <a:latin typeface="Google Sans"/>
              </a:rPr>
              <a:t>Art. 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54. </a:t>
            </a:r>
            <a:r>
              <a:rPr lang="pl-PL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Każdemu zapewnia się wolność wyrażania swoich poglądów oraz pozyskiwania i rozpowszechniania informacji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. Cenzura prewencyjna środków społecznego przekazu oraz koncesjonowanie prasy są zakazane. Ustawa może wprowadzić obowiązek uprzedniego uzyskania koncesji na prowadzenie stacji radiowej lub telewizyjnej.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22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CD293-9CB6-D101-F63F-C63B98C9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Uwarunkowania administracji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CA2ABF-6286-4600-C506-DD1AB247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interes publiczny, </a:t>
            </a:r>
          </a:p>
          <a:p>
            <a:r>
              <a:rPr lang="pl-PL" dirty="0"/>
              <a:t>potrzeby publiczne,</a:t>
            </a:r>
          </a:p>
          <a:p>
            <a:r>
              <a:rPr lang="pl-PL" dirty="0"/>
              <a:t>nierozdzielność z polityką,</a:t>
            </a:r>
          </a:p>
          <a:p>
            <a:r>
              <a:rPr lang="pl-PL" dirty="0"/>
              <a:t>biurokratyzacja,</a:t>
            </a:r>
          </a:p>
          <a:p>
            <a:r>
              <a:rPr lang="pl-PL" dirty="0"/>
              <a:t>bezosobowość, </a:t>
            </a:r>
          </a:p>
          <a:p>
            <a:r>
              <a:rPr lang="pl-PL" dirty="0"/>
              <a:t>niska sprawczość.</a:t>
            </a:r>
          </a:p>
        </p:txBody>
      </p:sp>
    </p:spTree>
    <p:extLst>
      <p:ext uri="{BB962C8B-B14F-4D97-AF65-F5344CB8AC3E}">
        <p14:creationId xmlns:p14="http://schemas.microsoft.com/office/powerpoint/2010/main" val="162878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54944-D6F8-F87D-0A09-230C0A3B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Problemy z marketingiem w administracji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16D2F-FB06-9A89-FEE0-3945F4671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bezpośrednich korzyści,</a:t>
            </a:r>
          </a:p>
          <a:p>
            <a:r>
              <a:rPr lang="pl-PL" dirty="0"/>
              <a:t>nienamacalność, </a:t>
            </a:r>
          </a:p>
          <a:p>
            <a:r>
              <a:rPr lang="pl-PL" dirty="0"/>
              <a:t>powtarzalność nabycia,</a:t>
            </a:r>
          </a:p>
          <a:p>
            <a:r>
              <a:rPr lang="pl-PL" dirty="0"/>
              <a:t>brak bodźców wzmacniających doznania związane z zakupem,</a:t>
            </a:r>
          </a:p>
          <a:p>
            <a:r>
              <a:rPr lang="pl-PL" dirty="0"/>
              <a:t>konieczność oddziaływania na heterogeniczną grupę osób,</a:t>
            </a:r>
          </a:p>
          <a:p>
            <a:r>
              <a:rPr lang="pl-PL" dirty="0"/>
              <a:t>różnice w poziomie zaangażowania poszczególnych osób.</a:t>
            </a:r>
          </a:p>
        </p:txBody>
      </p:sp>
    </p:spTree>
    <p:extLst>
      <p:ext uri="{BB962C8B-B14F-4D97-AF65-F5344CB8AC3E}">
        <p14:creationId xmlns:p14="http://schemas.microsoft.com/office/powerpoint/2010/main" val="342765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08CCB-7986-F2E7-E56B-BA3BBC00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Marketyzacja</a:t>
            </a:r>
            <a:r>
              <a:rPr lang="pl-PL" dirty="0"/>
              <a:t> administracji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97A65-E906-A337-0F70-3A2E7B59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zapewnienie możliwości wyboru, </a:t>
            </a:r>
          </a:p>
          <a:p>
            <a:r>
              <a:rPr lang="pl-PL" dirty="0"/>
              <a:t> kreacja wyższego standardu usług administracyjnych, </a:t>
            </a:r>
          </a:p>
          <a:p>
            <a:r>
              <a:rPr lang="pl-PL" dirty="0"/>
              <a:t> przejrzystość w ich świadczeniu, </a:t>
            </a:r>
          </a:p>
          <a:p>
            <a:r>
              <a:rPr lang="pl-PL" dirty="0"/>
              <a:t> pełna i rzetelna informacja,</a:t>
            </a:r>
          </a:p>
          <a:p>
            <a:r>
              <a:rPr lang="pl-PL" dirty="0"/>
              <a:t> mierniki.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056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C5A447-8DAA-1D68-2C1B-706503A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Informacja i prawo do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B7411C-EF2E-0A66-78EB-159D88DE4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Sposoby komunikowania się:</a:t>
            </a:r>
          </a:p>
          <a:p>
            <a:r>
              <a:rPr lang="pl-PL" dirty="0"/>
              <a:t>stopień przestrzegania prawa wolności informacji,</a:t>
            </a:r>
          </a:p>
          <a:p>
            <a:r>
              <a:rPr lang="pl-PL" dirty="0"/>
              <a:t>stopień przestrzegania wolności prasy w danym kraju. </a:t>
            </a:r>
          </a:p>
          <a:p>
            <a:r>
              <a:rPr lang="pl-PL" dirty="0"/>
              <a:t>funkcja informacyjna,</a:t>
            </a:r>
          </a:p>
          <a:p>
            <a:r>
              <a:rPr lang="pl-PL" dirty="0"/>
              <a:t>jawność i otwartość,</a:t>
            </a:r>
          </a:p>
          <a:p>
            <a:r>
              <a:rPr lang="pl-PL" dirty="0"/>
              <a:t>ograniczona zdolność rozumienia informacji.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383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13529</TotalTime>
  <Words>2884</Words>
  <Application>Microsoft Macintosh PowerPoint</Application>
  <PresentationFormat>Panoramiczny</PresentationFormat>
  <Paragraphs>327</Paragraphs>
  <Slides>53</Slides>
  <Notes>19</Notes>
  <HiddenSlides>0</HiddenSlides>
  <MMClips>1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3" baseType="lpstr">
      <vt:lpstr>-webkit-standard</vt:lpstr>
      <vt:lpstr>Arial</vt:lpstr>
      <vt:lpstr>Calibri</vt:lpstr>
      <vt:lpstr>Calibri Light</vt:lpstr>
      <vt:lpstr>Cormorant Garamond</vt:lpstr>
      <vt:lpstr>Google Sans</vt:lpstr>
      <vt:lpstr>Helvetica Neue</vt:lpstr>
      <vt:lpstr>Open Sans</vt:lpstr>
      <vt:lpstr>Roboto</vt:lpstr>
      <vt:lpstr>Motyw pakietu Office</vt:lpstr>
      <vt:lpstr>Marketing zewnętrzny</vt:lpstr>
      <vt:lpstr>Zakres problematyki komunikacji w administracji publicznej</vt:lpstr>
      <vt:lpstr>Czym jest opinia publiczna?</vt:lpstr>
      <vt:lpstr>Opinia publiczna</vt:lpstr>
      <vt:lpstr>Poziomy komunikacji</vt:lpstr>
      <vt:lpstr>Uwarunkowania administracji publicznej </vt:lpstr>
      <vt:lpstr>Problemy z marketingiem w administracji publicznej </vt:lpstr>
      <vt:lpstr>Marketyzacja administracji publicznej </vt:lpstr>
      <vt:lpstr>Informacja i prawo do informacji</vt:lpstr>
      <vt:lpstr>Wniosek o udostępnienie informacji publicznej </vt:lpstr>
      <vt:lpstr>Kryteria dobrej informacji</vt:lpstr>
      <vt:lpstr>Kryteria dobrej informacji</vt:lpstr>
      <vt:lpstr>Poziomy komunikacji w administracji publicznej</vt:lpstr>
      <vt:lpstr>Poziom administracji rządowej</vt:lpstr>
      <vt:lpstr>Poziom administracji samorządowej</vt:lpstr>
      <vt:lpstr> Cele polityki informacyjnej gminy  </vt:lpstr>
      <vt:lpstr>Case: protesty na Kazimierzu</vt:lpstr>
      <vt:lpstr>Czym jest proces gentryfikacji?</vt:lpstr>
      <vt:lpstr>Gentryfikacja</vt:lpstr>
      <vt:lpstr>PR</vt:lpstr>
      <vt:lpstr>Czym jest Public Relations?</vt:lpstr>
      <vt:lpstr> Public relations jako forma komunikowania się organizacji z otoczeniem  </vt:lpstr>
      <vt:lpstr>PR = budowanie reputacji i zaufania</vt:lpstr>
      <vt:lpstr>Dlaczego PR jest tak ważny?</vt:lpstr>
      <vt:lpstr>PR w nowej odsłonie</vt:lpstr>
      <vt:lpstr>Komunikacja kryzysowa</vt:lpstr>
      <vt:lpstr>Prezentacja programu PowerPoint</vt:lpstr>
      <vt:lpstr>Torches od Freedom </vt:lpstr>
      <vt:lpstr>Funkcja integracyjna</vt:lpstr>
      <vt:lpstr>Komunikacja nastawiona na obsługę klienta </vt:lpstr>
      <vt:lpstr>  Sieć komunikacji w urzędach administracji publicznej  </vt:lpstr>
      <vt:lpstr>Orientacja marketingowa samorządów</vt:lpstr>
      <vt:lpstr>Orientacja marketingowa samorządów</vt:lpstr>
      <vt:lpstr>Orientacja marketingowa samorządów </vt:lpstr>
      <vt:lpstr>O co konkurują samorządy?</vt:lpstr>
      <vt:lpstr>Co odróżnia sektor publiczny i biznesu?</vt:lpstr>
      <vt:lpstr>Marketing mix (4P)</vt:lpstr>
      <vt:lpstr>E-administracja</vt:lpstr>
      <vt:lpstr>Czym są mass media?</vt:lpstr>
      <vt:lpstr>Rodzaje mediów</vt:lpstr>
      <vt:lpstr>Funkcje mediów</vt:lpstr>
      <vt:lpstr>Media społecznościowe  – plusy i minusy</vt:lpstr>
      <vt:lpstr>Usługi ogólnospołeczne</vt:lpstr>
      <vt:lpstr>Reklama a kampanie społeczne</vt:lpstr>
      <vt:lpstr>Funkcje reklamy</vt:lpstr>
      <vt:lpstr>Kampania Share a Coke – personalizacja produktu</vt:lpstr>
      <vt:lpstr>Kampania społeczna Real Beauty</vt:lpstr>
      <vt:lpstr>Akcja „Paczka dla Bohatera” – PR społeczny w Polsce</vt:lpstr>
      <vt:lpstr>Wielka Orkiestra Świątecznej Pomocy </vt:lpstr>
      <vt:lpstr>Kampania Ice Buket Challenge </vt:lpstr>
      <vt:lpstr>Prezentacja programu PowerPoint</vt:lpstr>
      <vt:lpstr>Bańki informacyjne</vt:lpstr>
      <vt:lpstr>Media i opinia publiczna w Konstytucji 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 K</cp:lastModifiedBy>
  <cp:revision>26</cp:revision>
  <dcterms:created xsi:type="dcterms:W3CDTF">2023-02-25T11:03:55Z</dcterms:created>
  <dcterms:modified xsi:type="dcterms:W3CDTF">2026-03-10T16:56:32Z</dcterms:modified>
</cp:coreProperties>
</file>