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Playfair Display" panose="00000500000000000000" pitchFamily="2" charset="-18"/>
      <p:regular r:id="rId25"/>
      <p:bold r:id="rId26"/>
      <p:italic r:id="rId27"/>
      <p:boldItalic r:id="rId28"/>
    </p:embeddedFont>
    <p:embeddedFont>
      <p:font typeface="Rosario" panose="020B0604020202020204" charset="-18"/>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FuYf5Wg9qZVZy9wVP86PE/Zbm0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6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4be60e7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304be60e7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485a6096a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3485a6096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41bf5c0a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341bf5c0a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416c7e852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g3416c7e852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41bf5c0a5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341bf5c0a5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0321bf0f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g350321bf0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4137e766a6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34137e766a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0321bf0f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g350321bf0f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428a53f4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3428a53f4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05f16939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3505f16939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05f16939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3505f16939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06d44a1e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g3506d44a1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6d8a809a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346d8a809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fa0733e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34fa0733e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1bf5c0a5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341bf5c0a5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428a53f44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3428a53f4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17" b="-921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2613090" y="1028699"/>
            <a:ext cx="1359820" cy="1367659"/>
          </a:xfrm>
          <a:custGeom>
            <a:avLst/>
            <a:gdLst/>
            <a:ahLst/>
            <a:cxnLst/>
            <a:rect l="l" t="t" r="r" b="b"/>
            <a:pathLst>
              <a:path w="915406" h="1125444" extrusionOk="0">
                <a:moveTo>
                  <a:pt x="0" y="0"/>
                </a:moveTo>
                <a:lnTo>
                  <a:pt x="915406" y="0"/>
                </a:lnTo>
                <a:lnTo>
                  <a:pt x="915406" y="1125444"/>
                </a:lnTo>
                <a:lnTo>
                  <a:pt x="0" y="112544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txBox="1"/>
          <p:nvPr/>
        </p:nvSpPr>
        <p:spPr>
          <a:xfrm>
            <a:off x="3155679" y="923925"/>
            <a:ext cx="12519231" cy="1009651"/>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5999"/>
              <a:buFont typeface="Arial"/>
              <a:buNone/>
            </a:pPr>
            <a:r>
              <a:rPr lang="en-US" sz="5999" b="0" i="0" u="none" strike="noStrike" cap="none">
                <a:solidFill>
                  <a:srgbClr val="EBCD8A"/>
                </a:solidFill>
                <a:latin typeface="Playfair Display"/>
                <a:ea typeface="Playfair Display"/>
                <a:cs typeface="Playfair Display"/>
                <a:sym typeface="Playfair Display"/>
              </a:rPr>
              <a:t>Postępowanie upadłościowe</a:t>
            </a: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3764617" y="2572453"/>
            <a:ext cx="10758900" cy="1034400"/>
          </a:xfrm>
          <a:prstGeom prst="rect">
            <a:avLst/>
          </a:prstGeom>
          <a:noFill/>
          <a:ln>
            <a:noFill/>
          </a:ln>
        </p:spPr>
        <p:txBody>
          <a:bodyPr spcFirstLastPara="1" wrap="square" lIns="0" tIns="0" rIns="0" bIns="0" anchor="t" anchorCtr="0">
            <a:spAutoFit/>
          </a:bodyPr>
          <a:lstStyle/>
          <a:p>
            <a:pPr marL="604522" marR="0" lvl="1" indent="-302260" algn="ctr" rtl="0">
              <a:lnSpc>
                <a:spcPct val="140000"/>
              </a:lnSpc>
              <a:spcBef>
                <a:spcPts val="0"/>
              </a:spcBef>
              <a:spcAft>
                <a:spcPts val="0"/>
              </a:spcAft>
              <a:buClr>
                <a:srgbClr val="FFFFFF"/>
              </a:buClr>
              <a:buSzPts val="2800"/>
              <a:buFont typeface="Playfair Display"/>
              <a:buAutoNum type="arabicPeriod"/>
            </a:pPr>
            <a:r>
              <a:rPr lang="en-US" sz="2800">
                <a:solidFill>
                  <a:schemeClr val="lt1"/>
                </a:solidFill>
                <a:latin typeface="Playfair Display"/>
                <a:ea typeface="Playfair Display"/>
                <a:cs typeface="Playfair Display"/>
                <a:sym typeface="Playfair Display"/>
              </a:rPr>
              <a:t>Odrębne postępowania upadłościowe</a:t>
            </a:r>
            <a:endParaRPr sz="2800">
              <a:solidFill>
                <a:schemeClr val="lt1"/>
              </a:solidFill>
              <a:latin typeface="Playfair Display"/>
              <a:ea typeface="Playfair Display"/>
              <a:cs typeface="Playfair Display"/>
              <a:sym typeface="Playfair Display"/>
            </a:endParaRPr>
          </a:p>
          <a:p>
            <a:pPr marL="604522" marR="0" lvl="1" indent="-302260" algn="ctr" rtl="0">
              <a:lnSpc>
                <a:spcPct val="140000"/>
              </a:lnSpc>
              <a:spcBef>
                <a:spcPts val="0"/>
              </a:spcBef>
              <a:spcAft>
                <a:spcPts val="0"/>
              </a:spcAft>
              <a:buClr>
                <a:srgbClr val="FFFFFF"/>
              </a:buClr>
              <a:buSzPts val="2800"/>
              <a:buFont typeface="Playfair Display"/>
              <a:buAutoNum type="arabicPeriod"/>
            </a:pPr>
            <a:r>
              <a:rPr lang="en-US" sz="2800">
                <a:solidFill>
                  <a:srgbClr val="FFFFFF"/>
                </a:solidFill>
                <a:latin typeface="Playfair Display"/>
                <a:ea typeface="Playfair Display"/>
                <a:cs typeface="Playfair Display"/>
                <a:sym typeface="Playfair Display"/>
              </a:rPr>
              <a:t>Upadłość konsumencka</a:t>
            </a:r>
            <a:endParaRPr sz="2800" b="0" i="0" u="none" strike="noStrike" cap="none">
              <a:solidFill>
                <a:srgbClr val="FFFFFF"/>
              </a:solidFill>
              <a:latin typeface="Playfair Display"/>
              <a:ea typeface="Playfair Display"/>
              <a:cs typeface="Playfair Display"/>
              <a:sym typeface="Playfair Display"/>
            </a:endParaRPr>
          </a:p>
        </p:txBody>
      </p:sp>
      <p:sp>
        <p:nvSpPr>
          <p:cNvPr id="88" name="Google Shape;88;p1"/>
          <p:cNvSpPr txBox="1"/>
          <p:nvPr/>
        </p:nvSpPr>
        <p:spPr>
          <a:xfrm>
            <a:off x="6333663" y="7969117"/>
            <a:ext cx="6163262" cy="1949508"/>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262"/>
              <a:buFont typeface="Arial"/>
              <a:buNone/>
            </a:pPr>
            <a:r>
              <a:rPr lang="en-US" sz="2262" b="0" i="0" u="none" strike="noStrike" cap="none">
                <a:solidFill>
                  <a:srgbClr val="FFFFFF"/>
                </a:solidFill>
                <a:latin typeface="Playfair Display"/>
                <a:ea typeface="Playfair Display"/>
                <a:cs typeface="Playfair Display"/>
                <a:sym typeface="Playfair Display"/>
              </a:rPr>
              <a:t>Prowadząca: Aleksandra Szulc</a:t>
            </a:r>
            <a:endParaRPr sz="1400" b="0" i="0" u="none" strike="noStrike" cap="none">
              <a:solidFill>
                <a:srgbClr val="000000"/>
              </a:solidFill>
              <a:latin typeface="Arial"/>
              <a:ea typeface="Arial"/>
              <a:cs typeface="Arial"/>
              <a:sym typeface="Arial"/>
            </a:endParaRPr>
          </a:p>
          <a:p>
            <a:pPr marL="0" marR="0" lvl="0" indent="0" algn="ctr" rtl="0">
              <a:lnSpc>
                <a:spcPct val="140008"/>
              </a:lnSpc>
              <a:spcBef>
                <a:spcPts val="0"/>
              </a:spcBef>
              <a:spcAft>
                <a:spcPts val="0"/>
              </a:spcAft>
              <a:buClr>
                <a:srgbClr val="000000"/>
              </a:buClr>
              <a:buSzPts val="2262"/>
              <a:buFont typeface="Arial"/>
              <a:buNone/>
            </a:pPr>
            <a:endParaRPr sz="2262" b="0" i="0" u="none" strike="noStrike" cap="none">
              <a:solidFill>
                <a:srgbClr val="FFFFFF"/>
              </a:solidFill>
              <a:latin typeface="Playfair Display"/>
              <a:ea typeface="Playfair Display"/>
              <a:cs typeface="Playfair Display"/>
              <a:sym typeface="Playfair Display"/>
            </a:endParaRPr>
          </a:p>
          <a:p>
            <a:pPr marL="0" marR="0" lvl="0" indent="0" algn="ctr" rtl="0">
              <a:lnSpc>
                <a:spcPct val="140008"/>
              </a:lnSpc>
              <a:spcBef>
                <a:spcPts val="0"/>
              </a:spcBef>
              <a:spcAft>
                <a:spcPts val="0"/>
              </a:spcAft>
              <a:buClr>
                <a:srgbClr val="000000"/>
              </a:buClr>
              <a:buSzPts val="2262"/>
              <a:buFont typeface="Arial"/>
              <a:buNone/>
            </a:pPr>
            <a:r>
              <a:rPr lang="en-US" sz="2262" b="0" i="0" u="none" strike="noStrike" cap="none">
                <a:solidFill>
                  <a:srgbClr val="FFFFFF"/>
                </a:solidFill>
                <a:latin typeface="Playfair Display"/>
                <a:ea typeface="Playfair Display"/>
                <a:cs typeface="Playfair Display"/>
                <a:sym typeface="Playfair Display"/>
              </a:rPr>
              <a:t>Prawo niestacjonarne</a:t>
            </a:r>
            <a:endParaRPr sz="1400" b="0" i="0" u="none" strike="noStrike" cap="none">
              <a:solidFill>
                <a:srgbClr val="000000"/>
              </a:solidFill>
              <a:latin typeface="Arial"/>
              <a:ea typeface="Arial"/>
              <a:cs typeface="Arial"/>
              <a:sym typeface="Arial"/>
            </a:endParaRPr>
          </a:p>
          <a:p>
            <a:pPr marL="0" marR="0" lvl="0" indent="0" algn="ctr" rtl="0">
              <a:lnSpc>
                <a:spcPct val="140008"/>
              </a:lnSpc>
              <a:spcBef>
                <a:spcPts val="0"/>
              </a:spcBef>
              <a:spcAft>
                <a:spcPts val="0"/>
              </a:spcAft>
              <a:buClr>
                <a:srgbClr val="000000"/>
              </a:buClr>
              <a:buSzPts val="2262"/>
              <a:buFont typeface="Arial"/>
              <a:buNone/>
            </a:pPr>
            <a:r>
              <a:rPr lang="en-US" sz="2262" b="0" i="0" u="none" strike="noStrike" cap="none">
                <a:solidFill>
                  <a:srgbClr val="FFFFFF"/>
                </a:solidFill>
                <a:latin typeface="Playfair Display"/>
                <a:ea typeface="Playfair Display"/>
                <a:cs typeface="Playfair Display"/>
                <a:sym typeface="Playfair Display"/>
              </a:rPr>
              <a:t>Uniwersytet Ekonomiczny w Krakowie</a:t>
            </a:r>
            <a:endParaRPr sz="1400" b="0" i="0" u="none" strike="noStrike" cap="none">
              <a:solidFill>
                <a:srgbClr val="000000"/>
              </a:solidFill>
              <a:latin typeface="Arial"/>
              <a:ea typeface="Arial"/>
              <a:cs typeface="Arial"/>
              <a:sym typeface="Arial"/>
            </a:endParaRPr>
          </a:p>
        </p:txBody>
      </p:sp>
      <p:sp>
        <p:nvSpPr>
          <p:cNvPr id="89" name="Google Shape;89;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18"/>
        <p:cNvGrpSpPr/>
        <p:nvPr/>
      </p:nvGrpSpPr>
      <p:grpSpPr>
        <a:xfrm>
          <a:off x="0" y="0"/>
          <a:ext cx="0" cy="0"/>
          <a:chOff x="0" y="0"/>
          <a:chExt cx="0" cy="0"/>
        </a:xfrm>
      </p:grpSpPr>
      <p:sp>
        <p:nvSpPr>
          <p:cNvPr id="219" name="Google Shape;219;g304be60e7c5_0_0"/>
          <p:cNvSpPr/>
          <p:nvPr/>
        </p:nvSpPr>
        <p:spPr>
          <a:xfrm>
            <a:off x="-28160" y="-75602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6" b="-372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304be60e7c5_0_0"/>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304be60e7c5_0_0"/>
          <p:cNvSpPr txBox="1"/>
          <p:nvPr/>
        </p:nvSpPr>
        <p:spPr>
          <a:xfrm>
            <a:off x="5773500" y="1231533"/>
            <a:ext cx="11288400" cy="951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300"/>
              <a:buFont typeface="Arial"/>
              <a:buNone/>
            </a:pPr>
            <a:r>
              <a:rPr lang="en-US" sz="2899">
                <a:solidFill>
                  <a:srgbClr val="EBCD8A"/>
                </a:solidFill>
                <a:latin typeface="Playfair Display"/>
                <a:ea typeface="Playfair Display"/>
                <a:cs typeface="Playfair Display"/>
                <a:sym typeface="Playfair Display"/>
              </a:rPr>
              <a:t>Upadłość konsumencka - zagadnienia ogólne </a:t>
            </a:r>
            <a:endParaRPr sz="2899" b="0" i="0" u="none" strike="noStrike" cap="none">
              <a:solidFill>
                <a:srgbClr val="EBCD8A"/>
              </a:solidFill>
              <a:latin typeface="Playfair Display"/>
              <a:ea typeface="Playfair Display"/>
              <a:cs typeface="Playfair Display"/>
              <a:sym typeface="Playfair Display"/>
            </a:endParaRPr>
          </a:p>
          <a:p>
            <a:pPr marL="0" marR="0" lvl="0" indent="0" algn="l" rtl="0">
              <a:lnSpc>
                <a:spcPct val="120000"/>
              </a:lnSpc>
              <a:spcBef>
                <a:spcPts val="0"/>
              </a:spcBef>
              <a:spcAft>
                <a:spcPts val="0"/>
              </a:spcAft>
              <a:buClr>
                <a:srgbClr val="000000"/>
              </a:buClr>
              <a:buSzPts val="2300"/>
              <a:buFont typeface="Arial"/>
              <a:buNone/>
            </a:pPr>
            <a:endParaRPr sz="2700" b="0" i="0" u="none" strike="noStrike" cap="none">
              <a:solidFill>
                <a:srgbClr val="EBCD8A"/>
              </a:solidFill>
              <a:latin typeface="Playfair Display"/>
              <a:ea typeface="Playfair Display"/>
              <a:cs typeface="Playfair Display"/>
              <a:sym typeface="Playfair Display"/>
            </a:endParaRPr>
          </a:p>
        </p:txBody>
      </p:sp>
      <p:sp>
        <p:nvSpPr>
          <p:cNvPr id="222" name="Google Shape;222;g304be60e7c5_0_0"/>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10</a:t>
            </a:r>
            <a:endParaRPr sz="1400" b="0" i="0" u="none" strike="noStrike" cap="none">
              <a:solidFill>
                <a:srgbClr val="000000"/>
              </a:solidFill>
              <a:latin typeface="Arial"/>
              <a:ea typeface="Arial"/>
              <a:cs typeface="Arial"/>
              <a:sym typeface="Arial"/>
            </a:endParaRPr>
          </a:p>
        </p:txBody>
      </p:sp>
      <p:grpSp>
        <p:nvGrpSpPr>
          <p:cNvPr id="223" name="Google Shape;223;g304be60e7c5_0_0"/>
          <p:cNvGrpSpPr/>
          <p:nvPr/>
        </p:nvGrpSpPr>
        <p:grpSpPr>
          <a:xfrm>
            <a:off x="502388" y="486440"/>
            <a:ext cx="3664810" cy="571359"/>
            <a:chOff x="0" y="0"/>
            <a:chExt cx="4886414" cy="761812"/>
          </a:xfrm>
        </p:grpSpPr>
        <p:sp>
          <p:nvSpPr>
            <p:cNvPr id="224" name="Google Shape;224;g304be60e7c5_0_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304be60e7c5_0_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26" name="Google Shape;226;g304be60e7c5_0_0"/>
          <p:cNvSpPr txBox="1"/>
          <p:nvPr/>
        </p:nvSpPr>
        <p:spPr>
          <a:xfrm>
            <a:off x="761200" y="2030125"/>
            <a:ext cx="76287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rgbClr val="FFFFFF"/>
                </a:solidFill>
                <a:latin typeface="Playfair Display"/>
                <a:ea typeface="Playfair Display"/>
                <a:cs typeface="Playfair Display"/>
                <a:sym typeface="Playfair Display"/>
              </a:rPr>
              <a:t>Art. 8 [Zaprzestanie działalności gospodarczej]</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Wierzyciel może złożyć wniosek o ogłoszenie upadłości osoby fizycznej, która była przedsiębiorcą, także po zaprzestaniu prowadzenia przez nią działalności gospodarczej, jeżeli od dnia wykreślenia z właściwego rejestru nie upłynął rok. Postępowanie toczy się według przepisów tytułu V części trzeciej.</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Przepis ust. 1 stosuje się odpowiednio do osób, które przestały być wspólnikami osobowych spółek handlowych.</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rgbClr val="FFFFFF"/>
                </a:solidFill>
                <a:latin typeface="Playfair Display"/>
                <a:ea typeface="Playfair Display"/>
                <a:cs typeface="Playfair Display"/>
                <a:sym typeface="Playfair Display"/>
              </a:rPr>
              <a:t>Art. 9 [Niezarejestrowana działalność gospodarcza]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Wierzyciel może złożyć wniosek o ogłoszenie upadłości osoby fizycznej, która faktycznie prowadziła działalność gospodarczą, nawet wówczas gdy nie dopełniła obowiązku jej zgłoszenia we właściwym rejestrze, jeżeli od dnia zaprzestania prowadzenia działalności nie upłynął rok. Postępowanie toczy się według przepisów tytułu V części trzeciej.</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rgbClr val="FFFFFF"/>
                </a:solidFill>
                <a:latin typeface="Playfair Display"/>
                <a:ea typeface="Playfair Display"/>
                <a:cs typeface="Playfair Display"/>
                <a:sym typeface="Playfair Display"/>
              </a:rPr>
              <a:t>Art. 4912 [Wniosek o ogłoszenie upadłości]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W sprawach nieuregulowanych w niniejszym tytule przepisy o postępowaniu upadłościowym stosuje się odpowiednio, z tym że przepisów art. 21, art. 25, art. 145, art. 151–155, art. 163, art. 164, art. 168 ust. 1–3 i 5, art. 176 ust. 2, art. 244, art. 245, art. 253–264, art. 307 ust. 1, art. 337–339, art. 343 ust. 1a, art. 346 ust. 2 i art. 347–356 oraz art. 358–366 nie stosuje się. Przepisy art. 13, art. 22a, art. 32 ust. 5, art. 36–40 i art. 43 stosuje się odpowiednio jedynie wówczas, gdy wniosek o ogłoszenie upadłości złożył wyłącznie wierzyciel. Przepis art. 361 stosuje się odpowiednio jedynie wówczas, gdy upadłość została ogłoszona wyłącznie na skutek uwzględnienia wniosku wierzyciela. [...]</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Postępowanie upadłościowe w sprawach objętych przepisami niniejszego tytułu prowadzi się także wtedy, gdy dłużnik ma tylko jednego wierzyciela.</a:t>
            </a:r>
            <a:endParaRPr sz="1600">
              <a:solidFill>
                <a:srgbClr val="FFFFFF"/>
              </a:solidFill>
              <a:latin typeface="Playfair Display"/>
              <a:ea typeface="Playfair Display"/>
              <a:cs typeface="Playfair Display"/>
              <a:sym typeface="Playfair Display"/>
            </a:endParaRPr>
          </a:p>
        </p:txBody>
      </p:sp>
      <p:sp>
        <p:nvSpPr>
          <p:cNvPr id="227" name="Google Shape;227;g304be60e7c5_0_0"/>
          <p:cNvSpPr txBox="1"/>
          <p:nvPr/>
        </p:nvSpPr>
        <p:spPr>
          <a:xfrm>
            <a:off x="9567800" y="2106325"/>
            <a:ext cx="7628700" cy="6246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a:t>
            </a:r>
            <a:r>
              <a:rPr lang="en-US" sz="1600" b="1">
                <a:solidFill>
                  <a:schemeClr val="lt1"/>
                </a:solidFill>
                <a:latin typeface="Playfair Display"/>
                <a:ea typeface="Playfair Display"/>
                <a:cs typeface="Playfair Display"/>
                <a:sym typeface="Playfair Display"/>
              </a:rPr>
              <a:t> [Zakres zastosowania]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Przepisy niniejszego tytułu stosuje się wobec osób fizycznych, których upadłości nie można ogłosić zgodnie z przepisami działu II tytułu I części pierwszej.</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postanowieniu o ogłoszeniu upadłości sąd może postanowić, że postępowanie upadłościowe wobec osób, o których mowa w ust. 1, będzie prowadzone zgodnie z przepisami części pierwszej, jeżeli jest to uzasadnione znacznym rozmiarem majątku dłużnika, znaczną liczbą wierzycieli lub innymi uzasadnionymi przewidywaniami co do zwiększonego stopnia skomplikowania postępowania. Na postanowienie o prowadzeniu postępowania upadłościowego zgodnie z przepisami części pierwszej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postępowaniu, o którym mowa w ust. 2, stosuje się przepisy art. 491</a:t>
            </a:r>
            <a:r>
              <a:rPr lang="en-US" sz="1600" baseline="30000">
                <a:solidFill>
                  <a:schemeClr val="lt1"/>
                </a:solidFill>
                <a:latin typeface="Playfair Display"/>
                <a:ea typeface="Playfair Display"/>
                <a:cs typeface="Playfair Display"/>
                <a:sym typeface="Playfair Display"/>
              </a:rPr>
              <a:t>7</a:t>
            </a:r>
            <a:r>
              <a:rPr lang="en-US" sz="1600">
                <a:solidFill>
                  <a:schemeClr val="lt1"/>
                </a:solidFill>
                <a:latin typeface="Playfair Display"/>
                <a:ea typeface="Playfair Display"/>
                <a:cs typeface="Playfair Display"/>
                <a:sym typeface="Playfair Display"/>
              </a:rPr>
              <a:t>, art. 491</a:t>
            </a:r>
            <a:r>
              <a:rPr lang="en-US" sz="1600" baseline="30000">
                <a:solidFill>
                  <a:schemeClr val="lt1"/>
                </a:solidFill>
                <a:latin typeface="Playfair Display"/>
                <a:ea typeface="Playfair Display"/>
                <a:cs typeface="Playfair Display"/>
                <a:sym typeface="Playfair Display"/>
              </a:rPr>
              <a:t>8</a:t>
            </a:r>
            <a:r>
              <a:rPr lang="en-US" sz="1600">
                <a:solidFill>
                  <a:schemeClr val="lt1"/>
                </a:solidFill>
                <a:latin typeface="Playfair Display"/>
                <a:ea typeface="Playfair Display"/>
                <a:cs typeface="Playfair Display"/>
                <a:sym typeface="Playfair Display"/>
              </a:rPr>
              <a:t> i art. 491</a:t>
            </a:r>
            <a:r>
              <a:rPr lang="en-US" sz="1600" baseline="30000">
                <a:solidFill>
                  <a:schemeClr val="lt1"/>
                </a:solidFill>
                <a:latin typeface="Playfair Display"/>
                <a:ea typeface="Playfair Display"/>
                <a:cs typeface="Playfair Display"/>
                <a:sym typeface="Playfair Display"/>
              </a:rPr>
              <a:t>10</a:t>
            </a: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W postępowaniu, o którym mowa w ust. 2, przepis art. 361 stosuje się odpowiednio jedynie wówczas, gdy upadłość została ogłoszona wyłącznie na skutek uwzględnienia wniosku wierzyciela. Jeżeli upadłość nie została ogłoszona wyłącznie na skutek uwzględnienia wniosku wierzyciela, sąd stwierdza zakończenie postępowania upadłościowego również w przypadku braku masy upadłości lub gdy po całkowitym zlikwidowaniu masy upadłości z uwagi na brak funduszów masy upadłości, które mogłyby podlegać podziałowi, nie został sporządzony ostateczny plan podziału.</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31"/>
        <p:cNvGrpSpPr/>
        <p:nvPr/>
      </p:nvGrpSpPr>
      <p:grpSpPr>
        <a:xfrm>
          <a:off x="0" y="0"/>
          <a:ext cx="0" cy="0"/>
          <a:chOff x="0" y="0"/>
          <a:chExt cx="0" cy="0"/>
        </a:xfrm>
      </p:grpSpPr>
      <p:sp>
        <p:nvSpPr>
          <p:cNvPr id="232" name="Google Shape;232;g3485a6096a3_0_7"/>
          <p:cNvSpPr/>
          <p:nvPr/>
        </p:nvSpPr>
        <p:spPr>
          <a:xfrm>
            <a:off x="-671125" y="0"/>
            <a:ext cx="18958674"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6" b="-37296"/>
            </a:stretch>
          </a:blip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chemeClr val="lt1"/>
              </a:solidFill>
              <a:latin typeface="Playfair Display"/>
              <a:ea typeface="Playfair Display"/>
              <a:cs typeface="Playfair Display"/>
              <a:sym typeface="Playfair Display"/>
            </a:endParaRPr>
          </a:p>
        </p:txBody>
      </p:sp>
      <p:grpSp>
        <p:nvGrpSpPr>
          <p:cNvPr id="233" name="Google Shape;233;g3485a6096a3_0_7"/>
          <p:cNvGrpSpPr/>
          <p:nvPr/>
        </p:nvGrpSpPr>
        <p:grpSpPr>
          <a:xfrm>
            <a:off x="502388" y="486440"/>
            <a:ext cx="3664810" cy="571359"/>
            <a:chOff x="0" y="0"/>
            <a:chExt cx="4886414" cy="761812"/>
          </a:xfrm>
        </p:grpSpPr>
        <p:sp>
          <p:nvSpPr>
            <p:cNvPr id="234" name="Google Shape;234;g3485a6096a3_0_7"/>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485a6096a3_0_7"/>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36" name="Google Shape;236;g3485a6096a3_0_7"/>
          <p:cNvSpPr txBox="1"/>
          <p:nvPr/>
        </p:nvSpPr>
        <p:spPr>
          <a:xfrm>
            <a:off x="620375" y="1765800"/>
            <a:ext cx="7878300" cy="8816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2</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Wniosek</a:t>
            </a:r>
            <a:r>
              <a:rPr lang="en-US" sz="1600" b="1" dirty="0">
                <a:solidFill>
                  <a:schemeClr val="lt1"/>
                </a:solidFill>
                <a:latin typeface="Playfair Display"/>
                <a:ea typeface="Playfair Display"/>
                <a:cs typeface="Playfair Display"/>
                <a:sym typeface="Playfair Display"/>
              </a:rPr>
              <a:t> o </a:t>
            </a:r>
            <a:r>
              <a:rPr lang="en-US" sz="1600" b="1" dirty="0" err="1">
                <a:solidFill>
                  <a:schemeClr val="lt1"/>
                </a:solidFill>
                <a:latin typeface="Playfair Display"/>
                <a:ea typeface="Playfair Display"/>
                <a:cs typeface="Playfair Display"/>
                <a:sym typeface="Playfair Display"/>
              </a:rPr>
              <a:t>ogłoszenie</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upadłości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3. </a:t>
            </a: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ogłoszenie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zgłosić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uwzględnieniem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przepisów</a:t>
            </a:r>
            <a:r>
              <a:rPr lang="en-US" sz="1600" dirty="0">
                <a:solidFill>
                  <a:schemeClr val="lt1"/>
                </a:solidFill>
                <a:latin typeface="Playfair Display"/>
                <a:ea typeface="Playfair Display"/>
                <a:cs typeface="Playfair Display"/>
                <a:sym typeface="Playfair Display"/>
              </a:rPr>
              <a:t> art. 8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art. 9. Do </a:t>
            </a:r>
            <a:r>
              <a:rPr lang="en-US" sz="1600" dirty="0" err="1">
                <a:solidFill>
                  <a:schemeClr val="lt1"/>
                </a:solidFill>
                <a:latin typeface="Playfair Display"/>
                <a:ea typeface="Playfair Display"/>
                <a:cs typeface="Playfair Display"/>
                <a:sym typeface="Playfair Display"/>
              </a:rPr>
              <a:t>wniosku</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ogłoszenie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pism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procesowych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dokumentów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składanych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stosuje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odpowiednio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a:t>
            </a:r>
            <a:r>
              <a:rPr lang="en-US" sz="1600" dirty="0">
                <a:solidFill>
                  <a:schemeClr val="lt1"/>
                </a:solidFill>
                <a:latin typeface="Playfair Display"/>
                <a:ea typeface="Playfair Display"/>
                <a:cs typeface="Playfair Display"/>
                <a:sym typeface="Playfair Display"/>
              </a:rPr>
              <a:t> art. 216aa. W </a:t>
            </a:r>
            <a:r>
              <a:rPr lang="en-US" sz="1600" dirty="0" err="1">
                <a:solidFill>
                  <a:schemeClr val="lt1"/>
                </a:solidFill>
                <a:latin typeface="Playfair Display"/>
                <a:ea typeface="Playfair Display"/>
                <a:cs typeface="Playfair Display"/>
                <a:sym typeface="Playfair Display"/>
              </a:rPr>
              <a:t>przypadku</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którym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mowa</a:t>
            </a:r>
            <a:r>
              <a:rPr lang="en-US" sz="1600" dirty="0">
                <a:solidFill>
                  <a:schemeClr val="lt1"/>
                </a:solidFill>
                <a:latin typeface="Playfair Display"/>
                <a:ea typeface="Playfair Display"/>
                <a:cs typeface="Playfair Display"/>
                <a:sym typeface="Playfair Display"/>
              </a:rPr>
              <a:t> w art. 216aa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1, </a:t>
            </a: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ogłoszenie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formularzu</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err="1">
                <a:solidFill>
                  <a:schemeClr val="lt1"/>
                </a:solidFill>
                <a:latin typeface="Playfair Display"/>
                <a:ea typeface="Playfair Display"/>
                <a:cs typeface="Playfair Display"/>
                <a:sym typeface="Playfair Display"/>
              </a:rPr>
              <a:t>Elementy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wniosku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informacje</a:t>
            </a:r>
            <a:r>
              <a:rPr lang="en-US" sz="1600" dirty="0">
                <a:solidFill>
                  <a:schemeClr val="lt1"/>
                </a:solidFill>
                <a:latin typeface="Playfair Display"/>
                <a:ea typeface="Playfair Display"/>
                <a:cs typeface="Playfair Display"/>
                <a:sym typeface="Playfair Display"/>
              </a:rPr>
              <a:t> dot. </a:t>
            </a:r>
            <a:r>
              <a:rPr lang="en-US" sz="1600" dirty="0" err="1">
                <a:solidFill>
                  <a:schemeClr val="lt1"/>
                </a:solidFill>
                <a:latin typeface="Playfair Display"/>
                <a:ea typeface="Playfair Display"/>
                <a:cs typeface="Playfair Display"/>
                <a:sym typeface="Playfair Display"/>
              </a:rPr>
              <a:t>dłużnika</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dane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identyfikujące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imię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nazwisko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miejsce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zamieszkania</a:t>
            </a:r>
            <a:r>
              <a:rPr lang="en-US" sz="1600" dirty="0">
                <a:solidFill>
                  <a:schemeClr val="lt1"/>
                </a:solidFill>
                <a:latin typeface="Playfair Display"/>
                <a:ea typeface="Playfair Display"/>
                <a:cs typeface="Playfair Display"/>
                <a:sym typeface="Playfair Display"/>
              </a:rPr>
              <a:t>, PESEL, NIP;</a:t>
            </a:r>
            <a:r>
              <a:rPr lang="en-US" sz="1600" dirty="0">
                <a:solidFill>
                  <a:srgbClr val="EBCD8A"/>
                </a:solidFill>
                <a:latin typeface="Playfair Display"/>
                <a:ea typeface="Playfair Display"/>
                <a:cs typeface="Playfair Display"/>
                <a:sym typeface="Playfair Display"/>
              </a:rPr>
              <a:t>	   </a:t>
            </a:r>
            <a:endParaRPr sz="1600" dirty="0">
              <a:solidFill>
                <a:srgbClr val="EBCD8A"/>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okoliczności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uzasadniające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uprawdopodobnienie</a:t>
            </a:r>
            <a:r>
              <a:rPr lang="en-US" sz="1600" dirty="0">
                <a:solidFill>
                  <a:schemeClr val="lt1"/>
                </a:solidFill>
                <a:latin typeface="Playfair Display"/>
                <a:ea typeface="Playfair Display"/>
                <a:cs typeface="Playfair Display"/>
                <a:sym typeface="Playfair Display"/>
              </a:rPr>
              <a:t>;		</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miejsca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których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znajduje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majątek</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aktualny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zupełny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wykaz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szacunkową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wyceną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składników</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spis</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z ich </a:t>
            </a:r>
            <a:r>
              <a:rPr lang="en-US" sz="1600" dirty="0" err="1">
                <a:solidFill>
                  <a:schemeClr val="lt1"/>
                </a:solidFill>
                <a:latin typeface="Playfair Display"/>
                <a:ea typeface="Playfair Display"/>
                <a:cs typeface="Playfair Display"/>
                <a:sym typeface="Playfair Display"/>
              </a:rPr>
              <a:t>adresami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wysokością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każdego</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nich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terminów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zapłaty</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spis</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spornych</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zaznaczeniem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zakresu</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jakim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kwestionuje</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istnienie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lista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zabezpieczeń</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ustanowionych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wraz</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datami</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ustanowienia</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informacja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przychodach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kosztach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poniesionych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swoje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utrzymanie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pozostających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utrzymaniu</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ciągu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ostatnich</a:t>
            </a:r>
            <a:r>
              <a:rPr lang="en-US" sz="1600" dirty="0">
                <a:solidFill>
                  <a:schemeClr val="lt1"/>
                </a:solidFill>
                <a:latin typeface="Playfair Display"/>
                <a:ea typeface="Playfair Display"/>
                <a:cs typeface="Playfair Display"/>
                <a:sym typeface="Playfair Display"/>
              </a:rPr>
              <a:t> 6 </a:t>
            </a:r>
            <a:r>
              <a:rPr lang="en-US" sz="1600" dirty="0" err="1">
                <a:solidFill>
                  <a:schemeClr val="lt1"/>
                </a:solidFill>
                <a:latin typeface="Playfair Display"/>
                <a:ea typeface="Playfair Display"/>
                <a:cs typeface="Playfair Display"/>
                <a:sym typeface="Playfair Display"/>
              </a:rPr>
              <a:t>mies</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informacja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czynnościach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dokonanych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ostatnich</a:t>
            </a:r>
            <a:r>
              <a:rPr lang="en-US" sz="1600" dirty="0">
                <a:solidFill>
                  <a:schemeClr val="lt1"/>
                </a:solidFill>
                <a:latin typeface="Playfair Display"/>
                <a:ea typeface="Playfair Display"/>
                <a:cs typeface="Playfair Display"/>
                <a:sym typeface="Playfair Display"/>
              </a:rPr>
              <a:t> 12 </a:t>
            </a:r>
            <a:r>
              <a:rPr lang="en-US" sz="1600" dirty="0" err="1">
                <a:solidFill>
                  <a:schemeClr val="lt1"/>
                </a:solidFill>
                <a:latin typeface="Playfair Display"/>
                <a:ea typeface="Playfair Display"/>
                <a:cs typeface="Playfair Display"/>
                <a:sym typeface="Playfair Display"/>
              </a:rPr>
              <a:t>mies</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których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przedmiotem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były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akcje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udziały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spółkach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ruchomości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wartość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przekracza</a:t>
            </a:r>
            <a:r>
              <a:rPr lang="en-US" sz="1600" dirty="0">
                <a:solidFill>
                  <a:schemeClr val="lt1"/>
                </a:solidFill>
                <a:latin typeface="Playfair Display"/>
                <a:ea typeface="Playfair Display"/>
                <a:cs typeface="Playfair Display"/>
                <a:sym typeface="Playfair Display"/>
              </a:rPr>
              <a:t> 10 000 </a:t>
            </a:r>
            <a:r>
              <a:rPr lang="en-US" sz="1600" dirty="0" err="1">
                <a:solidFill>
                  <a:schemeClr val="lt1"/>
                </a:solidFill>
                <a:latin typeface="Playfair Display"/>
                <a:ea typeface="Playfair Display"/>
                <a:cs typeface="Playfair Display"/>
                <a:sym typeface="Playfair Display"/>
              </a:rPr>
              <a:t>zł</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oświadczenie</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prawdziwości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danych</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dirty="0">
                <a:solidFill>
                  <a:schemeClr val="lt1"/>
                </a:solidFill>
                <a:latin typeface="Playfair Display"/>
                <a:ea typeface="Playfair Display"/>
                <a:cs typeface="Playfair Display"/>
                <a:sym typeface="Playfair Display"/>
              </a:rPr>
              <a:t>Art. 4913 [</a:t>
            </a:r>
            <a:r>
              <a:rPr lang="en-US" sz="1600" b="1" dirty="0" err="1">
                <a:solidFill>
                  <a:schemeClr val="lt1"/>
                </a:solidFill>
                <a:latin typeface="Playfair Display"/>
                <a:ea typeface="Playfair Display"/>
                <a:cs typeface="Playfair Display"/>
                <a:sym typeface="Playfair Display"/>
              </a:rPr>
              <a:t>Właściwość</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sądu</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err="1">
                <a:solidFill>
                  <a:schemeClr val="lt1"/>
                </a:solidFill>
                <a:latin typeface="Playfair Display"/>
                <a:ea typeface="Playfair Display"/>
                <a:cs typeface="Playfair Display"/>
                <a:sym typeface="Playfair Display"/>
              </a:rPr>
              <a:t>Sprawy</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ogłoszenie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objęte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przepisami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niniejszego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tytułu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rozpoznaje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upadłościowy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składzie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jednego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sędziego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zawodowego</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dirty="0">
              <a:solidFill>
                <a:schemeClr val="lt1"/>
              </a:solidFill>
              <a:latin typeface="Playfair Display"/>
              <a:ea typeface="Playfair Display"/>
              <a:cs typeface="Playfair Display"/>
              <a:sym typeface="Playfair Display"/>
            </a:endParaRPr>
          </a:p>
        </p:txBody>
      </p:sp>
      <p:sp>
        <p:nvSpPr>
          <p:cNvPr id="237" name="Google Shape;237;g3485a6096a3_0_7"/>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485a6096a3_0_7"/>
          <p:cNvSpPr txBox="1"/>
          <p:nvPr/>
        </p:nvSpPr>
        <p:spPr>
          <a:xfrm>
            <a:off x="16971246" y="381000"/>
            <a:ext cx="288000" cy="59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11</a:t>
            </a:r>
            <a:endParaRPr sz="1600" b="0" i="0" u="none" strike="noStrike" cap="none">
              <a:solidFill>
                <a:srgbClr val="FFFFFF"/>
              </a:solidFill>
              <a:latin typeface="Rosario"/>
              <a:ea typeface="Rosario"/>
              <a:cs typeface="Rosario"/>
              <a:sym typeface="Rosario"/>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FFFFFF"/>
              </a:solidFill>
              <a:latin typeface="Rosario"/>
              <a:ea typeface="Rosario"/>
              <a:cs typeface="Rosario"/>
              <a:sym typeface="Rosario"/>
            </a:endParaRPr>
          </a:p>
        </p:txBody>
      </p:sp>
      <p:sp>
        <p:nvSpPr>
          <p:cNvPr id="239" name="Google Shape;239;g3485a6096a3_0_7"/>
          <p:cNvSpPr txBox="1"/>
          <p:nvPr/>
        </p:nvSpPr>
        <p:spPr>
          <a:xfrm>
            <a:off x="3676275" y="971988"/>
            <a:ext cx="12223200" cy="951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300"/>
              <a:buFont typeface="Arial"/>
              <a:buNone/>
            </a:pPr>
            <a:r>
              <a:rPr lang="en-US" sz="2899">
                <a:solidFill>
                  <a:srgbClr val="EBCD8A"/>
                </a:solidFill>
                <a:latin typeface="Playfair Display"/>
                <a:ea typeface="Playfair Display"/>
                <a:cs typeface="Playfair Display"/>
                <a:sym typeface="Playfair Display"/>
              </a:rPr>
              <a:t>Upadłość konsumencka - przesłanki ogłoszenia i wszczęcie postępowania</a:t>
            </a:r>
            <a:endParaRPr sz="2899" b="0" i="0" u="none" strike="noStrike" cap="none">
              <a:solidFill>
                <a:srgbClr val="EBCD8A"/>
              </a:solidFill>
              <a:latin typeface="Playfair Display"/>
              <a:ea typeface="Playfair Display"/>
              <a:cs typeface="Playfair Display"/>
              <a:sym typeface="Playfair Display"/>
            </a:endParaRPr>
          </a:p>
          <a:p>
            <a:pPr marL="0" marR="0" lvl="0" indent="0" algn="l" rtl="0">
              <a:lnSpc>
                <a:spcPct val="120000"/>
              </a:lnSpc>
              <a:spcBef>
                <a:spcPts val="0"/>
              </a:spcBef>
              <a:spcAft>
                <a:spcPts val="0"/>
              </a:spcAft>
              <a:buClr>
                <a:srgbClr val="000000"/>
              </a:buClr>
              <a:buSzPts val="2300"/>
              <a:buFont typeface="Arial"/>
              <a:buNone/>
            </a:pPr>
            <a:endParaRPr sz="2700" b="0" i="0" u="none" strike="noStrike" cap="none">
              <a:solidFill>
                <a:srgbClr val="EBCD8A"/>
              </a:solidFill>
              <a:latin typeface="Playfair Display"/>
              <a:ea typeface="Playfair Display"/>
              <a:cs typeface="Playfair Display"/>
              <a:sym typeface="Playfair Display"/>
            </a:endParaRPr>
          </a:p>
        </p:txBody>
      </p:sp>
      <p:sp>
        <p:nvSpPr>
          <p:cNvPr id="240" name="Google Shape;240;g3485a6096a3_0_7"/>
          <p:cNvSpPr/>
          <p:nvPr/>
        </p:nvSpPr>
        <p:spPr>
          <a:xfrm>
            <a:off x="7681625" y="4164900"/>
            <a:ext cx="112800" cy="571500"/>
          </a:xfrm>
          <a:prstGeom prst="rightBrace">
            <a:avLst>
              <a:gd name="adj1" fmla="val 50000"/>
              <a:gd name="adj2" fmla="val 50000"/>
            </a:avLst>
          </a:prstGeom>
          <a:noFill/>
          <a:ln w="38100" cap="flat" cmpd="sng">
            <a:solidFill>
              <a:srgbClr val="EBCD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Calibri"/>
              <a:ea typeface="Calibri"/>
              <a:cs typeface="Calibri"/>
              <a:sym typeface="Calibri"/>
            </a:endParaRPr>
          </a:p>
        </p:txBody>
      </p:sp>
      <p:sp>
        <p:nvSpPr>
          <p:cNvPr id="241" name="Google Shape;241;g3485a6096a3_0_7"/>
          <p:cNvSpPr txBox="1"/>
          <p:nvPr/>
        </p:nvSpPr>
        <p:spPr>
          <a:xfrm>
            <a:off x="10030150" y="1923000"/>
            <a:ext cx="77442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5</a:t>
            </a:r>
            <a:r>
              <a:rPr lang="en-US" sz="1600" b="1">
                <a:solidFill>
                  <a:schemeClr val="lt1"/>
                </a:solidFill>
                <a:latin typeface="Playfair Display"/>
                <a:ea typeface="Playfair Display"/>
                <a:cs typeface="Playfair Display"/>
                <a:sym typeface="Playfair Display"/>
              </a:rPr>
              <a:t> [Postanowienie o ogłoszeniu upadłości]</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1.Uwzględniając wniosek o ogłoszenie upadłości, sąd wydaje postanowienie o ogłoszeniu upadłości, w którym:</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podaje dane identyfikujące dłużnika;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określa, że upadły jest osobą nieprowadzącą działalności gospodarczej;</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wzywa: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wierzycieli do zgłoszenia wierzytelności;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osób, którym przysługują prawa oraz prawa osobiste i roszczenia ciążące na nieruchomości upadłego, jeżeli nie zostały ujawnione w księdze wieczystej, do ich zgłoszenia (dla wierzycieli z art. 216aa ustawy wskazuje adres do zgłoszenia)</a:t>
            </a:r>
            <a:endParaRPr sz="1600">
              <a:solidFill>
                <a:schemeClr val="lt1"/>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-&gt; syndykowi do 30 dni od dnia obwieszczenia postanowienia;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u="sng">
                <a:solidFill>
                  <a:schemeClr val="lt1"/>
                </a:solidFill>
                <a:latin typeface="Playfair Display"/>
                <a:ea typeface="Playfair Display"/>
                <a:cs typeface="Playfair Display"/>
                <a:sym typeface="Playfair Display"/>
              </a:rPr>
              <a:t>wyznacza  syndyka</a:t>
            </a: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określa, czy postępowanie będzie prowadzone w trybie z art. 4911 ust. 1 czy ust. 2 (+ czy funkcje sędziego-komisarza i zastępcy sędziego-komisarza będzie pełnił sędzia czy referendarz sądowy);</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6</a:t>
            </a:r>
            <a:r>
              <a:rPr lang="en-US" sz="1600" b="1">
                <a:solidFill>
                  <a:schemeClr val="lt1"/>
                </a:solidFill>
                <a:latin typeface="Playfair Display"/>
                <a:ea typeface="Playfair Display"/>
                <a:cs typeface="Playfair Display"/>
                <a:sym typeface="Playfair Display"/>
              </a:rPr>
              <a:t> [Powiadomienie]</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Postanowienie o ogłoszeniu upadłości doręcza się również syndykowi.</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O ogłoszeniu upadłości powiadamia się właściwą izbę administracji skarbowej oraz właściwy oddział Zakładu Ubezpieczeń Społecznych lub Kasy Rolniczego Ubezpieczenia Społecznego.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7</a:t>
            </a:r>
            <a:r>
              <a:rPr lang="en-US" sz="1600" b="1">
                <a:solidFill>
                  <a:schemeClr val="lt1"/>
                </a:solidFill>
                <a:latin typeface="Playfair Display"/>
                <a:ea typeface="Playfair Display"/>
                <a:cs typeface="Playfair Display"/>
                <a:sym typeface="Playfair Display"/>
              </a:rPr>
              <a:t> [Koszty postępowania]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 przypadku, gdy majątek niewypłacalnego dłużnika nie wystarcza na pokrycie kosztów postępowania albo w masie upadłości brak jest płynnych funduszów na ich pokrycie, koszty te pokrywa tymczasowo Skarb Państwa.</a:t>
            </a:r>
            <a:endParaRPr sz="1600">
              <a:solidFill>
                <a:schemeClr val="lt1"/>
              </a:solidFill>
              <a:latin typeface="Playfair Display"/>
              <a:ea typeface="Playfair Display"/>
              <a:cs typeface="Playfair Display"/>
              <a:sym typeface="Playfair Display"/>
            </a:endParaRPr>
          </a:p>
        </p:txBody>
      </p:sp>
      <p:sp>
        <p:nvSpPr>
          <p:cNvPr id="242" name="Google Shape;242;g3485a6096a3_0_7"/>
          <p:cNvSpPr txBox="1"/>
          <p:nvPr/>
        </p:nvSpPr>
        <p:spPr>
          <a:xfrm>
            <a:off x="7960075" y="4087350"/>
            <a:ext cx="3000000" cy="7266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0"/>
              </a:spcAft>
              <a:buNone/>
            </a:pPr>
            <a:r>
              <a:rPr lang="en-US" sz="1600">
                <a:solidFill>
                  <a:srgbClr val="EBCD8A"/>
                </a:solidFill>
                <a:latin typeface="Playfair Display"/>
                <a:ea typeface="Playfair Display"/>
                <a:cs typeface="Playfair Display"/>
                <a:sym typeface="Playfair Display"/>
              </a:rPr>
              <a:t>wnioskodawca-</a:t>
            </a:r>
            <a:endParaRPr sz="1600">
              <a:solidFill>
                <a:srgbClr val="EBCD8A"/>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rgbClr val="EBCD8A"/>
                </a:solidFill>
                <a:latin typeface="Playfair Display"/>
                <a:ea typeface="Playfair Display"/>
                <a:cs typeface="Playfair Display"/>
                <a:sym typeface="Playfair Display"/>
              </a:rPr>
              <a:t>wierzyciel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46"/>
        <p:cNvGrpSpPr/>
        <p:nvPr/>
      </p:nvGrpSpPr>
      <p:grpSpPr>
        <a:xfrm>
          <a:off x="0" y="0"/>
          <a:ext cx="0" cy="0"/>
          <a:chOff x="0" y="0"/>
          <a:chExt cx="0" cy="0"/>
        </a:xfrm>
      </p:grpSpPr>
      <p:sp>
        <p:nvSpPr>
          <p:cNvPr id="247" name="Google Shape;247;g341bf5c0a5c_0_0"/>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341bf5c0a5c_0_0"/>
          <p:cNvSpPr txBox="1"/>
          <p:nvPr/>
        </p:nvSpPr>
        <p:spPr>
          <a:xfrm>
            <a:off x="5868500" y="533613"/>
            <a:ext cx="10611300" cy="4308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799">
                <a:solidFill>
                  <a:srgbClr val="EBCD8A"/>
                </a:solidFill>
                <a:latin typeface="Playfair Display"/>
                <a:ea typeface="Playfair Display"/>
                <a:cs typeface="Playfair Display"/>
                <a:sym typeface="Playfair Display"/>
              </a:rPr>
              <a:t>Skutki ogłoszenia upadłości konsumenckiej</a:t>
            </a:r>
            <a:endParaRPr sz="2799" b="0" i="0" u="none" strike="noStrike" cap="none">
              <a:solidFill>
                <a:srgbClr val="EBCD8A"/>
              </a:solidFill>
              <a:latin typeface="Playfair Display"/>
              <a:ea typeface="Playfair Display"/>
              <a:cs typeface="Playfair Display"/>
              <a:sym typeface="Playfair Display"/>
            </a:endParaRPr>
          </a:p>
        </p:txBody>
      </p:sp>
      <p:sp>
        <p:nvSpPr>
          <p:cNvPr id="249" name="Google Shape;249;g341bf5c0a5c_0_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a:t>
            </a:r>
            <a:r>
              <a:rPr lang="en-US" sz="1600">
                <a:solidFill>
                  <a:srgbClr val="FFFFFF"/>
                </a:solidFill>
                <a:latin typeface="Rosario"/>
                <a:ea typeface="Rosario"/>
                <a:cs typeface="Rosario"/>
                <a:sym typeface="Rosario"/>
              </a:rPr>
              <a:t>2</a:t>
            </a:r>
            <a:endParaRPr sz="1400" b="0" i="0" u="none" strike="noStrike" cap="none">
              <a:solidFill>
                <a:srgbClr val="000000"/>
              </a:solidFill>
              <a:latin typeface="Arial"/>
              <a:ea typeface="Arial"/>
              <a:cs typeface="Arial"/>
              <a:sym typeface="Arial"/>
            </a:endParaRPr>
          </a:p>
        </p:txBody>
      </p:sp>
      <p:grpSp>
        <p:nvGrpSpPr>
          <p:cNvPr id="250" name="Google Shape;250;g341bf5c0a5c_0_0"/>
          <p:cNvGrpSpPr/>
          <p:nvPr/>
        </p:nvGrpSpPr>
        <p:grpSpPr>
          <a:xfrm>
            <a:off x="502388" y="486440"/>
            <a:ext cx="3664810" cy="571359"/>
            <a:chOff x="0" y="0"/>
            <a:chExt cx="4886414" cy="761812"/>
          </a:xfrm>
        </p:grpSpPr>
        <p:sp>
          <p:nvSpPr>
            <p:cNvPr id="251" name="Google Shape;251;g341bf5c0a5c_0_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341bf5c0a5c_0_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53" name="Google Shape;253;g341bf5c0a5c_0_0"/>
          <p:cNvSpPr txBox="1"/>
          <p:nvPr/>
        </p:nvSpPr>
        <p:spPr>
          <a:xfrm>
            <a:off x="819000" y="1669700"/>
            <a:ext cx="6379200" cy="51030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Skutki ogłoszenia upadłości - stosowanie zasad ogólnych, w tym:</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obowiązki upadłego:</a:t>
            </a:r>
            <a:endParaRPr sz="1600">
              <a:solidFill>
                <a:srgbClr val="FFFFFF"/>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wskazania i wydania całego majątku syndykowi;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wydania dokumentacji dotyczącej działalności, majątku oraz rozliczeń;</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potwierdzenia ich wydania oświadczeniem na piśmie składanym sędziemu komisarzowi;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udzielenia syndykowi wszelkich wyjaśnień na temat majątku i dokonanych czynności prawnych mających wpływ na jego stan;</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syndyk przejmuje zarząd nad majątkiem;</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majątek upadłego staje się masą upadłości;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zawieszenie z mocy prawa, a po uprawomocnieniu się postanowienia o ogłoszenie upadłości - umorzenie  postępowań egzekucyjnych skierowanych  do majątku upadłego;</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niedopuszczalność wszczęcia postępowań egzekucyjnych skierowanych do majątku upadłego.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rgbClr val="FFFFFF"/>
              </a:solidFill>
              <a:latin typeface="Playfair Display"/>
              <a:ea typeface="Playfair Display"/>
              <a:cs typeface="Playfair Display"/>
              <a:sym typeface="Playfair Display"/>
            </a:endParaRPr>
          </a:p>
        </p:txBody>
      </p:sp>
      <p:sp>
        <p:nvSpPr>
          <p:cNvPr id="254" name="Google Shape;254;g341bf5c0a5c_0_0"/>
          <p:cNvSpPr txBox="1"/>
          <p:nvPr/>
        </p:nvSpPr>
        <p:spPr>
          <a:xfrm>
            <a:off x="8438950" y="1669700"/>
            <a:ext cx="9068700" cy="6452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8 </a:t>
            </a:r>
            <a:r>
              <a:rPr lang="en-US" sz="1600" b="1">
                <a:solidFill>
                  <a:schemeClr val="lt1"/>
                </a:solidFill>
                <a:latin typeface="Playfair Display"/>
                <a:ea typeface="Playfair Display"/>
                <a:cs typeface="Playfair Display"/>
                <a:sym typeface="Playfair Display"/>
              </a:rPr>
              <a:t>[Wniosek o udzielenie informacji]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1.</a:t>
            </a:r>
            <a:r>
              <a:rPr lang="en-US" sz="1600">
                <a:solidFill>
                  <a:schemeClr val="lt1"/>
                </a:solidFill>
                <a:latin typeface="Playfair Display"/>
                <a:ea typeface="Playfair Display"/>
                <a:cs typeface="Playfair Display"/>
                <a:sym typeface="Playfair Display"/>
              </a:rPr>
              <a:t> Po ogłoszeniu upadłości syndyk zwraca się do naczelnika urzędu skarbowego właściwego dla upadłego z wnioskiem o udzielenie informacji dotyczących upadłego, mających wpływ na ocenę jego sytuacji majątkowej, w szczególności dotyczących okoliczności powodujących powstanie po stronie upadłego obowiązku podatkowego w okresie pięciu lat przed dniem zgłoszenia wniosku o ogłoszenie upadłości, oraz zasięga informacji w Krajowym Rejestrze Sądowym, czy upadły jest wspólnikiem spółek handlowych, jak również czy w okresie dziesięciu lat przed dniem zgłoszenia wniosku o ogłoszenie upadłości sprawował funkcję członka organu spółek handlowych i czy w stosunku do tych spółek ogłoszono upadłość.</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Syndyk informuje sędziego-komisarza o niezgodności informacji uzyskanych w sposób, o którym mowa w ust. 1, z danymi podanymi przez upadłego we wniosku o ogłoszenie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6</a:t>
            </a:r>
            <a:r>
              <a:rPr lang="en-US" sz="1600" b="1">
                <a:solidFill>
                  <a:schemeClr val="lt1"/>
                </a:solidFill>
                <a:latin typeface="Playfair Display"/>
                <a:ea typeface="Playfair Display"/>
                <a:cs typeface="Playfair Display"/>
                <a:sym typeface="Playfair Display"/>
              </a:rPr>
              <a:t>a [Treść zawiadomienia]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 zawiadomieniu skierowanym do wierzycieli syndyk poucza ich o treści art. 54a, art. 216a–216ab, art. 235–237, art. 239a–241, art. 491</a:t>
            </a:r>
            <a:r>
              <a:rPr lang="en-US" sz="1600" baseline="30000">
                <a:solidFill>
                  <a:schemeClr val="lt1"/>
                </a:solidFill>
                <a:latin typeface="Playfair Display"/>
                <a:ea typeface="Playfair Display"/>
                <a:cs typeface="Playfair Display"/>
                <a:sym typeface="Playfair Display"/>
              </a:rPr>
              <a:t>12</a:t>
            </a:r>
            <a:r>
              <a:rPr lang="en-US" sz="1600">
                <a:solidFill>
                  <a:schemeClr val="lt1"/>
                </a:solidFill>
                <a:latin typeface="Playfair Display"/>
                <a:ea typeface="Playfair Display"/>
                <a:cs typeface="Playfair Display"/>
                <a:sym typeface="Playfair Display"/>
              </a:rPr>
              <a:t>a, art. 491</a:t>
            </a:r>
            <a:r>
              <a:rPr lang="en-US" sz="1600" baseline="30000">
                <a:solidFill>
                  <a:schemeClr val="lt1"/>
                </a:solidFill>
                <a:latin typeface="Playfair Display"/>
                <a:ea typeface="Playfair Display"/>
                <a:cs typeface="Playfair Display"/>
                <a:sym typeface="Playfair Display"/>
              </a:rPr>
              <a:t>14</a:t>
            </a:r>
            <a:r>
              <a:rPr lang="en-US" sz="1600">
                <a:solidFill>
                  <a:schemeClr val="lt1"/>
                </a:solidFill>
                <a:latin typeface="Playfair Display"/>
                <a:ea typeface="Playfair Display"/>
                <a:cs typeface="Playfair Display"/>
                <a:sym typeface="Playfair Display"/>
              </a:rPr>
              <a:t> ust. 5, 6 i 8, art. 491</a:t>
            </a:r>
            <a:r>
              <a:rPr lang="en-US" sz="1600" baseline="30000">
                <a:solidFill>
                  <a:schemeClr val="lt1"/>
                </a:solidFill>
                <a:latin typeface="Playfair Display"/>
                <a:ea typeface="Playfair Display"/>
                <a:cs typeface="Playfair Display"/>
                <a:sym typeface="Playfair Display"/>
              </a:rPr>
              <a:t>14</a:t>
            </a:r>
            <a:r>
              <a:rPr lang="en-US" sz="1600">
                <a:solidFill>
                  <a:schemeClr val="lt1"/>
                </a:solidFill>
                <a:latin typeface="Playfair Display"/>
                <a:ea typeface="Playfair Display"/>
                <a:cs typeface="Playfair Display"/>
                <a:sym typeface="Playfair Display"/>
              </a:rPr>
              <a:t>a i art. 491</a:t>
            </a:r>
            <a:r>
              <a:rPr lang="en-US" sz="1600" baseline="30000">
                <a:solidFill>
                  <a:schemeClr val="lt1"/>
                </a:solidFill>
                <a:latin typeface="Playfair Display"/>
                <a:ea typeface="Playfair Display"/>
                <a:cs typeface="Playfair Display"/>
                <a:sym typeface="Playfair Display"/>
              </a:rPr>
              <a:t>16</a:t>
            </a:r>
            <a:r>
              <a:rPr lang="en-US" sz="1600">
                <a:solidFill>
                  <a:schemeClr val="lt1"/>
                </a:solidFill>
                <a:latin typeface="Playfair Display"/>
                <a:ea typeface="Playfair Display"/>
                <a:cs typeface="Playfair Display"/>
                <a:sym typeface="Playfair Display"/>
              </a:rPr>
              <a:t>, wskazuje sąd, do którego można zaskarżyć postanowienie o ogłoszeniu upadłości zgodnie z art. 54a ust. 1, imię i nazwisko albo nazwę syndyka, adres, na który należy dokonać zgłoszenia wierzytelności, o której mowa w art. 216aa ust. 1, termin, w którym należy dokonać zgłoszenia wierzytelności, albo sposób obliczenia tego terminu oraz podaje numer rachunku bankowego, na który należy wpłacić zryczałtowane koszty, o których mowa w art. 235 ust. 1.</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zawiadomieniu skierowanym do małżonka dłużnika syndyk poucza go o treści art. 124–126, art. 49114 ust. 5, 6 i 8, art. 491</a:t>
            </a:r>
            <a:r>
              <a:rPr lang="en-US" sz="1600" baseline="30000">
                <a:solidFill>
                  <a:schemeClr val="lt1"/>
                </a:solidFill>
                <a:latin typeface="Playfair Display"/>
                <a:ea typeface="Playfair Display"/>
                <a:cs typeface="Playfair Display"/>
                <a:sym typeface="Playfair Display"/>
              </a:rPr>
              <a:t>14</a:t>
            </a:r>
            <a:r>
              <a:rPr lang="en-US" sz="1600">
                <a:solidFill>
                  <a:schemeClr val="lt1"/>
                </a:solidFill>
                <a:latin typeface="Playfair Display"/>
                <a:ea typeface="Playfair Display"/>
                <a:cs typeface="Playfair Display"/>
                <a:sym typeface="Playfair Display"/>
              </a:rPr>
              <a:t>a i art. 491</a:t>
            </a:r>
            <a:r>
              <a:rPr lang="en-US" sz="1600" baseline="30000">
                <a:solidFill>
                  <a:schemeClr val="lt1"/>
                </a:solidFill>
                <a:latin typeface="Playfair Display"/>
                <a:ea typeface="Playfair Display"/>
                <a:cs typeface="Playfair Display"/>
                <a:sym typeface="Playfair Display"/>
              </a:rPr>
              <a:t>16</a:t>
            </a: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p:txBody>
      </p:sp>
      <p:sp>
        <p:nvSpPr>
          <p:cNvPr id="255" name="Google Shape;255;g341bf5c0a5c_0_0"/>
          <p:cNvSpPr/>
          <p:nvPr/>
        </p:nvSpPr>
        <p:spPr>
          <a:xfrm>
            <a:off x="0" y="50627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5">
              <a:alphaModFix amt="8000"/>
            </a:blip>
            <a:stretch>
              <a:fillRect t="-22178" b="-170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59"/>
        <p:cNvGrpSpPr/>
        <p:nvPr/>
      </p:nvGrpSpPr>
      <p:grpSpPr>
        <a:xfrm>
          <a:off x="0" y="0"/>
          <a:ext cx="0" cy="0"/>
          <a:chOff x="0" y="0"/>
          <a:chExt cx="0" cy="0"/>
        </a:xfrm>
      </p:grpSpPr>
      <p:sp>
        <p:nvSpPr>
          <p:cNvPr id="260" name="Google Shape;260;g3416c7e8521_0_3"/>
          <p:cNvSpPr/>
          <p:nvPr/>
        </p:nvSpPr>
        <p:spPr>
          <a:xfrm>
            <a:off x="-85810" y="-9805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6" b="-372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416c7e8521_0_3"/>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3416c7e8521_0_3"/>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13</a:t>
            </a:r>
            <a:endParaRPr sz="1400" b="0" i="0" u="none" strike="noStrike" cap="none">
              <a:solidFill>
                <a:srgbClr val="000000"/>
              </a:solidFill>
              <a:latin typeface="Arial"/>
              <a:ea typeface="Arial"/>
              <a:cs typeface="Arial"/>
              <a:sym typeface="Arial"/>
            </a:endParaRPr>
          </a:p>
        </p:txBody>
      </p:sp>
      <p:grpSp>
        <p:nvGrpSpPr>
          <p:cNvPr id="263" name="Google Shape;263;g3416c7e8521_0_3"/>
          <p:cNvGrpSpPr/>
          <p:nvPr/>
        </p:nvGrpSpPr>
        <p:grpSpPr>
          <a:xfrm>
            <a:off x="502388" y="486440"/>
            <a:ext cx="3664810" cy="571359"/>
            <a:chOff x="0" y="0"/>
            <a:chExt cx="4886414" cy="761812"/>
          </a:xfrm>
        </p:grpSpPr>
        <p:sp>
          <p:nvSpPr>
            <p:cNvPr id="264" name="Google Shape;264;g3416c7e8521_0_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3416c7e8521_0_3"/>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66" name="Google Shape;266;g3416c7e8521_0_3"/>
          <p:cNvSpPr txBox="1"/>
          <p:nvPr/>
        </p:nvSpPr>
        <p:spPr>
          <a:xfrm>
            <a:off x="901925" y="2104950"/>
            <a:ext cx="6851700" cy="246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chemeClr val="dk1"/>
              </a:buClr>
              <a:buSzPts val="1600"/>
              <a:buFont typeface="Arial"/>
              <a:buNone/>
            </a:pPr>
            <a:endParaRPr sz="1600" b="0" i="0" u="none" strike="noStrike" cap="none">
              <a:solidFill>
                <a:schemeClr val="lt1"/>
              </a:solidFill>
              <a:latin typeface="Playfair Display"/>
              <a:ea typeface="Playfair Display"/>
              <a:cs typeface="Playfair Display"/>
              <a:sym typeface="Playfair Display"/>
            </a:endParaRPr>
          </a:p>
        </p:txBody>
      </p:sp>
      <p:sp>
        <p:nvSpPr>
          <p:cNvPr id="267" name="Google Shape;267;g3416c7e8521_0_3"/>
          <p:cNvSpPr txBox="1"/>
          <p:nvPr/>
        </p:nvSpPr>
        <p:spPr>
          <a:xfrm>
            <a:off x="688050" y="1614975"/>
            <a:ext cx="8215200" cy="8225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11a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Wybór</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sposobu</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likwidacji</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masy</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upadłości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1. </a:t>
            </a:r>
            <a:r>
              <a:rPr lang="en-US" sz="1600" dirty="0" err="1">
                <a:solidFill>
                  <a:schemeClr val="lt1"/>
                </a:solidFill>
                <a:latin typeface="Playfair Display"/>
                <a:ea typeface="Playfair Display"/>
                <a:cs typeface="Playfair Display"/>
                <a:sym typeface="Playfair Display"/>
              </a:rPr>
              <a:t>Wyboru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sposobu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dokonuje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samodzielnie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sposób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który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umożliwia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zaspokojenie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w jak </a:t>
            </a:r>
            <a:r>
              <a:rPr lang="en-US" sz="1600" dirty="0" err="1">
                <a:solidFill>
                  <a:schemeClr val="lt1"/>
                </a:solidFill>
                <a:latin typeface="Playfair Display"/>
                <a:ea typeface="Playfair Display"/>
                <a:cs typeface="Playfair Display"/>
                <a:sym typeface="Playfair Display"/>
              </a:rPr>
              <a:t>największym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stopniu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uwzględnieniem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kosztów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2. O </a:t>
            </a:r>
            <a:r>
              <a:rPr lang="en-US" sz="1600" dirty="0" err="1">
                <a:solidFill>
                  <a:schemeClr val="lt1"/>
                </a:solidFill>
                <a:latin typeface="Playfair Display"/>
                <a:ea typeface="Playfair Display"/>
                <a:cs typeface="Playfair Display"/>
                <a:sym typeface="Playfair Display"/>
              </a:rPr>
              <a:t>wyborze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sposobu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wyborze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sposobu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których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wartość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oszacowania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wskazana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spisie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inwentarza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przekracza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pięciokrotność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przeciętnego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miesięcznego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wynagrodzenia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sektorze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przedsiębiorstw</a:t>
            </a:r>
            <a:r>
              <a:rPr lang="en-US" sz="1600" dirty="0">
                <a:solidFill>
                  <a:schemeClr val="lt1"/>
                </a:solidFill>
                <a:latin typeface="Playfair Display"/>
                <a:ea typeface="Playfair Display"/>
                <a:cs typeface="Playfair Display"/>
                <a:sym typeface="Playfair Display"/>
              </a:rPr>
              <a:t> bez </a:t>
            </a:r>
            <a:r>
              <a:rPr lang="en-US" sz="1600" dirty="0" err="1">
                <a:solidFill>
                  <a:schemeClr val="lt1"/>
                </a:solidFill>
                <a:latin typeface="Playfair Display"/>
                <a:ea typeface="Playfair Display"/>
                <a:cs typeface="Playfair Display"/>
                <a:sym typeface="Playfair Display"/>
              </a:rPr>
              <a:t>wypłat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nagród</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zysku</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trzecim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kwartale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roku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poprzedzającego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spisu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inwentarza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ogłoszonego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Prezesa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Głównego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Urzędu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Statystycznego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zawiadamia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za </a:t>
            </a:r>
            <a:r>
              <a:rPr lang="en-US" sz="1600" dirty="0" err="1">
                <a:solidFill>
                  <a:schemeClr val="lt1"/>
                </a:solidFill>
                <a:latin typeface="Playfair Display"/>
                <a:ea typeface="Playfair Display"/>
                <a:cs typeface="Playfair Display"/>
                <a:sym typeface="Playfair Display"/>
              </a:rPr>
              <a:t>pośrednictwem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systemu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teleinformatycznego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obsługującego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sądowe</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wykorzystaniem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udostępnianych</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systemie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formularzy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zawiadomieniu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wskazuje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minimalną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cenę</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3. Na </a:t>
            </a:r>
            <a:r>
              <a:rPr lang="en-US" sz="1600" dirty="0" err="1">
                <a:solidFill>
                  <a:schemeClr val="lt1"/>
                </a:solidFill>
                <a:latin typeface="Playfair Display"/>
                <a:ea typeface="Playfair Display"/>
                <a:cs typeface="Playfair Display"/>
                <a:sym typeface="Playfair Display"/>
              </a:rPr>
              <a:t>skutek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skargi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czynności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której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mowa</a:t>
            </a:r>
            <a:r>
              <a:rPr lang="en-US" sz="1600" dirty="0">
                <a:solidFill>
                  <a:schemeClr val="lt1"/>
                </a:solidFill>
                <a:latin typeface="Playfair Display"/>
                <a:ea typeface="Playfair Display"/>
                <a:cs typeface="Playfair Display"/>
                <a:sym typeface="Playfair Display"/>
              </a:rPr>
              <a:t> w art. 491</a:t>
            </a:r>
            <a:r>
              <a:rPr lang="en-US" sz="1600" baseline="30000" dirty="0">
                <a:solidFill>
                  <a:schemeClr val="lt1"/>
                </a:solidFill>
                <a:latin typeface="Playfair Display"/>
                <a:ea typeface="Playfair Display"/>
                <a:cs typeface="Playfair Display"/>
                <a:sym typeface="Playfair Display"/>
              </a:rPr>
              <a:t>12</a:t>
            </a:r>
            <a:r>
              <a:rPr lang="en-US" sz="1600" dirty="0">
                <a:solidFill>
                  <a:schemeClr val="lt1"/>
                </a:solidFill>
                <a:latin typeface="Playfair Display"/>
                <a:ea typeface="Playfair Display"/>
                <a:cs typeface="Playfair Display"/>
                <a:sym typeface="Playfair Display"/>
              </a:rPr>
              <a:t>a,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urzędu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drodze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zakazuje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syndykowi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dokonania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wybrany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za </a:t>
            </a:r>
            <a:r>
              <a:rPr lang="en-US" sz="1600" dirty="0" err="1">
                <a:solidFill>
                  <a:schemeClr val="lt1"/>
                </a:solidFill>
                <a:latin typeface="Playfair Display"/>
                <a:ea typeface="Playfair Display"/>
                <a:cs typeface="Playfair Display"/>
                <a:sym typeface="Playfair Display"/>
              </a:rPr>
              <a:t>wskazaną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minimalną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cenę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byłaby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niezgodna</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prawem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albo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prowadziłaby</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pokrzywdzenia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4. </a:t>
            </a:r>
            <a:r>
              <a:rPr lang="en-US" sz="1600" dirty="0" err="1">
                <a:solidFill>
                  <a:schemeClr val="lt1"/>
                </a:solidFill>
                <a:latin typeface="Playfair Display"/>
                <a:ea typeface="Playfair Display"/>
                <a:cs typeface="Playfair Display"/>
                <a:sym typeface="Playfair Display"/>
              </a:rPr>
              <a:t>Przed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którym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mowa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3, </a:t>
            </a: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wstrzymać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dokonanie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wstrzymaniu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zawiadamia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dniu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wstrzymaniu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5. W </a:t>
            </a:r>
            <a:r>
              <a:rPr lang="en-US" sz="1600" dirty="0" err="1">
                <a:solidFill>
                  <a:schemeClr val="lt1"/>
                </a:solidFill>
                <a:latin typeface="Playfair Display"/>
                <a:ea typeface="Playfair Display"/>
                <a:cs typeface="Playfair Display"/>
                <a:sym typeface="Playfair Display"/>
              </a:rPr>
              <a:t>przypadku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braku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wstrzymania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zakazu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nastąpić</a:t>
            </a:r>
            <a:r>
              <a:rPr lang="en-US" sz="1600" dirty="0">
                <a:solidFill>
                  <a:schemeClr val="lt1"/>
                </a:solidFill>
                <a:latin typeface="Playfair Display"/>
                <a:ea typeface="Playfair Display"/>
                <a:cs typeface="Playfair Display"/>
                <a:sym typeface="Playfair Display"/>
              </a:rPr>
              <a:t> po </a:t>
            </a:r>
            <a:r>
              <a:rPr lang="en-US" sz="1600" dirty="0" err="1">
                <a:solidFill>
                  <a:schemeClr val="lt1"/>
                </a:solidFill>
                <a:latin typeface="Playfair Display"/>
                <a:ea typeface="Playfair Display"/>
                <a:cs typeface="Playfair Display"/>
                <a:sym typeface="Playfair Display"/>
              </a:rPr>
              <a:t>upływie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czternastu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dni</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zawiadomienia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którym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mowa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2.</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12</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Upoważnienie</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pisemnie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upoważnić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sprzedaży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ruchomości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należących</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upoważnienia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stosuje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odpowiednio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przepisy</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pełnomocnictwie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p:txBody>
      </p:sp>
      <p:sp>
        <p:nvSpPr>
          <p:cNvPr id="268" name="Google Shape;268;g3416c7e8521_0_3"/>
          <p:cNvSpPr txBox="1"/>
          <p:nvPr/>
        </p:nvSpPr>
        <p:spPr>
          <a:xfrm>
            <a:off x="10575900" y="1614975"/>
            <a:ext cx="6851700" cy="4974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311 [Przebieg likwidacji]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Likwidacji masy upadłości dokonuje się przez sprzedaż z wolnej ręki lub w drodze przetargu lub aukcji przedsiębiorstwa upadłego w całości lub jego zorganizowanych części, nieruchomości i ruchomości, wierzytelności oraz innych praw majątkowych wchodzących w skład masy upadłości albo przez ściągnięcie wierzytelności od dłużników upadłego i wykonanie innych jego praw majątkowych.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przypadkach wskazanych w ustawie likwidacja ruchomości obciążonych zastawem rejestrowym oraz wierzytelności i praw obciążonych zastawem rejestrowym lub zastawem finansowym może nastąpić także przez przejęcie ich przez wierzyciela będącego zastawnikiem zastawu rejestrowego lub zastawu finansowego, jeżeli umowa o ustanowieniu zastawu przewiduje zaspokojenie zastawnika w drodze przejęcia przedmiotu zastawu.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p:txBody>
      </p:sp>
      <p:sp>
        <p:nvSpPr>
          <p:cNvPr id="269" name="Google Shape;269;g3416c7e8521_0_3"/>
          <p:cNvSpPr txBox="1"/>
          <p:nvPr/>
        </p:nvSpPr>
        <p:spPr>
          <a:xfrm>
            <a:off x="6468400" y="650701"/>
            <a:ext cx="10611300" cy="4308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799">
                <a:solidFill>
                  <a:srgbClr val="EBCD8A"/>
                </a:solidFill>
                <a:latin typeface="Playfair Display"/>
                <a:ea typeface="Playfair Display"/>
                <a:cs typeface="Playfair Display"/>
                <a:sym typeface="Playfair Display"/>
              </a:rPr>
              <a:t>Likwidacja masy upadłości</a:t>
            </a:r>
            <a:endParaRPr sz="2799" b="0" i="0" u="none" strike="noStrike" cap="none">
              <a:solidFill>
                <a:srgbClr val="EBCD8A"/>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73"/>
        <p:cNvGrpSpPr/>
        <p:nvPr/>
      </p:nvGrpSpPr>
      <p:grpSpPr>
        <a:xfrm>
          <a:off x="0" y="0"/>
          <a:ext cx="0" cy="0"/>
          <a:chOff x="0" y="0"/>
          <a:chExt cx="0" cy="0"/>
        </a:xfrm>
      </p:grpSpPr>
      <p:sp>
        <p:nvSpPr>
          <p:cNvPr id="274" name="Google Shape;274;g341bf5c0a5c_0_42"/>
          <p:cNvSpPr/>
          <p:nvPr/>
        </p:nvSpPr>
        <p:spPr>
          <a:xfrm>
            <a:off x="-441302" y="-840712"/>
            <a:ext cx="19170626" cy="4204325"/>
          </a:xfrm>
          <a:custGeom>
            <a:avLst/>
            <a:gdLst/>
            <a:ahLst/>
            <a:cxnLst/>
            <a:rect l="l" t="t" r="r" b="b"/>
            <a:pathLst>
              <a:path w="5259431" h="1153450" extrusionOk="0">
                <a:moveTo>
                  <a:pt x="0" y="0"/>
                </a:moveTo>
                <a:lnTo>
                  <a:pt x="5259431" y="0"/>
                </a:lnTo>
                <a:lnTo>
                  <a:pt x="5259431" y="1153450"/>
                </a:lnTo>
                <a:lnTo>
                  <a:pt x="0" y="1153450"/>
                </a:lnTo>
                <a:close/>
              </a:path>
            </a:pathLst>
          </a:custGeom>
          <a:blipFill rotWithShape="1">
            <a:blip r:embed="rId3">
              <a:alphaModFix amt="13000"/>
            </a:blip>
            <a:stretch>
              <a:fillRect t="-92534" b="-378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g341bf5c0a5c_0_42"/>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41bf5c0a5c_0_42"/>
          <p:cNvSpPr txBox="1"/>
          <p:nvPr/>
        </p:nvSpPr>
        <p:spPr>
          <a:xfrm>
            <a:off x="5049500" y="884425"/>
            <a:ext cx="89403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2300"/>
              <a:buFont typeface="Arial"/>
              <a:buNone/>
            </a:pPr>
            <a:r>
              <a:rPr lang="en-US" sz="3000" b="0" i="0" u="none" strike="noStrike" cap="none">
                <a:solidFill>
                  <a:srgbClr val="EBCD8A"/>
                </a:solidFill>
                <a:latin typeface="Playfair Display"/>
                <a:ea typeface="Playfair Display"/>
                <a:cs typeface="Playfair Display"/>
                <a:sym typeface="Playfair Display"/>
              </a:rPr>
              <a:t>Zaspokojenie wierzycieli </a:t>
            </a:r>
            <a:r>
              <a:rPr lang="en-US" sz="3000">
                <a:solidFill>
                  <a:srgbClr val="EBCD8A"/>
                </a:solidFill>
                <a:latin typeface="Playfair Display"/>
                <a:ea typeface="Playfair Display"/>
                <a:cs typeface="Playfair Display"/>
                <a:sym typeface="Playfair Display"/>
              </a:rPr>
              <a:t>- plan spłaty</a:t>
            </a:r>
            <a:endParaRPr sz="500" b="0" i="0" u="none" strike="noStrike" cap="none">
              <a:solidFill>
                <a:srgbClr val="000000"/>
              </a:solidFill>
              <a:latin typeface="Arial"/>
              <a:ea typeface="Arial"/>
              <a:cs typeface="Arial"/>
              <a:sym typeface="Arial"/>
            </a:endParaRPr>
          </a:p>
        </p:txBody>
      </p:sp>
      <p:sp>
        <p:nvSpPr>
          <p:cNvPr id="277" name="Google Shape;277;g341bf5c0a5c_0_42"/>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14</a:t>
            </a:r>
            <a:endParaRPr sz="1400" b="0" i="0" u="none" strike="noStrike" cap="none">
              <a:solidFill>
                <a:srgbClr val="000000"/>
              </a:solidFill>
              <a:latin typeface="Arial"/>
              <a:ea typeface="Arial"/>
              <a:cs typeface="Arial"/>
              <a:sym typeface="Arial"/>
            </a:endParaRPr>
          </a:p>
        </p:txBody>
      </p:sp>
      <p:grpSp>
        <p:nvGrpSpPr>
          <p:cNvPr id="278" name="Google Shape;278;g341bf5c0a5c_0_42"/>
          <p:cNvGrpSpPr/>
          <p:nvPr/>
        </p:nvGrpSpPr>
        <p:grpSpPr>
          <a:xfrm>
            <a:off x="502388" y="486440"/>
            <a:ext cx="3664810" cy="571359"/>
            <a:chOff x="0" y="0"/>
            <a:chExt cx="4886414" cy="761812"/>
          </a:xfrm>
        </p:grpSpPr>
        <p:sp>
          <p:nvSpPr>
            <p:cNvPr id="279" name="Google Shape;279;g341bf5c0a5c_0_42"/>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41bf5c0a5c_0_42"/>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81" name="Google Shape;281;g341bf5c0a5c_0_42"/>
          <p:cNvSpPr txBox="1"/>
          <p:nvPr/>
        </p:nvSpPr>
        <p:spPr>
          <a:xfrm>
            <a:off x="9491250" y="1819000"/>
            <a:ext cx="7767900" cy="77628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rgbClr val="EBCD8A"/>
                </a:solidFill>
                <a:latin typeface="Playfair Display"/>
                <a:ea typeface="Playfair Display"/>
                <a:cs typeface="Playfair Display"/>
                <a:sym typeface="Playfair Display"/>
              </a:rPr>
              <a:t>Postanowienie w przedmiocie ustalenia planu spłaty - elementy:</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wskazanie wierzycieli uczestniczących w planie;</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podział funduszy masy upadłości, jeżeli są,  pomiędzy uczestniczących wierzycieli;</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czy upadły doprowadził do swojej niewypłacalności lub istotnie zwiększył jej stopień umyślnie lub wskutek rażącego niedbalstwa;</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informacja, w jakim zakresie i okresie, nie dłuższym niż 36 mies., upadły jest obowiązany spłacać zobowiązania, które w ogólnym postępowaniu upadłościowym zostałyby uznane na liście wierzytelności, oraz jaka część zobowiązań powstałych przed dniem ogłoszenia upadłości zostanie umorzona po wykonaniu planu spłaty. </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15</a:t>
            </a:r>
            <a:r>
              <a:rPr lang="en-US" sz="1600" b="1">
                <a:solidFill>
                  <a:schemeClr val="lt1"/>
                </a:solidFill>
                <a:latin typeface="Playfair Display"/>
                <a:ea typeface="Playfair Display"/>
                <a:cs typeface="Playfair Display"/>
                <a:sym typeface="Playfair Display"/>
              </a:rPr>
              <a:t> [Terminarz i zakres spłat]</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4. Sąd nie jest związany stanowiskiem upadłego oraz wierzycieli co do treści planu spłaty wierzycieli. Ustalając plan spłaty wierzycieli, sąd bierze pod uwagę możliwości zarobkowe upadłego, konieczność utrzymania upadłego i osób pozostających na jego utrzymaniu oraz ich potrzeby mieszkaniowe, wysokość niezaspokojonych wierzytelności oraz stopień zaspokojenia wierzytelności w postępowaniu upadłościowym.</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5. Ustalenie planu spłaty wierzycieli nie narusza praw wierzyciela wobec poręczyciela upadłego oraz współdłużnika upadłego ani praw wynikających z hipoteki, zastawu, zastawu rejestrowego, zastawu skarbowego oraz hipoteki morskiej, jeśli były one ustanowione na mieniu osoby trzeciej. Ustalenie planu spłaty wierzycieli i umorzenie zobowiązań upadłego jest skuteczne również w stosunkach pomiędzy upadłym, a poręczycielem, gwarantem i współdłużnikiem upadłego.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EBCD8A"/>
              </a:solidFill>
              <a:latin typeface="Playfair Display"/>
              <a:ea typeface="Playfair Display"/>
              <a:cs typeface="Playfair Display"/>
              <a:sym typeface="Playfair Display"/>
            </a:endParaRPr>
          </a:p>
        </p:txBody>
      </p:sp>
      <p:sp>
        <p:nvSpPr>
          <p:cNvPr id="282" name="Google Shape;282;g341bf5c0a5c_0_42"/>
          <p:cNvSpPr txBox="1"/>
          <p:nvPr/>
        </p:nvSpPr>
        <p:spPr>
          <a:xfrm>
            <a:off x="723650" y="2021650"/>
            <a:ext cx="7767900" cy="246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chemeClr val="lt1"/>
              </a:solidFill>
              <a:latin typeface="Playfair Display"/>
              <a:ea typeface="Playfair Display"/>
              <a:cs typeface="Playfair Display"/>
              <a:sym typeface="Playfair Display"/>
            </a:endParaRPr>
          </a:p>
        </p:txBody>
      </p:sp>
      <p:sp>
        <p:nvSpPr>
          <p:cNvPr id="283" name="Google Shape;283;g341bf5c0a5c_0_42"/>
          <p:cNvSpPr txBox="1"/>
          <p:nvPr/>
        </p:nvSpPr>
        <p:spPr>
          <a:xfrm>
            <a:off x="954475" y="1746800"/>
            <a:ext cx="7537200" cy="8058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a:solidFill>
                  <a:srgbClr val="EBCD8A"/>
                </a:solidFill>
                <a:latin typeface="Playfair Display"/>
                <a:ea typeface="Playfair Display"/>
                <a:cs typeface="Playfair Display"/>
                <a:sym typeface="Playfair Display"/>
              </a:rPr>
              <a:t>Plan </a:t>
            </a:r>
            <a:r>
              <a:rPr lang="en-US" sz="1600" b="1" dirty="0" err="1">
                <a:solidFill>
                  <a:srgbClr val="EBCD8A"/>
                </a:solidFill>
                <a:latin typeface="Playfair Display"/>
                <a:ea typeface="Playfair Display"/>
                <a:cs typeface="Playfair Display"/>
                <a:sym typeface="Playfair Display"/>
              </a:rPr>
              <a:t>spłaty</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wierzycieli</a:t>
            </a:r>
            <a:r>
              <a:rPr lang="en-US" sz="1600" b="1" dirty="0">
                <a:solidFill>
                  <a:srgbClr val="EBCD8A"/>
                </a:solidFill>
                <a:latin typeface="Playfair Display"/>
                <a:ea typeface="Playfair Display"/>
                <a:cs typeface="Playfair Display"/>
                <a:sym typeface="Playfair Display"/>
              </a:rPr>
              <a:t> - </a:t>
            </a:r>
            <a:r>
              <a:rPr lang="en-US" sz="1600" b="1" dirty="0" err="1">
                <a:solidFill>
                  <a:srgbClr val="EBCD8A"/>
                </a:solidFill>
                <a:latin typeface="Playfair Display"/>
                <a:ea typeface="Playfair Display"/>
                <a:cs typeface="Playfair Display"/>
                <a:sym typeface="Playfair Display"/>
              </a:rPr>
              <a:t>proces</a:t>
            </a:r>
            <a:r>
              <a:rPr lang="en-US" sz="1600" b="1" dirty="0">
                <a:solidFill>
                  <a:srgbClr val="EBCD8A"/>
                </a:solidFill>
                <a:latin typeface="Playfair Display"/>
                <a:ea typeface="Playfair Display"/>
                <a:cs typeface="Playfair Display"/>
                <a:sym typeface="Playfair Display"/>
              </a:rPr>
              <a:t>:</a:t>
            </a:r>
            <a:endParaRPr sz="1600" b="1" dirty="0">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AutoNum type="arabicPeriod"/>
            </a:pPr>
            <a:r>
              <a:rPr lang="en-US" sz="1600" dirty="0">
                <a:solidFill>
                  <a:schemeClr val="lt1"/>
                </a:solidFill>
                <a:latin typeface="Playfair Display"/>
                <a:ea typeface="Playfair Display"/>
                <a:cs typeface="Playfair Display"/>
                <a:sym typeface="Playfair Display"/>
              </a:rPr>
              <a:t>Po </a:t>
            </a:r>
            <a:r>
              <a:rPr lang="en-US" sz="1600" dirty="0" err="1">
                <a:solidFill>
                  <a:schemeClr val="lt1"/>
                </a:solidFill>
                <a:latin typeface="Playfair Display"/>
                <a:ea typeface="Playfair Display"/>
                <a:cs typeface="Playfair Display"/>
                <a:sym typeface="Playfair Display"/>
              </a:rPr>
              <a:t>upływie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terminu</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zgłaszania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przeprowadzeniu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likwidacji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wchodzącego</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skład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sporządza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projekt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uzasadnieniem</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doręcza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dłużnikowi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wierzycielom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projekt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uzasadnieniem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pouczeniem</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przysługującym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prawie</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wnioskowania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wyznaczenie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rozprawy</a:t>
            </a:r>
            <a:r>
              <a:rPr lang="en-US" sz="1600" dirty="0">
                <a:solidFill>
                  <a:schemeClr val="lt1"/>
                </a:solidFill>
                <a:latin typeface="Playfair Display"/>
                <a:ea typeface="Playfair Display"/>
                <a:cs typeface="Playfair Display"/>
                <a:sym typeface="Playfair Display"/>
              </a:rPr>
              <a:t> (art. 491</a:t>
            </a:r>
            <a:r>
              <a:rPr lang="en-US" sz="1600" baseline="30000" dirty="0">
                <a:solidFill>
                  <a:schemeClr val="lt1"/>
                </a:solidFill>
                <a:latin typeface="Playfair Display"/>
                <a:ea typeface="Playfair Display"/>
                <a:cs typeface="Playfair Display"/>
                <a:sym typeface="Playfair Display"/>
              </a:rPr>
              <a:t>14</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4)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obowiązku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stanowiska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przedmiocie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projektu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14 </a:t>
            </a:r>
            <a:r>
              <a:rPr lang="en-US" sz="1600" dirty="0" err="1">
                <a:solidFill>
                  <a:schemeClr val="lt1"/>
                </a:solidFill>
                <a:latin typeface="Playfair Display"/>
                <a:ea typeface="Playfair Display"/>
                <a:cs typeface="Playfair Display"/>
                <a:sym typeface="Playfair Display"/>
              </a:rPr>
              <a:t>dni</a:t>
            </a:r>
            <a:r>
              <a:rPr lang="en-US" sz="1600" dirty="0">
                <a:solidFill>
                  <a:schemeClr val="lt1"/>
                </a:solidFill>
                <a:latin typeface="Playfair Display"/>
                <a:ea typeface="Playfair Display"/>
                <a:cs typeface="Playfair Display"/>
                <a:sym typeface="Playfair Display"/>
              </a:rPr>
              <a:t> (art. 491</a:t>
            </a:r>
            <a:r>
              <a:rPr lang="en-US" sz="1600" baseline="30000" dirty="0">
                <a:solidFill>
                  <a:schemeClr val="lt1"/>
                </a:solidFill>
                <a:latin typeface="Playfair Display"/>
                <a:ea typeface="Playfair Display"/>
                <a:cs typeface="Playfair Display"/>
                <a:sym typeface="Playfair Display"/>
              </a:rPr>
              <a:t>14 </a:t>
            </a:r>
            <a:r>
              <a:rPr lang="pl-PL" sz="1600" baseline="300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3 pkt 2);</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dirty="0" err="1">
                <a:solidFill>
                  <a:schemeClr val="lt1"/>
                </a:solidFill>
                <a:latin typeface="Playfair Display"/>
                <a:ea typeface="Playfair Display"/>
                <a:cs typeface="Playfair Display"/>
                <a:sym typeface="Playfair Display"/>
              </a:rPr>
              <a:t>Syndyk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projekt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uzasadnieniem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dowody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doręczenia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upadłemu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wierzycielom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dokumentów</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pouczeniem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zobowiązaniem</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złożenia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stanowiska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stanowiska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albo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informację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złożyli</a:t>
            </a:r>
            <a:r>
              <a:rPr lang="en-US" sz="1600" dirty="0">
                <a:solidFill>
                  <a:schemeClr val="lt1"/>
                </a:solidFill>
                <a:latin typeface="Playfair Display"/>
                <a:ea typeface="Playfair Display"/>
                <a:cs typeface="Playfair Display"/>
                <a:sym typeface="Playfair Display"/>
              </a:rPr>
              <a:t> oni </a:t>
            </a:r>
            <a:r>
              <a:rPr lang="en-US" sz="1600" dirty="0" err="1">
                <a:solidFill>
                  <a:schemeClr val="lt1"/>
                </a:solidFill>
                <a:latin typeface="Playfair Display"/>
                <a:ea typeface="Playfair Display"/>
                <a:cs typeface="Playfair Display"/>
                <a:sym typeface="Playfair Display"/>
              </a:rPr>
              <a:t>stanowisk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jakich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przyczyn</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ustala</a:t>
            </a:r>
            <a:r>
              <a:rPr lang="en-US" sz="1600" dirty="0">
                <a:solidFill>
                  <a:schemeClr val="lt1"/>
                </a:solidFill>
                <a:latin typeface="Playfair Display"/>
                <a:ea typeface="Playfair Display"/>
                <a:cs typeface="Playfair Display"/>
                <a:sym typeface="Playfair Display"/>
              </a:rPr>
              <a:t> plan </a:t>
            </a:r>
            <a:r>
              <a:rPr lang="en-US" sz="1600" dirty="0" err="1">
                <a:solidFill>
                  <a:schemeClr val="lt1"/>
                </a:solidFill>
                <a:latin typeface="Playfair Display"/>
                <a:ea typeface="Playfair Display"/>
                <a:cs typeface="Playfair Display"/>
                <a:sym typeface="Playfair Display"/>
              </a:rPr>
              <a:t>spłaty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postanowienie</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przedmiocie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dirty="0" err="1">
                <a:solidFill>
                  <a:schemeClr val="lt1"/>
                </a:solidFill>
                <a:latin typeface="Playfair Display"/>
                <a:ea typeface="Playfair Display"/>
                <a:cs typeface="Playfair Display"/>
                <a:sym typeface="Playfair Display"/>
              </a:rPr>
              <a:t>Postanowienie</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przedmiocie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ustalenia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spłaty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obwieszcza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przysługuje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zażalenie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dirty="0" err="1">
                <a:solidFill>
                  <a:schemeClr val="lt1"/>
                </a:solidFill>
                <a:latin typeface="Playfair Display"/>
                <a:ea typeface="Playfair Display"/>
                <a:cs typeface="Playfair Display"/>
                <a:sym typeface="Playfair Display"/>
              </a:rPr>
              <a:t>Uprawomocnienie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r>
              <a:rPr lang="en-US" sz="1600" dirty="0">
                <a:solidFill>
                  <a:schemeClr val="lt1"/>
                </a:solidFill>
                <a:latin typeface="Playfair Display"/>
                <a:ea typeface="Playfair Display"/>
                <a:cs typeface="Playfair Display"/>
                <a:sym typeface="Playfair Display"/>
              </a:rPr>
              <a:t> - </a:t>
            </a:r>
            <a:r>
              <a:rPr lang="en-US" sz="1600" dirty="0" err="1">
                <a:solidFill>
                  <a:schemeClr val="lt1"/>
                </a:solidFill>
                <a:latin typeface="Playfair Display"/>
                <a:ea typeface="Playfair Display"/>
                <a:cs typeface="Playfair Display"/>
                <a:sym typeface="Playfair Display"/>
              </a:rPr>
              <a:t>zakończenie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14a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Postanowienie</a:t>
            </a:r>
            <a:r>
              <a:rPr lang="en-US" sz="1600" b="1" dirty="0">
                <a:solidFill>
                  <a:schemeClr val="lt1"/>
                </a:solidFill>
                <a:latin typeface="Playfair Display"/>
                <a:ea typeface="Playfair Display"/>
                <a:cs typeface="Playfair Display"/>
                <a:sym typeface="Playfair Display"/>
              </a:rPr>
              <a:t> o </a:t>
            </a:r>
            <a:r>
              <a:rPr lang="en-US" sz="1600" b="1" dirty="0" err="1">
                <a:solidFill>
                  <a:schemeClr val="lt1"/>
                </a:solidFill>
                <a:latin typeface="Playfair Display"/>
                <a:ea typeface="Playfair Display"/>
                <a:cs typeface="Playfair Display"/>
                <a:sym typeface="Playfair Display"/>
              </a:rPr>
              <a:t>odmowie</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ustalenia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planu</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spłaty</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wierzycieli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chemeClr val="lt1"/>
                </a:solidFill>
                <a:latin typeface="Playfair Display"/>
                <a:ea typeface="Playfair Display"/>
                <a:cs typeface="Playfair Display"/>
                <a:sym typeface="Playfair Display"/>
              </a:rPr>
              <a:t>Sąd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postanowienie</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odmowie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ustalenia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spłaty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a:solidFill>
                  <a:srgbClr val="EBCD8A"/>
                </a:solidFill>
                <a:latin typeface="Playfair Display"/>
                <a:ea typeface="Playfair Display"/>
                <a:cs typeface="Playfair Display"/>
                <a:sym typeface="Playfair Display"/>
              </a:rPr>
              <a:t>[...] </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1) </a:t>
            </a:r>
            <a:r>
              <a:rPr lang="en-US" sz="1600" dirty="0" err="1">
                <a:solidFill>
                  <a:schemeClr val="lt1"/>
                </a:solidFill>
                <a:latin typeface="Playfair Display"/>
                <a:ea typeface="Playfair Display"/>
                <a:cs typeface="Playfair Display"/>
                <a:sym typeface="Playfair Display"/>
              </a:rPr>
              <a:t>upadły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doprowadził</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swojej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niewypłacalności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istotnie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zwiększył</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stopień</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sposób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celowy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szczególności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trwonienie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części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składowych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celowe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nieregulowanie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wymagalnych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zobowiązań</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2) w </a:t>
            </a:r>
            <a:r>
              <a:rPr lang="en-US" sz="1600" dirty="0" err="1">
                <a:solidFill>
                  <a:schemeClr val="lt1"/>
                </a:solidFill>
                <a:latin typeface="Playfair Display"/>
                <a:ea typeface="Playfair Display"/>
                <a:cs typeface="Playfair Display"/>
                <a:sym typeface="Playfair Display"/>
              </a:rPr>
              <a:t>okresie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dziesięciu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lat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zgłoszenia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wniosku</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ogłoszenie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stosunku</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prowadzono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upadłościowe</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którym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umorzono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całość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część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zobowiązań</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chyba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ustalenie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planu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spłaty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a:solidFill>
                  <a:srgbClr val="EBCD8A"/>
                </a:solidFill>
                <a:latin typeface="Playfair Display"/>
                <a:ea typeface="Playfair Display"/>
                <a:cs typeface="Playfair Display"/>
                <a:sym typeface="Playfair Display"/>
              </a:rPr>
              <a:t>[...]</a:t>
            </a:r>
            <a:r>
              <a:rPr lang="en-US" sz="1600" dirty="0">
                <a:solidFill>
                  <a:schemeClr val="lt1"/>
                </a:solidFill>
                <a:latin typeface="Playfair Display"/>
                <a:ea typeface="Playfair Display"/>
                <a:cs typeface="Playfair Display"/>
                <a:sym typeface="Playfair Display"/>
              </a:rPr>
              <a:t> jest </a:t>
            </a:r>
            <a:r>
              <a:rPr lang="en-US" sz="1600" dirty="0" err="1">
                <a:solidFill>
                  <a:schemeClr val="lt1"/>
                </a:solidFill>
                <a:latin typeface="Playfair Display"/>
                <a:ea typeface="Playfair Display"/>
                <a:cs typeface="Playfair Display"/>
                <a:sym typeface="Playfair Display"/>
              </a:rPr>
              <a:t>uzasadnione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względami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słuszności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względami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humanitarnymi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87"/>
        <p:cNvGrpSpPr/>
        <p:nvPr/>
      </p:nvGrpSpPr>
      <p:grpSpPr>
        <a:xfrm>
          <a:off x="0" y="0"/>
          <a:ext cx="0" cy="0"/>
          <a:chOff x="0" y="0"/>
          <a:chExt cx="0" cy="0"/>
        </a:xfrm>
      </p:grpSpPr>
      <p:sp>
        <p:nvSpPr>
          <p:cNvPr id="288" name="Google Shape;288;g350321bf0f1_0_10"/>
          <p:cNvSpPr/>
          <p:nvPr/>
        </p:nvSpPr>
        <p:spPr>
          <a:xfrm>
            <a:off x="-441302" y="-459712"/>
            <a:ext cx="19170626" cy="4204325"/>
          </a:xfrm>
          <a:custGeom>
            <a:avLst/>
            <a:gdLst/>
            <a:ahLst/>
            <a:cxnLst/>
            <a:rect l="l" t="t" r="r" b="b"/>
            <a:pathLst>
              <a:path w="5259431" h="1153450" extrusionOk="0">
                <a:moveTo>
                  <a:pt x="0" y="0"/>
                </a:moveTo>
                <a:lnTo>
                  <a:pt x="5259431" y="0"/>
                </a:lnTo>
                <a:lnTo>
                  <a:pt x="5259431" y="1153450"/>
                </a:lnTo>
                <a:lnTo>
                  <a:pt x="0" y="1153450"/>
                </a:lnTo>
                <a:close/>
              </a:path>
            </a:pathLst>
          </a:custGeom>
          <a:blipFill rotWithShape="1">
            <a:blip r:embed="rId3">
              <a:alphaModFix amt="13000"/>
            </a:blip>
            <a:stretch>
              <a:fillRect t="-92534" b="-378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g350321bf0f1_0_10"/>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350321bf0f1_0_10"/>
          <p:cNvSpPr txBox="1"/>
          <p:nvPr/>
        </p:nvSpPr>
        <p:spPr>
          <a:xfrm>
            <a:off x="4673850" y="1202275"/>
            <a:ext cx="89403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2300"/>
              <a:buFont typeface="Arial"/>
              <a:buNone/>
            </a:pPr>
            <a:r>
              <a:rPr lang="en-US" sz="3000">
                <a:solidFill>
                  <a:srgbClr val="EBCD8A"/>
                </a:solidFill>
                <a:latin typeface="Playfair Display"/>
                <a:ea typeface="Playfair Display"/>
                <a:cs typeface="Playfair Display"/>
                <a:sym typeface="Playfair Display"/>
              </a:rPr>
              <a:t>Czas trwania planu spłaty i koszty postępowania</a:t>
            </a:r>
            <a:endParaRPr sz="500" b="0" i="0" u="none" strike="noStrike" cap="none">
              <a:solidFill>
                <a:srgbClr val="000000"/>
              </a:solidFill>
              <a:latin typeface="Arial"/>
              <a:ea typeface="Arial"/>
              <a:cs typeface="Arial"/>
              <a:sym typeface="Arial"/>
            </a:endParaRPr>
          </a:p>
        </p:txBody>
      </p:sp>
      <p:sp>
        <p:nvSpPr>
          <p:cNvPr id="291" name="Google Shape;291;g350321bf0f1_0_1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a:t>
            </a:r>
            <a:r>
              <a:rPr lang="en-US" sz="1600">
                <a:solidFill>
                  <a:srgbClr val="FFFFFF"/>
                </a:solidFill>
                <a:latin typeface="Rosario"/>
                <a:ea typeface="Rosario"/>
                <a:cs typeface="Rosario"/>
                <a:sym typeface="Rosario"/>
              </a:rPr>
              <a:t>5</a:t>
            </a:r>
            <a:endParaRPr sz="1400" b="0" i="0" u="none" strike="noStrike" cap="none">
              <a:solidFill>
                <a:srgbClr val="000000"/>
              </a:solidFill>
              <a:latin typeface="Arial"/>
              <a:ea typeface="Arial"/>
              <a:cs typeface="Arial"/>
              <a:sym typeface="Arial"/>
            </a:endParaRPr>
          </a:p>
        </p:txBody>
      </p:sp>
      <p:grpSp>
        <p:nvGrpSpPr>
          <p:cNvPr id="292" name="Google Shape;292;g350321bf0f1_0_10"/>
          <p:cNvGrpSpPr/>
          <p:nvPr/>
        </p:nvGrpSpPr>
        <p:grpSpPr>
          <a:xfrm>
            <a:off x="502388" y="486440"/>
            <a:ext cx="3664810" cy="571359"/>
            <a:chOff x="0" y="0"/>
            <a:chExt cx="4886414" cy="761812"/>
          </a:xfrm>
        </p:grpSpPr>
        <p:sp>
          <p:nvSpPr>
            <p:cNvPr id="293" name="Google Shape;293;g350321bf0f1_0_1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350321bf0f1_0_1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95" name="Google Shape;295;g350321bf0f1_0_10"/>
          <p:cNvSpPr txBox="1"/>
          <p:nvPr/>
        </p:nvSpPr>
        <p:spPr>
          <a:xfrm>
            <a:off x="723650" y="2402650"/>
            <a:ext cx="7767900" cy="246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chemeClr val="lt1"/>
              </a:solidFill>
              <a:latin typeface="Playfair Display"/>
              <a:ea typeface="Playfair Display"/>
              <a:cs typeface="Playfair Display"/>
              <a:sym typeface="Playfair Display"/>
            </a:endParaRPr>
          </a:p>
        </p:txBody>
      </p:sp>
      <p:sp>
        <p:nvSpPr>
          <p:cNvPr id="296" name="Google Shape;296;g350321bf0f1_0_10"/>
          <p:cNvSpPr txBox="1"/>
          <p:nvPr/>
        </p:nvSpPr>
        <p:spPr>
          <a:xfrm>
            <a:off x="1128200" y="2402650"/>
            <a:ext cx="5983500" cy="58614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Ograniczenia czasowe dla planu spłaty wierzycieli:</a:t>
            </a:r>
            <a:endParaRPr sz="1600" b="1">
              <a:solidFill>
                <a:srgbClr val="EBCD8A"/>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15</a:t>
            </a:r>
            <a:r>
              <a:rPr lang="en-US" sz="1600" b="1">
                <a:solidFill>
                  <a:schemeClr val="lt1"/>
                </a:solidFill>
                <a:latin typeface="Playfair Display"/>
                <a:ea typeface="Playfair Display"/>
                <a:cs typeface="Playfair Display"/>
                <a:sym typeface="Playfair Display"/>
              </a:rPr>
              <a:t> [Terminarz i zakres spłat]</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1a. W przypadku ustalenia, że upadły doprowadził do swojej niewypłacalności lub istotnie zwiększył jej stopień umyślnie lub wskutek rażącego niedbalstwa, plan spłaty wierzycieli nie może być ustalony na okres krótszy niż trzydzieści sześć miesięcy ani dłuższy niż osiemdziesiąt cztery miesiące.</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1b. W przypadku gdy w drodze wykonania planu spłaty wierzycieli dłużnik spłaci co najmniej 70% zobowiązań objętych planem spłaty wierzycieli, które w postępowaniu upadłościowym prowadzonym zgodnie z przepisami części pierwszej zostałyby uznane na liście wierzytelności, plan spłaty wierzycieli nie może zostać ustalony na okres dłuższy niż rok.</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1c. W przypadku gdy w drodze wykonania planu spłaty wierzycieli dłużnik spłaci co najmniej 50% zobowiązań objętych planem spłaty wierzycieli, które w postępowaniu upadłościowym prowadzonym zgodnie z przepisami części pierwszej zostałyby uznane na liście wierzytelności, plan spłaty wierzycieli nie może zostać ustalony na okres dłuższy niż dwa lata.</a:t>
            </a:r>
            <a:endParaRPr sz="1600">
              <a:solidFill>
                <a:schemeClr val="lt1"/>
              </a:solidFill>
              <a:latin typeface="Playfair Display"/>
              <a:ea typeface="Playfair Display"/>
              <a:cs typeface="Playfair Display"/>
              <a:sym typeface="Playfair Display"/>
            </a:endParaRPr>
          </a:p>
        </p:txBody>
      </p:sp>
      <p:sp>
        <p:nvSpPr>
          <p:cNvPr id="297" name="Google Shape;297;g350321bf0f1_0_10"/>
          <p:cNvSpPr txBox="1"/>
          <p:nvPr/>
        </p:nvSpPr>
        <p:spPr>
          <a:xfrm>
            <a:off x="8874300" y="2402650"/>
            <a:ext cx="7920900" cy="58614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Koszty postępowania:</a:t>
            </a:r>
            <a:endParaRPr sz="1600" b="1">
              <a:solidFill>
                <a:srgbClr val="EBCD8A"/>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b="1">
              <a:solidFill>
                <a:srgbClr val="EBCD8A"/>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15</a:t>
            </a:r>
            <a:r>
              <a:rPr lang="en-US" sz="1600" b="1">
                <a:solidFill>
                  <a:schemeClr val="lt1"/>
                </a:solidFill>
                <a:latin typeface="Playfair Display"/>
                <a:ea typeface="Playfair Display"/>
                <a:cs typeface="Playfair Display"/>
                <a:sym typeface="Playfair Display"/>
              </a:rPr>
              <a:t> [Terminarz i zakres spłat]</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Koszty postępowania tymczasowo pokryte przez Skarb Państwa oraz inne zobowiązania masy upadłości niezaspokojone w toku postępowania uwzględnia się w planie spłaty wierzycieli w pełnej wysokości, chyba że możliwości zarobkowe upadłego, konieczność utrzymania upadłego i osób pozostających na jego utrzymaniu oraz ich potrzeby mieszkaniowe nie pozwalają na zaspokojenie kosztów postępowania tymczasowo pokrytych przez Skarb Państwa oraz innych zobowiązań masy upadłości w pełnej wysokości. W przypadku braku zgłoszeń wierzytelności i braku wierzytelności, które w postępowaniu upadłościowym prowadzonym zgodnie z przepisami części pierwszej podlegałyby z urzędu umieszczeniu na liście wierzytelności, w planie spłaty wierzycieli uwzględnia się wyłącznie zobowiązania, o których mowa w zdaniu poprzednim, a w przypadku braku takich zobowiązań umarza się zobowiązania upadłego bez ustalenia planu spłaty wierzycieli.</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3. Koszty postępowania tymczasowo pokryte przez Skarb Państwa nieuwzględnione w planie spłaty wierzycieli albo niezaspokojone w ramach wykonania planu spłaty wierzycieli ponosi Skarb Państwa.</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01"/>
        <p:cNvGrpSpPr/>
        <p:nvPr/>
      </p:nvGrpSpPr>
      <p:grpSpPr>
        <a:xfrm>
          <a:off x="0" y="0"/>
          <a:ext cx="0" cy="0"/>
          <a:chOff x="0" y="0"/>
          <a:chExt cx="0" cy="0"/>
        </a:xfrm>
      </p:grpSpPr>
      <p:sp>
        <p:nvSpPr>
          <p:cNvPr id="302" name="Google Shape;302;g34137e766a6_0_30"/>
          <p:cNvSpPr/>
          <p:nvPr/>
        </p:nvSpPr>
        <p:spPr>
          <a:xfrm>
            <a:off x="-441302" y="-459712"/>
            <a:ext cx="19170626" cy="4204325"/>
          </a:xfrm>
          <a:custGeom>
            <a:avLst/>
            <a:gdLst/>
            <a:ahLst/>
            <a:cxnLst/>
            <a:rect l="l" t="t" r="r" b="b"/>
            <a:pathLst>
              <a:path w="5259431" h="1153450" extrusionOk="0">
                <a:moveTo>
                  <a:pt x="0" y="0"/>
                </a:moveTo>
                <a:lnTo>
                  <a:pt x="5259431" y="0"/>
                </a:lnTo>
                <a:lnTo>
                  <a:pt x="5259431" y="1153450"/>
                </a:lnTo>
                <a:lnTo>
                  <a:pt x="0" y="1153450"/>
                </a:lnTo>
                <a:close/>
              </a:path>
            </a:pathLst>
          </a:custGeom>
          <a:blipFill rotWithShape="1">
            <a:blip r:embed="rId3">
              <a:alphaModFix amt="13000"/>
            </a:blip>
            <a:stretch>
              <a:fillRect t="-92534" b="-378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g34137e766a6_0_30"/>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34137e766a6_0_3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a:t>
            </a:r>
            <a:r>
              <a:rPr lang="en-US" sz="1600">
                <a:solidFill>
                  <a:srgbClr val="FFFFFF"/>
                </a:solidFill>
                <a:latin typeface="Rosario"/>
                <a:ea typeface="Rosario"/>
                <a:cs typeface="Rosario"/>
                <a:sym typeface="Rosario"/>
              </a:rPr>
              <a:t>6</a:t>
            </a:r>
            <a:endParaRPr sz="1400" b="0" i="0" u="none" strike="noStrike" cap="none">
              <a:solidFill>
                <a:srgbClr val="000000"/>
              </a:solidFill>
              <a:latin typeface="Arial"/>
              <a:ea typeface="Arial"/>
              <a:cs typeface="Arial"/>
              <a:sym typeface="Arial"/>
            </a:endParaRPr>
          </a:p>
        </p:txBody>
      </p:sp>
      <p:grpSp>
        <p:nvGrpSpPr>
          <p:cNvPr id="305" name="Google Shape;305;g34137e766a6_0_30"/>
          <p:cNvGrpSpPr/>
          <p:nvPr/>
        </p:nvGrpSpPr>
        <p:grpSpPr>
          <a:xfrm>
            <a:off x="-875177" y="1175375"/>
            <a:ext cx="1637983" cy="797850"/>
            <a:chOff x="0" y="-38100"/>
            <a:chExt cx="431400" cy="210132"/>
          </a:xfrm>
        </p:grpSpPr>
        <p:sp>
          <p:nvSpPr>
            <p:cNvPr id="306" name="Google Shape;306;g34137e766a6_0_30"/>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4137e766a6_0_30"/>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g34137e766a6_0_30"/>
          <p:cNvGrpSpPr/>
          <p:nvPr/>
        </p:nvGrpSpPr>
        <p:grpSpPr>
          <a:xfrm>
            <a:off x="13348031" y="9168046"/>
            <a:ext cx="1637983" cy="797850"/>
            <a:chOff x="0" y="-38100"/>
            <a:chExt cx="431400" cy="210132"/>
          </a:xfrm>
        </p:grpSpPr>
        <p:sp>
          <p:nvSpPr>
            <p:cNvPr id="309" name="Google Shape;309;g34137e766a6_0_30"/>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34137e766a6_0_30"/>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1" name="Google Shape;311;g34137e766a6_0_30"/>
          <p:cNvGrpSpPr/>
          <p:nvPr/>
        </p:nvGrpSpPr>
        <p:grpSpPr>
          <a:xfrm>
            <a:off x="502388" y="486440"/>
            <a:ext cx="3664810" cy="383265"/>
            <a:chOff x="0" y="0"/>
            <a:chExt cx="4886414" cy="511020"/>
          </a:xfrm>
        </p:grpSpPr>
        <p:sp>
          <p:nvSpPr>
            <p:cNvPr id="312" name="Google Shape;312;g34137e766a6_0_3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34137e766a6_0_30"/>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14" name="Google Shape;314;g34137e766a6_0_30"/>
          <p:cNvSpPr txBox="1"/>
          <p:nvPr/>
        </p:nvSpPr>
        <p:spPr>
          <a:xfrm>
            <a:off x="1114675" y="1359200"/>
            <a:ext cx="8539800" cy="5270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20</a:t>
            </a:r>
            <a:r>
              <a:rPr lang="en-US" sz="1600" b="1">
                <a:solidFill>
                  <a:schemeClr val="lt1"/>
                </a:solidFill>
                <a:latin typeface="Playfair Display"/>
                <a:ea typeface="Playfair Display"/>
                <a:cs typeface="Playfair Display"/>
                <a:sym typeface="Playfair Display"/>
              </a:rPr>
              <a:t> [Uchylenie planu spłaty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 razie niewykonywania przez upadłego obowiązków określonych w planie spłaty wierzycieli sąd z urzędu albo na wniosek wierzyciela, po wysłuchaniu upadłego i wierzycieli objętych planem spłaty wierzycieli, uchyla plan spłaty wierzycieli, chyba że uchybienie obowiązkom jest nieznaczne lub dalsze wykonywanie planu spłaty wierzycieli jest uzasadnione względami słuszności lub względami humanitarnymi. Na postanowienie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Przepis ust. 1 stosuje się odpowiednio, gdy upadły:</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nie złożył w terminie sprawozdania z wykonania planu spłaty wierzycieli zgodnie z art. 491</a:t>
            </a:r>
            <a:r>
              <a:rPr lang="en-US" sz="1600" baseline="30000">
                <a:solidFill>
                  <a:schemeClr val="lt1"/>
                </a:solidFill>
                <a:latin typeface="Playfair Display"/>
                <a:ea typeface="Playfair Display"/>
                <a:cs typeface="Playfair Display"/>
                <a:sym typeface="Playfair Display"/>
              </a:rPr>
              <a:t>18</a:t>
            </a:r>
            <a:r>
              <a:rPr lang="en-US" sz="1600">
                <a:solidFill>
                  <a:schemeClr val="lt1"/>
                </a:solidFill>
                <a:latin typeface="Playfair Display"/>
                <a:ea typeface="Playfair Display"/>
                <a:cs typeface="Playfair Display"/>
                <a:sym typeface="Playfair Display"/>
              </a:rPr>
              <a:t> ust. 3;</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sprawozdaniu z wykonania planu spłaty wierzycieli zataił osiągnięte przychody lub nabyte składniki majątkowe, o których mowa w art. 491</a:t>
            </a:r>
            <a:r>
              <a:rPr lang="en-US" sz="1600" baseline="30000">
                <a:solidFill>
                  <a:schemeClr val="lt1"/>
                </a:solidFill>
                <a:latin typeface="Playfair Display"/>
                <a:ea typeface="Playfair Display"/>
                <a:cs typeface="Playfair Display"/>
                <a:sym typeface="Playfair Display"/>
              </a:rPr>
              <a:t>18</a:t>
            </a:r>
            <a:r>
              <a:rPr lang="en-US" sz="1600">
                <a:solidFill>
                  <a:schemeClr val="lt1"/>
                </a:solidFill>
                <a:latin typeface="Playfair Display"/>
                <a:ea typeface="Playfair Display"/>
                <a:cs typeface="Playfair Display"/>
                <a:sym typeface="Playfair Display"/>
              </a:rPr>
              <a:t> ust. 3;</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dokonał czynności prawnej, o której mowa w art. 491</a:t>
            </a:r>
            <a:r>
              <a:rPr lang="en-US" sz="1600" baseline="30000">
                <a:solidFill>
                  <a:schemeClr val="lt1"/>
                </a:solidFill>
                <a:latin typeface="Playfair Display"/>
                <a:ea typeface="Playfair Display"/>
                <a:cs typeface="Playfair Display"/>
                <a:sym typeface="Playfair Display"/>
              </a:rPr>
              <a:t>18</a:t>
            </a:r>
            <a:r>
              <a:rPr lang="en-US" sz="1600">
                <a:solidFill>
                  <a:schemeClr val="lt1"/>
                </a:solidFill>
                <a:latin typeface="Playfair Display"/>
                <a:ea typeface="Playfair Display"/>
                <a:cs typeface="Playfair Display"/>
                <a:sym typeface="Playfair Display"/>
              </a:rPr>
              <a:t> ust. 1, bez uzyskania zgody sądu albo czynność ta nie została przez sąd zatwierdzona;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ukrywał majątek lub czynność prawna upadłego została prawomocnie uznana za dokonaną z pokrzywdzeniem wierzycieli.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razie uchylenia planu spłaty wierzycieli zobowiązania upadłego nie podlegają umorzeniu.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Przepis art. 491</a:t>
            </a:r>
            <a:r>
              <a:rPr lang="en-US" sz="1600" baseline="30000">
                <a:solidFill>
                  <a:schemeClr val="lt1"/>
                </a:solidFill>
                <a:latin typeface="Playfair Display"/>
                <a:ea typeface="Playfair Display"/>
                <a:cs typeface="Playfair Display"/>
                <a:sym typeface="Playfair Display"/>
              </a:rPr>
              <a:t>19</a:t>
            </a:r>
            <a:r>
              <a:rPr lang="en-US" sz="1600">
                <a:solidFill>
                  <a:schemeClr val="lt1"/>
                </a:solidFill>
                <a:latin typeface="Playfair Display"/>
                <a:ea typeface="Playfair Display"/>
                <a:cs typeface="Playfair Display"/>
                <a:sym typeface="Playfair Display"/>
              </a:rPr>
              <a:t> ust. 5 stosuje się odpowiednio.</a:t>
            </a:r>
            <a:endParaRPr sz="1600">
              <a:solidFill>
                <a:schemeClr val="lt1"/>
              </a:solidFill>
              <a:latin typeface="Playfair Display"/>
              <a:ea typeface="Playfair Display"/>
              <a:cs typeface="Playfair Display"/>
              <a:sym typeface="Playfair Display"/>
            </a:endParaRPr>
          </a:p>
        </p:txBody>
      </p:sp>
      <p:sp>
        <p:nvSpPr>
          <p:cNvPr id="315" name="Google Shape;315;g34137e766a6_0_30"/>
          <p:cNvSpPr txBox="1"/>
          <p:nvPr/>
        </p:nvSpPr>
        <p:spPr>
          <a:xfrm>
            <a:off x="10760750" y="1447175"/>
            <a:ext cx="64986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21</a:t>
            </a:r>
            <a:r>
              <a:rPr lang="en-US" sz="1600" b="1">
                <a:solidFill>
                  <a:schemeClr val="lt1"/>
                </a:solidFill>
                <a:latin typeface="Playfair Display"/>
                <a:ea typeface="Playfair Display"/>
                <a:cs typeface="Playfair Display"/>
                <a:sym typeface="Playfair Display"/>
              </a:rPr>
              <a:t> [Postanowienie o stwierdzeniu wykonania planu spłaty wierzycieli i umorzeniu zobowiązań upadłego]</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Po wykonaniu przez upadłego obowiązków określonych w planie spłaty wierzycieli sąd wydaje postanowienie o stwierdzeniu wykonania planu spłaty wierzycieli i umorzeniu zobowiązań upadłego powstałych przed dniem ogłoszenia upadłości i niewykonanych w wyniku wykonania planu spłaty wierzycieli. Na postanowienie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Nie podlegają umorzeniu zobowiązania o charakterze alimentacyjnym, zobowiązania wynikające z rent z tytułu odszkodowania za wywołanie choroby, niezdolności do pracy, kalectwa lub śmierci, zobowiązania do zapłaty orzeczonych przez sąd kar grzywny, a także do wykonania obowiązku naprawienia szkody oraz zadośćuczynienia za doznaną krzywdę, zobowiązania do zapłaty nawiązki lub świadczenia pieniężnego orzeczonych przez sąd jako środek karny lub środek związany z poddaniem sprawcy próbie, jak również zobowiązania do naprawienia szkody wynikającej z przestępstwa lub wykroczenia stwierdzonego prawomocnym orzeczeniem oraz zobowiązania, których upadły umyślnie nie ujawnił, jeżeli wierzyciel nie brał udziału w postępowaniu.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2a. Przepis art. 49119 ust. 5 stosuje się odpowiednio.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Po wydaniu postanowienia, o którym mowa w ust. 1, niedopuszczalne jest wszczęcie postępowania egzekucyjnego dotyczącego wierzytelności powstałej przed dniem ustalenia planu spłaty wierzycieli z wyjątkiem wierzytelności wynikających z zobowiązań, o których mowa w ust. 2.</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19"/>
        <p:cNvGrpSpPr/>
        <p:nvPr/>
      </p:nvGrpSpPr>
      <p:grpSpPr>
        <a:xfrm>
          <a:off x="0" y="0"/>
          <a:ext cx="0" cy="0"/>
          <a:chOff x="0" y="0"/>
          <a:chExt cx="0" cy="0"/>
        </a:xfrm>
      </p:grpSpPr>
      <p:sp>
        <p:nvSpPr>
          <p:cNvPr id="320" name="Google Shape;320;g350321bf0f1_0_30"/>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350321bf0f1_0_30"/>
          <p:cNvSpPr txBox="1"/>
          <p:nvPr/>
        </p:nvSpPr>
        <p:spPr>
          <a:xfrm>
            <a:off x="1056875" y="1447175"/>
            <a:ext cx="8627400" cy="4461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Wykonywanie planu spłaty</a:t>
            </a:r>
            <a:r>
              <a:rPr lang="en-US" sz="2899" b="0" i="0" u="none" strike="noStrike" cap="none">
                <a:solidFill>
                  <a:srgbClr val="EBCD8A"/>
                </a:solidFill>
                <a:latin typeface="Playfair Display"/>
                <a:ea typeface="Playfair Display"/>
                <a:cs typeface="Playfair Display"/>
                <a:sym typeface="Playfair Display"/>
              </a:rPr>
              <a:t> </a:t>
            </a:r>
            <a:endParaRPr sz="100" b="0" i="0" u="none" strike="noStrike" cap="none">
              <a:solidFill>
                <a:srgbClr val="000000"/>
              </a:solidFill>
              <a:latin typeface="Arial"/>
              <a:ea typeface="Arial"/>
              <a:cs typeface="Arial"/>
              <a:sym typeface="Arial"/>
            </a:endParaRPr>
          </a:p>
        </p:txBody>
      </p:sp>
      <p:sp>
        <p:nvSpPr>
          <p:cNvPr id="322" name="Google Shape;322;g350321bf0f1_0_3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a:t>
            </a:r>
            <a:r>
              <a:rPr lang="en-US" sz="1600">
                <a:solidFill>
                  <a:srgbClr val="FFFFFF"/>
                </a:solidFill>
                <a:latin typeface="Rosario"/>
                <a:ea typeface="Rosario"/>
                <a:cs typeface="Rosario"/>
                <a:sym typeface="Rosario"/>
              </a:rPr>
              <a:t>7</a:t>
            </a:r>
            <a:endParaRPr sz="1400" b="0" i="0" u="none" strike="noStrike" cap="none">
              <a:solidFill>
                <a:srgbClr val="000000"/>
              </a:solidFill>
              <a:latin typeface="Arial"/>
              <a:ea typeface="Arial"/>
              <a:cs typeface="Arial"/>
              <a:sym typeface="Arial"/>
            </a:endParaRPr>
          </a:p>
        </p:txBody>
      </p:sp>
      <p:grpSp>
        <p:nvGrpSpPr>
          <p:cNvPr id="323" name="Google Shape;323;g350321bf0f1_0_30"/>
          <p:cNvGrpSpPr/>
          <p:nvPr/>
        </p:nvGrpSpPr>
        <p:grpSpPr>
          <a:xfrm>
            <a:off x="-875177" y="1175375"/>
            <a:ext cx="1637983" cy="797850"/>
            <a:chOff x="0" y="-38100"/>
            <a:chExt cx="431400" cy="210132"/>
          </a:xfrm>
        </p:grpSpPr>
        <p:sp>
          <p:nvSpPr>
            <p:cNvPr id="324" name="Google Shape;324;g350321bf0f1_0_30"/>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350321bf0f1_0_30"/>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6" name="Google Shape;326;g350321bf0f1_0_30"/>
          <p:cNvGrpSpPr/>
          <p:nvPr/>
        </p:nvGrpSpPr>
        <p:grpSpPr>
          <a:xfrm>
            <a:off x="13805231" y="8787046"/>
            <a:ext cx="1637983" cy="797850"/>
            <a:chOff x="0" y="-38100"/>
            <a:chExt cx="431400" cy="210132"/>
          </a:xfrm>
        </p:grpSpPr>
        <p:sp>
          <p:nvSpPr>
            <p:cNvPr id="327" name="Google Shape;327;g350321bf0f1_0_30"/>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350321bf0f1_0_30"/>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g350321bf0f1_0_30"/>
          <p:cNvGrpSpPr/>
          <p:nvPr/>
        </p:nvGrpSpPr>
        <p:grpSpPr>
          <a:xfrm>
            <a:off x="502388" y="486440"/>
            <a:ext cx="3664810" cy="383265"/>
            <a:chOff x="0" y="0"/>
            <a:chExt cx="4886414" cy="511020"/>
          </a:xfrm>
        </p:grpSpPr>
        <p:sp>
          <p:nvSpPr>
            <p:cNvPr id="330" name="Google Shape;330;g350321bf0f1_0_3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350321bf0f1_0_30"/>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32" name="Google Shape;332;g350321bf0f1_0_30"/>
          <p:cNvSpPr txBox="1"/>
          <p:nvPr/>
        </p:nvSpPr>
        <p:spPr>
          <a:xfrm>
            <a:off x="1056875" y="2239500"/>
            <a:ext cx="8765400" cy="82257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Clr>
                <a:schemeClr val="dk1"/>
              </a:buClr>
              <a:buSzPts val="11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15</a:t>
            </a:r>
            <a:r>
              <a:rPr lang="en-US" sz="1600" b="1">
                <a:solidFill>
                  <a:schemeClr val="lt1"/>
                </a:solidFill>
                <a:latin typeface="Playfair Display"/>
                <a:ea typeface="Playfair Display"/>
                <a:cs typeface="Playfair Display"/>
                <a:sym typeface="Playfair Display"/>
              </a:rPr>
              <a:t> [Terminarz i zakres spłat]</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6. W okresie wykonywania planu spłaty wierzycieli niedopuszczalne jest wszczęcie postępowania egzekucyjnego dotyczącego wierzytelności powstałych przed ustaleniem planu spłaty wierzycieli, z wyjątkiem wierzytelności wynikających z zobowiązań, o których mowa w art. 491</a:t>
            </a:r>
            <a:r>
              <a:rPr lang="en-US" sz="1600" baseline="30000">
                <a:solidFill>
                  <a:schemeClr val="lt1"/>
                </a:solidFill>
                <a:latin typeface="Playfair Display"/>
                <a:ea typeface="Playfair Display"/>
                <a:cs typeface="Playfair Display"/>
                <a:sym typeface="Playfair Display"/>
              </a:rPr>
              <a:t>21</a:t>
            </a:r>
            <a:r>
              <a:rPr lang="en-US" sz="1600">
                <a:solidFill>
                  <a:schemeClr val="lt1"/>
                </a:solidFill>
                <a:latin typeface="Playfair Display"/>
                <a:ea typeface="Playfair Display"/>
                <a:cs typeface="Playfair Display"/>
                <a:sym typeface="Playfair Display"/>
              </a:rPr>
              <a:t> ust. 2.</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7. Do planu spłaty wierzycieli oraz wykonania określonego w planie spłaty wierzycieli podziału funduszy masy upadłości stosuje się odpowiednio przepisy art. 313 ust. 2, art. 335, art. 336, art. 340–348 i art. 352–356 oraz art. 358–360. W zakresie, w jakim plan spłaty wierzycieli obejmuje podział funduszy masy upadłości zgromadzonych w postępowaniu upadłościowym, plan spłaty wierzycieli wykonuje syndyk niezwłocznie po uprawomocnieniu się postanowienia o ustaleniu planu spłaty wierzycieli.</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18</a:t>
            </a:r>
            <a:r>
              <a:rPr lang="en-US" sz="1600" b="1">
                <a:solidFill>
                  <a:schemeClr val="lt1"/>
                </a:solidFill>
                <a:latin typeface="Playfair Display"/>
                <a:ea typeface="Playfair Display"/>
                <a:cs typeface="Playfair Display"/>
                <a:sym typeface="Playfair Display"/>
              </a:rPr>
              <a:t> [Dokonywanie czynności prawnych]</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1. W okresie wykonywania planu spłaty wierzycieli upadły nie może dokonywać czynności prawnych, dotyczących jego majątku, które mogłyby pogorszyć jego zdolność do wykonania planu spłaty wierzycieli.</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2. W szczególnie uzasadnionych przypadkach sąd, na wniosek upadłego, może wyrazić zgodę na dokonanie albo zatwierdzić dokonanie czynności prawnej, o której mowa w ust. 1.</a:t>
            </a: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3. Upadły jest obowiązany składać sądowi corocznie, do końca kwietnia, sprawozdanie z wykonania planu spłaty wierzycieli za poprzedni rok kalendarzowy, w którym wykazuje osiągnięte przychody, spłacone kwoty oraz nabyte składniki majątkowe o wartości przekraczającej przeciętne miesięczne wynagrodzenie w sektorze przedsiębiorstw bez wypłat nagród z zysku za ostatni kwartał okresu sprawozdawczego, ogłoszone przez Prezesa Głównego Urzędu Statystycznego. Do sprawozdania upadły dołącza kopię złożonego rocznego zeznania podatkowego.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rgbClr val="FFFFFF"/>
              </a:solidFill>
              <a:latin typeface="Playfair Display"/>
              <a:ea typeface="Playfair Display"/>
              <a:cs typeface="Playfair Display"/>
              <a:sym typeface="Playfair Display"/>
            </a:endParaRPr>
          </a:p>
        </p:txBody>
      </p:sp>
      <p:sp>
        <p:nvSpPr>
          <p:cNvPr id="333" name="Google Shape;333;g350321bf0f1_0_30"/>
          <p:cNvSpPr txBox="1"/>
          <p:nvPr/>
        </p:nvSpPr>
        <p:spPr>
          <a:xfrm>
            <a:off x="10760750" y="1447175"/>
            <a:ext cx="7020300" cy="6452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19 </a:t>
            </a:r>
            <a:r>
              <a:rPr lang="en-US" sz="1600" b="1">
                <a:solidFill>
                  <a:schemeClr val="lt1"/>
                </a:solidFill>
                <a:latin typeface="Playfair Display"/>
                <a:ea typeface="Playfair Display"/>
                <a:cs typeface="Playfair Display"/>
                <a:sym typeface="Playfair Display"/>
              </a:rPr>
              <a:t>[Zmiana planu spłaty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Jeżeli upadły nie może wywiązać się z obowiązków określonych w planie spłaty wierzycieli, sąd na jego wniosek, po wysłuchaniu wierzycieli, może zmienić plan spłaty wierzycieli. Sąd może przedłużyć termin spłaty wierzytelności na dalszy okres nieprzekraczający osiemnastu miesięcy. Na postanowienie sądu przysługuje zażalenie, a od postanowienia sądu drugiej instancji skarga kasacyjna.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Jeżeli brak możliwości wywiązania się z obowiązków określonych w planie spłaty wierzycieli ma charakter trwały i wynika z okoliczności niezależnych od upadłego, sąd na wniosek upadłego, po wysłuchaniu wierzycieli, może uchylić plan spłaty wierzycieli i umorzyć niewykonane zobowiązania upadłego, o których mowa w art. 49115 ust. 1–3. Na postanowienie sądu przysługuje zażalenie, a od postanowienia sądu drugiej instancji skarga kasacyjna.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razie istotnej poprawy sytuacji majątkowej upadłego w okresie wykonywania planu spłaty wierzycieli, wynikającej z innych przyczyn niż zwiększenie się wynagrodzenia za pracę lub dochodów uzyskiwanych z osobiście wykonywanej przez upadłego działalności zarobkowej, każdy z wierzycieli oraz upadły może wystąpić z wnioskiem o zmianę planu spłaty wierzycieli. O zmianie planu spłaty wierzycieli sąd orzeka po wysłuchaniu upadłego i wierzycieli objętych planem spłaty wierzycieli. Na postanowienie przysługuje zażalenie.</a:t>
            </a:r>
            <a:endParaRPr sz="1600">
              <a:solidFill>
                <a:schemeClr val="lt1"/>
              </a:solidFill>
              <a:latin typeface="Playfair Display"/>
              <a:ea typeface="Playfair Display"/>
              <a:cs typeface="Playfair Display"/>
              <a:sym typeface="Playfair Display"/>
            </a:endParaRPr>
          </a:p>
        </p:txBody>
      </p:sp>
      <p:sp>
        <p:nvSpPr>
          <p:cNvPr id="334" name="Google Shape;334;g350321bf0f1_0_30"/>
          <p:cNvSpPr/>
          <p:nvPr/>
        </p:nvSpPr>
        <p:spPr>
          <a:xfrm>
            <a:off x="-28160" y="444037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5">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38"/>
        <p:cNvGrpSpPr/>
        <p:nvPr/>
      </p:nvGrpSpPr>
      <p:grpSpPr>
        <a:xfrm>
          <a:off x="0" y="0"/>
          <a:ext cx="0" cy="0"/>
          <a:chOff x="0" y="0"/>
          <a:chExt cx="0" cy="0"/>
        </a:xfrm>
      </p:grpSpPr>
      <p:sp>
        <p:nvSpPr>
          <p:cNvPr id="339" name="Google Shape;339;g3428a53f442_0_0"/>
          <p:cNvSpPr/>
          <p:nvPr/>
        </p:nvSpPr>
        <p:spPr>
          <a:xfrm>
            <a:off x="-28160" y="444037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0" name="Google Shape;340;g3428a53f442_0_0"/>
          <p:cNvGrpSpPr/>
          <p:nvPr/>
        </p:nvGrpSpPr>
        <p:grpSpPr>
          <a:xfrm>
            <a:off x="502388" y="486440"/>
            <a:ext cx="3664810" cy="383265"/>
            <a:chOff x="0" y="0"/>
            <a:chExt cx="4886414" cy="511020"/>
          </a:xfrm>
        </p:grpSpPr>
        <p:sp>
          <p:nvSpPr>
            <p:cNvPr id="341" name="Google Shape;341;g3428a53f442_0_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3428a53f442_0_0"/>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rgbClr val="000000"/>
                </a:buClr>
                <a:buSzPts val="1423"/>
                <a:buFont typeface="Arial"/>
                <a:buNone/>
              </a:pPr>
              <a:r>
                <a:rPr lang="en-US" sz="1423" b="0" i="0" u="none" strike="noStrike" cap="none">
                  <a:solidFill>
                    <a:srgbClr val="FFFFFF"/>
                  </a:solidFill>
                  <a:latin typeface="Playfair Display"/>
                  <a:ea typeface="Playfair Display"/>
                  <a:cs typeface="Playfair Display"/>
                  <a:sym typeface="Playfair Display"/>
                </a:rPr>
                <a:t>Postępowanie upadłościowe - wykład </a:t>
              </a:r>
              <a:r>
                <a:rPr lang="en-US" sz="1423">
                  <a:solidFill>
                    <a:srgbClr val="FFFFFF"/>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43" name="Google Shape;343;g3428a53f442_0_0"/>
          <p:cNvSpPr txBox="1"/>
          <p:nvPr/>
        </p:nvSpPr>
        <p:spPr>
          <a:xfrm>
            <a:off x="9134600" y="912475"/>
            <a:ext cx="8314200" cy="95361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2. 	Warunkowe umorzenie zobowiązań upadłego:</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tymczasowa niezdolność upadłego do dokonywania spłat;</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warunkowo umarza zobowiązania upadłego bez ustalenia planu spłaty wierzycieli na 5 lat od dnia uprawomocnienia się postanowienia;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upadły nie może dokonywać czynności prawnych pogarszających jego sytuację majątkową, chyba że sąd wyrazi zgodę lub je zatwierdzi;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upadły jest obowiązany składać sądowi corocznie sprawozdanie ze swojej sytuacji majątkowej i zawodowej;</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upadły chroniony jest przed egzekucją skierowaną do jego majątku;</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upadły lub wierzyciel </a:t>
            </a:r>
            <a:r>
              <a:rPr lang="en-US" sz="1600" u="sng">
                <a:solidFill>
                  <a:schemeClr val="lt1"/>
                </a:solidFill>
                <a:latin typeface="Playfair Display"/>
                <a:ea typeface="Playfair Display"/>
                <a:cs typeface="Playfair Display"/>
                <a:sym typeface="Playfair Display"/>
              </a:rPr>
              <a:t>nie złoży </a:t>
            </a:r>
            <a:r>
              <a:rPr lang="en-US" sz="1600">
                <a:solidFill>
                  <a:schemeClr val="lt1"/>
                </a:solidFill>
                <a:latin typeface="Playfair Display"/>
                <a:ea typeface="Playfair Display"/>
                <a:cs typeface="Playfair Display"/>
                <a:sym typeface="Playfair Display"/>
              </a:rPr>
              <a:t>w ciągu 5 lat wniosku  o ustalenie planu spłaty wierzycieli -&gt; zobowiązania upadłego ulegają umorzeniu z upływem 5 lat </a:t>
            </a:r>
            <a:r>
              <a:rPr lang="en-US" sz="1600" b="1">
                <a:solidFill>
                  <a:schemeClr val="lt1"/>
                </a:solidFill>
                <a:latin typeface="Playfair Display"/>
                <a:ea typeface="Playfair Display"/>
                <a:cs typeface="Playfair Display"/>
                <a:sym typeface="Playfair Display"/>
              </a:rPr>
              <a:t>(warunek spełniony)</a:t>
            </a: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upadły lub wierzyciel </a:t>
            </a:r>
            <a:r>
              <a:rPr lang="en-US" sz="1600" u="sng">
                <a:solidFill>
                  <a:schemeClr val="lt1"/>
                </a:solidFill>
                <a:latin typeface="Playfair Display"/>
                <a:ea typeface="Playfair Display"/>
                <a:cs typeface="Playfair Display"/>
                <a:sym typeface="Playfair Display"/>
              </a:rPr>
              <a:t>złoży </a:t>
            </a:r>
            <a:r>
              <a:rPr lang="en-US" sz="1600">
                <a:solidFill>
                  <a:schemeClr val="lt1"/>
                </a:solidFill>
                <a:latin typeface="Playfair Display"/>
                <a:ea typeface="Playfair Display"/>
                <a:cs typeface="Playfair Display"/>
                <a:sym typeface="Playfair Display"/>
              </a:rPr>
              <a:t>w ciągu 5 lat wniosku o ustalenie planu spłaty wierzycieli </a:t>
            </a:r>
            <a:r>
              <a:rPr lang="en-US" sz="1600" b="1">
                <a:solidFill>
                  <a:schemeClr val="lt1"/>
                </a:solidFill>
                <a:latin typeface="Playfair Display"/>
                <a:ea typeface="Playfair Display"/>
                <a:cs typeface="Playfair Display"/>
                <a:sym typeface="Playfair Display"/>
              </a:rPr>
              <a:t>(warunek niespełniony):</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stwierdzi na podstawie wniosku, że ustała niezdolność dłużnika do dokonywania spłat- uchyla postanowienie i ustala plan spłaty wierzycieli;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może uchylić postanowienie i ustalić plan spłaty wierzycieli po upływie 5 lat;</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uchyla postanowienie, gdy dłużnik w ciągu 5 lat: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nie złożył w terminie sprawozdania;</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 sprawozdaniu podał nieprawdziwe informacje, w szczególności zataił osiągnięte przychody lub nabyte składniki majątkowe;</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dokonał czynności prawnej bez uzyskania zgody sądu albo czynność nie została zatwierdzona;</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ukrywał majątek lub czynność prawna upadłego została prawomocnie uznana za dokonaną z pokrzywdzeniem wierzycieli;</a:t>
            </a:r>
            <a:endParaRPr sz="1600">
              <a:solidFill>
                <a:schemeClr val="lt1"/>
              </a:solidFill>
              <a:latin typeface="Playfair Display"/>
              <a:ea typeface="Playfair Display"/>
              <a:cs typeface="Playfair Display"/>
              <a:sym typeface="Playfair Display"/>
            </a:endParaRPr>
          </a:p>
          <a:p>
            <a:pPr marL="457200" marR="0" lvl="0" indent="-34290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&gt;</a:t>
            </a:r>
            <a:r>
              <a:rPr lang="en-US" sz="1600" b="1">
                <a:solidFill>
                  <a:schemeClr val="lt1"/>
                </a:solidFill>
                <a:latin typeface="Playfair Display"/>
                <a:ea typeface="Playfair Display"/>
                <a:cs typeface="Playfair Display"/>
                <a:sym typeface="Playfair Display"/>
              </a:rPr>
              <a:t> 	wyjątek: </a:t>
            </a:r>
            <a:r>
              <a:rPr lang="en-US" sz="1600">
                <a:solidFill>
                  <a:schemeClr val="lt1"/>
                </a:solidFill>
                <a:latin typeface="Playfair Display"/>
                <a:ea typeface="Playfair Display"/>
                <a:cs typeface="Playfair Display"/>
                <a:sym typeface="Playfair Display"/>
              </a:rPr>
              <a:t>uchybienie obowiązkom jest nieznaczne lub zaniechanie uchylenia jest    uzasadnione względami słuszności lub względami humanitarnymi;</a:t>
            </a:r>
            <a:endParaRPr sz="1600">
              <a:solidFill>
                <a:schemeClr val="lt1"/>
              </a:solidFill>
              <a:latin typeface="Playfair Display"/>
              <a:ea typeface="Playfair Display"/>
              <a:cs typeface="Playfair Display"/>
              <a:sym typeface="Playfair Display"/>
            </a:endParaRPr>
          </a:p>
          <a:p>
            <a:pPr marL="457200" marR="0" lvl="0" indent="-342900" algn="just" rtl="0">
              <a:lnSpc>
                <a:spcPct val="120000"/>
              </a:lnSpc>
              <a:spcBef>
                <a:spcPts val="0"/>
              </a:spcBef>
              <a:spcAft>
                <a:spcPts val="0"/>
              </a:spcAft>
              <a:buNone/>
            </a:pPr>
            <a:r>
              <a:rPr lang="en-US" sz="1600">
                <a:solidFill>
                  <a:srgbClr val="EBCD8A"/>
                </a:solidFill>
                <a:latin typeface="Playfair Display"/>
                <a:ea typeface="Playfair Display"/>
                <a:cs typeface="Playfair Display"/>
                <a:sym typeface="Playfair Display"/>
              </a:rPr>
              <a:t>&gt;</a:t>
            </a:r>
            <a:r>
              <a:rPr lang="en-US" sz="1600">
                <a:solidFill>
                  <a:schemeClr val="lt1"/>
                </a:solidFill>
                <a:latin typeface="Playfair Display"/>
                <a:ea typeface="Playfair Display"/>
                <a:cs typeface="Playfair Display"/>
                <a:sym typeface="Playfair Display"/>
              </a:rPr>
              <a:t> 	zobowiązania upadłego nie podlegają umorzeniu;</a:t>
            </a:r>
            <a:endParaRPr sz="1600">
              <a:solidFill>
                <a:schemeClr val="lt1"/>
              </a:solidFill>
              <a:latin typeface="Playfair Display"/>
              <a:ea typeface="Playfair Display"/>
              <a:cs typeface="Playfair Display"/>
              <a:sym typeface="Playfair Display"/>
            </a:endParaRPr>
          </a:p>
          <a:p>
            <a:pPr marL="457200" lvl="0" indent="-342900" algn="just" rtl="0">
              <a:lnSpc>
                <a:spcPct val="120000"/>
              </a:lnSpc>
              <a:spcBef>
                <a:spcPts val="0"/>
              </a:spcBef>
              <a:spcAft>
                <a:spcPts val="0"/>
              </a:spcAft>
              <a:buClr>
                <a:schemeClr val="dk1"/>
              </a:buClr>
              <a:buSzPts val="1100"/>
              <a:buFont typeface="Arial"/>
              <a:buNone/>
            </a:pPr>
            <a:r>
              <a:rPr lang="en-US" sz="1600">
                <a:solidFill>
                  <a:srgbClr val="EBCD8A"/>
                </a:solidFill>
                <a:latin typeface="Playfair Display"/>
                <a:ea typeface="Playfair Display"/>
                <a:cs typeface="Playfair Display"/>
                <a:sym typeface="Playfair Display"/>
              </a:rPr>
              <a:t>&gt; </a:t>
            </a:r>
            <a:r>
              <a:rPr lang="en-US" sz="1600">
                <a:solidFill>
                  <a:schemeClr val="lt1"/>
                </a:solidFill>
                <a:latin typeface="Playfair Display"/>
                <a:ea typeface="Playfair Display"/>
                <a:cs typeface="Playfair Display"/>
                <a:sym typeface="Playfair Display"/>
              </a:rPr>
              <a:t>	na wniosek upadłego lub wierzyciela sąd wydaje postanowienie stwierdzające umorzenie zobowiązań upadłego bez ustalenia planu spłaty wierzycieli. </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lt1"/>
              </a:solidFill>
              <a:latin typeface="Playfair Display"/>
              <a:ea typeface="Playfair Display"/>
              <a:cs typeface="Playfair Display"/>
              <a:sym typeface="Playfair Display"/>
            </a:endParaRPr>
          </a:p>
        </p:txBody>
      </p:sp>
      <p:sp>
        <p:nvSpPr>
          <p:cNvPr id="344" name="Google Shape;344;g3428a53f442_0_0"/>
          <p:cNvSpPr txBox="1"/>
          <p:nvPr/>
        </p:nvSpPr>
        <p:spPr>
          <a:xfrm>
            <a:off x="908800" y="2463250"/>
            <a:ext cx="7182900" cy="7467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14</a:t>
            </a:r>
            <a:r>
              <a:rPr lang="en-US" sz="1600" b="1">
                <a:solidFill>
                  <a:schemeClr val="lt1"/>
                </a:solidFill>
                <a:latin typeface="Playfair Display"/>
                <a:ea typeface="Playfair Display"/>
                <a:cs typeface="Playfair Display"/>
                <a:sym typeface="Playfair Display"/>
              </a:rPr>
              <a:t> [Plan spłaty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Po upływie terminu do zgłaszania wierzytelności i przeprowadzeniu likwidacji majątku wchodzącego w skład masy upadłości syndyk składa sądowi projekt planu spłaty wierzycieli z uzasadnieniem albo informację, że zachodzą przesłanki, o których mowa w art. 491</a:t>
            </a:r>
            <a:r>
              <a:rPr lang="en-US" sz="1600" baseline="30000">
                <a:solidFill>
                  <a:schemeClr val="lt1"/>
                </a:solidFill>
                <a:latin typeface="Playfair Display"/>
                <a:ea typeface="Playfair Display"/>
                <a:cs typeface="Playfair Display"/>
                <a:sym typeface="Playfair Display"/>
              </a:rPr>
              <a:t>14a</a:t>
            </a:r>
            <a:r>
              <a:rPr lang="en-US" sz="1600">
                <a:solidFill>
                  <a:schemeClr val="lt1"/>
                </a:solidFill>
                <a:latin typeface="Playfair Display"/>
                <a:ea typeface="Playfair Display"/>
                <a:cs typeface="Playfair Display"/>
                <a:sym typeface="Playfair Display"/>
              </a:rPr>
              <a:t> ust. 1 lub art. 491</a:t>
            </a:r>
            <a:r>
              <a:rPr lang="en-US" sz="1600" baseline="30000">
                <a:solidFill>
                  <a:schemeClr val="lt1"/>
                </a:solidFill>
                <a:latin typeface="Playfair Display"/>
                <a:ea typeface="Playfair Display"/>
                <a:cs typeface="Playfair Display"/>
                <a:sym typeface="Playfair Display"/>
              </a:rPr>
              <a:t>16</a:t>
            </a:r>
            <a:r>
              <a:rPr lang="en-US" sz="1600">
                <a:solidFill>
                  <a:schemeClr val="lt1"/>
                </a:solidFill>
                <a:latin typeface="Playfair Display"/>
                <a:ea typeface="Playfair Display"/>
                <a:cs typeface="Playfair Display"/>
                <a:sym typeface="Playfair Display"/>
              </a:rPr>
              <a:t> ust. 1 lub 2a.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5. W przypadku braku zgłoszeń wierzytelności i braku wierzytelności, które w postępowaniu upadłościowym prowadzonym zgodnie z przepisami części pierwszej podlegałyby z urzędu umieszczeniu na liście wierzytelności, sąd, po upływie terminu do zgłoszenia wierzytelności, wydaje postanowienie o umorzeniu zobowiązań upadłego bez ustalenia planu spłaty wierzycieli, chyba że w toku postępowania nie zostały zaspokojone koszty tego postępowania tymczasowo pokryte przez Skarb Państwa lub inne zobowiązania masy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AutoNum type="arabicPeriod"/>
            </a:pPr>
            <a:r>
              <a:rPr lang="en-US" sz="1600" b="1">
                <a:solidFill>
                  <a:srgbClr val="EBCD8A"/>
                </a:solidFill>
                <a:latin typeface="Playfair Display"/>
                <a:ea typeface="Playfair Display"/>
                <a:cs typeface="Playfair Display"/>
                <a:sym typeface="Playfair Display"/>
              </a:rPr>
              <a:t>Umorzenie zobowiązań upadłego:</a:t>
            </a:r>
            <a:endParaRPr sz="1600" b="1">
              <a:solidFill>
                <a:srgbClr val="EBCD8A"/>
              </a:solidFill>
              <a:latin typeface="Playfair Display"/>
              <a:ea typeface="Playfair Display"/>
              <a:cs typeface="Playfair Display"/>
              <a:sym typeface="Playfair Display"/>
            </a:endParaRPr>
          </a:p>
          <a:p>
            <a:pPr marL="457200" lvl="0" indent="-330200" algn="just" rtl="0">
              <a:lnSpc>
                <a:spcPct val="120000"/>
              </a:lnSpc>
              <a:spcBef>
                <a:spcPts val="100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osobista sytuacja dłużnika wskazuje w oczywisty sposób na trwałą niezdolność do dokonywania spłat w ramach planu spłaty wierzycieli;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umarza zobowiązania upadłego bez ustalenia planu spłaty wierzycieli;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obciąża Skarb Państwa tymczasowo pokrytymi kosztami postępowania;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umarza zobowiązania upadłego;</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jeżeli są fundusze masy upadłości: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wydaje postanowienie o ustaleniu planu spłaty wierzycieli;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dokonuje podziału funduszy między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p:txBody>
      </p:sp>
      <p:sp>
        <p:nvSpPr>
          <p:cNvPr id="345" name="Google Shape;345;g3428a53f442_0_0"/>
          <p:cNvSpPr txBox="1"/>
          <p:nvPr/>
        </p:nvSpPr>
        <p:spPr>
          <a:xfrm>
            <a:off x="908800" y="1262200"/>
            <a:ext cx="6462300" cy="9477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chemeClr val="dk1"/>
              </a:buClr>
              <a:buSzPts val="2899"/>
              <a:buFont typeface="Arial"/>
              <a:buNone/>
            </a:pPr>
            <a:r>
              <a:rPr lang="en-US" sz="2799">
                <a:solidFill>
                  <a:srgbClr val="EBCD8A"/>
                </a:solidFill>
                <a:latin typeface="Playfair Display"/>
                <a:ea typeface="Playfair Display"/>
                <a:cs typeface="Playfair Display"/>
                <a:sym typeface="Playfair Display"/>
              </a:rPr>
              <a:t>Umorzenie zobowiązań upadłego bez ustalenia planu spłaty </a:t>
            </a:r>
            <a:endParaRPr sz="2648" b="0" i="0" u="none" strike="noStrike" cap="none">
              <a:solidFill>
                <a:srgbClr val="EBCD8A"/>
              </a:solidFill>
              <a:latin typeface="Playfair Display"/>
              <a:ea typeface="Playfair Display"/>
              <a:cs typeface="Playfair Display"/>
              <a:sym typeface="Playfair Display"/>
            </a:endParaRPr>
          </a:p>
        </p:txBody>
      </p:sp>
      <p:sp>
        <p:nvSpPr>
          <p:cNvPr id="346" name="Google Shape;346;g3428a53f442_0_0"/>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g3428a53f442_0_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51"/>
        <p:cNvGrpSpPr/>
        <p:nvPr/>
      </p:nvGrpSpPr>
      <p:grpSpPr>
        <a:xfrm>
          <a:off x="0" y="0"/>
          <a:ext cx="0" cy="0"/>
          <a:chOff x="0" y="0"/>
          <a:chExt cx="0" cy="0"/>
        </a:xfrm>
      </p:grpSpPr>
      <p:sp>
        <p:nvSpPr>
          <p:cNvPr id="352" name="Google Shape;352;g3505f169395_0_5"/>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505f169395_0_5"/>
          <p:cNvSpPr txBox="1"/>
          <p:nvPr/>
        </p:nvSpPr>
        <p:spPr>
          <a:xfrm>
            <a:off x="1535975" y="1527125"/>
            <a:ext cx="8627400" cy="4461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Umorzenie postępowania upadłościowego</a:t>
            </a:r>
            <a:endParaRPr sz="100" b="0" i="0" u="none" strike="noStrike" cap="none">
              <a:solidFill>
                <a:srgbClr val="000000"/>
              </a:solidFill>
              <a:latin typeface="Arial"/>
              <a:ea typeface="Arial"/>
              <a:cs typeface="Arial"/>
              <a:sym typeface="Arial"/>
            </a:endParaRPr>
          </a:p>
        </p:txBody>
      </p:sp>
      <p:sp>
        <p:nvSpPr>
          <p:cNvPr id="354" name="Google Shape;354;g3505f169395_0_5"/>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1</a:t>
            </a:r>
            <a:r>
              <a:rPr lang="en-US" sz="1600">
                <a:solidFill>
                  <a:srgbClr val="FFFFFF"/>
                </a:solidFill>
                <a:latin typeface="Rosario"/>
                <a:ea typeface="Rosario"/>
                <a:cs typeface="Rosario"/>
                <a:sym typeface="Rosario"/>
              </a:rPr>
              <a:t>9</a:t>
            </a:r>
            <a:endParaRPr sz="1400" b="0" i="0" u="none" strike="noStrike" cap="none">
              <a:solidFill>
                <a:srgbClr val="000000"/>
              </a:solidFill>
              <a:latin typeface="Arial"/>
              <a:ea typeface="Arial"/>
              <a:cs typeface="Arial"/>
              <a:sym typeface="Arial"/>
            </a:endParaRPr>
          </a:p>
        </p:txBody>
      </p:sp>
      <p:grpSp>
        <p:nvGrpSpPr>
          <p:cNvPr id="355" name="Google Shape;355;g3505f169395_0_5"/>
          <p:cNvGrpSpPr/>
          <p:nvPr/>
        </p:nvGrpSpPr>
        <p:grpSpPr>
          <a:xfrm>
            <a:off x="-875177" y="1175375"/>
            <a:ext cx="1637983" cy="797850"/>
            <a:chOff x="0" y="-38100"/>
            <a:chExt cx="431400" cy="210132"/>
          </a:xfrm>
        </p:grpSpPr>
        <p:sp>
          <p:nvSpPr>
            <p:cNvPr id="356" name="Google Shape;356;g3505f169395_0_5"/>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3505f169395_0_5"/>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8" name="Google Shape;358;g3505f169395_0_5"/>
          <p:cNvGrpSpPr/>
          <p:nvPr/>
        </p:nvGrpSpPr>
        <p:grpSpPr>
          <a:xfrm>
            <a:off x="13805231" y="8787046"/>
            <a:ext cx="1637983" cy="797850"/>
            <a:chOff x="0" y="-38100"/>
            <a:chExt cx="431400" cy="210132"/>
          </a:xfrm>
        </p:grpSpPr>
        <p:sp>
          <p:nvSpPr>
            <p:cNvPr id="359" name="Google Shape;359;g3505f169395_0_5"/>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505f169395_0_5"/>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g3505f169395_0_5"/>
          <p:cNvGrpSpPr/>
          <p:nvPr/>
        </p:nvGrpSpPr>
        <p:grpSpPr>
          <a:xfrm>
            <a:off x="502388" y="486440"/>
            <a:ext cx="3664810" cy="383265"/>
            <a:chOff x="0" y="0"/>
            <a:chExt cx="4886414" cy="511020"/>
          </a:xfrm>
        </p:grpSpPr>
        <p:sp>
          <p:nvSpPr>
            <p:cNvPr id="362" name="Google Shape;362;g3505f169395_0_5"/>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3505f169395_0_5"/>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64" name="Google Shape;364;g3505f169395_0_5"/>
          <p:cNvSpPr txBox="1"/>
          <p:nvPr/>
        </p:nvSpPr>
        <p:spPr>
          <a:xfrm>
            <a:off x="1535975" y="2774950"/>
            <a:ext cx="10050600" cy="4383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10</a:t>
            </a:r>
            <a:r>
              <a:rPr lang="en-US" sz="1600" b="1">
                <a:solidFill>
                  <a:schemeClr val="lt1"/>
                </a:solidFill>
                <a:latin typeface="Playfair Display"/>
                <a:ea typeface="Playfair Display"/>
                <a:cs typeface="Playfair Display"/>
                <a:sym typeface="Playfair Display"/>
              </a:rPr>
              <a:t> [Umorzenie postępowania]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1</a:t>
            </a:r>
            <a:r>
              <a:rPr lang="en-US" sz="1600">
                <a:solidFill>
                  <a:schemeClr val="lt1"/>
                </a:solidFill>
                <a:latin typeface="Playfair Display"/>
                <a:ea typeface="Playfair Display"/>
                <a:cs typeface="Playfair Display"/>
                <a:sym typeface="Playfair Display"/>
              </a:rPr>
              <a:t>. Sąd umarza postępowanie na wniosek upadłego.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Jeżeli upadły nie wskaże lub nie wyda syndykowi całego majątku, niezbędnych dokumentów lub w inny sposób nie wykonuje ciążących na nim obowiązków, sąd, z urzędu albo na wniosek syndyka lub wierzyciela, po wysłuchaniu upadłego, syndyka, a w razie potrzeby także wierzycieli, umarza postępowanie, chyba że uchybienie przez upadłego ciążącym na nim obowiązkom nie jest istotne lub przeprowadzenie postępowania jest uzasadnione względami słuszności lub względami humanitarnymi.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2a. Sąd umarza postępowanie, jeżeli zostanie ujawnione, że dane podane przez dłużnika we wniosku o ogłoszenie upadłości są niezgodne z prawdą lub niezupełne, chyba że niezgodność lub niezupełność nie są istotne lub przeprowadzenie postępowania jest uzasadnione względami słuszności lub względami humanitarnymi.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Sąd nie umarza postępowania, jeżeli umorzenie postępowania mogłoby skutkować pokrzywdzeniem wierzycieli.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Na postanowienie w przedmiocie umorzenia postępowania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5. Do postępowania wszczętego na wniosek wierzyciela przepisów ust. 1 i 2 nie stosuje się.</a:t>
            </a:r>
            <a:endParaRPr sz="1600">
              <a:solidFill>
                <a:schemeClr val="lt1"/>
              </a:solidFill>
              <a:latin typeface="Playfair Display"/>
              <a:ea typeface="Playfair Display"/>
              <a:cs typeface="Playfair Display"/>
              <a:sym typeface="Playfair Display"/>
            </a:endParaRPr>
          </a:p>
        </p:txBody>
      </p:sp>
      <p:sp>
        <p:nvSpPr>
          <p:cNvPr id="365" name="Google Shape;365;g3505f169395_0_5"/>
          <p:cNvSpPr/>
          <p:nvPr/>
        </p:nvSpPr>
        <p:spPr>
          <a:xfrm>
            <a:off x="-28160" y="444037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5">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p:nvPr/>
        </p:nvSpPr>
        <p:spPr>
          <a:xfrm flipH="1">
            <a:off x="0" y="0"/>
            <a:ext cx="18288000" cy="102870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blipFill rotWithShape="1">
            <a:blip r:embed="rId3">
              <a:alphaModFix/>
            </a:blip>
            <a:stretch>
              <a:fillRect t="-9217" b="-921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p3"/>
          <p:cNvGrpSpPr/>
          <p:nvPr/>
        </p:nvGrpSpPr>
        <p:grpSpPr>
          <a:xfrm>
            <a:off x="259088" y="-108496"/>
            <a:ext cx="9907552" cy="10745543"/>
            <a:chOff x="0" y="-28575"/>
            <a:chExt cx="2609396" cy="2830102"/>
          </a:xfrm>
        </p:grpSpPr>
        <p:sp>
          <p:nvSpPr>
            <p:cNvPr id="96" name="Google Shape;96;p3"/>
            <p:cNvSpPr/>
            <p:nvPr/>
          </p:nvSpPr>
          <p:spPr>
            <a:xfrm>
              <a:off x="0" y="0"/>
              <a:ext cx="2609396" cy="2801527"/>
            </a:xfrm>
            <a:custGeom>
              <a:avLst/>
              <a:gdLst/>
              <a:ahLst/>
              <a:cxnLst/>
              <a:rect l="l" t="t" r="r" b="b"/>
              <a:pathLst>
                <a:path w="2609396" h="2801527" extrusionOk="0">
                  <a:moveTo>
                    <a:pt x="0" y="0"/>
                  </a:moveTo>
                  <a:lnTo>
                    <a:pt x="2609396" y="0"/>
                  </a:lnTo>
                  <a:lnTo>
                    <a:pt x="2609396" y="2801527"/>
                  </a:lnTo>
                  <a:lnTo>
                    <a:pt x="0" y="2801527"/>
                  </a:lnTo>
                  <a:close/>
                </a:path>
              </a:pathLst>
            </a:custGeom>
            <a:gradFill>
              <a:gsLst>
                <a:gs pos="0">
                  <a:srgbClr val="31333E"/>
                </a:gs>
                <a:gs pos="100000">
                  <a:srgbClr val="31333E">
                    <a:alpha val="0"/>
                  </a:srgbClr>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0" y="-28575"/>
              <a:ext cx="2609396" cy="2830102"/>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8" name="Google Shape;98;p3"/>
          <p:cNvGrpSpPr/>
          <p:nvPr/>
        </p:nvGrpSpPr>
        <p:grpSpPr>
          <a:xfrm>
            <a:off x="502388" y="486440"/>
            <a:ext cx="3664810" cy="571359"/>
            <a:chOff x="0" y="0"/>
            <a:chExt cx="4886414" cy="761812"/>
          </a:xfrm>
        </p:grpSpPr>
        <p:sp>
          <p:nvSpPr>
            <p:cNvPr id="99" name="Google Shape;99;p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101" name="Google Shape;101;p3"/>
          <p:cNvSpPr txBox="1"/>
          <p:nvPr/>
        </p:nvSpPr>
        <p:spPr>
          <a:xfrm>
            <a:off x="1212194" y="1575956"/>
            <a:ext cx="9929700" cy="530700"/>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Clr>
                <a:srgbClr val="000000"/>
              </a:buClr>
              <a:buSzPts val="2948"/>
              <a:buFont typeface="Arial"/>
              <a:buNone/>
            </a:pPr>
            <a:r>
              <a:rPr lang="en-US" sz="3448">
                <a:solidFill>
                  <a:srgbClr val="EBCD8A"/>
                </a:solidFill>
                <a:latin typeface="Playfair Display"/>
                <a:ea typeface="Playfair Display"/>
                <a:cs typeface="Playfair Display"/>
                <a:sym typeface="Playfair Display"/>
              </a:rPr>
              <a:t>Postępowania odrębne</a:t>
            </a:r>
            <a:endParaRPr sz="3448" b="0" i="0" u="none" strike="noStrike" cap="none">
              <a:solidFill>
                <a:srgbClr val="EBCD8A"/>
              </a:solidFill>
              <a:latin typeface="Playfair Display"/>
              <a:ea typeface="Playfair Display"/>
              <a:cs typeface="Playfair Display"/>
              <a:sym typeface="Playfair Display"/>
            </a:endParaRPr>
          </a:p>
        </p:txBody>
      </p:sp>
      <p:sp>
        <p:nvSpPr>
          <p:cNvPr id="102" name="Google Shape;102;p3"/>
          <p:cNvSpPr txBox="1"/>
          <p:nvPr/>
        </p:nvSpPr>
        <p:spPr>
          <a:xfrm>
            <a:off x="4167200" y="2942650"/>
            <a:ext cx="10515300" cy="5448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 [Zakres stosowania]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Przepisy części pierwszej stosuje się odpowiednio do innych rodzajów postępowań unormowanych w ustawie, chyba że przepis szczególny stanowi inaczej.</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Przepisy części pierwszej stosuje się odpowiednio do postępowań określonych w art. 36 oraz rozdziale V rozporządzenia Parlamentu Europejskiego i Rady (UE) 2015/848 z dnia 20 maja 2015 r. w sprawie postępowania upadłościowego (Dz.Urz. UE L 141 z 05.06.2015, str. 19), zwanego dalej "rozporządzeniem 2015/848".</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Postępowanie upadłościowe wszczęte po śmierci niewypłacalnego dłużnika:</a:t>
            </a:r>
            <a:r>
              <a:rPr lang="en-US" sz="1600">
                <a:solidFill>
                  <a:schemeClr val="lt1"/>
                </a:solidFill>
                <a:latin typeface="Playfair Display"/>
                <a:ea typeface="Playfair Display"/>
                <a:cs typeface="Playfair Display"/>
                <a:sym typeface="Playfair Display"/>
              </a:rPr>
              <a:t> art. 418 – 425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Postępowanie upadłościowe wobec deweloperów:</a:t>
            </a:r>
            <a:r>
              <a:rPr lang="en-US" sz="1600">
                <a:solidFill>
                  <a:schemeClr val="lt1"/>
                </a:solidFill>
                <a:latin typeface="Playfair Display"/>
                <a:ea typeface="Playfair Display"/>
                <a:cs typeface="Playfair Display"/>
                <a:sym typeface="Playfair Display"/>
              </a:rPr>
              <a:t> art. 425a – 425s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Postępowanie upadłościowe wobec banków i spółdzielczych kas oszczędnościowo-kredytowych</a:t>
            </a:r>
            <a:r>
              <a:rPr lang="en-US" sz="1600">
                <a:solidFill>
                  <a:schemeClr val="lt1"/>
                </a:solidFill>
                <a:latin typeface="Playfair Display"/>
                <a:ea typeface="Playfair Display"/>
                <a:cs typeface="Playfair Display"/>
                <a:sym typeface="Playfair Display"/>
              </a:rPr>
              <a:t>: art. 426 – 470</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Postępowanie upadłościowe wobec zakładów ubezpieczeń i zakładów reasekuracji:</a:t>
            </a:r>
            <a:r>
              <a:rPr lang="en-US" sz="1600">
                <a:solidFill>
                  <a:schemeClr val="lt1"/>
                </a:solidFill>
                <a:latin typeface="Playfair Display"/>
                <a:ea typeface="Playfair Display"/>
                <a:cs typeface="Playfair Display"/>
                <a:sym typeface="Playfair Display"/>
              </a:rPr>
              <a:t> art. 471 – 482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a:t>
            </a:r>
            <a:r>
              <a:rPr lang="en-US" sz="1600" b="1">
                <a:solidFill>
                  <a:schemeClr val="lt1"/>
                </a:solidFill>
                <a:latin typeface="Playfair Display"/>
                <a:ea typeface="Playfair Display"/>
                <a:cs typeface="Playfair Display"/>
                <a:sym typeface="Playfair Display"/>
              </a:rPr>
              <a:t>ostępowanie upadłościowe wobec emitentów obligacji:</a:t>
            </a:r>
            <a:r>
              <a:rPr lang="en-US" sz="1600">
                <a:solidFill>
                  <a:schemeClr val="lt1"/>
                </a:solidFill>
                <a:latin typeface="Playfair Display"/>
                <a:ea typeface="Playfair Display"/>
                <a:cs typeface="Playfair Display"/>
                <a:sym typeface="Playfair Display"/>
              </a:rPr>
              <a:t> art. 483 – 491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Postępowanie upadłościowe wobec osób fizycznych nieprowadzących działalności gospodarczej:</a:t>
            </a:r>
            <a:r>
              <a:rPr lang="en-US" sz="1600">
                <a:solidFill>
                  <a:schemeClr val="lt1"/>
                </a:solidFill>
                <a:latin typeface="Playfair Display"/>
                <a:ea typeface="Playfair Display"/>
                <a:cs typeface="Playfair Display"/>
                <a:sym typeface="Playfair Display"/>
              </a:rPr>
              <a:t> art. 491(1) – 491(23). </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p:txBody>
      </p:sp>
      <p:sp>
        <p:nvSpPr>
          <p:cNvPr id="103" name="Google Shape;103;p3"/>
          <p:cNvSpPr txBox="1"/>
          <p:nvPr/>
        </p:nvSpPr>
        <p:spPr>
          <a:xfrm>
            <a:off x="9140898" y="1854562"/>
            <a:ext cx="8115300" cy="2463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endParaRPr sz="1600" b="0" i="0" u="none" strike="noStrike" cap="none">
              <a:solidFill>
                <a:srgbClr val="FFFFFF"/>
              </a:solidFill>
              <a:latin typeface="Playfair Display"/>
              <a:ea typeface="Playfair Display"/>
              <a:cs typeface="Playfair Display"/>
              <a:sym typeface="Playfair Display"/>
            </a:endParaRPr>
          </a:p>
        </p:txBody>
      </p:sp>
      <p:grpSp>
        <p:nvGrpSpPr>
          <p:cNvPr id="104" name="Google Shape;104;p3"/>
          <p:cNvGrpSpPr/>
          <p:nvPr/>
        </p:nvGrpSpPr>
        <p:grpSpPr>
          <a:xfrm>
            <a:off x="16970755" y="414861"/>
            <a:ext cx="440528" cy="246300"/>
            <a:chOff x="17191472" y="404350"/>
            <a:chExt cx="440528" cy="246300"/>
          </a:xfrm>
        </p:grpSpPr>
        <p:sp>
          <p:nvSpPr>
            <p:cNvPr id="105" name="Google Shape;105;p3"/>
            <p:cNvSpPr/>
            <p:nvPr/>
          </p:nvSpPr>
          <p:spPr>
            <a:xfrm>
              <a:off x="17191472" y="522631"/>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txBox="1"/>
            <p:nvPr/>
          </p:nvSpPr>
          <p:spPr>
            <a:xfrm>
              <a:off x="17395600" y="404350"/>
              <a:ext cx="2364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02</a:t>
              </a:r>
              <a:endParaRPr sz="1400" b="0" i="0" u="none" strike="noStrike" cap="none">
                <a:solidFill>
                  <a:srgbClr val="000000"/>
                </a:solidFill>
                <a:latin typeface="Arial"/>
                <a:ea typeface="Arial"/>
                <a:cs typeface="Arial"/>
                <a:sym typeface="Arial"/>
              </a:endParaRPr>
            </a:p>
          </p:txBody>
        </p:sp>
      </p:grpSp>
      <p:grpSp>
        <p:nvGrpSpPr>
          <p:cNvPr id="107" name="Google Shape;107;p3"/>
          <p:cNvGrpSpPr/>
          <p:nvPr/>
        </p:nvGrpSpPr>
        <p:grpSpPr>
          <a:xfrm>
            <a:off x="-875177" y="1403975"/>
            <a:ext cx="1637983" cy="797850"/>
            <a:chOff x="0" y="-38100"/>
            <a:chExt cx="431400" cy="210132"/>
          </a:xfrm>
        </p:grpSpPr>
        <p:sp>
          <p:nvSpPr>
            <p:cNvPr id="108" name="Google Shape;108;p3"/>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69"/>
        <p:cNvGrpSpPr/>
        <p:nvPr/>
      </p:nvGrpSpPr>
      <p:grpSpPr>
        <a:xfrm>
          <a:off x="0" y="0"/>
          <a:ext cx="0" cy="0"/>
          <a:chOff x="0" y="0"/>
          <a:chExt cx="0" cy="0"/>
        </a:xfrm>
      </p:grpSpPr>
      <p:sp>
        <p:nvSpPr>
          <p:cNvPr id="370" name="Google Shape;370;g3505f169395_0_23"/>
          <p:cNvSpPr/>
          <p:nvPr/>
        </p:nvSpPr>
        <p:spPr>
          <a:xfrm>
            <a:off x="-28160" y="444037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3505f169395_0_23"/>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505f169395_0_23"/>
          <p:cNvSpPr txBox="1"/>
          <p:nvPr/>
        </p:nvSpPr>
        <p:spPr>
          <a:xfrm>
            <a:off x="1056875" y="1447175"/>
            <a:ext cx="8627400" cy="4461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Układ w upadłości konsumenckiej</a:t>
            </a:r>
            <a:endParaRPr sz="100" b="0" i="0" u="none" strike="noStrike" cap="none">
              <a:solidFill>
                <a:srgbClr val="000000"/>
              </a:solidFill>
              <a:latin typeface="Arial"/>
              <a:ea typeface="Arial"/>
              <a:cs typeface="Arial"/>
              <a:sym typeface="Arial"/>
            </a:endParaRPr>
          </a:p>
        </p:txBody>
      </p:sp>
      <p:sp>
        <p:nvSpPr>
          <p:cNvPr id="373" name="Google Shape;373;g3505f169395_0_23"/>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20</a:t>
            </a:r>
            <a:endParaRPr sz="1400" b="0" i="0" u="none" strike="noStrike" cap="none">
              <a:solidFill>
                <a:srgbClr val="000000"/>
              </a:solidFill>
              <a:latin typeface="Arial"/>
              <a:ea typeface="Arial"/>
              <a:cs typeface="Arial"/>
              <a:sym typeface="Arial"/>
            </a:endParaRPr>
          </a:p>
        </p:txBody>
      </p:sp>
      <p:grpSp>
        <p:nvGrpSpPr>
          <p:cNvPr id="374" name="Google Shape;374;g3505f169395_0_23"/>
          <p:cNvGrpSpPr/>
          <p:nvPr/>
        </p:nvGrpSpPr>
        <p:grpSpPr>
          <a:xfrm>
            <a:off x="-875177" y="1175375"/>
            <a:ext cx="1637983" cy="797850"/>
            <a:chOff x="0" y="-38100"/>
            <a:chExt cx="431400" cy="210132"/>
          </a:xfrm>
        </p:grpSpPr>
        <p:sp>
          <p:nvSpPr>
            <p:cNvPr id="375" name="Google Shape;375;g3505f169395_0_23"/>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3505f169395_0_23"/>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7" name="Google Shape;377;g3505f169395_0_23"/>
          <p:cNvGrpSpPr/>
          <p:nvPr/>
        </p:nvGrpSpPr>
        <p:grpSpPr>
          <a:xfrm>
            <a:off x="502388" y="486440"/>
            <a:ext cx="3664810" cy="383265"/>
            <a:chOff x="0" y="0"/>
            <a:chExt cx="4886414" cy="511020"/>
          </a:xfrm>
        </p:grpSpPr>
        <p:sp>
          <p:nvSpPr>
            <p:cNvPr id="378" name="Google Shape;378;g3505f169395_0_2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3505f169395_0_23"/>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80" name="Google Shape;380;g3505f169395_0_23"/>
          <p:cNvSpPr txBox="1"/>
          <p:nvPr/>
        </p:nvSpPr>
        <p:spPr>
          <a:xfrm>
            <a:off x="1056875" y="2239500"/>
            <a:ext cx="65277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22</a:t>
            </a:r>
            <a:r>
              <a:rPr lang="en-US" sz="1600" b="1">
                <a:solidFill>
                  <a:schemeClr val="lt1"/>
                </a:solidFill>
                <a:latin typeface="Playfair Display"/>
                <a:ea typeface="Playfair Display"/>
                <a:cs typeface="Playfair Display"/>
                <a:sym typeface="Playfair Display"/>
              </a:rPr>
              <a:t> [Zgromadzenie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Jeżeli zostanie uprawdopodobnione, że w drodze układu zostaną osiągnięte cele postępowania, sędzia-komisarz, na wniosek upadłego, postanowieniem zwołuje zgromadzenie wierzycieli w celu zawarcia układu. Na postanowienie o odmowie zwołania zgromadzenia wierzycieli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Zwołując zgromadzenie wierzycieli sędzia-komisarz może wstrzymać likwidację majątku upadłego, w szczególności lokalu mieszkalnego albo domu jednorodzinnego, w którym zamieszkuje upadły. Na postanowienie w przedmiocie wstrzymania likwidacji przysługuje zażalenie.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Wniosek o zwołanie zgromadzenia wierzycieli złożony po zakończeniu likwidacji masy upadłości pozostawia się bez rozpoznania.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Układ może zostać przyjęty wyłącznie za zgodą upadłego.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5. W przypadku postępowania wszczętego na wniosek wierzyciela wniosek, o którym mowa w ust. 1, może złożyć również każdy z wierzycieli. Przepisu ust. 4 nie stosuje się.</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23 </a:t>
            </a:r>
            <a:r>
              <a:rPr lang="en-US" sz="1600" b="1">
                <a:solidFill>
                  <a:schemeClr val="lt1"/>
                </a:solidFill>
                <a:latin typeface="Playfair Display"/>
                <a:ea typeface="Playfair Display"/>
                <a:cs typeface="Playfair Display"/>
                <a:sym typeface="Playfair Display"/>
              </a:rPr>
              <a:t>[Odpowiednie zastosowanie przepisów]</a:t>
            </a:r>
            <a:endParaRPr sz="1600" b="1">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Do zawarcia układu w postępowaniu prowadzonym na podstawie przepisów niniejszego tytułu, do jego skutków, zmiany oraz uchylenia przepisy o układzie w postępowaniu upadłościowym prowadzonym wobec przedsiębiorców stosuje się odpowiednio, z wyjątkiem przepisów art. 192 ust. 1 i 2.</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p:txBody>
      </p:sp>
      <p:sp>
        <p:nvSpPr>
          <p:cNvPr id="381" name="Google Shape;381;g3505f169395_0_23"/>
          <p:cNvSpPr txBox="1"/>
          <p:nvPr/>
        </p:nvSpPr>
        <p:spPr>
          <a:xfrm>
            <a:off x="9134600" y="946775"/>
            <a:ext cx="8398500" cy="9112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25</a:t>
            </a:r>
            <a:r>
              <a:rPr lang="en-US" sz="1600" b="1">
                <a:solidFill>
                  <a:schemeClr val="lt1"/>
                </a:solidFill>
                <a:latin typeface="Playfair Display"/>
                <a:ea typeface="Playfair Display"/>
                <a:cs typeface="Playfair Display"/>
                <a:sym typeface="Playfair Display"/>
              </a:rPr>
              <a:t> [Wniosek]</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Dłużnik będący osobą fizyczną nieprowadzącą działalności gospodarczej, który stał się niewypłacalny, może wystąpić do sądu upadłościowego o otwarcie postępowania o zawarcie układu na zgromadzeniu wierzycieli.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Sąd może skierować dłużnika, który złożył wniosek o ogłoszenie upadłości, do postępowania o zawarcie układu na zgromadzeniu wierzycieli, chyba że dłużnik we wniosku o ogłoszenie upadłości złożył oświadczenie, że nie wyraża zgody na udział w postępowaniu o zawarcie układu na zgromadzeniu wierzycieli.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Sąd uwzględnia wniosek dłużnika o otwarcie postępowania o zawarcie układu na zgromadzeniu wierzycieli albo może skierować go do tego postępowania, jeżeli możliwości zarobkowe dłużnika oraz jego sytuacja zawodowa wskazują na zdolność do pokrycia kosztów postępowania o zawarcie układu oraz możliwość zawarcia i wykonania układu z wierzycielami.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Do wniosku o otwarcie postępowania o zawarcie układu na zgromadzeniu wierzycieli stosuje się odpowiednio przepis art. 216aa. W przypadku, o którym mowa w art. 216aa ust. 1, wniosek o otwarcie postępowania o zawarcie układu na zgromadzeniu wierzycieli składa się na formularzu.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5. Wniosek, o którym mowa w ust. 4, powinien odpowiadać warunkom formalnym, o których mowa w art. 4912 ust. 4, oraz zawierać wstępne propozycje układowe.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27</a:t>
            </a:r>
            <a:r>
              <a:rPr lang="en-US" sz="1600" b="1">
                <a:solidFill>
                  <a:schemeClr val="lt1"/>
                </a:solidFill>
                <a:latin typeface="Playfair Display"/>
                <a:ea typeface="Playfair Display"/>
                <a:cs typeface="Playfair Display"/>
                <a:sym typeface="Playfair Display"/>
              </a:rPr>
              <a:t> [Postanowienie o otwarciu postępowania o zawarcie układu na zgromadzeniu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1.Uwzględniając wniosek o otwarcie postępowania o zawarcie układu na zgromadzeniu wierzycieli lub kierując dłużnika do tego postępowania, sąd wydaje postanowienie o otwarciu postępowania o zawarcie układu na zgromadzeniu wierzycieli, w którym:</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wymienia imię i nazwisko, miejsce zamieszkania, adres oraz numer PESEL dłużnika, a jeżeli dłużnik nie posiada numeru PESEL – inne dane umożliwiające jego jednoznaczną identyfikację;</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wyznacza nadzorcę sądowego.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Przez inne dane umożliwiające jednoznaczną identyfikację, o których mowa w ust. 1 pkt 1, rozumie się dane, o których mowa w art. 4912 ust. 5c.</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85"/>
        <p:cNvGrpSpPr/>
        <p:nvPr/>
      </p:nvGrpSpPr>
      <p:grpSpPr>
        <a:xfrm>
          <a:off x="0" y="0"/>
          <a:ext cx="0" cy="0"/>
          <a:chOff x="0" y="0"/>
          <a:chExt cx="0" cy="0"/>
        </a:xfrm>
      </p:grpSpPr>
      <p:sp>
        <p:nvSpPr>
          <p:cNvPr id="386" name="Google Shape;386;g3506d44a1e1_0_1"/>
          <p:cNvSpPr/>
          <p:nvPr/>
        </p:nvSpPr>
        <p:spPr>
          <a:xfrm>
            <a:off x="-28160" y="4440375"/>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506d44a1e1_0_1"/>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506d44a1e1_0_1"/>
          <p:cNvSpPr txBox="1"/>
          <p:nvPr/>
        </p:nvSpPr>
        <p:spPr>
          <a:xfrm>
            <a:off x="1056875" y="1142375"/>
            <a:ext cx="8627400" cy="831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99"/>
              <a:buFont typeface="Arial"/>
              <a:buNone/>
            </a:pPr>
            <a:r>
              <a:rPr lang="en-US" sz="2699">
                <a:solidFill>
                  <a:srgbClr val="EBCD8A"/>
                </a:solidFill>
                <a:latin typeface="Playfair Display"/>
                <a:ea typeface="Playfair Display"/>
                <a:cs typeface="Playfair Display"/>
                <a:sym typeface="Playfair Display"/>
              </a:rPr>
              <a:t>Postępowanie o zawarciu układu na </a:t>
            </a:r>
            <a:endParaRPr sz="2699">
              <a:solidFill>
                <a:srgbClr val="EBCD8A"/>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899"/>
              <a:buFont typeface="Arial"/>
              <a:buNone/>
            </a:pPr>
            <a:r>
              <a:rPr lang="en-US" sz="2699">
                <a:solidFill>
                  <a:srgbClr val="EBCD8A"/>
                </a:solidFill>
                <a:latin typeface="Playfair Display"/>
                <a:ea typeface="Playfair Display"/>
                <a:cs typeface="Playfair Display"/>
                <a:sym typeface="Playfair Display"/>
              </a:rPr>
              <a:t>zgromadzeniu wierzycieli</a:t>
            </a:r>
            <a:endParaRPr sz="100" b="0" i="0" u="none" strike="noStrike" cap="none">
              <a:solidFill>
                <a:srgbClr val="000000"/>
              </a:solidFill>
              <a:latin typeface="Arial"/>
              <a:ea typeface="Arial"/>
              <a:cs typeface="Arial"/>
              <a:sym typeface="Arial"/>
            </a:endParaRPr>
          </a:p>
        </p:txBody>
      </p:sp>
      <p:sp>
        <p:nvSpPr>
          <p:cNvPr id="389" name="Google Shape;389;g3506d44a1e1_0_1"/>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21</a:t>
            </a:r>
            <a:endParaRPr sz="1400" b="0" i="0" u="none" strike="noStrike" cap="none">
              <a:solidFill>
                <a:srgbClr val="000000"/>
              </a:solidFill>
              <a:latin typeface="Arial"/>
              <a:ea typeface="Arial"/>
              <a:cs typeface="Arial"/>
              <a:sym typeface="Arial"/>
            </a:endParaRPr>
          </a:p>
        </p:txBody>
      </p:sp>
      <p:grpSp>
        <p:nvGrpSpPr>
          <p:cNvPr id="390" name="Google Shape;390;g3506d44a1e1_0_1"/>
          <p:cNvGrpSpPr/>
          <p:nvPr/>
        </p:nvGrpSpPr>
        <p:grpSpPr>
          <a:xfrm>
            <a:off x="-875177" y="1099175"/>
            <a:ext cx="1637983" cy="797850"/>
            <a:chOff x="0" y="-38100"/>
            <a:chExt cx="431400" cy="210132"/>
          </a:xfrm>
        </p:grpSpPr>
        <p:sp>
          <p:nvSpPr>
            <p:cNvPr id="391" name="Google Shape;391;g3506d44a1e1_0_1"/>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g3506d44a1e1_0_1"/>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3" name="Google Shape;393;g3506d44a1e1_0_1"/>
          <p:cNvGrpSpPr/>
          <p:nvPr/>
        </p:nvGrpSpPr>
        <p:grpSpPr>
          <a:xfrm>
            <a:off x="502388" y="486440"/>
            <a:ext cx="3664810" cy="383265"/>
            <a:chOff x="0" y="0"/>
            <a:chExt cx="4886414" cy="511020"/>
          </a:xfrm>
        </p:grpSpPr>
        <p:sp>
          <p:nvSpPr>
            <p:cNvPr id="394" name="Google Shape;394;g3506d44a1e1_0_1"/>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3506d44a1e1_0_1"/>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396" name="Google Shape;396;g3506d44a1e1_0_1"/>
          <p:cNvSpPr txBox="1"/>
          <p:nvPr/>
        </p:nvSpPr>
        <p:spPr>
          <a:xfrm>
            <a:off x="1056875" y="2315700"/>
            <a:ext cx="66684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30</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Działania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nadzorcy</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sądowego</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err="1">
                <a:solidFill>
                  <a:schemeClr val="lt1"/>
                </a:solidFill>
                <a:latin typeface="Playfair Display"/>
                <a:ea typeface="Playfair Display"/>
                <a:cs typeface="Playfair Display"/>
                <a:sym typeface="Playfair Display"/>
              </a:rPr>
              <a:t>Nadzorca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trzydziestu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dni</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doręczenia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otwarciu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zawarcie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1) </a:t>
            </a:r>
            <a:r>
              <a:rPr lang="en-US" sz="1600" dirty="0" err="1">
                <a:solidFill>
                  <a:schemeClr val="lt1"/>
                </a:solidFill>
                <a:latin typeface="Playfair Display"/>
                <a:ea typeface="Playfair Display"/>
                <a:cs typeface="Playfair Display"/>
                <a:sym typeface="Playfair Display"/>
              </a:rPr>
              <a:t>sporządza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porozumieniu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dłużnikiem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propozycje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układowe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2) </a:t>
            </a:r>
            <a:r>
              <a:rPr lang="en-US" sz="1600" dirty="0" err="1">
                <a:solidFill>
                  <a:schemeClr val="lt1"/>
                </a:solidFill>
                <a:latin typeface="Playfair Display"/>
                <a:ea typeface="Playfair Display"/>
                <a:cs typeface="Playfair Display"/>
                <a:sym typeface="Playfair Display"/>
              </a:rPr>
              <a:t>sporządza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spis</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3) </a:t>
            </a:r>
            <a:r>
              <a:rPr lang="en-US" sz="1600" dirty="0" err="1">
                <a:solidFill>
                  <a:schemeClr val="lt1"/>
                </a:solidFill>
                <a:latin typeface="Playfair Display"/>
                <a:ea typeface="Playfair Display"/>
                <a:cs typeface="Playfair Display"/>
                <a:sym typeface="Playfair Display"/>
              </a:rPr>
              <a:t>sporządza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spis</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spornych</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4) </a:t>
            </a:r>
            <a:r>
              <a:rPr lang="en-US" sz="1600" dirty="0" err="1">
                <a:solidFill>
                  <a:schemeClr val="lt1"/>
                </a:solidFill>
                <a:latin typeface="Playfair Display"/>
                <a:ea typeface="Playfair Display"/>
                <a:cs typeface="Playfair Display"/>
                <a:sym typeface="Playfair Display"/>
              </a:rPr>
              <a:t>zwołuje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celu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głosowania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nad</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układem</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31</a:t>
            </a:r>
            <a:r>
              <a:rPr lang="en-US" sz="1600" b="1" dirty="0">
                <a:solidFill>
                  <a:schemeClr val="lt1"/>
                </a:solidFill>
                <a:latin typeface="Playfair Display"/>
                <a:ea typeface="Playfair Display"/>
                <a:cs typeface="Playfair Display"/>
                <a:sym typeface="Playfair Display"/>
              </a:rPr>
              <a:t> [Termin </a:t>
            </a:r>
            <a:r>
              <a:rPr lang="en-US" sz="1600" b="1" dirty="0" err="1">
                <a:solidFill>
                  <a:schemeClr val="lt1"/>
                </a:solidFill>
                <a:latin typeface="Playfair Display"/>
                <a:ea typeface="Playfair Display"/>
                <a:cs typeface="Playfair Display"/>
                <a:sym typeface="Playfair Display"/>
              </a:rPr>
              <a:t>zgromadzenia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wierzycieli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1. Termin </a:t>
            </a:r>
            <a:r>
              <a:rPr lang="en-US" sz="1600" dirty="0" err="1">
                <a:solidFill>
                  <a:schemeClr val="lt1"/>
                </a:solidFill>
                <a:latin typeface="Playfair Display"/>
                <a:ea typeface="Playfair Display"/>
                <a:cs typeface="Playfair Display"/>
                <a:sym typeface="Playfair Display"/>
              </a:rPr>
              <a:t>zgromadzenia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ustala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nadzorca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sądowy</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porozumieniu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dłużnikiem</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2. </a:t>
            </a:r>
            <a:r>
              <a:rPr lang="en-US" sz="1600" dirty="0" err="1">
                <a:solidFill>
                  <a:schemeClr val="lt1"/>
                </a:solidFill>
                <a:latin typeface="Playfair Display"/>
                <a:ea typeface="Playfair Display"/>
                <a:cs typeface="Playfair Display"/>
                <a:sym typeface="Playfair Display"/>
              </a:rPr>
              <a:t>Zgromadzenie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odbyć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później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niż</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trzy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miesiące</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otwarcia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zawarcie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 w </a:t>
            </a:r>
            <a:r>
              <a:rPr lang="en-US" sz="1600" dirty="0" err="1">
                <a:solidFill>
                  <a:schemeClr val="lt1"/>
                </a:solidFill>
                <a:latin typeface="Playfair Display"/>
                <a:ea typeface="Playfair Display"/>
                <a:cs typeface="Playfair Display"/>
                <a:sym typeface="Playfair Display"/>
              </a:rPr>
              <a:t>przypadku</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którym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mowa</a:t>
            </a:r>
            <a:r>
              <a:rPr lang="en-US" sz="1600" dirty="0">
                <a:solidFill>
                  <a:schemeClr val="lt1"/>
                </a:solidFill>
                <a:latin typeface="Playfair Display"/>
                <a:ea typeface="Playfair Display"/>
                <a:cs typeface="Playfair Display"/>
                <a:sym typeface="Playfair Display"/>
              </a:rPr>
              <a:t> w art. 49125 </a:t>
            </a:r>
            <a:r>
              <a:rPr lang="en-US" sz="1600" dirty="0" err="1">
                <a:solidFill>
                  <a:schemeClr val="lt1"/>
                </a:solidFill>
                <a:latin typeface="Playfair Display"/>
                <a:ea typeface="Playfair Display"/>
                <a:cs typeface="Playfair Display"/>
                <a:sym typeface="Playfair Display"/>
              </a:rPr>
              <a:t>ust</a:t>
            </a:r>
            <a:r>
              <a:rPr lang="en-US" sz="1600" dirty="0">
                <a:solidFill>
                  <a:schemeClr val="lt1"/>
                </a:solidFill>
                <a:latin typeface="Playfair Display"/>
                <a:ea typeface="Playfair Display"/>
                <a:cs typeface="Playfair Display"/>
                <a:sym typeface="Playfair Display"/>
              </a:rPr>
              <a:t>. 2 – </a:t>
            </a:r>
            <a:r>
              <a:rPr lang="en-US" sz="1600" dirty="0" err="1">
                <a:solidFill>
                  <a:schemeClr val="lt1"/>
                </a:solidFill>
                <a:latin typeface="Playfair Display"/>
                <a:ea typeface="Playfair Display"/>
                <a:cs typeface="Playfair Display"/>
                <a:sym typeface="Playfair Display"/>
              </a:rPr>
              <a:t>cztery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miesiące</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otwarcia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 pod </a:t>
            </a:r>
            <a:r>
              <a:rPr lang="en-US" sz="1600" dirty="0" err="1">
                <a:solidFill>
                  <a:schemeClr val="lt1"/>
                </a:solidFill>
                <a:latin typeface="Playfair Display"/>
                <a:ea typeface="Playfair Display"/>
                <a:cs typeface="Playfair Display"/>
                <a:sym typeface="Playfair Display"/>
              </a:rPr>
              <a:t>rygorem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umorzenia</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dirty="0">
                <a:solidFill>
                  <a:schemeClr val="lt1"/>
                </a:solidFill>
                <a:latin typeface="Playfair Display"/>
                <a:ea typeface="Playfair Display"/>
                <a:cs typeface="Playfair Display"/>
                <a:sym typeface="Playfair Display"/>
              </a:rPr>
              <a:t>Art. 491</a:t>
            </a:r>
            <a:r>
              <a:rPr lang="en-US" sz="1600" b="1" baseline="30000" dirty="0">
                <a:solidFill>
                  <a:schemeClr val="lt1"/>
                </a:solidFill>
                <a:latin typeface="Playfair Display"/>
                <a:ea typeface="Playfair Display"/>
                <a:cs typeface="Playfair Display"/>
                <a:sym typeface="Playfair Display"/>
              </a:rPr>
              <a:t>32 </a:t>
            </a:r>
            <a:r>
              <a:rPr lang="en-US" sz="1600" b="1" dirty="0">
                <a:solidFill>
                  <a:schemeClr val="lt1"/>
                </a:solidFill>
                <a:latin typeface="Playfair Display"/>
                <a:ea typeface="Playfair Display"/>
                <a:cs typeface="Playfair Display"/>
                <a:sym typeface="Playfair Display"/>
              </a:rPr>
              <a:t>[</a:t>
            </a:r>
            <a:r>
              <a:rPr lang="en-US" sz="1600" b="1" dirty="0" err="1">
                <a:solidFill>
                  <a:schemeClr val="lt1"/>
                </a:solidFill>
                <a:latin typeface="Playfair Display"/>
                <a:ea typeface="Playfair Display"/>
                <a:cs typeface="Playfair Display"/>
                <a:sym typeface="Playfair Display"/>
              </a:rPr>
              <a:t>Przebieg</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zgromadzenia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wierzycieli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1. </a:t>
            </a:r>
            <a:r>
              <a:rPr lang="en-US" sz="1600" dirty="0" err="1">
                <a:solidFill>
                  <a:schemeClr val="lt1"/>
                </a:solidFill>
                <a:latin typeface="Playfair Display"/>
                <a:ea typeface="Playfair Display"/>
                <a:cs typeface="Playfair Display"/>
                <a:sym typeface="Playfair Display"/>
              </a:rPr>
              <a:t>Zgromadzeniu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przewodniczy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nadzorca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sądowy</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2. Z </a:t>
            </a:r>
            <a:r>
              <a:rPr lang="en-US" sz="1600" dirty="0" err="1">
                <a:solidFill>
                  <a:schemeClr val="lt1"/>
                </a:solidFill>
                <a:latin typeface="Playfair Display"/>
                <a:ea typeface="Playfair Display"/>
                <a:cs typeface="Playfair Display"/>
                <a:sym typeface="Playfair Display"/>
              </a:rPr>
              <a:t>przebiegu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sporządza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protokół</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który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powinien</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zawierać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treść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wymieniać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głosujących</a:t>
            </a:r>
            <a:r>
              <a:rPr lang="en-US" sz="1600" dirty="0">
                <a:solidFill>
                  <a:schemeClr val="lt1"/>
                </a:solidFill>
                <a:latin typeface="Playfair Display"/>
                <a:ea typeface="Playfair Display"/>
                <a:cs typeface="Playfair Display"/>
                <a:sym typeface="Playfair Display"/>
              </a:rPr>
              <a:t> za </a:t>
            </a:r>
            <a:r>
              <a:rPr lang="en-US" sz="1600" dirty="0" err="1">
                <a:solidFill>
                  <a:schemeClr val="lt1"/>
                </a:solidFill>
                <a:latin typeface="Playfair Display"/>
                <a:ea typeface="Playfair Display"/>
                <a:cs typeface="Playfair Display"/>
                <a:sym typeface="Playfair Display"/>
              </a:rPr>
              <a:t>układem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przeciwko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układowi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dirty="0">
                <a:solidFill>
                  <a:schemeClr val="lt1"/>
                </a:solidFill>
                <a:latin typeface="Playfair Display"/>
                <a:ea typeface="Playfair Display"/>
                <a:cs typeface="Playfair Display"/>
                <a:sym typeface="Playfair Display"/>
              </a:rPr>
              <a:t>3. </a:t>
            </a:r>
            <a:r>
              <a:rPr lang="en-US" sz="1600" dirty="0" err="1">
                <a:solidFill>
                  <a:schemeClr val="lt1"/>
                </a:solidFill>
                <a:latin typeface="Playfair Display"/>
                <a:ea typeface="Playfair Display"/>
                <a:cs typeface="Playfair Display"/>
                <a:sym typeface="Playfair Display"/>
              </a:rPr>
              <a:t>Nadzorca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przedstawia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sądowi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zatwierdzenie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układu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albo</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umorzenie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dwudziestu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jeden</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dni</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p:txBody>
      </p:sp>
      <p:sp>
        <p:nvSpPr>
          <p:cNvPr id="397" name="Google Shape;397;g3506d44a1e1_0_1"/>
          <p:cNvSpPr txBox="1"/>
          <p:nvPr/>
        </p:nvSpPr>
        <p:spPr>
          <a:xfrm>
            <a:off x="9018725" y="794375"/>
            <a:ext cx="8430000" cy="9407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33</a:t>
            </a:r>
            <a:r>
              <a:rPr lang="en-US" sz="1600" b="1">
                <a:solidFill>
                  <a:schemeClr val="lt1"/>
                </a:solidFill>
                <a:latin typeface="Playfair Display"/>
                <a:ea typeface="Playfair Display"/>
                <a:cs typeface="Playfair Display"/>
                <a:sym typeface="Playfair Display"/>
              </a:rPr>
              <a:t> [Układ]</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Układ jest zawierany na okres nieprzekraczający pięciu lat.</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przypadku, gdy układ obejmuje wierzytelności, o których mowa w art. 151 ust. 2 ustawy z dnia 15 maja 2015 r. – Prawo restrukturyzacyjne, układ, w części dotyczącej tych wierzytelności, może być zawarty na okres przekraczający pięć lat.</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przypadku gdy w skład masy upadłości wchodzi nieruchomość służąca zaspokojeniu potrzeb mieszkaniowych dłużnika lub osób znajdujących się na jego utrzymaniu, układ może być zawarty na okres przekraczający pięć lat, jeżeli przewiduje zachowanie nieruchomości przez dłużnika.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34</a:t>
            </a:r>
            <a:r>
              <a:rPr lang="en-US" sz="1600" b="1">
                <a:solidFill>
                  <a:schemeClr val="lt1"/>
                </a:solidFill>
                <a:latin typeface="Playfair Display"/>
                <a:ea typeface="Playfair Display"/>
                <a:cs typeface="Playfair Display"/>
                <a:sym typeface="Playfair Display"/>
              </a:rPr>
              <a:t> [Nadzorca wykonania układu]</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Dłużnik wykonuje układ za pośrednictwem nadzorcy wykonania układu.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36</a:t>
            </a:r>
            <a:r>
              <a:rPr lang="en-US" sz="1600" b="1">
                <a:solidFill>
                  <a:schemeClr val="lt1"/>
                </a:solidFill>
                <a:latin typeface="Playfair Display"/>
                <a:ea typeface="Playfair Display"/>
                <a:cs typeface="Playfair Display"/>
                <a:sym typeface="Playfair Display"/>
              </a:rPr>
              <a:t> [Umarzenie postępowania o zawarciu układu na zgromadzeniu wierzycieli]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Sąd umarza postępowanie o zawarcie układu na zgromadzeniu wierzycieli, jeżeli: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dłużnik nie realizuje ciążących na nim obowiązków;</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aktualne możliwości zarobkowe dłużnika oraz jego sytuacja zawodowa nie uprawdopodobniają zdolności do pokrycia kosztów postępowania o zawarcie układu na zgromadzeniu wierzycieli oraz możliwości zawarcia i wykonania układu z wierzycielami;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terminie sześciu miesięcy od dnia wydania postanowienia o otwarciu postępowania o zawarcie układu na zgromadzeniu wierzycieli nadzorca sądowy nie przedstawi wniosku o zatwierdzenie układu.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przypadku, o którym mowa w art. 491</a:t>
            </a:r>
            <a:r>
              <a:rPr lang="en-US" sz="1600" baseline="30000">
                <a:solidFill>
                  <a:schemeClr val="lt1"/>
                </a:solidFill>
                <a:latin typeface="Playfair Display"/>
                <a:ea typeface="Playfair Display"/>
                <a:cs typeface="Playfair Display"/>
                <a:sym typeface="Playfair Display"/>
              </a:rPr>
              <a:t>25</a:t>
            </a:r>
            <a:r>
              <a:rPr lang="en-US" sz="1600">
                <a:solidFill>
                  <a:schemeClr val="lt1"/>
                </a:solidFill>
                <a:latin typeface="Playfair Display"/>
                <a:ea typeface="Playfair Display"/>
                <a:cs typeface="Playfair Display"/>
                <a:sym typeface="Playfair Display"/>
              </a:rPr>
              <a:t> ust. 2, po prawomocnym umorzeniu postępowania sąd rozpoznaje wniosek dłużnika o ogłoszenie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491</a:t>
            </a:r>
            <a:r>
              <a:rPr lang="en-US" sz="1600" b="1" baseline="30000">
                <a:solidFill>
                  <a:schemeClr val="lt1"/>
                </a:solidFill>
                <a:latin typeface="Playfair Display"/>
                <a:ea typeface="Playfair Display"/>
                <a:cs typeface="Playfair Display"/>
                <a:sym typeface="Playfair Display"/>
              </a:rPr>
              <a:t>38 </a:t>
            </a:r>
            <a:r>
              <a:rPr lang="en-US" sz="1600" b="1">
                <a:solidFill>
                  <a:schemeClr val="lt1"/>
                </a:solidFill>
                <a:latin typeface="Playfair Display"/>
                <a:ea typeface="Playfair Display"/>
                <a:cs typeface="Playfair Display"/>
                <a:sym typeface="Playfair Display"/>
              </a:rPr>
              <a:t>[Odpowiednie zastosowanie przepisów]</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W zakresie nieuregulowanym w niniejszym tytule do postępowania o zawarcie układu na zgromadzeniu wierzycieli stosuje się odpowiednio przepisy ustawy z dnia 15 maja 2015 r. – Prawo restrukturyzacyjne dotyczące przyspieszonego postępowania układowego, z tym że nie wyznacza się sędziego-komisarza i nie stosuje się przepisów o czynnościach sędziego-komisarza. </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01"/>
        <p:cNvGrpSpPr/>
        <p:nvPr/>
      </p:nvGrpSpPr>
      <p:grpSpPr>
        <a:xfrm>
          <a:off x="0" y="0"/>
          <a:ext cx="0" cy="0"/>
          <a:chOff x="0" y="0"/>
          <a:chExt cx="0" cy="0"/>
        </a:xfrm>
      </p:grpSpPr>
      <p:sp>
        <p:nvSpPr>
          <p:cNvPr id="402" name="Google Shape;402;p12"/>
          <p:cNvSpPr/>
          <p:nvPr/>
        </p:nvSpPr>
        <p:spPr>
          <a:xfrm>
            <a:off x="280150" y="454473"/>
            <a:ext cx="3362084" cy="3445552"/>
          </a:xfrm>
          <a:custGeom>
            <a:avLst/>
            <a:gdLst/>
            <a:ahLst/>
            <a:cxnLst/>
            <a:rect l="l" t="t" r="r" b="b"/>
            <a:pathLst>
              <a:path w="311737" h="383265" extrusionOk="0">
                <a:moveTo>
                  <a:pt x="0" y="0"/>
                </a:moveTo>
                <a:lnTo>
                  <a:pt x="311737" y="0"/>
                </a:lnTo>
                <a:lnTo>
                  <a:pt x="311737" y="383265"/>
                </a:lnTo>
                <a:lnTo>
                  <a:pt x="0" y="38326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3" name="Google Shape;403;p12"/>
          <p:cNvGrpSpPr/>
          <p:nvPr/>
        </p:nvGrpSpPr>
        <p:grpSpPr>
          <a:xfrm>
            <a:off x="4292850" y="3900027"/>
            <a:ext cx="9926490" cy="2437542"/>
            <a:chOff x="0" y="-38100"/>
            <a:chExt cx="2614367" cy="1006334"/>
          </a:xfrm>
        </p:grpSpPr>
        <p:sp>
          <p:nvSpPr>
            <p:cNvPr id="404" name="Google Shape;404;p12"/>
            <p:cNvSpPr/>
            <p:nvPr/>
          </p:nvSpPr>
          <p:spPr>
            <a:xfrm>
              <a:off x="0" y="0"/>
              <a:ext cx="2614367" cy="968234"/>
            </a:xfrm>
            <a:custGeom>
              <a:avLst/>
              <a:gdLst/>
              <a:ahLst/>
              <a:cxnLst/>
              <a:rect l="l" t="t" r="r" b="b"/>
              <a:pathLst>
                <a:path w="2614367" h="968234" extrusionOk="0">
                  <a:moveTo>
                    <a:pt x="0" y="0"/>
                  </a:moveTo>
                  <a:lnTo>
                    <a:pt x="2614367" y="0"/>
                  </a:lnTo>
                  <a:lnTo>
                    <a:pt x="2614367" y="968234"/>
                  </a:lnTo>
                  <a:lnTo>
                    <a:pt x="0" y="968234"/>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2"/>
            <p:cNvSpPr txBox="1"/>
            <p:nvPr/>
          </p:nvSpPr>
          <p:spPr>
            <a:xfrm>
              <a:off x="0" y="-38100"/>
              <a:ext cx="2614367" cy="1006334"/>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6" name="Google Shape;406;p12"/>
          <p:cNvSpPr txBox="1"/>
          <p:nvPr/>
        </p:nvSpPr>
        <p:spPr>
          <a:xfrm>
            <a:off x="6019284" y="4708519"/>
            <a:ext cx="7401300" cy="8772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5699"/>
              <a:buFont typeface="Arial"/>
              <a:buNone/>
            </a:pPr>
            <a:r>
              <a:rPr lang="en-US" sz="5699" b="0" i="0" u="none" strike="noStrike" cap="none">
                <a:solidFill>
                  <a:srgbClr val="545459"/>
                </a:solidFill>
                <a:latin typeface="Playfair Display"/>
                <a:ea typeface="Playfair Display"/>
                <a:cs typeface="Playfair Display"/>
                <a:sym typeface="Playfair Display"/>
              </a:rPr>
              <a:t>Dziękuję za uwagę</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13"/>
        <p:cNvGrpSpPr/>
        <p:nvPr/>
      </p:nvGrpSpPr>
      <p:grpSpPr>
        <a:xfrm>
          <a:off x="0" y="0"/>
          <a:ext cx="0" cy="0"/>
          <a:chOff x="0" y="0"/>
          <a:chExt cx="0" cy="0"/>
        </a:xfrm>
      </p:grpSpPr>
      <p:sp>
        <p:nvSpPr>
          <p:cNvPr id="114" name="Google Shape;114;p5"/>
          <p:cNvSpPr/>
          <p:nvPr/>
        </p:nvSpPr>
        <p:spPr>
          <a:xfrm>
            <a:off x="-85810" y="-9805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9999"/>
            </a:blip>
            <a:stretch>
              <a:fillRect t="-37298" b="-3729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
          <p:cNvSpPr txBox="1"/>
          <p:nvPr/>
        </p:nvSpPr>
        <p:spPr>
          <a:xfrm>
            <a:off x="1192375" y="1610450"/>
            <a:ext cx="13248000" cy="415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300"/>
              <a:buFont typeface="Arial"/>
              <a:buNone/>
            </a:pPr>
            <a:r>
              <a:rPr lang="en-US" sz="2700">
                <a:solidFill>
                  <a:srgbClr val="EBCD8A"/>
                </a:solidFill>
                <a:latin typeface="Playfair Display"/>
                <a:ea typeface="Playfair Display"/>
                <a:cs typeface="Playfair Display"/>
                <a:sym typeface="Playfair Display"/>
              </a:rPr>
              <a:t>Postępowanie upadłościowe wszczęte po śmierci niewypłacalnego dłużnika</a:t>
            </a:r>
            <a:endParaRPr sz="1800" b="0" i="0" u="none" strike="noStrike" cap="none">
              <a:solidFill>
                <a:srgbClr val="000000"/>
              </a:solidFill>
              <a:latin typeface="Arial"/>
              <a:ea typeface="Arial"/>
              <a:cs typeface="Arial"/>
              <a:sym typeface="Arial"/>
            </a:endParaRPr>
          </a:p>
        </p:txBody>
      </p:sp>
      <p:sp>
        <p:nvSpPr>
          <p:cNvPr id="117" name="Google Shape;117;p5"/>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03</a:t>
            </a:r>
            <a:endParaRPr sz="1400" b="0" i="0" u="none" strike="noStrike" cap="none">
              <a:solidFill>
                <a:srgbClr val="000000"/>
              </a:solidFill>
              <a:latin typeface="Arial"/>
              <a:ea typeface="Arial"/>
              <a:cs typeface="Arial"/>
              <a:sym typeface="Arial"/>
            </a:endParaRPr>
          </a:p>
        </p:txBody>
      </p:sp>
      <p:grpSp>
        <p:nvGrpSpPr>
          <p:cNvPr id="118" name="Google Shape;118;p5"/>
          <p:cNvGrpSpPr/>
          <p:nvPr/>
        </p:nvGrpSpPr>
        <p:grpSpPr>
          <a:xfrm>
            <a:off x="502388" y="486440"/>
            <a:ext cx="3664810" cy="571359"/>
            <a:chOff x="0" y="0"/>
            <a:chExt cx="4886414" cy="761812"/>
          </a:xfrm>
        </p:grpSpPr>
        <p:sp>
          <p:nvSpPr>
            <p:cNvPr id="119" name="Google Shape;119;p5"/>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a:t>
              </a:r>
              <a:r>
                <a:rPr lang="en-US" sz="1423">
                  <a:solidFill>
                    <a:schemeClr val="lt1"/>
                  </a:solidFill>
                  <a:latin typeface="Playfair Display"/>
                  <a:ea typeface="Playfair Display"/>
                  <a:cs typeface="Playfair Display"/>
                  <a:sym typeface="Playfair Display"/>
                </a:rPr>
                <a:t>6</a:t>
              </a:r>
              <a:r>
                <a:rPr lang="en-US" sz="1423" b="0" i="0" u="none" strike="noStrike" cap="none">
                  <a:solidFill>
                    <a:schemeClr val="lt1"/>
                  </a:solidFill>
                  <a:latin typeface="Playfair Display"/>
                  <a:ea typeface="Playfair Display"/>
                  <a:cs typeface="Playfair Display"/>
                  <a:sym typeface="Playfair Display"/>
                </a:rPr>
                <a:t>4</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121" name="Google Shape;121;p5"/>
          <p:cNvSpPr txBox="1"/>
          <p:nvPr/>
        </p:nvSpPr>
        <p:spPr>
          <a:xfrm>
            <a:off x="1192375" y="2578600"/>
            <a:ext cx="7636800" cy="6747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418 [Upadłość po śmierci przedsiębiorcy]</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Jeżeli wniosek o ogłoszenie upadłości wobec przedsiębiorcy lub osoby, o której mowa w art. 8 lub art. 9, złożono po ich śmierci, postępowanie upadłościowe prowadzone jest według przepisów zawartych w tytule niniejszym.</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419 [Ustanowienie kuratora]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Jeżeli w postępowaniu nie bierze udziału spadkobierca, którego prawa zostały stwierdzone prawomocnym postanowieniem o stwierdzeniu nabycia spadku, albo kurator spadku, sąd w postanowieniu o ogłoszeniu upadłości ustanowi kuratora, do którego stosuje się przepis art. 187. Po ogłoszeniu upadłości orzeczenie o powołaniu lub zmianie kuratora wydaje sędzia-komisarz.</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7 [Śmierć dłużnika] </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W razie śmierci przedsiębiorcy można ogłosić jego upadłość, jeżeli wniosek o ogłoszenie upadłości został złożony w terminie roku od dnia jego śmierci, a w przypadku ustanowienia zarządu sukcesyjnego, o którym mowa w ustawie z dnia 5 lipca 2018 r. o zarządzie sukcesyjnym przedsiębiorstwem osoby fizycznej i innych ułatwieniach związanych z sukcesją przedsiębiorstw (Dz.U. z 2021 r. poz. 170), zwanego dalej "zarządem sukcesyjnym" - także po upływie roku od dnia śmierci przedsiębiorcy, a przed dniem wygaśnięcia zarządu sukcesyjnego. Wniosek o ogłoszenie upadłości może złożyć wierzyciel, zarządca sukcesyjny, a także spadkobierca, oraz małżonek i każde z dzieci lub rodziców zmarłego, chociażby nie dziedziczyli po nim spadku.</a:t>
            </a:r>
            <a:endParaRPr sz="1600">
              <a:solidFill>
                <a:schemeClr val="lt1"/>
              </a:solidFill>
              <a:latin typeface="Playfair Display"/>
              <a:ea typeface="Playfair Display"/>
              <a:cs typeface="Playfair Display"/>
              <a:sym typeface="Playfair Display"/>
            </a:endParaRPr>
          </a:p>
        </p:txBody>
      </p:sp>
      <p:sp>
        <p:nvSpPr>
          <p:cNvPr id="122" name="Google Shape;122;p5"/>
          <p:cNvSpPr txBox="1"/>
          <p:nvPr/>
        </p:nvSpPr>
        <p:spPr>
          <a:xfrm>
            <a:off x="10194100" y="2656050"/>
            <a:ext cx="7367700" cy="5565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421 [Skład masy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Do masy upadłości wchodzą aktywa spadku po zmarłym dłużniku, a w przypadku ustanowienia zarządu sukcesyjnego także aktywa nabyte w okresie zarządu sukcesyjnego, które weszły w skład przedsiębiorstwa w spadku.</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422 [Bezskuteczność zapisów i poleceń]</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Ustanowienie wykonawcy testamentu oraz zapisy i polecenia są bezskuteczne wobec masy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424 [Skutki prawne przejęcia spadku]</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W razie ogłoszenia upadłości w sprawach objętych przepisami niniejszego tytułu skutki prawne związane z przyjęciem spadku powstają po zakończeniu postępowania upadłościowego.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425 [Tytuł egzekucyjny przeciwko spadkobiercy]</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Po zakończeniu albo umorzeniu postępowania upadłościowego wyciąg z zatwierdzonej listy wierzytelności, zawierający oznaczenie wierzytelności oraz sumy na jej poczet otrzymane przez wierzyciela, jest tytułem egzekucyjnym przeciwko spadkobiercy.</a:t>
            </a:r>
            <a:endParaRPr sz="1600">
              <a:solidFill>
                <a:schemeClr val="lt1"/>
              </a:solidFill>
              <a:latin typeface="Playfair Display"/>
              <a:ea typeface="Playfair Display"/>
              <a:cs typeface="Playfair Display"/>
              <a:sym typeface="Playfair Display"/>
            </a:endParaRPr>
          </a:p>
        </p:txBody>
      </p:sp>
      <p:grpSp>
        <p:nvGrpSpPr>
          <p:cNvPr id="123" name="Google Shape;123;p5"/>
          <p:cNvGrpSpPr/>
          <p:nvPr/>
        </p:nvGrpSpPr>
        <p:grpSpPr>
          <a:xfrm>
            <a:off x="-875177" y="1403975"/>
            <a:ext cx="1637983" cy="797850"/>
            <a:chOff x="0" y="-38100"/>
            <a:chExt cx="431400" cy="210132"/>
          </a:xfrm>
        </p:grpSpPr>
        <p:sp>
          <p:nvSpPr>
            <p:cNvPr id="124" name="Google Shape;124;p5"/>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29"/>
        <p:cNvGrpSpPr/>
        <p:nvPr/>
      </p:nvGrpSpPr>
      <p:grpSpPr>
        <a:xfrm>
          <a:off x="0" y="0"/>
          <a:ext cx="0" cy="0"/>
          <a:chOff x="0" y="0"/>
          <a:chExt cx="0" cy="0"/>
        </a:xfrm>
      </p:grpSpPr>
      <p:sp>
        <p:nvSpPr>
          <p:cNvPr id="130" name="Google Shape;130;g346d8a809a3_0_7"/>
          <p:cNvSpPr/>
          <p:nvPr/>
        </p:nvSpPr>
        <p:spPr>
          <a:xfrm>
            <a:off x="-85810" y="-9805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6" b="-372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346d8a809a3_0_7"/>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346d8a809a3_0_7"/>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04</a:t>
            </a:r>
            <a:endParaRPr sz="1400" b="0" i="0" u="none" strike="noStrike" cap="none">
              <a:solidFill>
                <a:srgbClr val="000000"/>
              </a:solidFill>
              <a:latin typeface="Arial"/>
              <a:ea typeface="Arial"/>
              <a:cs typeface="Arial"/>
              <a:sym typeface="Arial"/>
            </a:endParaRPr>
          </a:p>
        </p:txBody>
      </p:sp>
      <p:grpSp>
        <p:nvGrpSpPr>
          <p:cNvPr id="133" name="Google Shape;133;g346d8a809a3_0_7"/>
          <p:cNvGrpSpPr/>
          <p:nvPr/>
        </p:nvGrpSpPr>
        <p:grpSpPr>
          <a:xfrm>
            <a:off x="502388" y="486440"/>
            <a:ext cx="3664810" cy="571359"/>
            <a:chOff x="0" y="0"/>
            <a:chExt cx="4886414" cy="761812"/>
          </a:xfrm>
        </p:grpSpPr>
        <p:sp>
          <p:nvSpPr>
            <p:cNvPr id="134" name="Google Shape;134;g346d8a809a3_0_7"/>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46d8a809a3_0_7"/>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136" name="Google Shape;136;g346d8a809a3_0_7"/>
          <p:cNvSpPr txBox="1"/>
          <p:nvPr/>
        </p:nvSpPr>
        <p:spPr>
          <a:xfrm>
            <a:off x="1192375" y="2426200"/>
            <a:ext cx="60060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425a [Ogłoszenie upadłości dewelopera]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Przepisy niniejszego tytułu stosuje się w przypadku ogłoszenia upadłości dewelopera w rozumieniu art. 5 pkt 1 ustawy z dnia 20 maja 2021 r. o ochronie praw nabywcy lokalu mieszkalnego lub domu jednorodzinnego oraz Deweloperskim Funduszu Gwarancyjnym (Dz.U. poz. 1177), zwanej dalej ,,ustawą o ochronie nabywcy''. </a:t>
            </a:r>
            <a:r>
              <a:rPr lang="en-US" sz="1600">
                <a:solidFill>
                  <a:srgbClr val="EBCD8A"/>
                </a:solidFill>
                <a:latin typeface="Playfair Display"/>
                <a:ea typeface="Playfair Display"/>
                <a:cs typeface="Playfair Display"/>
                <a:sym typeface="Playfair Display"/>
              </a:rPr>
              <a:t>[deweloper – przedsiębiorca w rozumieniu art. 43</a:t>
            </a:r>
            <a:r>
              <a:rPr lang="en-US" sz="1600" baseline="30000">
                <a:solidFill>
                  <a:srgbClr val="EBCD8A"/>
                </a:solidFill>
                <a:latin typeface="Playfair Display"/>
                <a:ea typeface="Playfair Display"/>
                <a:cs typeface="Playfair Display"/>
                <a:sym typeface="Playfair Display"/>
              </a:rPr>
              <a:t>1</a:t>
            </a:r>
            <a:r>
              <a:rPr lang="en-US" sz="1600">
                <a:solidFill>
                  <a:srgbClr val="EBCD8A"/>
                </a:solidFill>
                <a:latin typeface="Playfair Display"/>
                <a:ea typeface="Playfair Display"/>
                <a:cs typeface="Playfair Display"/>
                <a:sym typeface="Playfair Display"/>
              </a:rPr>
              <a:t> KC,  który w ramach prowadzonej działalności gospodarczej realizuje przedsięwzięcie deweloperskie]. </a:t>
            </a:r>
            <a:endParaRPr sz="160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425b [Cele postępowania]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Postępowanie określone w niniejszym tytule prowadzi się w celach, o których mowa w art. 2, a także aby </a:t>
            </a:r>
            <a:r>
              <a:rPr lang="en-US" sz="1600" b="1">
                <a:solidFill>
                  <a:schemeClr val="lt1"/>
                </a:solidFill>
                <a:latin typeface="Playfair Display"/>
                <a:ea typeface="Playfair Display"/>
                <a:cs typeface="Playfair Display"/>
                <a:sym typeface="Playfair Display"/>
              </a:rPr>
              <a:t>doprowadzić do zaspokojenia nabywców w drodze przeniesienia na nich własności lokali, o ile racjonalne względy na to pozwolą.</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b="1">
                <a:solidFill>
                  <a:srgbClr val="EBCD8A"/>
                </a:solidFill>
                <a:latin typeface="Playfair Display"/>
                <a:ea typeface="Playfair Display"/>
                <a:cs typeface="Playfair Display"/>
                <a:sym typeface="Playfair Display"/>
              </a:rPr>
              <a:t>Wybór 1 z 4 sposobów postępowania w ramach upadłości deweloperskiej:</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Dalsze prowadzenie przedsięwzięcia deweloperskiego przez syndyka,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Likwidacja nieruchomości, na której prowadzone jest przedsięwzięcie deweloperskie,</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Przejęcie przedsięwzięcia deweloperskiego i jego kontynuacja przez innego przedsiębiorcę,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Kontynuacja przedsięwzięcia deweloperskiego w układzie. </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endParaRPr sz="1600">
              <a:solidFill>
                <a:schemeClr val="lt1"/>
              </a:solidFill>
              <a:latin typeface="Playfair Display"/>
              <a:ea typeface="Playfair Display"/>
              <a:cs typeface="Playfair Display"/>
              <a:sym typeface="Playfair Display"/>
            </a:endParaRPr>
          </a:p>
        </p:txBody>
      </p:sp>
      <p:sp>
        <p:nvSpPr>
          <p:cNvPr id="137" name="Google Shape;137;g346d8a809a3_0_7"/>
          <p:cNvSpPr txBox="1"/>
          <p:nvPr/>
        </p:nvSpPr>
        <p:spPr>
          <a:xfrm>
            <a:off x="8585350" y="1610450"/>
            <a:ext cx="8976300" cy="7169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425e [Dalsze prowadzenie przedsięwzięcia deweloperskiego upadłego]</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1. W postępowaniu upadłościowym syndyk może dalej prowadzić przedsięwzięcie deweloperskie upadłego za zgodą sędziego-komisarza. Sędzia-komisarz udziela zgody, jeżeli racjonalne względy wskazują, że dalsze prowadzenie przedsięwzięcia deweloperskiego jest ekonomicznie uzasadnione i istnieją szanse na jego ukończenie.</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425i [Podział sum uzyskanych z likwidacji nieruchomości]</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Sumy uzyskane z likwidacji nieruchomości, na której jest prowadzone przedsięwzięcie deweloperskie lub zadanie inwestycyjne, podlegają podziałowi na zasadach ogólnych, z tym że w przypadku wyrażenia przez wierzyciela hipotecznego zgody, o której mowa w art. 25 ust. 1 pkt 1 lub 2 ustawy o ochronie nabywcy, lub zobowiązania się do jej udzielenia, zgodnie z art. 76 ust. 4 zdanie drugie ustawy z dnia 6 lipca 1982 r. o księgach wieczystych i hipotece, uznaje się, że roszczeniu nabywcy lokalu, którego ta zgoda lub zobowiązanie do jej udzielenia dotyczy, przysługuje pierwszeństwo przed hipoteką w zakresie, w jakim dokonał wpłat na poczet umowy.</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425j [Zaspokojenie roszczeń nabywcy z odstąpienia od umowy deweloperskiej]</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Roszczenia nabywcy wynikające z odstąpienia od umowy deweloperskiej podlegają zaspokojeniu z sum uzyskanych z likwidacji nieruchomości, na której prowadzone jest przedsięwzięcie deweloperskie, na takich samych zasadach jak roszczenie z umowy deweloperskiej. Nabywcy przysługuje pierwszeństwo wynikające z ujawnienia w księdze wieczystej przysługującego mu roszczenia z umowy deweloperskiej, także w przypadku gdy wpis o ujawnieniu tego roszczenia został wykreślony.</a:t>
            </a:r>
            <a:endParaRPr sz="1700">
              <a:solidFill>
                <a:schemeClr val="lt1"/>
              </a:solidFill>
              <a:latin typeface="Playfair Display"/>
              <a:ea typeface="Playfair Display"/>
              <a:cs typeface="Playfair Display"/>
              <a:sym typeface="Playfair Display"/>
            </a:endParaRPr>
          </a:p>
        </p:txBody>
      </p:sp>
      <p:grpSp>
        <p:nvGrpSpPr>
          <p:cNvPr id="138" name="Google Shape;138;g346d8a809a3_0_7"/>
          <p:cNvGrpSpPr/>
          <p:nvPr/>
        </p:nvGrpSpPr>
        <p:grpSpPr>
          <a:xfrm>
            <a:off x="-875177" y="1403975"/>
            <a:ext cx="1637983" cy="797850"/>
            <a:chOff x="0" y="-38100"/>
            <a:chExt cx="431400" cy="210132"/>
          </a:xfrm>
        </p:grpSpPr>
        <p:sp>
          <p:nvSpPr>
            <p:cNvPr id="139" name="Google Shape;139;g346d8a809a3_0_7"/>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346d8a809a3_0_7"/>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1" name="Google Shape;141;g346d8a809a3_0_7"/>
          <p:cNvSpPr txBox="1"/>
          <p:nvPr/>
        </p:nvSpPr>
        <p:spPr>
          <a:xfrm>
            <a:off x="1192375" y="1610450"/>
            <a:ext cx="9144000" cy="47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300"/>
              <a:buFont typeface="Arial"/>
              <a:buNone/>
            </a:pPr>
            <a:r>
              <a:rPr lang="en-US" sz="3100">
                <a:solidFill>
                  <a:srgbClr val="EBCD8A"/>
                </a:solidFill>
                <a:latin typeface="Playfair Display"/>
                <a:ea typeface="Playfair Display"/>
                <a:cs typeface="Playfair Display"/>
                <a:sym typeface="Playfair Display"/>
              </a:rPr>
              <a:t>Upadłość deweloperska</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45"/>
        <p:cNvGrpSpPr/>
        <p:nvPr/>
      </p:nvGrpSpPr>
      <p:grpSpPr>
        <a:xfrm>
          <a:off x="0" y="0"/>
          <a:ext cx="0" cy="0"/>
          <a:chOff x="0" y="0"/>
          <a:chExt cx="0" cy="0"/>
        </a:xfrm>
      </p:grpSpPr>
      <p:sp>
        <p:nvSpPr>
          <p:cNvPr id="146" name="Google Shape;146;g34fa0733e21_0_0"/>
          <p:cNvSpPr/>
          <p:nvPr/>
        </p:nvSpPr>
        <p:spPr>
          <a:xfrm>
            <a:off x="-85810" y="-9805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8" b="-3728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34fa0733e21_0_0"/>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34fa0733e21_0_0"/>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5</a:t>
            </a:r>
            <a:endParaRPr sz="1400" b="0" i="0" u="none" strike="noStrike" cap="none">
              <a:solidFill>
                <a:srgbClr val="000000"/>
              </a:solidFill>
              <a:latin typeface="Arial"/>
              <a:ea typeface="Arial"/>
              <a:cs typeface="Arial"/>
              <a:sym typeface="Arial"/>
            </a:endParaRPr>
          </a:p>
        </p:txBody>
      </p:sp>
      <p:grpSp>
        <p:nvGrpSpPr>
          <p:cNvPr id="149" name="Google Shape;149;g34fa0733e21_0_0"/>
          <p:cNvGrpSpPr/>
          <p:nvPr/>
        </p:nvGrpSpPr>
        <p:grpSpPr>
          <a:xfrm>
            <a:off x="502388" y="486440"/>
            <a:ext cx="3664810" cy="571359"/>
            <a:chOff x="0" y="0"/>
            <a:chExt cx="4886414" cy="761812"/>
          </a:xfrm>
        </p:grpSpPr>
        <p:sp>
          <p:nvSpPr>
            <p:cNvPr id="150" name="Google Shape;150;g34fa0733e21_0_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34fa0733e21_0_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152" name="Google Shape;152;g34fa0733e21_0_0"/>
          <p:cNvSpPr txBox="1"/>
          <p:nvPr/>
        </p:nvSpPr>
        <p:spPr>
          <a:xfrm>
            <a:off x="725600" y="1610450"/>
            <a:ext cx="6559500" cy="7556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chemeClr val="dk1"/>
              </a:buClr>
              <a:buSzPts val="1600"/>
              <a:buFont typeface="Arial"/>
              <a:buNone/>
            </a:pPr>
            <a:r>
              <a:rPr lang="en-US" sz="1600" b="1">
                <a:solidFill>
                  <a:schemeClr val="lt1"/>
                </a:solidFill>
                <a:latin typeface="Playfair Display"/>
                <a:ea typeface="Playfair Display"/>
                <a:cs typeface="Playfair Display"/>
                <a:sym typeface="Playfair Display"/>
              </a:rPr>
              <a:t>Art. 425l [Sprzedaż nieruchomości]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Na wniosek syndyka sędzia-komisarz może wyrazić zgodę na sprzedaż nieruchomości, na której prowadzone jest przedsięwzięcie deweloperskie, przedsiębiorcy, który zobowiąże się do kontynuacji przedsięwzięcia deweloperskiego.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Przedsiębiorca nabywający nieruchomość na podstawie ust. 1 odpowiada solidarnie z upadłym za jego zobowiązania z umów deweloperskich zawartych w związku z przedsięwzięciem deweloperskim realizowanym na nieruchomości, jak również za zobowiązania wobec nabywców wynikające z przekształcenia roszczeń z takich umów w toku postępowania restrukturyzacyjnego lub upadłościowego lub z odstąpienia od takich umów. Zobowiązania, o których mowa w zdaniu poprzednim, nie podlegają zaspokojeniu w postępowaniu upadłościowym prowadzonym wobec upadłego.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Wraz z własnością nieruchomości przedsiębiorca nabywający nieruchomość na podstawie ust. 1 nabywa przysługujące upadłemu prawa wynikające z umów deweloperskich zawartych w związku z przedsięwzięciem deweloperskim realizowanym na nieruchomości.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4. Sprzedaż nieruchomości na podstawie ust. 1 nie wywołuje skutków sprzedaży egzekucyjnej. Przepisu art. 313 nie stosuje się.</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5. Wyrażając zgodę na sprzedaż nieruchomości na podstawie ust. 1, sędzia-komisarz uwzględnia interes nabywców oraz prawdopodobieństwo dokończenia przedsięwzięcia deweloperskiego przez przedsiębiorcę nabywającego nieruchomość.</a:t>
            </a:r>
            <a:endParaRPr sz="1600">
              <a:solidFill>
                <a:schemeClr val="lt1"/>
              </a:solidFill>
              <a:latin typeface="Playfair Display"/>
              <a:ea typeface="Playfair Display"/>
              <a:cs typeface="Playfair Display"/>
              <a:sym typeface="Playfair Display"/>
            </a:endParaRPr>
          </a:p>
        </p:txBody>
      </p:sp>
      <p:sp>
        <p:nvSpPr>
          <p:cNvPr id="153" name="Google Shape;153;g34fa0733e21_0_0"/>
          <p:cNvSpPr txBox="1"/>
          <p:nvPr/>
        </p:nvSpPr>
        <p:spPr>
          <a:xfrm>
            <a:off x="8614250" y="1057800"/>
            <a:ext cx="8947500" cy="8739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425n [Propozycje układowe]</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Nabywcy w liczbie stanowiącej co najmniej 20% liczby nabywców w ramach przedsięwzięcia deweloperskiego prowadzonego przez upadłego mogą zgłosić propozycje układowe w terminie trzydziestu dni od dnia ogłoszenia upadłości</a:t>
            </a:r>
            <a:r>
              <a:rPr lang="en-US" sz="1700" b="1">
                <a:solidFill>
                  <a:schemeClr val="lt1"/>
                </a:solidFill>
                <a:latin typeface="Playfair Display"/>
                <a:ea typeface="Playfair Display"/>
                <a:cs typeface="Playfair Display"/>
                <a:sym typeface="Playfair Display"/>
              </a:rPr>
              <a:t>.</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425o [Zakres]</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Propozycje układowe mogą także obejmować:</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1) wpłacenie dopłat przez wszystkich albo niektórych nabywców i zaspokojenie ich przez przeniesienie własności lokali, przy czym propozycje układowe mogą przewidywać późniejszy zwrot dopłat z przychodów z realizacji przedsięwzięcia deweloperskiego;</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2) sprzedaż nieruchomości, na której prowadzone jest przedsięwzięcie deweloperskie, z zachowaniem ciążących na niej ograniczonych praw rzeczowych, na rzecz przedsiębiorcy, który przejąłby zobowiązania wobec nabywców i zobowiązałby się do kontynuacji przedsięwzięcia deweloperskiego, przy czym propozycje układowe mogą przewidywać zmianę treści umów deweloperskich;</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3) określenie innych warunków kontynuacji przedsięwzięcia deweloperskiego i sposobów jego finansowania;</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4) zamianę lokali między wierzycielami lub zamianę lokalu na lokal niebędący przedmiotem umowy deweloperskiej.</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2. Przepis art. 162 ustawy z dnia 15 maja 2015 r. – Prawo restrukturyzacyjne stosuje się odpowiednio.</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b="1">
                <a:solidFill>
                  <a:schemeClr val="lt1"/>
                </a:solidFill>
                <a:latin typeface="Playfair Display"/>
                <a:ea typeface="Playfair Display"/>
                <a:cs typeface="Playfair Display"/>
                <a:sym typeface="Playfair Display"/>
              </a:rPr>
              <a:t>Art. 425q [Głosowanie nad układem]</a:t>
            </a:r>
            <a:endParaRPr sz="17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1. Głosowanie nad układem przeprowadza się w grupach wierzycieli.</a:t>
            </a:r>
            <a:endParaRPr sz="17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700">
                <a:solidFill>
                  <a:schemeClr val="lt1"/>
                </a:solidFill>
                <a:latin typeface="Playfair Display"/>
                <a:ea typeface="Playfair Display"/>
                <a:cs typeface="Playfair Display"/>
                <a:sym typeface="Playfair Display"/>
              </a:rPr>
              <a:t>2. Nabywcy stanowią odrębną grupę wierzycieli, dla której sporządza się odrębną listę wierzycieli uprawnionych do głosowania. Dopuszczalny jest dodatkowy podział nabywców na większą liczbę grup obejmujących poszczególne kategorie interesów, w szczególności z uwagi na stopień wykonania umowy z deweloperem.</a:t>
            </a:r>
            <a:endParaRPr sz="1700">
              <a:solidFill>
                <a:schemeClr val="lt1"/>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57"/>
        <p:cNvGrpSpPr/>
        <p:nvPr/>
      </p:nvGrpSpPr>
      <p:grpSpPr>
        <a:xfrm>
          <a:off x="0" y="0"/>
          <a:ext cx="0" cy="0"/>
          <a:chOff x="0" y="0"/>
          <a:chExt cx="0" cy="0"/>
        </a:xfrm>
      </p:grpSpPr>
      <p:sp>
        <p:nvSpPr>
          <p:cNvPr id="158" name="Google Shape;158;p4"/>
          <p:cNvSpPr/>
          <p:nvPr/>
        </p:nvSpPr>
        <p:spPr>
          <a:xfrm>
            <a:off x="-1182425" y="0"/>
            <a:ext cx="7599912" cy="9817346"/>
          </a:xfrm>
          <a:custGeom>
            <a:avLst/>
            <a:gdLst/>
            <a:ahLst/>
            <a:cxnLst/>
            <a:rect l="l" t="t" r="r" b="b"/>
            <a:pathLst>
              <a:path w="1161622" h="1593725" extrusionOk="0">
                <a:moveTo>
                  <a:pt x="0" y="0"/>
                </a:moveTo>
                <a:lnTo>
                  <a:pt x="1161622" y="0"/>
                </a:lnTo>
                <a:lnTo>
                  <a:pt x="1161622" y="1593725"/>
                </a:lnTo>
                <a:lnTo>
                  <a:pt x="0" y="1593725"/>
                </a:lnTo>
                <a:close/>
              </a:path>
            </a:pathLst>
          </a:custGeom>
          <a:blipFill rotWithShape="1">
            <a:blip r:embed="rId3">
              <a:alphaModFix amt="13000"/>
            </a:blip>
            <a:stretch>
              <a:fillRect t="-4693" b="-469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9" name="Google Shape;159;p4"/>
          <p:cNvGrpSpPr/>
          <p:nvPr/>
        </p:nvGrpSpPr>
        <p:grpSpPr>
          <a:xfrm>
            <a:off x="502388" y="486440"/>
            <a:ext cx="3664810" cy="383265"/>
            <a:chOff x="0" y="0"/>
            <a:chExt cx="4886414" cy="511020"/>
          </a:xfrm>
        </p:grpSpPr>
        <p:sp>
          <p:nvSpPr>
            <p:cNvPr id="160" name="Google Shape;160;p4"/>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rgbClr val="000000"/>
                </a:buClr>
                <a:buSzPts val="1423"/>
                <a:buFont typeface="Arial"/>
                <a:buNone/>
              </a:pPr>
              <a:r>
                <a:rPr lang="en-US" sz="1423" b="0" i="0" u="none" strike="noStrike" cap="none">
                  <a:solidFill>
                    <a:srgbClr val="FFFFFF"/>
                  </a:solidFill>
                  <a:latin typeface="Playfair Display"/>
                  <a:ea typeface="Playfair Display"/>
                  <a:cs typeface="Playfair Display"/>
                  <a:sym typeface="Playfair Display"/>
                </a:rPr>
                <a:t>Postępowanie upadłościowe - wykład </a:t>
              </a:r>
              <a:r>
                <a:rPr lang="en-US" sz="1423">
                  <a:solidFill>
                    <a:srgbClr val="FFFFFF"/>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162" name="Google Shape;162;p4"/>
          <p:cNvSpPr txBox="1"/>
          <p:nvPr/>
        </p:nvSpPr>
        <p:spPr>
          <a:xfrm>
            <a:off x="7111650" y="818700"/>
            <a:ext cx="10498200" cy="86496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rgbClr val="FFFFFF"/>
                </a:solidFill>
                <a:latin typeface="Playfair Display"/>
                <a:ea typeface="Playfair Display"/>
                <a:cs typeface="Playfair Display"/>
                <a:sym typeface="Playfair Display"/>
              </a:rPr>
              <a:t>Różnice w postępowaniu upadłościowym wobec banków w stosunku do ogólnych zasad: </a:t>
            </a:r>
            <a:endParaRPr sz="1600" b="1">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dodatkowa przesłanka stwierdzenia niewypłacalności - aktywa banku nie wystarczają na zaspokojenie jego zobowiązań;</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wniosek składa tylko KNF albo BFG;</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syndykiem może być bank wskazany w ogłoszeniu upadłości, po uzyskaniu pozytywnej opinii wnioskodawcy;</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art. 427 - obowiązek wysłuchania co do podstaw ogłoszenia upadłości oraz co do osoby syndyka przedstawiciela: KNF, BFG, kandydata na syndyka - banku, organu lub podmiotu uprawnionego do wykonywania praw z akcji lub udziałów Skarbu Państwa (gdy bank zależny od SP); oraz członków zarządu komisarycznego, względnie likwidatora, jeśli byli powołani; prezesa oraz innych członków zarządu banku (sąd może odstąpić jeżeli spowodowałoby to zwłokę w rozpoznaniu sprawy);</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art. 429 - obligatoryjne ustanowienie kuratora;</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433 - z dniem ogłoszenia upadłości: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organy zarządzające i nadzorcze banku </a:t>
            </a:r>
            <a:r>
              <a:rPr lang="en-US" sz="1600">
                <a:solidFill>
                  <a:srgbClr val="FFFFFF"/>
                </a:solidFill>
                <a:latin typeface="Playfair Display"/>
                <a:ea typeface="Playfair Display"/>
                <a:cs typeface="Playfair Display"/>
                <a:sym typeface="Playfair Display"/>
              </a:rPr>
              <a:t>ulegają rozwiązaniu;</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zarząd komisaryczny </a:t>
            </a:r>
            <a:r>
              <a:rPr lang="en-US" sz="1600">
                <a:solidFill>
                  <a:schemeClr val="lt1"/>
                </a:solidFill>
                <a:latin typeface="Playfair Display"/>
                <a:ea typeface="Playfair Display"/>
                <a:cs typeface="Playfair Display"/>
                <a:sym typeface="Playfair Display"/>
              </a:rPr>
              <a:t>wygasa;</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wygasają uprawnienia członków organów banku do odpraw pieniężnych i wynagrodzenia za okres po ogłoszeniu upadłości;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434 - rozwiązanie umów z dniem ogłoszenia upadłości: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rachunku bankowego,</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kredytu i pożyczki, jeżeli nie oddano środków pieniężnych do dyspozycji kredytobiorcy (pożyczkobiorcy),</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poręczenia, gwarancji bankowych i akredytyw, jeżeli bank nie otrzymał prowizji z ich tytułu;</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 udostępnienie skrytek sejfowych oraz umowy przechowania. </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437-439- zasady likwidacji banku:</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sprzedaż przedsiębiorstwa banku wyłącznie na rzecz innego banku;</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nie można odstąpić od sprzedaży w drodze przetargu bez próby takiej sprzedaży;</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warunki nabycia przedsiębiorstwa sędzia-komisarz ustala po zasięgnięciu opinii KNF oraz BFG;</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sędzia-komisarz przed zatwierdzeniem wyboru oferty syndyka zasięga opinii KNF oraz BFG;</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nabywca przejmuje zobowiązania z tytułu rachunków bankowych;</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sprzedaż poszczególnych składników przedsiębiorstwa jeżeli nie sprzedano w całości;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440 -inna  kolejność zaspokojenia i zakres uprawnień do zaspokojenia (10 kategorii wierzytelności).</a:t>
            </a:r>
            <a:endParaRPr sz="1600">
              <a:solidFill>
                <a:schemeClr val="lt1"/>
              </a:solidFill>
              <a:latin typeface="Playfair Display"/>
              <a:ea typeface="Playfair Display"/>
              <a:cs typeface="Playfair Display"/>
              <a:sym typeface="Playfair Display"/>
            </a:endParaRPr>
          </a:p>
        </p:txBody>
      </p:sp>
      <p:sp>
        <p:nvSpPr>
          <p:cNvPr id="163" name="Google Shape;163;p4"/>
          <p:cNvSpPr txBox="1"/>
          <p:nvPr/>
        </p:nvSpPr>
        <p:spPr>
          <a:xfrm>
            <a:off x="762800" y="2853675"/>
            <a:ext cx="4904100" cy="6747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426 [Wniosek o ogłoszenie upadłości banku]</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Bank jest niewypłacalny również wówczas, gdy według bilansu sporządzonego na koniec okresu sprawozdawczego aktywa banku nie wystarczają na zaspokojenie jego zobowiązań.</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1a. Do zobowiązań, o których mowa w ust. 1, nie zalicza się zobowiązań, o których mowa w art. 11 ust. 4a.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Wniosek o ogłoszenie upadłości banku może zgłosić wyłącznie Komisja Nadzoru Finansowego albo Bankowy Fundusz Gwarancyjny.</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2a. We wniosku, o którym mowa w ust. 2, jako syndyk może zostać wskazany bank.</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postępowaniu upadłościowym wobec banku przepisów art. 11 ust. 3, 4 i 5–7 oraz art. 38–43 nie stosuje się.</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Także do:</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SKOK-i – art. 441a,</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banki hipoteczne z odrębnościami z art. 442–450;</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banki zagraniczne, instytucje kredytowe i ich oddziały, z odrębnościami z art. 451–470.</a:t>
            </a:r>
            <a:endParaRPr sz="1600">
              <a:solidFill>
                <a:schemeClr val="lt1"/>
              </a:solidFill>
              <a:latin typeface="Playfair Display"/>
              <a:ea typeface="Playfair Display"/>
              <a:cs typeface="Playfair Display"/>
              <a:sym typeface="Playfair Display"/>
            </a:endParaRPr>
          </a:p>
        </p:txBody>
      </p:sp>
      <p:sp>
        <p:nvSpPr>
          <p:cNvPr id="164" name="Google Shape;164;p4"/>
          <p:cNvSpPr txBox="1"/>
          <p:nvPr/>
        </p:nvSpPr>
        <p:spPr>
          <a:xfrm>
            <a:off x="1066100" y="1575950"/>
            <a:ext cx="5116200" cy="896700"/>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Clr>
                <a:srgbClr val="000000"/>
              </a:buClr>
              <a:buSzPts val="2948"/>
              <a:buFont typeface="Arial"/>
              <a:buNone/>
            </a:pPr>
            <a:r>
              <a:rPr lang="en-US" sz="2648">
                <a:solidFill>
                  <a:srgbClr val="EBCD8A"/>
                </a:solidFill>
                <a:latin typeface="Playfair Display"/>
                <a:ea typeface="Playfair Display"/>
                <a:cs typeface="Playfair Display"/>
                <a:sym typeface="Playfair Display"/>
              </a:rPr>
              <a:t>Postępowanie upadłościowe wobec banków</a:t>
            </a:r>
            <a:endParaRPr sz="2548" b="0" i="0" u="none" strike="noStrike" cap="none">
              <a:solidFill>
                <a:srgbClr val="000000"/>
              </a:solidFill>
              <a:latin typeface="Arial"/>
              <a:ea typeface="Arial"/>
              <a:cs typeface="Arial"/>
              <a:sym typeface="Arial"/>
            </a:endParaRPr>
          </a:p>
        </p:txBody>
      </p:sp>
      <p:grpSp>
        <p:nvGrpSpPr>
          <p:cNvPr id="165" name="Google Shape;165;p4"/>
          <p:cNvGrpSpPr/>
          <p:nvPr/>
        </p:nvGrpSpPr>
        <p:grpSpPr>
          <a:xfrm>
            <a:off x="-875177" y="1403975"/>
            <a:ext cx="1637983" cy="797850"/>
            <a:chOff x="0" y="-38100"/>
            <a:chExt cx="431400" cy="210132"/>
          </a:xfrm>
        </p:grpSpPr>
        <p:sp>
          <p:nvSpPr>
            <p:cNvPr id="166" name="Google Shape;166;p4"/>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8" name="Google Shape;168;p4"/>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6</a:t>
            </a: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73"/>
        <p:cNvGrpSpPr/>
        <p:nvPr/>
      </p:nvGrpSpPr>
      <p:grpSpPr>
        <a:xfrm>
          <a:off x="0" y="0"/>
          <a:ext cx="0" cy="0"/>
          <a:chOff x="0" y="0"/>
          <a:chExt cx="0" cy="0"/>
        </a:xfrm>
      </p:grpSpPr>
      <p:sp>
        <p:nvSpPr>
          <p:cNvPr id="174" name="Google Shape;174;p8"/>
          <p:cNvSpPr/>
          <p:nvPr/>
        </p:nvSpPr>
        <p:spPr>
          <a:xfrm>
            <a:off x="940825" y="0"/>
            <a:ext cx="189738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17" b="-9217"/>
            </a:stretch>
          </a:blipFill>
          <a:ln>
            <a:noFill/>
          </a:ln>
          <a:effectLst>
            <a:outerShdw blurRad="57150" dist="19050" dir="5400000" algn="bl" rotWithShape="0">
              <a:srgbClr val="000000">
                <a:alpha val="5372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8"/>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7</a:t>
            </a:r>
            <a:endParaRPr sz="1400" b="0" i="0" u="none" strike="noStrike" cap="none">
              <a:solidFill>
                <a:srgbClr val="000000"/>
              </a:solidFill>
              <a:latin typeface="Arial"/>
              <a:ea typeface="Arial"/>
              <a:cs typeface="Arial"/>
              <a:sym typeface="Arial"/>
            </a:endParaRPr>
          </a:p>
        </p:txBody>
      </p:sp>
      <p:grpSp>
        <p:nvGrpSpPr>
          <p:cNvPr id="177" name="Google Shape;177;p8"/>
          <p:cNvGrpSpPr/>
          <p:nvPr/>
        </p:nvGrpSpPr>
        <p:grpSpPr>
          <a:xfrm>
            <a:off x="502388" y="486440"/>
            <a:ext cx="3664810" cy="383265"/>
            <a:chOff x="0" y="0"/>
            <a:chExt cx="4886414" cy="511020"/>
          </a:xfrm>
        </p:grpSpPr>
        <p:sp>
          <p:nvSpPr>
            <p:cNvPr id="178" name="Google Shape;178;p8"/>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23" b="0" i="0" u="none" strike="noStrike" cap="none">
                <a:solidFill>
                  <a:srgbClr val="FFFFFF"/>
                </a:solidFill>
                <a:latin typeface="Playfair Display"/>
                <a:ea typeface="Playfair Display"/>
                <a:cs typeface="Playfair Display"/>
                <a:sym typeface="Playfair Display"/>
              </a:endParaRPr>
            </a:p>
          </p:txBody>
        </p:sp>
      </p:grpSp>
      <p:sp>
        <p:nvSpPr>
          <p:cNvPr id="180" name="Google Shape;180;p8"/>
          <p:cNvSpPr txBox="1"/>
          <p:nvPr/>
        </p:nvSpPr>
        <p:spPr>
          <a:xfrm>
            <a:off x="1125050" y="1618000"/>
            <a:ext cx="8327100" cy="8225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442 [Osobna masa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W razie ogłoszenia upadłości banku hipotecznego osobną masę upadłości, która służy zaspokojeniu roszczeń wierzycieli z listów zastawnych oraz roszczeń z tytułu umów o instrument pochodny, wpisanych do rejestru zabezpieczenia listów zastawnych, tworzą:</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wierzytelności banku hipotecznego oraz prawa i środki, o których mowa w art. 18 ust. 3, 3a i 4 ustawy z dnia 29 sierpnia 1997 r. o listach zastawnych i bankach hipotecznych (Dz.U. z 2022 r. poz. 581 i 872), zwanej dalej "ustawą o listach zastawnych", wpisane do rejestru zabezpieczenia listów zastawnych;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środki uzyskane w wyniku spłaty wierzytelności wpisanych do rejestru zabezpieczenia listów zastawnych;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3) składniki majątkowe uzyskane w zamian za aktywa wpisane do rejestru zabezpieczenia listów zastawnych.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chemeClr val="lt1"/>
                </a:solidFill>
                <a:latin typeface="Playfair Display"/>
                <a:ea typeface="Playfair Display"/>
                <a:cs typeface="Playfair Display"/>
                <a:sym typeface="Playfair Display"/>
              </a:rPr>
              <a:t>Art. 443 [Kurator]</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W postanowieniu o ogłoszeniu upadłości sąd ustanowi kuratora dla reprezentowania w postępowaniu praw posiadaczy listów zastawnych. Przed ustanowieniem kuratora sąd zasięga opinii Komisji Nadzoru Finansowego co do osoby kuratora.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rgbClr val="FFFFFF"/>
                </a:solidFill>
                <a:latin typeface="Playfair Display"/>
                <a:ea typeface="Playfair Display"/>
                <a:cs typeface="Playfair Display"/>
                <a:sym typeface="Playfair Display"/>
              </a:rPr>
              <a:t>Art. 445b [Likwidacja osobnej masy upadłości]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Likwidację osobnej masy upadłości syndyk przeprowadza z udziałem kuratora.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W przypadku wyrażenia zgody przez radę wierzycieli lub sędziego-komisarza na sprzedaż z wolnej ręki mienia wchodzącego w skład osobnej masy upadłości sprzedaż wymaga zgody kuratora.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Jeżeli przepisy niniejszego działu nie stanowią inaczej, składniki majątkowe wpisane do rejestru zabezpieczenia listów zastawnych sprzedaje się innemu bankowi hipotecznemu, a sprzedaż tych składników powoduje przejście na nabywcę zobowiązań upadłego banku wobec wierzycieli z listów zastawnych. Na przejście zobowiązań zgoda wierzycieli z listów zastawnych nie jest wymagana. O dokonanej sprzedaży obwieszcza się.</a:t>
            </a:r>
            <a:endParaRPr sz="1600">
              <a:solidFill>
                <a:srgbClr val="FFFFFF"/>
              </a:solidFill>
              <a:latin typeface="Playfair Display"/>
              <a:ea typeface="Playfair Display"/>
              <a:cs typeface="Playfair Display"/>
              <a:sym typeface="Playfair Display"/>
            </a:endParaRPr>
          </a:p>
        </p:txBody>
      </p:sp>
      <p:sp>
        <p:nvSpPr>
          <p:cNvPr id="181" name="Google Shape;181;p8"/>
          <p:cNvSpPr txBox="1"/>
          <p:nvPr/>
        </p:nvSpPr>
        <p:spPr>
          <a:xfrm>
            <a:off x="5459475" y="744750"/>
            <a:ext cx="9297300" cy="661800"/>
          </a:xfrm>
          <a:prstGeom prst="rect">
            <a:avLst/>
          </a:prstGeom>
          <a:noFill/>
          <a:ln>
            <a:noFill/>
          </a:ln>
        </p:spPr>
        <p:txBody>
          <a:bodyPr spcFirstLastPara="1" wrap="square" lIns="91425" tIns="91425" rIns="91425" bIns="91425" anchor="t" anchorCtr="0">
            <a:spAutoFit/>
          </a:bodyPr>
          <a:lstStyle/>
          <a:p>
            <a:pPr marL="0" marR="0" lvl="0" indent="0" algn="l" rtl="0">
              <a:lnSpc>
                <a:spcPct val="120003"/>
              </a:lnSpc>
              <a:spcBef>
                <a:spcPts val="0"/>
              </a:spcBef>
              <a:spcAft>
                <a:spcPts val="0"/>
              </a:spcAft>
              <a:buClr>
                <a:srgbClr val="000000"/>
              </a:buClr>
              <a:buSzPts val="3099"/>
              <a:buFont typeface="Arial"/>
              <a:buNone/>
            </a:pPr>
            <a:r>
              <a:rPr lang="en-US" sz="3099">
                <a:solidFill>
                  <a:srgbClr val="EBCD8A"/>
                </a:solidFill>
                <a:latin typeface="Playfair Display"/>
                <a:ea typeface="Playfair Display"/>
                <a:cs typeface="Playfair Display"/>
                <a:sym typeface="Playfair Display"/>
              </a:rPr>
              <a:t>Upadłość banków hipotecznych i SKOK-ów</a:t>
            </a:r>
            <a:endParaRPr sz="300" b="0" i="0" u="none" strike="noStrike" cap="none">
              <a:solidFill>
                <a:schemeClr val="dk1"/>
              </a:solidFill>
              <a:latin typeface="Arial"/>
              <a:ea typeface="Arial"/>
              <a:cs typeface="Arial"/>
              <a:sym typeface="Arial"/>
            </a:endParaRPr>
          </a:p>
        </p:txBody>
      </p:sp>
      <p:sp>
        <p:nvSpPr>
          <p:cNvPr id="182" name="Google Shape;182;p8"/>
          <p:cNvSpPr txBox="1"/>
          <p:nvPr/>
        </p:nvSpPr>
        <p:spPr>
          <a:xfrm>
            <a:off x="10631850" y="1842000"/>
            <a:ext cx="69033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448 [Zaspokojenie z osobnej masy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Z osobnej masy upadłości zaspokaja się kolejno: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koszty likwidacji osobnej masy upadłości, które obejmują także wynagrodzenie kuratora, oraz odsetki i inne należności uboczne z listów zastawnych oraz z tytułu okresowych płatności odsetkowych dokonywanych w ramach instrumentów pochodnych;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roszczenia z listów zastawnych według ich wartości nominalnej oraz roszczenia z tytułu instrumentów pochodnych.</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449 [Podział funduszów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Jeżeli osobna masa upadłości nie wystarcza na pełne zaspokojenie posiadaczy listów zastawnych, pozostała suma podlega zaspokojeniu w podziale funduszów masy upadłości. Sumę na zaspokojenie posiadaczy listów zastawnych z funduszu masy upadłości przekazuje się do funduszu osobnej masy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441a [Wniosek o ogłoszenie upadłości spółdzielczej kasy]</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Wniosek o ogłoszenie upadłości spółdzielczej kasy oszczędnościowo-kredytowej może zgłosić wyłącznie Komisja Nadzoru Finansowego albo Bankowy Fundusz Gwarancyjny.</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1a. We wniosku, o którym mowa w ust. 1, jako syndyk mogą zostać wskazane bank albo spółdzielcza kasa oszczędnościowo-kredytowa.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postępowaniu upadłościowym wobec spółdzielczej kasy oszczędnościowo-kredytowej syndykiem może być także spółdzielcza kasa oszczędnościowo-kredytowa albo bank wskazane we wniosku, o którym mowa w ust. 1, po uzyskaniu pozytywnej opinii [...] </a:t>
            </a:r>
            <a:r>
              <a:rPr lang="en-US" sz="1600">
                <a:solidFill>
                  <a:srgbClr val="EBCD8A"/>
                </a:solidFill>
                <a:latin typeface="Playfair Display"/>
                <a:ea typeface="Playfair Display"/>
                <a:cs typeface="Playfair Display"/>
                <a:sym typeface="Playfair Display"/>
              </a:rPr>
              <a:t>[wnioskodawcy]. </a:t>
            </a:r>
            <a:endParaRPr sz="160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W pozostałym zakresie przepisy art. 426–441 stosuje się odpowiednio.</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86"/>
        <p:cNvGrpSpPr/>
        <p:nvPr/>
      </p:nvGrpSpPr>
      <p:grpSpPr>
        <a:xfrm>
          <a:off x="0" y="0"/>
          <a:ext cx="0" cy="0"/>
          <a:chOff x="0" y="0"/>
          <a:chExt cx="0" cy="0"/>
        </a:xfrm>
      </p:grpSpPr>
      <p:sp>
        <p:nvSpPr>
          <p:cNvPr id="187" name="Google Shape;187;g341bf5c0a5c_0_24"/>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41bf5c0a5c_0_24"/>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8</a:t>
            </a:r>
            <a:endParaRPr sz="1400" b="0" i="0" u="none" strike="noStrike" cap="none">
              <a:solidFill>
                <a:srgbClr val="000000"/>
              </a:solidFill>
              <a:latin typeface="Arial"/>
              <a:ea typeface="Arial"/>
              <a:cs typeface="Arial"/>
              <a:sym typeface="Arial"/>
            </a:endParaRPr>
          </a:p>
        </p:txBody>
      </p:sp>
      <p:grpSp>
        <p:nvGrpSpPr>
          <p:cNvPr id="189" name="Google Shape;189;g341bf5c0a5c_0_24"/>
          <p:cNvGrpSpPr/>
          <p:nvPr/>
        </p:nvGrpSpPr>
        <p:grpSpPr>
          <a:xfrm>
            <a:off x="502388" y="486440"/>
            <a:ext cx="3664810" cy="571359"/>
            <a:chOff x="0" y="0"/>
            <a:chExt cx="4886414" cy="761812"/>
          </a:xfrm>
        </p:grpSpPr>
        <p:sp>
          <p:nvSpPr>
            <p:cNvPr id="190" name="Google Shape;190;g341bf5c0a5c_0_24"/>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41bf5c0a5c_0_24"/>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grpSp>
        <p:nvGrpSpPr>
          <p:cNvPr id="192" name="Google Shape;192;g341bf5c0a5c_0_24"/>
          <p:cNvGrpSpPr/>
          <p:nvPr/>
        </p:nvGrpSpPr>
        <p:grpSpPr>
          <a:xfrm>
            <a:off x="-542219" y="1370234"/>
            <a:ext cx="1637983" cy="797850"/>
            <a:chOff x="0" y="-38100"/>
            <a:chExt cx="431400" cy="210132"/>
          </a:xfrm>
        </p:grpSpPr>
        <p:sp>
          <p:nvSpPr>
            <p:cNvPr id="193" name="Google Shape;193;g341bf5c0a5c_0_24"/>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341bf5c0a5c_0_24"/>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5" name="Google Shape;195;g341bf5c0a5c_0_24"/>
          <p:cNvSpPr txBox="1"/>
          <p:nvPr/>
        </p:nvSpPr>
        <p:spPr>
          <a:xfrm>
            <a:off x="1171975" y="3429000"/>
            <a:ext cx="7115100" cy="48075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Clr>
                <a:schemeClr val="dk1"/>
              </a:buClr>
              <a:buSzPts val="1600"/>
              <a:buFont typeface="Arial"/>
              <a:buNone/>
            </a:pPr>
            <a:r>
              <a:rPr lang="en-US" sz="1600" b="1">
                <a:solidFill>
                  <a:srgbClr val="EBCD8A"/>
                </a:solidFill>
                <a:latin typeface="Playfair Display"/>
                <a:ea typeface="Playfair Display"/>
                <a:cs typeface="Playfair Display"/>
                <a:sym typeface="Playfair Display"/>
              </a:rPr>
              <a:t>Różnice w postępowaniu upadłościowym w stosunku do ogólnych zasad: </a:t>
            </a:r>
            <a:endParaRPr sz="1600" b="1">
              <a:solidFill>
                <a:srgbClr val="EBCD8A"/>
              </a:solidFill>
              <a:latin typeface="Playfair Display"/>
              <a:ea typeface="Playfair Display"/>
              <a:cs typeface="Playfair Display"/>
              <a:sym typeface="Playfair Display"/>
            </a:endParaRPr>
          </a:p>
          <a:p>
            <a:pPr marL="457200" lvl="0" indent="-330200" algn="just" rtl="0">
              <a:lnSpc>
                <a:spcPct val="120000"/>
              </a:lnSpc>
              <a:spcBef>
                <a:spcPts val="100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wniosek składa tylko dłużnik albo KNF;</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KNF obligatoryjnym uczestnikiem postępowania;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Syndyk (art. 472):</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przed ogłoszeniem upadłości sąd zasięga opinii KNF co do osoby syndyka;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może być nim inny zakład ubezpieczeń lub inny zakład reasekuracji; </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obowiązki sprawozdawcze syndyka;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Kurator: </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obowiązkowo ustanawiany przez sąd po zasięgnięciu opinii KNF do reprezentowania interesów osób ubezpieczających, ubezpieczonych, uposażonych lub uprawnionych z umów ubezpieczenia;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kontrola nad likwidacją osobnej masy upadłości oraz podziałem uzyskanych środków;</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odpowiedzialność za szkodę wyrządzoną nienależytym wykonywaniem obowiązków;</a:t>
            </a:r>
            <a:endParaRPr sz="1600">
              <a:solidFill>
                <a:schemeClr val="lt1"/>
              </a:solidFill>
              <a:latin typeface="Playfair Display"/>
              <a:ea typeface="Playfair Display"/>
              <a:cs typeface="Playfair Display"/>
              <a:sym typeface="Playfair Display"/>
            </a:endParaRPr>
          </a:p>
        </p:txBody>
      </p:sp>
      <p:sp>
        <p:nvSpPr>
          <p:cNvPr id="196" name="Google Shape;196;g341bf5c0a5c_0_24"/>
          <p:cNvSpPr txBox="1"/>
          <p:nvPr/>
        </p:nvSpPr>
        <p:spPr>
          <a:xfrm>
            <a:off x="1465900" y="1509125"/>
            <a:ext cx="7714500" cy="9477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899"/>
              <a:buFont typeface="Arial"/>
              <a:buNone/>
            </a:pPr>
            <a:r>
              <a:rPr lang="en-US" sz="2799">
                <a:solidFill>
                  <a:srgbClr val="EBCD8A"/>
                </a:solidFill>
                <a:latin typeface="Playfair Display"/>
                <a:ea typeface="Playfair Display"/>
                <a:cs typeface="Playfair Display"/>
                <a:sym typeface="Playfair Display"/>
              </a:rPr>
              <a:t>Postępowanie upadłościowe wobec zakładów ubezpieczeń i zakładów reasekuracji</a:t>
            </a:r>
            <a:endParaRPr sz="2799">
              <a:solidFill>
                <a:srgbClr val="EBCD8A"/>
              </a:solidFill>
              <a:latin typeface="Playfair Display"/>
              <a:ea typeface="Playfair Display"/>
              <a:cs typeface="Playfair Display"/>
              <a:sym typeface="Playfair Display"/>
            </a:endParaRPr>
          </a:p>
        </p:txBody>
      </p:sp>
      <p:sp>
        <p:nvSpPr>
          <p:cNvPr id="197" name="Google Shape;197;g341bf5c0a5c_0_24"/>
          <p:cNvSpPr txBox="1"/>
          <p:nvPr/>
        </p:nvSpPr>
        <p:spPr>
          <a:xfrm>
            <a:off x="9372350" y="1661525"/>
            <a:ext cx="8112900" cy="81867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Zakład ubezpieczeń:</a:t>
            </a:r>
            <a:endParaRPr sz="1600" b="1">
              <a:solidFill>
                <a:srgbClr val="EBCD8A"/>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477 - osobna masa upadłości: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tworzona przez aktywa stanowiące pokrycie rezerw techniczno-ubezpieczeniowych dla celów wypłacalności upadłego zakładu ubezpieczeń;</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na zaspokojenie roszczeń z tytułu umów ubezpieczenia, umów reasekuracji oraz kosztów likwidacji;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przeprowadza syndyk z udziałem kuratora;</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478 - kolejność zaspokojenia:</a:t>
            </a:r>
            <a:endParaRPr sz="1600">
              <a:solidFill>
                <a:schemeClr val="lt1"/>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koszty likwidacji osobnej masy upadłości; </a:t>
            </a:r>
            <a:endParaRPr sz="1600">
              <a:solidFill>
                <a:schemeClr val="lt1"/>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wierzytelności z umów ubezpieczenia, za wyjątkiem tych zaspokajanych przez Ubezpieczeniowy Fundusz Gwarancyjny i Polskie Biuro Ubezpieczycieli Komunikacyjnych; </a:t>
            </a:r>
            <a:endParaRPr sz="1600">
              <a:solidFill>
                <a:schemeClr val="lt1"/>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3. wierzytelności z umów reasekuracji.</a:t>
            </a:r>
            <a:endParaRPr sz="160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niezaspokojone należności z umów ubezpieczenia umieszcza się w planie podziału funduszów masy upadłości w kategorii I;</a:t>
            </a:r>
            <a:endParaRPr sz="1600">
              <a:solidFill>
                <a:schemeClr val="lt1"/>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Zakład reasekuracji: </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b="1">
                <a:solidFill>
                  <a:schemeClr val="lt1"/>
                </a:solidFill>
                <a:latin typeface="Playfair Display"/>
                <a:ea typeface="Playfair Display"/>
                <a:cs typeface="Playfair Display"/>
                <a:sym typeface="Playfair Display"/>
              </a:rPr>
              <a:t>art 477</a:t>
            </a:r>
            <a:r>
              <a:rPr lang="en-US" sz="1600" b="1" baseline="30000">
                <a:solidFill>
                  <a:schemeClr val="lt1"/>
                </a:solidFill>
                <a:latin typeface="Playfair Display"/>
                <a:ea typeface="Playfair Display"/>
                <a:cs typeface="Playfair Display"/>
                <a:sym typeface="Playfair Display"/>
              </a:rPr>
              <a:t>1 </a:t>
            </a:r>
            <a:r>
              <a:rPr lang="en-US" sz="1600" b="1">
                <a:solidFill>
                  <a:schemeClr val="lt1"/>
                </a:solidFill>
                <a:latin typeface="Playfair Display"/>
                <a:ea typeface="Playfair Display"/>
                <a:cs typeface="Playfair Display"/>
                <a:sym typeface="Playfair Display"/>
              </a:rPr>
              <a:t>- osobna masa upadłości (zakłady reasekuracji):</a:t>
            </a:r>
            <a:endParaRPr sz="1600" b="1">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złożona z aktywów stanowiących pokrycie rezerw techniczno-ubezpieczeniowych dla celów wypłacalności upadłego;</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na zaspokojenie roszczeń z tytułu umów reasekuracji oraz kosztów likwidacji tej masy;</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przeprowadza syndyk;</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100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Art. 478</a:t>
            </a:r>
            <a:r>
              <a:rPr lang="en-US" sz="1600" baseline="30000">
                <a:solidFill>
                  <a:schemeClr val="lt1"/>
                </a:solidFill>
                <a:latin typeface="Playfair Display"/>
                <a:ea typeface="Playfair Display"/>
                <a:cs typeface="Playfair Display"/>
                <a:sym typeface="Playfair Display"/>
              </a:rPr>
              <a:t>1</a:t>
            </a:r>
            <a:r>
              <a:rPr lang="en-US" sz="1600">
                <a:solidFill>
                  <a:schemeClr val="lt1"/>
                </a:solidFill>
                <a:latin typeface="Playfair Display"/>
                <a:ea typeface="Playfair Display"/>
                <a:cs typeface="Playfair Display"/>
                <a:sym typeface="Playfair Display"/>
              </a:rPr>
              <a:t> - kolejność zaspokojenia z osobnej masy upadłości: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koszty likwidacji osobnej masy upadłości;</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EBCD8A"/>
              </a:buClr>
              <a:buSzPts val="1600"/>
              <a:buFont typeface="Playfair Display"/>
              <a:buAutoNum type="arabicPeriod"/>
            </a:pPr>
            <a:r>
              <a:rPr lang="en-US" sz="1600">
                <a:solidFill>
                  <a:schemeClr val="lt1"/>
                </a:solidFill>
                <a:latin typeface="Playfair Display"/>
                <a:ea typeface="Playfair Display"/>
                <a:cs typeface="Playfair Display"/>
                <a:sym typeface="Playfair Display"/>
              </a:rPr>
              <a:t>wierzytelności z umów reasekuracji.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1000"/>
              </a:spcBef>
              <a:spcAft>
                <a:spcPts val="1000"/>
              </a:spcAft>
              <a:buNone/>
            </a:pPr>
            <a:endParaRPr sz="1600">
              <a:solidFill>
                <a:schemeClr val="lt1"/>
              </a:solidFill>
              <a:latin typeface="Playfair Display"/>
              <a:ea typeface="Playfair Display"/>
              <a:cs typeface="Playfair Display"/>
              <a:sym typeface="Playfair Display"/>
            </a:endParaRPr>
          </a:p>
        </p:txBody>
      </p:sp>
      <p:sp>
        <p:nvSpPr>
          <p:cNvPr id="198" name="Google Shape;198;g341bf5c0a5c_0_24"/>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5">
              <a:alphaModFix amt="8000"/>
            </a:blip>
            <a:stretch>
              <a:fillRect t="-22178" b="-170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02"/>
        <p:cNvGrpSpPr/>
        <p:nvPr/>
      </p:nvGrpSpPr>
      <p:grpSpPr>
        <a:xfrm>
          <a:off x="0" y="0"/>
          <a:ext cx="0" cy="0"/>
          <a:chOff x="0" y="0"/>
          <a:chExt cx="0" cy="0"/>
        </a:xfrm>
      </p:grpSpPr>
      <p:sp>
        <p:nvSpPr>
          <p:cNvPr id="203" name="Google Shape;203;g3428a53f442_0_45"/>
          <p:cNvSpPr/>
          <p:nvPr/>
        </p:nvSpPr>
        <p:spPr>
          <a:xfrm>
            <a:off x="-671125" y="0"/>
            <a:ext cx="18958674"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10000"/>
            </a:blip>
            <a:stretch>
              <a:fillRect t="-37296" b="-37296"/>
            </a:stretch>
          </a:blip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1600"/>
              <a:buFont typeface="Arial"/>
              <a:buNone/>
            </a:pPr>
            <a:endParaRPr sz="1600" b="0" i="0" u="none" strike="noStrike" cap="none">
              <a:solidFill>
                <a:schemeClr val="lt1"/>
              </a:solidFill>
              <a:latin typeface="Playfair Display"/>
              <a:ea typeface="Playfair Display"/>
              <a:cs typeface="Playfair Display"/>
              <a:sym typeface="Playfair Display"/>
            </a:endParaRPr>
          </a:p>
        </p:txBody>
      </p:sp>
      <p:sp>
        <p:nvSpPr>
          <p:cNvPr id="204" name="Google Shape;204;g3428a53f442_0_45"/>
          <p:cNvSpPr txBox="1"/>
          <p:nvPr/>
        </p:nvSpPr>
        <p:spPr>
          <a:xfrm>
            <a:off x="954600" y="1366545"/>
            <a:ext cx="11288400" cy="415500"/>
          </a:xfrm>
          <a:prstGeom prst="rect">
            <a:avLst/>
          </a:prstGeom>
          <a:noFill/>
          <a:ln>
            <a:noFill/>
          </a:ln>
        </p:spPr>
        <p:txBody>
          <a:bodyPr spcFirstLastPara="1" wrap="square" lIns="0" tIns="0" rIns="0" bIns="0" anchor="t" anchorCtr="0">
            <a:spAutoFit/>
          </a:bodyPr>
          <a:lstStyle/>
          <a:p>
            <a:pPr marL="0" lvl="0" indent="0" algn="l" rtl="0">
              <a:lnSpc>
                <a:spcPct val="120003"/>
              </a:lnSpc>
              <a:spcBef>
                <a:spcPts val="0"/>
              </a:spcBef>
              <a:spcAft>
                <a:spcPts val="0"/>
              </a:spcAft>
              <a:buClr>
                <a:schemeClr val="dk1"/>
              </a:buClr>
              <a:buSzPts val="2899"/>
              <a:buFont typeface="Arial"/>
              <a:buNone/>
            </a:pPr>
            <a:r>
              <a:rPr lang="en-US" sz="2699">
                <a:solidFill>
                  <a:srgbClr val="EBCD8A"/>
                </a:solidFill>
                <a:latin typeface="Playfair Display"/>
                <a:ea typeface="Playfair Display"/>
                <a:cs typeface="Playfair Display"/>
                <a:sym typeface="Playfair Display"/>
              </a:rPr>
              <a:t>Postępowanie upadłościowe wobec emitentów obligacji</a:t>
            </a:r>
            <a:endParaRPr sz="2800">
              <a:solidFill>
                <a:srgbClr val="EBCD8A"/>
              </a:solidFill>
              <a:latin typeface="Playfair Display"/>
              <a:ea typeface="Playfair Display"/>
              <a:cs typeface="Playfair Display"/>
              <a:sym typeface="Playfair Display"/>
            </a:endParaRPr>
          </a:p>
        </p:txBody>
      </p:sp>
      <p:grpSp>
        <p:nvGrpSpPr>
          <p:cNvPr id="205" name="Google Shape;205;g3428a53f442_0_45"/>
          <p:cNvGrpSpPr/>
          <p:nvPr/>
        </p:nvGrpSpPr>
        <p:grpSpPr>
          <a:xfrm>
            <a:off x="502388" y="486440"/>
            <a:ext cx="3664810" cy="571359"/>
            <a:chOff x="0" y="0"/>
            <a:chExt cx="4886414" cy="761812"/>
          </a:xfrm>
        </p:grpSpPr>
        <p:sp>
          <p:nvSpPr>
            <p:cNvPr id="206" name="Google Shape;206;g3428a53f442_0_45"/>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3428a53f442_0_45"/>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Clr>
                  <a:schemeClr val="dk1"/>
                </a:buClr>
                <a:buSzPts val="1423"/>
                <a:buFont typeface="Arial"/>
                <a:buNone/>
              </a:pPr>
              <a:r>
                <a:rPr lang="en-US" sz="1423" b="0" i="0" u="none" strike="noStrike" cap="non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6</a:t>
              </a:r>
              <a:endParaRPr sz="1400" b="0" i="0" u="none" strike="noStrike" cap="none">
                <a:solidFill>
                  <a:schemeClr val="dk1"/>
                </a:solidFill>
                <a:latin typeface="Arial"/>
                <a:ea typeface="Arial"/>
                <a:cs typeface="Arial"/>
                <a:sym typeface="Arial"/>
              </a:endParaRPr>
            </a:p>
            <a:p>
              <a:pPr marL="0" marR="0" lvl="0" indent="0" algn="l" rtl="0">
                <a:lnSpc>
                  <a:spcPct val="140056"/>
                </a:lnSpc>
                <a:spcBef>
                  <a:spcPts val="0"/>
                </a:spcBef>
                <a:spcAft>
                  <a:spcPts val="0"/>
                </a:spcAft>
                <a:buClr>
                  <a:srgbClr val="000000"/>
                </a:buClr>
                <a:buSzPts val="1423"/>
                <a:buFont typeface="Arial"/>
                <a:buNone/>
              </a:pPr>
              <a:endParaRPr sz="1423" b="0" i="0" u="none" strike="noStrike" cap="none">
                <a:solidFill>
                  <a:srgbClr val="FFFFFF"/>
                </a:solidFill>
                <a:latin typeface="Playfair Display"/>
                <a:ea typeface="Playfair Display"/>
                <a:cs typeface="Playfair Display"/>
                <a:sym typeface="Playfair Display"/>
              </a:endParaRPr>
            </a:p>
          </p:txBody>
        </p:sp>
      </p:grpSp>
      <p:sp>
        <p:nvSpPr>
          <p:cNvPr id="208" name="Google Shape;208;g3428a53f442_0_45"/>
          <p:cNvSpPr txBox="1"/>
          <p:nvPr/>
        </p:nvSpPr>
        <p:spPr>
          <a:xfrm>
            <a:off x="954600" y="2223050"/>
            <a:ext cx="84399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483 [Zakres stosowania]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Przepisy niniejszego tytułu stosuje się w razie ogłoszenia upadłości podmiotu emitującego obligacje, jeżeli dla zabezpieczenia praw z obligacji ustanowiono zabezpieczenie na majątku emitenta.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Przepisów niniejszego tytułu nie stosuje się w razie ogłoszenia upadłości emitenta obligacji przychodowych, jeżeli emitent w treści obligacji ograniczył swoją odpowiedzialność do kwoty przychodów lub wartości majątku przedsięwzięcia. Środki przeznaczone na zaspokojenie praw obligatariuszy z takich obligacji nie wchodzą do masy upadłości, a roszczenia obligatariuszy nie podlegają zaspokojeniu w postępowaniu upadłościowym.</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484 [Kurator]</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Dla reprezentowania praw obligatariuszy sąd ustanawia kuratora. Kuratorem może być także bank, z którym upadły zawarł umowę o reprezentowanie obligatariuszy wobec emitenta. Obligatariusze mogą działać w postępowaniu również osobiście lub przez pełnomocnika, jeżeli zostali dopuszczeni do udziału w postępowaniu przez sędziego-komisarza. Sędzia-komisarz dopuszcza obligatariuszy do udziału w postępowaniu po wykazaniu, że przysługują im prawa z obligacji.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487 [Zgłoszenie do masy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Kurator zgłasza do masy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ogólną sumę nominalną nieumorzonych do dnia ogłoszenia upadłości obligacji, których termin płatności przypada przed tym dniem, oraz ogólną sumę niezapłaconych odsetek od tych obligacji;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ogólną sumę obligacji oraz odsetek płatnych po dniu ogłoszenia upadłości.</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W zgłoszeniu należy wymienić składniki majątku emitenta, na których ustanowiono zabezpieczenie praw obligatariuszy.</a:t>
            </a:r>
            <a:endParaRPr sz="1600">
              <a:solidFill>
                <a:schemeClr val="lt1"/>
              </a:solidFill>
              <a:latin typeface="Playfair Display"/>
              <a:ea typeface="Playfair Display"/>
              <a:cs typeface="Playfair Display"/>
              <a:sym typeface="Playfair Display"/>
            </a:endParaRPr>
          </a:p>
        </p:txBody>
      </p:sp>
      <p:sp>
        <p:nvSpPr>
          <p:cNvPr id="209" name="Google Shape;209;g3428a53f442_0_45"/>
          <p:cNvSpPr txBox="1"/>
          <p:nvPr/>
        </p:nvSpPr>
        <p:spPr>
          <a:xfrm>
            <a:off x="10781450" y="2375450"/>
            <a:ext cx="6720300" cy="5861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488 [Osobna masa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Przedmiot zabezpieczenia praw z obligacji tworzy osobną masę upadłości przeznaczoną na zaspokojenie praw obligatariuszy.</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Likwidację osobnej masy upadłości przeprowadza syndyk z udziałem kuratora.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W razie wyrażenia zgody przez radę wierzycieli lub sędziego-komisarza na sprzedaż z wolnej ręki mienia wchodzącego w skład osobnej masy upadłości sprzedaż wymaga zgody kuratora.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489 [Kolejność zaspokojenia]</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Z osobnej masy upadłości zaspokaja się kolejno:</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koszty likwidacji tej masy, które obejmują także wynagrodzenie kuratora;</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należności obligatariuszy w nominalnej ich cenie;</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odsetki (kupony).</a:t>
            </a:r>
            <a:endParaRPr sz="160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b="1">
                <a:solidFill>
                  <a:schemeClr val="lt1"/>
                </a:solidFill>
                <a:latin typeface="Playfair Display"/>
                <a:ea typeface="Playfair Display"/>
                <a:cs typeface="Playfair Display"/>
                <a:sym typeface="Playfair Display"/>
              </a:rPr>
              <a:t>Art. 490 [Zaspokojenie z funduszu upadłości]</a:t>
            </a:r>
            <a:endParaRPr sz="1600" b="1">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Jeżeli osobna masa upadłości nie wystarczy na pełne zaspokojenie należności obligatariuszy, należności niezaspokojone podlegają zaspokojeniu z funduszu masy upadłości.</a:t>
            </a:r>
            <a:endParaRPr sz="1600">
              <a:solidFill>
                <a:schemeClr val="lt1"/>
              </a:solidFill>
              <a:latin typeface="Playfair Display"/>
              <a:ea typeface="Playfair Display"/>
              <a:cs typeface="Playfair Display"/>
              <a:sym typeface="Playfair Display"/>
            </a:endParaRPr>
          </a:p>
        </p:txBody>
      </p:sp>
      <p:grpSp>
        <p:nvGrpSpPr>
          <p:cNvPr id="210" name="Google Shape;210;g3428a53f442_0_45"/>
          <p:cNvGrpSpPr/>
          <p:nvPr/>
        </p:nvGrpSpPr>
        <p:grpSpPr>
          <a:xfrm>
            <a:off x="-875177" y="1099175"/>
            <a:ext cx="1637983" cy="797850"/>
            <a:chOff x="0" y="-38100"/>
            <a:chExt cx="431400" cy="210132"/>
          </a:xfrm>
        </p:grpSpPr>
        <p:sp>
          <p:nvSpPr>
            <p:cNvPr id="211" name="Google Shape;211;g3428a53f442_0_45"/>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3428a53f442_0_45"/>
            <p:cNvSpPr txBox="1"/>
            <p:nvPr/>
          </p:nvSpPr>
          <p:spPr>
            <a:xfrm>
              <a:off x="0" y="-38100"/>
              <a:ext cx="4314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3" name="Google Shape;213;g3428a53f442_0_45"/>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3428a53f442_0_45"/>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8494</Words>
  <Application>Microsoft Office PowerPoint</Application>
  <PresentationFormat>Niestandardowy</PresentationFormat>
  <Paragraphs>482</Paragraphs>
  <Slides>22</Slides>
  <Notes>22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Playfair Display</vt:lpstr>
      <vt:lpstr>Calibri</vt:lpstr>
      <vt:lpstr>Rosario</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Aleksandra Szulc</cp:lastModifiedBy>
  <cp:revision>3</cp:revision>
  <dcterms:created xsi:type="dcterms:W3CDTF">2006-08-16T00:00:00Z</dcterms:created>
  <dcterms:modified xsi:type="dcterms:W3CDTF">2025-04-26T20:02:44Z</dcterms:modified>
</cp:coreProperties>
</file>