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0" r:id="rId34"/>
    <p:sldId id="288" r:id="rId35"/>
    <p:sldId id="289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4" r:id="rId48"/>
    <p:sldId id="301" r:id="rId49"/>
    <p:sldId id="303" r:id="rId50"/>
    <p:sldId id="307" r:id="rId51"/>
    <p:sldId id="305" r:id="rId52"/>
    <p:sldId id="308" r:id="rId53"/>
    <p:sldId id="306" r:id="rId54"/>
    <p:sldId id="309" r:id="rId55"/>
    <p:sldId id="310" r:id="rId56"/>
    <p:sldId id="311" r:id="rId57"/>
    <p:sldId id="312" r:id="rId58"/>
    <p:sldId id="313" r:id="rId59"/>
    <p:sldId id="315" r:id="rId60"/>
    <p:sldId id="314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46" r:id="rId81"/>
    <p:sldId id="335" r:id="rId82"/>
    <p:sldId id="347" r:id="rId83"/>
    <p:sldId id="336" r:id="rId84"/>
    <p:sldId id="337" r:id="rId85"/>
    <p:sldId id="338" r:id="rId86"/>
    <p:sldId id="339" r:id="rId87"/>
    <p:sldId id="340" r:id="rId88"/>
    <p:sldId id="342" r:id="rId89"/>
    <p:sldId id="341" r:id="rId90"/>
    <p:sldId id="343" r:id="rId91"/>
    <p:sldId id="344" r:id="rId92"/>
    <p:sldId id="345" r:id="rId9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36E35-1ED5-456C-89AF-0D3672F6FE3C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DEAB5-539D-4C3A-B205-99D9144B3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6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2DEAB5-539D-4C3A-B205-99D9144B35A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4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DD29-1145-4E51-A691-540358820576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6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7D5CB-DCB4-442D-B223-1599427955D3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36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CF888-39E6-4E7E-B28D-A50AA2BBB22D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2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2119-D446-4312-8CB7-A2C23E3CC541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0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1907-3E21-433B-9C20-7135F2FC9CFD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3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2105-81AA-4232-951B-2252E3DD6DF6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64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981F-B6BD-440A-AE2C-22E78AA42A66}" type="datetime1">
              <a:rPr lang="en-US" smtClean="0"/>
              <a:t>2/14/2020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1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E3CD-AF7E-474C-9B77-9B65937777E1}" type="datetime1">
              <a:rPr lang="en-US" smtClean="0"/>
              <a:t>2/14/2020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06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2E16-DC23-4010-8827-20AFD2B12ADF}" type="datetime1">
              <a:rPr lang="en-US" smtClean="0"/>
              <a:t>2/14/2020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8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DB73-679C-4471-9314-88ABB5ABEF23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83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AD58C-DCD0-4020-9C99-F80085621B9B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0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67EDD-730C-4189-A3C1-F3DAAA8DCC0A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7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Finance</a:t>
            </a:r>
            <a:endParaRPr lang="en-US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CFA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4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err="1" smtClean="0"/>
              <a:t>Customers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Customers expect to receive products and services of good quality for the price paid. </a:t>
            </a:r>
            <a:endParaRPr lang="pl-PL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also expect after-sales service, support and guarantee/warranty for the period promised. </a:t>
            </a:r>
            <a:endParaRPr lang="pl-PL" dirty="0" smtClean="0"/>
          </a:p>
          <a:p>
            <a:pPr algn="just"/>
            <a:r>
              <a:rPr lang="en-US" dirty="0" smtClean="0"/>
              <a:t>Of </a:t>
            </a:r>
            <a:r>
              <a:rPr lang="en-US" dirty="0"/>
              <a:t>all the stakeholders, customers are least concerned about a company’s performance.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smtClean="0"/>
              <a:t>Suppliers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 </a:t>
            </a:r>
            <a:r>
              <a:rPr lang="en-US" dirty="0"/>
              <a:t>in a company is limited </a:t>
            </a:r>
            <a:r>
              <a:rPr lang="en-US" b="1" dirty="0"/>
              <a:t>to being paid for the products and services supplied to a company</a:t>
            </a:r>
            <a:r>
              <a:rPr lang="en-US" dirty="0"/>
              <a:t>. </a:t>
            </a:r>
            <a:endParaRPr lang="pl-PL" dirty="0" smtClean="0"/>
          </a:p>
          <a:p>
            <a:r>
              <a:rPr lang="en-US" dirty="0" smtClean="0"/>
              <a:t>a </a:t>
            </a:r>
            <a:r>
              <a:rPr lang="en-US" dirty="0"/>
              <a:t>company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en-US" dirty="0" smtClean="0"/>
              <a:t> </a:t>
            </a:r>
            <a:r>
              <a:rPr lang="en-US" dirty="0"/>
              <a:t>a good </a:t>
            </a:r>
            <a:r>
              <a:rPr lang="en-US" b="1" dirty="0"/>
              <a:t>operating performance and steady cash flow so as to pay their dues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</a:t>
            </a:r>
            <a:r>
              <a:rPr lang="pl-PL" dirty="0" smtClean="0"/>
              <a:t>– </a:t>
            </a:r>
            <a:r>
              <a:rPr lang="pl-PL" dirty="0" err="1" smtClean="0"/>
              <a:t>Governments</a:t>
            </a:r>
            <a:r>
              <a:rPr lang="pl-PL" dirty="0" smtClean="0"/>
              <a:t>/</a:t>
            </a:r>
            <a:r>
              <a:rPr lang="pl-PL" dirty="0" err="1" smtClean="0"/>
              <a:t>Regulators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</a:t>
            </a:r>
            <a:r>
              <a:rPr lang="en-US" dirty="0"/>
              <a:t>taxes from companies. </a:t>
            </a:r>
            <a:endParaRPr lang="pl-PL" dirty="0" smtClean="0"/>
          </a:p>
          <a:p>
            <a:r>
              <a:rPr lang="en-US" dirty="0" smtClean="0"/>
              <a:t>pass </a:t>
            </a:r>
            <a:r>
              <a:rPr lang="en-US" dirty="0"/>
              <a:t>laws and regulations to ensure the interests of the investors are protected.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state of a country’s economy, output, import/export, employment, and capital flows are all affected by how well companies function in a country.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versus </a:t>
            </a:r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maximize</a:t>
            </a:r>
            <a:r>
              <a:rPr lang="pl-PL" dirty="0" smtClean="0"/>
              <a:t> the </a:t>
            </a:r>
            <a:r>
              <a:rPr lang="pl-PL" dirty="0" err="1" smtClean="0"/>
              <a:t>value</a:t>
            </a:r>
            <a:r>
              <a:rPr lang="pl-PL" dirty="0" smtClean="0"/>
              <a:t> for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shareholders</a:t>
            </a:r>
            <a:endParaRPr lang="pl-PL" dirty="0" smtClean="0"/>
          </a:p>
          <a:p>
            <a:r>
              <a:rPr lang="pl-PL" dirty="0" smtClean="0"/>
              <a:t>Versus</a:t>
            </a:r>
          </a:p>
          <a:p>
            <a:r>
              <a:rPr lang="pl-PL" dirty="0" smtClean="0"/>
              <a:t>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minimize</a:t>
            </a:r>
            <a:r>
              <a:rPr lang="pl-PL" dirty="0" smtClean="0"/>
              <a:t> </a:t>
            </a:r>
            <a:r>
              <a:rPr lang="pl-PL" dirty="0" err="1" smtClean="0"/>
              <a:t>conflicts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</a:t>
            </a:r>
            <a:r>
              <a:rPr lang="pl-PL" dirty="0" err="1" smtClean="0"/>
              <a:t>stakeholders</a:t>
            </a:r>
            <a:r>
              <a:rPr lang="pl-PL" dirty="0" smtClean="0"/>
              <a:t> and </a:t>
            </a:r>
            <a:r>
              <a:rPr lang="pl-PL" dirty="0" err="1" smtClean="0"/>
              <a:t>protect</a:t>
            </a:r>
            <a:r>
              <a:rPr lang="pl-PL" dirty="0" smtClean="0"/>
              <a:t> the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interest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conflicts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Principal-Agent and Other Relationships in Corporate 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03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dirty="0"/>
              <a:t>principal hires an agent to carry out a task or a </a:t>
            </a:r>
            <a:r>
              <a:rPr lang="en-US" dirty="0" smtClean="0"/>
              <a:t>service</a:t>
            </a:r>
            <a:endParaRPr lang="pl-PL" dirty="0" smtClean="0"/>
          </a:p>
          <a:p>
            <a:r>
              <a:rPr lang="pl-PL" dirty="0" smtClean="0"/>
              <a:t>Agent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operate</a:t>
            </a:r>
            <a:r>
              <a:rPr lang="pl-PL" dirty="0" smtClean="0"/>
              <a:t> on </a:t>
            </a:r>
            <a:r>
              <a:rPr lang="pl-PL" dirty="0" err="1" smtClean="0"/>
              <a:t>behalf</a:t>
            </a:r>
            <a:r>
              <a:rPr lang="pl-PL" dirty="0" smtClean="0"/>
              <a:t> of the principal, but </a:t>
            </a:r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dirty="0" err="1" smtClean="0"/>
              <a:t>acts</a:t>
            </a:r>
            <a:r>
              <a:rPr lang="pl-PL" dirty="0" smtClean="0"/>
              <a:t> in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own</a:t>
            </a:r>
            <a:r>
              <a:rPr lang="pl-PL" dirty="0" smtClean="0"/>
              <a:t> </a:t>
            </a:r>
            <a:r>
              <a:rPr lang="pl-PL" dirty="0" err="1" smtClean="0"/>
              <a:t>interests</a:t>
            </a:r>
            <a:endParaRPr lang="pl-PL" dirty="0" smtClean="0"/>
          </a:p>
          <a:p>
            <a:r>
              <a:rPr lang="pl-PL" dirty="0" err="1" smtClean="0"/>
              <a:t>Shareholders</a:t>
            </a:r>
            <a:r>
              <a:rPr lang="pl-PL" dirty="0" smtClean="0"/>
              <a:t> versus </a:t>
            </a:r>
            <a:r>
              <a:rPr lang="pl-PL" dirty="0" err="1" smtClean="0"/>
              <a:t>managers</a:t>
            </a:r>
            <a:r>
              <a:rPr lang="pl-PL" dirty="0" smtClean="0"/>
              <a:t>:</a:t>
            </a:r>
          </a:p>
          <a:p>
            <a:pPr lvl="1"/>
            <a:r>
              <a:rPr lang="pl-PL" dirty="0" err="1" smtClean="0"/>
              <a:t>Maximize</a:t>
            </a:r>
            <a:r>
              <a:rPr lang="pl-PL" dirty="0" smtClean="0"/>
              <a:t> the </a:t>
            </a:r>
            <a:r>
              <a:rPr lang="pl-PL" dirty="0" err="1" smtClean="0"/>
              <a:t>value</a:t>
            </a:r>
            <a:r>
              <a:rPr lang="pl-PL" dirty="0" smtClean="0"/>
              <a:t> of the </a:t>
            </a:r>
            <a:r>
              <a:rPr lang="pl-PL" dirty="0" err="1" smtClean="0"/>
              <a:t>company</a:t>
            </a:r>
            <a:r>
              <a:rPr lang="pl-PL" dirty="0" smtClean="0"/>
              <a:t> versus </a:t>
            </a:r>
            <a:r>
              <a:rPr lang="pl-PL" dirty="0" err="1" smtClean="0"/>
              <a:t>maximize</a:t>
            </a:r>
            <a:r>
              <a:rPr lang="pl-PL" dirty="0" smtClean="0"/>
              <a:t> </a:t>
            </a:r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renumeration</a:t>
            </a:r>
            <a:endParaRPr lang="pl-PL" dirty="0" smtClean="0"/>
          </a:p>
          <a:p>
            <a:pPr lvl="1"/>
            <a:r>
              <a:rPr lang="pl-PL" dirty="0" smtClean="0"/>
              <a:t>High </a:t>
            </a:r>
            <a:r>
              <a:rPr lang="pl-PL" dirty="0" err="1" smtClean="0"/>
              <a:t>levels</a:t>
            </a:r>
            <a:r>
              <a:rPr lang="pl-PL" dirty="0" smtClean="0"/>
              <a:t> of </a:t>
            </a:r>
            <a:r>
              <a:rPr lang="pl-PL" dirty="0" err="1" smtClean="0"/>
              <a:t>risk</a:t>
            </a:r>
            <a:r>
              <a:rPr lang="pl-PL" dirty="0" smtClean="0"/>
              <a:t> (</a:t>
            </a:r>
            <a:r>
              <a:rPr lang="pl-PL" dirty="0" err="1" smtClean="0"/>
              <a:t>well-diversified</a:t>
            </a:r>
            <a:r>
              <a:rPr lang="pl-PL" dirty="0" smtClean="0"/>
              <a:t> </a:t>
            </a:r>
            <a:r>
              <a:rPr lang="pl-PL" dirty="0" err="1" smtClean="0"/>
              <a:t>shareholders</a:t>
            </a:r>
            <a:r>
              <a:rPr lang="pl-PL" dirty="0" smtClean="0"/>
              <a:t>) versus </a:t>
            </a:r>
            <a:r>
              <a:rPr lang="pl-PL" dirty="0" err="1" smtClean="0"/>
              <a:t>playing</a:t>
            </a:r>
            <a:r>
              <a:rPr lang="pl-PL" dirty="0" smtClean="0"/>
              <a:t> </a:t>
            </a:r>
            <a:r>
              <a:rPr lang="pl-PL" dirty="0" err="1" smtClean="0"/>
              <a:t>safe</a:t>
            </a:r>
            <a:r>
              <a:rPr lang="pl-PL" dirty="0" smtClean="0"/>
              <a:t> to </a:t>
            </a:r>
            <a:r>
              <a:rPr lang="pl-PL" dirty="0" err="1" smtClean="0"/>
              <a:t>protect</a:t>
            </a:r>
            <a:r>
              <a:rPr lang="pl-PL" dirty="0" smtClean="0"/>
              <a:t> </a:t>
            </a:r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employment</a:t>
            </a:r>
            <a:endParaRPr lang="pl-PL" dirty="0" smtClean="0"/>
          </a:p>
          <a:p>
            <a:pPr lvl="1"/>
            <a:r>
              <a:rPr lang="pl-PL" dirty="0" smtClean="0"/>
              <a:t>Information </a:t>
            </a:r>
            <a:r>
              <a:rPr lang="pl-PL" dirty="0" err="1" smtClean="0"/>
              <a:t>asymmetry</a:t>
            </a:r>
            <a:r>
              <a:rPr lang="pl-PL" dirty="0" smtClean="0"/>
              <a:t>: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</a:t>
            </a:r>
            <a:r>
              <a:rPr lang="pl-PL" dirty="0" err="1" smtClean="0"/>
              <a:t>greater</a:t>
            </a:r>
            <a:r>
              <a:rPr lang="pl-PL" dirty="0" smtClean="0"/>
              <a:t> </a:t>
            </a:r>
            <a:r>
              <a:rPr lang="pl-PL" dirty="0" err="1" smtClean="0"/>
              <a:t>access</a:t>
            </a:r>
            <a:r>
              <a:rPr lang="pl-PL" dirty="0" smtClean="0"/>
              <a:t> to </a:t>
            </a:r>
            <a:r>
              <a:rPr lang="pl-PL" dirty="0" err="1" smtClean="0"/>
              <a:t>information</a:t>
            </a:r>
            <a:r>
              <a:rPr lang="pl-PL" dirty="0" smtClean="0"/>
              <a:t> and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use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to </a:t>
            </a:r>
            <a:r>
              <a:rPr lang="pl-PL" dirty="0" err="1" smtClean="0"/>
              <a:t>make</a:t>
            </a:r>
            <a:r>
              <a:rPr lang="pl-PL" dirty="0" smtClean="0"/>
              <a:t> </a:t>
            </a:r>
            <a:r>
              <a:rPr lang="pl-PL" dirty="0" err="1" smtClean="0"/>
              <a:t>decisions</a:t>
            </a:r>
            <a:r>
              <a:rPr lang="pl-PL" dirty="0" smtClean="0"/>
              <a:t> not </a:t>
            </a:r>
            <a:r>
              <a:rPr lang="pl-PL" dirty="0" err="1" smtClean="0"/>
              <a:t>necessary</a:t>
            </a:r>
            <a:r>
              <a:rPr lang="pl-PL" dirty="0" smtClean="0"/>
              <a:t> </a:t>
            </a:r>
            <a:r>
              <a:rPr lang="pl-PL" dirty="0" err="1" smtClean="0"/>
              <a:t>aligned</a:t>
            </a:r>
            <a:r>
              <a:rPr lang="pl-PL" dirty="0" smtClean="0"/>
              <a:t> with the </a:t>
            </a:r>
            <a:r>
              <a:rPr lang="pl-PL" dirty="0" err="1" smtClean="0"/>
              <a:t>best</a:t>
            </a:r>
            <a:r>
              <a:rPr lang="pl-PL" dirty="0" smtClean="0"/>
              <a:t>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endParaRPr lang="pl-PL" dirty="0" smtClean="0"/>
          </a:p>
          <a:p>
            <a:pPr lvl="1"/>
            <a:r>
              <a:rPr lang="pl-PL" dirty="0" err="1" smtClean="0"/>
              <a:t>Insider</a:t>
            </a:r>
            <a:r>
              <a:rPr lang="pl-PL" dirty="0" smtClean="0"/>
              <a:t> influence – </a:t>
            </a:r>
            <a:r>
              <a:rPr lang="pl-PL" dirty="0" err="1" smtClean="0"/>
              <a:t>insiders</a:t>
            </a:r>
            <a:r>
              <a:rPr lang="pl-PL" dirty="0" smtClean="0"/>
              <a:t> </a:t>
            </a:r>
            <a:r>
              <a:rPr lang="pl-PL" dirty="0" err="1" smtClean="0"/>
              <a:t>sometimes</a:t>
            </a:r>
            <a:r>
              <a:rPr lang="pl-PL" dirty="0" smtClean="0"/>
              <a:t> </a:t>
            </a:r>
            <a:r>
              <a:rPr lang="pl-PL" dirty="0" err="1" smtClean="0"/>
              <a:t>exert</a:t>
            </a:r>
            <a:r>
              <a:rPr lang="pl-PL" dirty="0" smtClean="0"/>
              <a:t> influence </a:t>
            </a:r>
            <a:r>
              <a:rPr lang="pl-PL" dirty="0" err="1" smtClean="0"/>
              <a:t>over</a:t>
            </a:r>
            <a:r>
              <a:rPr lang="pl-PL" dirty="0" smtClean="0"/>
              <a:t> </a:t>
            </a:r>
            <a:r>
              <a:rPr lang="pl-PL" dirty="0" err="1" smtClean="0"/>
              <a:t>directors</a:t>
            </a:r>
            <a:endParaRPr lang="pl-PL" dirty="0" smtClean="0"/>
          </a:p>
          <a:p>
            <a:pPr lvl="1"/>
            <a:r>
              <a:rPr lang="pl-PL" dirty="0" err="1" smtClean="0"/>
              <a:t>Preferential</a:t>
            </a:r>
            <a:r>
              <a:rPr lang="pl-PL" dirty="0" smtClean="0"/>
              <a:t> </a:t>
            </a:r>
            <a:r>
              <a:rPr lang="pl-PL" dirty="0" err="1" smtClean="0"/>
              <a:t>treatment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can</a:t>
            </a:r>
            <a:r>
              <a:rPr lang="pl-PL" dirty="0" smtClean="0"/>
              <a:t> be </a:t>
            </a:r>
            <a:r>
              <a:rPr lang="pl-PL" dirty="0" err="1" smtClean="0"/>
              <a:t>biased</a:t>
            </a:r>
            <a:r>
              <a:rPr lang="pl-PL" dirty="0" smtClean="0"/>
              <a:t> </a:t>
            </a:r>
            <a:r>
              <a:rPr lang="pl-PL" dirty="0" err="1" smtClean="0"/>
              <a:t>towards</a:t>
            </a:r>
            <a:r>
              <a:rPr lang="pl-PL" dirty="0" smtClean="0"/>
              <a:t> </a:t>
            </a:r>
            <a:r>
              <a:rPr lang="pl-PL" dirty="0" err="1" smtClean="0"/>
              <a:t>certain</a:t>
            </a:r>
            <a:r>
              <a:rPr lang="pl-PL" dirty="0" smtClean="0"/>
              <a:t> </a:t>
            </a:r>
            <a:r>
              <a:rPr lang="pl-PL" dirty="0" err="1" smtClean="0"/>
              <a:t>investors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5176" y="136525"/>
            <a:ext cx="11658600" cy="823595"/>
          </a:xfrm>
        </p:spPr>
        <p:txBody>
          <a:bodyPr/>
          <a:lstStyle/>
          <a:p>
            <a:pPr algn="ctr"/>
            <a:r>
              <a:rPr lang="pl-PL" dirty="0"/>
              <a:t>C</a:t>
            </a:r>
            <a:r>
              <a:rPr lang="en-US" dirty="0" err="1" smtClean="0"/>
              <a:t>ontrolling</a:t>
            </a:r>
            <a:r>
              <a:rPr lang="en-US" dirty="0" smtClean="0"/>
              <a:t> </a:t>
            </a:r>
            <a:r>
              <a:rPr lang="en-US" dirty="0"/>
              <a:t>and Minority Shareholder Relationships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4904" y="1152144"/>
            <a:ext cx="11365992" cy="5376671"/>
          </a:xfrm>
        </p:spPr>
        <p:txBody>
          <a:bodyPr>
            <a:normAutofit/>
          </a:bodyPr>
          <a:lstStyle/>
          <a:p>
            <a:r>
              <a:rPr lang="pl-PL" dirty="0" smtClean="0"/>
              <a:t>Controlling </a:t>
            </a:r>
            <a:r>
              <a:rPr lang="pl-PL" dirty="0" err="1" smtClean="0"/>
              <a:t>shareholders</a:t>
            </a:r>
            <a:r>
              <a:rPr lang="pl-PL" dirty="0" smtClean="0"/>
              <a:t> </a:t>
            </a:r>
            <a:r>
              <a:rPr lang="pl-PL" dirty="0" err="1" smtClean="0"/>
              <a:t>significantly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r>
              <a:rPr lang="pl-PL" dirty="0" smtClean="0"/>
              <a:t> </a:t>
            </a:r>
            <a:r>
              <a:rPr lang="pl-PL" dirty="0" err="1" smtClean="0"/>
              <a:t>decisionmaking</a:t>
            </a:r>
            <a:r>
              <a:rPr lang="pl-PL" dirty="0" smtClean="0"/>
              <a:t> </a:t>
            </a:r>
            <a:r>
              <a:rPr lang="pl-PL" dirty="0" err="1" smtClean="0"/>
              <a:t>process</a:t>
            </a:r>
            <a:endParaRPr lang="pl-PL" dirty="0" smtClean="0"/>
          </a:p>
          <a:p>
            <a:r>
              <a:rPr lang="en-US" dirty="0"/>
              <a:t>Electing board of directors: Controlling shareholders have greater representation </a:t>
            </a:r>
            <a:r>
              <a:rPr lang="pl-PL" dirty="0" smtClean="0"/>
              <a:t>on the </a:t>
            </a:r>
            <a:r>
              <a:rPr lang="pl-PL" dirty="0" err="1" smtClean="0"/>
              <a:t>board</a:t>
            </a:r>
            <a:r>
              <a:rPr lang="pl-PL" dirty="0" smtClean="0"/>
              <a:t>, </a:t>
            </a:r>
            <a:r>
              <a:rPr lang="pl-PL" dirty="0" err="1" smtClean="0"/>
              <a:t>minority</a:t>
            </a:r>
            <a:r>
              <a:rPr lang="pl-PL" dirty="0" smtClean="0"/>
              <a:t> </a:t>
            </a:r>
            <a:r>
              <a:rPr lang="pl-PL" dirty="0" err="1" smtClean="0"/>
              <a:t>representation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minimal</a:t>
            </a:r>
            <a:endParaRPr lang="en-US" dirty="0"/>
          </a:p>
          <a:p>
            <a:r>
              <a:rPr lang="en-US" dirty="0" smtClean="0"/>
              <a:t>Impact </a:t>
            </a:r>
            <a:r>
              <a:rPr lang="en-US" dirty="0"/>
              <a:t>on corporate performance: </a:t>
            </a:r>
            <a:r>
              <a:rPr lang="en-US" dirty="0" smtClean="0"/>
              <a:t>Controlling </a:t>
            </a:r>
            <a:r>
              <a:rPr lang="en-US" dirty="0"/>
              <a:t>shareholders exercise their influence on significant decisions such as takeover transactions.</a:t>
            </a:r>
          </a:p>
          <a:p>
            <a:r>
              <a:rPr lang="en-US" dirty="0" smtClean="0"/>
              <a:t>Related-party </a:t>
            </a:r>
            <a:r>
              <a:rPr lang="en-US" dirty="0"/>
              <a:t>transactions</a:t>
            </a:r>
            <a:r>
              <a:rPr lang="en-US" dirty="0" smtClean="0"/>
              <a:t>: </a:t>
            </a:r>
            <a:r>
              <a:rPr lang="en-US" dirty="0"/>
              <a:t>if the third party supplier is a relative/spouse of the controlling shareholders who supplies products at above-market prices, then the</a:t>
            </a:r>
            <a:br>
              <a:rPr lang="en-US" dirty="0"/>
            </a:br>
            <a:r>
              <a:rPr lang="en-US" dirty="0"/>
              <a:t>controlling shareholder stands to gain at the expense of the company/minority shareholders.</a:t>
            </a:r>
          </a:p>
          <a:p>
            <a:r>
              <a:rPr lang="en-US" dirty="0" smtClean="0"/>
              <a:t>Difference </a:t>
            </a:r>
            <a:r>
              <a:rPr lang="en-US" dirty="0"/>
              <a:t>in voting </a:t>
            </a:r>
            <a:r>
              <a:rPr lang="en-US" dirty="0" smtClean="0"/>
              <a:t>powers</a:t>
            </a:r>
            <a:endParaRPr lang="en-US" dirty="0"/>
          </a:p>
          <a:p>
            <a:endParaRPr lang="pl-PL" dirty="0" smtClean="0"/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Manager and Board Relationships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withold</a:t>
            </a:r>
            <a:r>
              <a:rPr lang="pl-PL" dirty="0" smtClean="0"/>
              <a:t> the </a:t>
            </a:r>
            <a:r>
              <a:rPr lang="pl-PL" dirty="0" err="1" smtClean="0"/>
              <a:t>information</a:t>
            </a:r>
            <a:r>
              <a:rPr lang="pl-PL" dirty="0" smtClean="0"/>
              <a:t> to </a:t>
            </a:r>
            <a:r>
              <a:rPr lang="pl-PL" dirty="0" err="1" smtClean="0"/>
              <a:t>directors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1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163957"/>
            <a:ext cx="10515600" cy="567563"/>
          </a:xfrm>
        </p:spPr>
        <p:txBody>
          <a:bodyPr>
            <a:normAutofit fontScale="90000"/>
          </a:bodyPr>
          <a:lstStyle/>
          <a:p>
            <a:r>
              <a:rPr lang="en-US" dirty="0"/>
              <a:t>Shareholder versus Creditor Interests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832" y="902080"/>
            <a:ext cx="11689080" cy="5454269"/>
          </a:xfrm>
        </p:spPr>
        <p:txBody>
          <a:bodyPr>
            <a:normAutofit/>
          </a:bodyPr>
          <a:lstStyle/>
          <a:p>
            <a:r>
              <a:rPr lang="en-US" dirty="0" smtClean="0"/>
              <a:t>Distribution </a:t>
            </a:r>
            <a:r>
              <a:rPr lang="en-US" dirty="0"/>
              <a:t>of </a:t>
            </a:r>
            <a:r>
              <a:rPr lang="en-US" dirty="0" smtClean="0"/>
              <a:t>dividends</a:t>
            </a:r>
            <a:endParaRPr lang="pl-PL" dirty="0" smtClean="0"/>
          </a:p>
          <a:p>
            <a:r>
              <a:rPr lang="en-US" dirty="0" smtClean="0"/>
              <a:t>Risk tolerance</a:t>
            </a:r>
            <a:endParaRPr lang="pl-PL" dirty="0" smtClean="0"/>
          </a:p>
          <a:p>
            <a:r>
              <a:rPr lang="en-US" dirty="0" smtClean="0"/>
              <a:t>Increased </a:t>
            </a:r>
            <a:r>
              <a:rPr lang="en-US" dirty="0"/>
              <a:t>borrowing: </a:t>
            </a:r>
            <a:endParaRPr lang="pl-PL" dirty="0" smtClean="0"/>
          </a:p>
          <a:p>
            <a:pPr lvl="1"/>
            <a:r>
              <a:rPr lang="pl-PL" dirty="0"/>
              <a:t>w</a:t>
            </a:r>
            <a:r>
              <a:rPr lang="en-US" dirty="0" smtClean="0"/>
              <a:t>hen </a:t>
            </a:r>
            <a:r>
              <a:rPr lang="en-US" dirty="0"/>
              <a:t>a company increases its borrowing and fails to generate returns to service the debt, then the default risk faced by the creditors increases.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Stakeholder Conflicts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Conflict </a:t>
            </a:r>
            <a:r>
              <a:rPr lang="en-US" dirty="0"/>
              <a:t>between customers and shareholders: </a:t>
            </a:r>
            <a:r>
              <a:rPr lang="pl-PL" dirty="0" smtClean="0"/>
              <a:t>high/</a:t>
            </a:r>
            <a:r>
              <a:rPr lang="pl-PL" dirty="0" err="1" smtClean="0"/>
              <a:t>low</a:t>
            </a:r>
            <a:r>
              <a:rPr lang="pl-PL" dirty="0" smtClean="0"/>
              <a:t> </a:t>
            </a:r>
            <a:r>
              <a:rPr lang="pl-PL" dirty="0" err="1" smtClean="0"/>
              <a:t>prices</a:t>
            </a:r>
            <a:endParaRPr lang="en-US" dirty="0"/>
          </a:p>
          <a:p>
            <a:r>
              <a:rPr lang="en-US" dirty="0" smtClean="0"/>
              <a:t>Conflict </a:t>
            </a:r>
            <a:r>
              <a:rPr lang="en-US" dirty="0"/>
              <a:t>between customers and suppliers: </a:t>
            </a:r>
            <a:r>
              <a:rPr lang="pl-PL" dirty="0" err="1" smtClean="0"/>
              <a:t>lenient</a:t>
            </a:r>
            <a:r>
              <a:rPr lang="pl-PL" dirty="0" smtClean="0"/>
              <a:t>/</a:t>
            </a:r>
            <a:r>
              <a:rPr lang="pl-PL" dirty="0" err="1" smtClean="0"/>
              <a:t>strict</a:t>
            </a:r>
            <a:r>
              <a:rPr lang="pl-PL" dirty="0" smtClean="0"/>
              <a:t> </a:t>
            </a:r>
            <a:r>
              <a:rPr lang="pl-PL" dirty="0" err="1" smtClean="0"/>
              <a:t>credit</a:t>
            </a:r>
            <a:r>
              <a:rPr lang="pl-PL" dirty="0" smtClean="0"/>
              <a:t> </a:t>
            </a:r>
            <a:r>
              <a:rPr lang="pl-PL" dirty="0" err="1" smtClean="0"/>
              <a:t>terms</a:t>
            </a:r>
            <a:r>
              <a:rPr lang="pl-PL" dirty="0" smtClean="0"/>
              <a:t> to </a:t>
            </a:r>
            <a:r>
              <a:rPr lang="pl-PL" dirty="0" err="1" smtClean="0"/>
              <a:t>customers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payments</a:t>
            </a:r>
            <a:r>
              <a:rPr lang="pl-PL" dirty="0" smtClean="0"/>
              <a:t> to </a:t>
            </a:r>
            <a:r>
              <a:rPr lang="pl-PL" dirty="0" err="1" smtClean="0"/>
              <a:t>suppliers</a:t>
            </a:r>
            <a:endParaRPr lang="en-US" dirty="0"/>
          </a:p>
          <a:p>
            <a:r>
              <a:rPr lang="en-US" dirty="0" smtClean="0"/>
              <a:t>Conflict </a:t>
            </a:r>
            <a:r>
              <a:rPr lang="en-US" dirty="0"/>
              <a:t>between shareholders and governments/regulators: </a:t>
            </a:r>
            <a:r>
              <a:rPr lang="pl-PL" dirty="0" err="1" smtClean="0"/>
              <a:t>tax</a:t>
            </a:r>
            <a:r>
              <a:rPr lang="pl-PL" dirty="0" smtClean="0"/>
              <a:t> </a:t>
            </a:r>
            <a:r>
              <a:rPr lang="pl-PL" dirty="0" err="1" smtClean="0"/>
              <a:t>optimization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</a:t>
            </a:r>
            <a:r>
              <a:rPr lang="en-US" dirty="0" err="1" smtClean="0"/>
              <a:t>orporate</a:t>
            </a:r>
            <a:r>
              <a:rPr lang="en-US" dirty="0" smtClean="0"/>
              <a:t> </a:t>
            </a:r>
            <a:r>
              <a:rPr lang="en-US" dirty="0"/>
              <a:t>governance </a:t>
            </a:r>
            <a:r>
              <a:rPr lang="pl-PL" dirty="0" err="1" smtClean="0"/>
              <a:t>is</a:t>
            </a:r>
            <a:r>
              <a:rPr lang="en-US" dirty="0" smtClean="0"/>
              <a:t> </a:t>
            </a:r>
            <a:endParaRPr lang="pl-PL" dirty="0" smtClean="0"/>
          </a:p>
          <a:p>
            <a:r>
              <a:rPr lang="en-US" b="1" dirty="0" smtClean="0"/>
              <a:t>"</a:t>
            </a:r>
            <a:r>
              <a:rPr lang="en-US" b="1" dirty="0"/>
              <a:t>the system of internal controls and procedures by which individual companies are managed." </a:t>
            </a:r>
            <a:endParaRPr lang="pl-PL" b="1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Management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management deals </a:t>
            </a:r>
            <a:r>
              <a:rPr lang="en-US" dirty="0" smtClean="0"/>
              <a:t>with</a:t>
            </a:r>
            <a:r>
              <a:rPr lang="pl-PL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identifying, </a:t>
            </a:r>
            <a:endParaRPr lang="pl-PL" dirty="0" smtClean="0"/>
          </a:p>
          <a:p>
            <a:r>
              <a:rPr lang="en-US" dirty="0" smtClean="0"/>
              <a:t>prioritizing</a:t>
            </a:r>
            <a:r>
              <a:rPr lang="en-US" dirty="0"/>
              <a:t>, </a:t>
            </a:r>
            <a:endParaRPr lang="pl-PL" dirty="0" smtClean="0"/>
          </a:p>
          <a:p>
            <a:r>
              <a:rPr lang="en-US" dirty="0" smtClean="0"/>
              <a:t>communicating</a:t>
            </a:r>
            <a:r>
              <a:rPr lang="en-US" dirty="0"/>
              <a:t>, </a:t>
            </a:r>
            <a:endParaRPr lang="pl-PL" dirty="0" smtClean="0"/>
          </a:p>
          <a:p>
            <a:r>
              <a:rPr lang="en-US" dirty="0" smtClean="0"/>
              <a:t>effectively </a:t>
            </a:r>
            <a:r>
              <a:rPr lang="en-US" dirty="0"/>
              <a:t>engaging and </a:t>
            </a:r>
            <a:endParaRPr lang="pl-PL" dirty="0" smtClean="0"/>
          </a:p>
          <a:p>
            <a:r>
              <a:rPr lang="en-US" dirty="0" smtClean="0"/>
              <a:t>managing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interests of various stakeholder groups and their relationships with a company.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7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S</a:t>
            </a:r>
            <a:r>
              <a:rPr lang="en-US" dirty="0" err="1" smtClean="0"/>
              <a:t>takeholder</a:t>
            </a:r>
            <a:r>
              <a:rPr lang="en-US" dirty="0" smtClean="0"/>
              <a:t> </a:t>
            </a:r>
            <a:r>
              <a:rPr lang="en-US" dirty="0"/>
              <a:t>management </a:t>
            </a:r>
            <a:r>
              <a:rPr lang="en-US" dirty="0" smtClean="0"/>
              <a:t>framework</a:t>
            </a:r>
            <a:r>
              <a:rPr lang="pl-PL" dirty="0" smtClean="0"/>
              <a:t> (to </a:t>
            </a:r>
            <a:r>
              <a:rPr lang="pl-PL" dirty="0" err="1" smtClean="0"/>
              <a:t>balance</a:t>
            </a:r>
            <a:r>
              <a:rPr lang="pl-PL" dirty="0" smtClean="0"/>
              <a:t> the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various</a:t>
            </a:r>
            <a:r>
              <a:rPr lang="pl-PL" dirty="0" smtClean="0"/>
              <a:t> </a:t>
            </a:r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)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Legal infrastructure: </a:t>
            </a:r>
            <a:r>
              <a:rPr lang="pl-PL" dirty="0" smtClean="0"/>
              <a:t> </a:t>
            </a:r>
            <a:r>
              <a:rPr lang="pl-PL" dirty="0" err="1" smtClean="0"/>
              <a:t>defines</a:t>
            </a:r>
            <a:r>
              <a:rPr lang="pl-PL" dirty="0" smtClean="0"/>
              <a:t> the </a:t>
            </a:r>
            <a:r>
              <a:rPr lang="pl-PL" dirty="0" err="1" smtClean="0"/>
              <a:t>rights</a:t>
            </a:r>
            <a:r>
              <a:rPr lang="pl-PL" dirty="0" smtClean="0"/>
              <a:t> and </a:t>
            </a:r>
            <a:r>
              <a:rPr lang="pl-PL" dirty="0" err="1" smtClean="0"/>
              <a:t>obligations</a:t>
            </a:r>
            <a:r>
              <a:rPr lang="pl-PL" dirty="0" smtClean="0"/>
              <a:t> of </a:t>
            </a:r>
            <a:r>
              <a:rPr lang="pl-PL" dirty="0" err="1" smtClean="0"/>
              <a:t>stakeholders</a:t>
            </a:r>
            <a:endParaRPr lang="en-US" dirty="0"/>
          </a:p>
          <a:p>
            <a:pPr algn="just"/>
            <a:r>
              <a:rPr lang="en-US" dirty="0" smtClean="0"/>
              <a:t>Contractual </a:t>
            </a:r>
            <a:r>
              <a:rPr lang="en-US" dirty="0"/>
              <a:t>infrastructure: </a:t>
            </a:r>
            <a:r>
              <a:rPr lang="pl-PL" dirty="0" err="1" smtClean="0"/>
              <a:t>contracts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define</a:t>
            </a:r>
            <a:r>
              <a:rPr lang="pl-PL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rights of both </a:t>
            </a:r>
            <a:r>
              <a:rPr lang="pl-PL" dirty="0" smtClean="0"/>
              <a:t>the </a:t>
            </a:r>
            <a:r>
              <a:rPr lang="pl-PL" dirty="0" err="1" smtClean="0"/>
              <a:t>parties</a:t>
            </a:r>
            <a:endParaRPr lang="en-US" dirty="0"/>
          </a:p>
          <a:p>
            <a:pPr algn="just"/>
            <a:r>
              <a:rPr lang="en-US" dirty="0" smtClean="0"/>
              <a:t>Organizational </a:t>
            </a:r>
            <a:r>
              <a:rPr lang="en-US" dirty="0"/>
              <a:t>infrastructure: </a:t>
            </a:r>
            <a:r>
              <a:rPr lang="en-US" dirty="0" smtClean="0"/>
              <a:t>internal </a:t>
            </a:r>
            <a:r>
              <a:rPr lang="en-US" dirty="0"/>
              <a:t>systems, procedures, and processes </a:t>
            </a:r>
            <a:r>
              <a:rPr lang="en-US" dirty="0" smtClean="0"/>
              <a:t>to </a:t>
            </a:r>
            <a:r>
              <a:rPr lang="en-US" dirty="0"/>
              <a:t>manage </a:t>
            </a:r>
            <a:r>
              <a:rPr lang="pl-PL" dirty="0" err="1" smtClean="0"/>
              <a:t>company’s</a:t>
            </a:r>
            <a:r>
              <a:rPr lang="pl-PL" dirty="0" smtClean="0"/>
              <a:t> </a:t>
            </a:r>
            <a:r>
              <a:rPr lang="en-US" dirty="0" smtClean="0"/>
              <a:t>relationships </a:t>
            </a:r>
            <a:r>
              <a:rPr lang="en-US" dirty="0"/>
              <a:t>with its stakeholders.</a:t>
            </a:r>
          </a:p>
          <a:p>
            <a:pPr algn="just"/>
            <a:r>
              <a:rPr lang="en-US" dirty="0" smtClean="0"/>
              <a:t>Governmental </a:t>
            </a:r>
            <a:r>
              <a:rPr lang="en-US" dirty="0"/>
              <a:t>infrastructure: </a:t>
            </a:r>
            <a:r>
              <a:rPr lang="en-US" dirty="0" smtClean="0"/>
              <a:t>regulations </a:t>
            </a:r>
            <a:r>
              <a:rPr lang="en-US" dirty="0"/>
              <a:t>imposed on companies.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Mechanisms of Stakeholder Management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4"/>
            <a:ext cx="11887200" cy="4611751"/>
          </a:xfrm>
        </p:spPr>
        <p:txBody>
          <a:bodyPr/>
          <a:lstStyle/>
          <a:p>
            <a:pPr lvl="1"/>
            <a:r>
              <a:rPr lang="pl-PL" dirty="0" smtClean="0"/>
              <a:t>General </a:t>
            </a:r>
            <a:r>
              <a:rPr lang="pl-PL" dirty="0" err="1" smtClean="0"/>
              <a:t>meetings</a:t>
            </a:r>
            <a:r>
              <a:rPr lang="pl-PL" dirty="0" smtClean="0"/>
              <a:t>: </a:t>
            </a:r>
            <a:r>
              <a:rPr lang="pl-PL" dirty="0" err="1" smtClean="0"/>
              <a:t>annual</a:t>
            </a:r>
            <a:r>
              <a:rPr lang="pl-PL" dirty="0" smtClean="0"/>
              <a:t> and </a:t>
            </a:r>
            <a:r>
              <a:rPr lang="pl-PL" dirty="0" err="1" smtClean="0"/>
              <a:t>extraordinary</a:t>
            </a:r>
            <a:r>
              <a:rPr lang="pl-PL" dirty="0" smtClean="0"/>
              <a:t> </a:t>
            </a:r>
            <a:r>
              <a:rPr lang="pl-PL" dirty="0" err="1" smtClean="0"/>
              <a:t>meetings</a:t>
            </a:r>
            <a:endParaRPr lang="pl-PL" dirty="0" smtClean="0"/>
          </a:p>
          <a:p>
            <a:pPr lvl="1"/>
            <a:r>
              <a:rPr lang="en-US" dirty="0"/>
              <a:t>Proxy voting allows shareholders to authorize another individual to vote on their </a:t>
            </a:r>
            <a:r>
              <a:rPr lang="en-US" dirty="0" smtClean="0"/>
              <a:t>behalf</a:t>
            </a:r>
            <a:endParaRPr lang="pl-PL" dirty="0" smtClean="0"/>
          </a:p>
          <a:p>
            <a:pPr lvl="1"/>
            <a:r>
              <a:rPr lang="en-US" dirty="0" smtClean="0"/>
              <a:t>In </a:t>
            </a:r>
            <a:r>
              <a:rPr lang="en-US" dirty="0"/>
              <a:t>cumulative voting, shareholders may accumulate their votes to vote for </a:t>
            </a:r>
            <a:r>
              <a:rPr lang="en-US" dirty="0" smtClean="0"/>
              <a:t>one</a:t>
            </a:r>
            <a:r>
              <a:rPr lang="pl-PL" dirty="0" smtClean="0"/>
              <a:t> </a:t>
            </a:r>
            <a:r>
              <a:rPr lang="en-US" dirty="0" smtClean="0"/>
              <a:t>candidate </a:t>
            </a:r>
            <a:r>
              <a:rPr lang="en-US" dirty="0"/>
              <a:t>in an election that involves more than one director.</a:t>
            </a:r>
          </a:p>
          <a:p>
            <a:pPr lvl="1"/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163957"/>
            <a:ext cx="10515600" cy="4761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Board of Director Mechanisms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9288" y="920368"/>
            <a:ext cx="11423904" cy="5370703"/>
          </a:xfrm>
        </p:spPr>
        <p:txBody>
          <a:bodyPr/>
          <a:lstStyle/>
          <a:p>
            <a:pPr algn="just"/>
            <a:r>
              <a:rPr lang="en-US" dirty="0"/>
              <a:t>The board is the bridge between shareholders and the management of the company. </a:t>
            </a:r>
            <a:endParaRPr lang="pl-PL" dirty="0" smtClean="0"/>
          </a:p>
          <a:p>
            <a:pPr algn="just"/>
            <a:r>
              <a:rPr lang="en-US" dirty="0" smtClean="0"/>
              <a:t>Since </a:t>
            </a:r>
            <a:r>
              <a:rPr lang="en-US" dirty="0"/>
              <a:t>shareholders cannot be involved in every decision or day to day operations of the company</a:t>
            </a:r>
            <a:r>
              <a:rPr lang="en-US" dirty="0" smtClean="0"/>
              <a:t>,</a:t>
            </a:r>
            <a:r>
              <a:rPr lang="pl-PL" dirty="0" smtClean="0"/>
              <a:t>  </a:t>
            </a:r>
            <a:r>
              <a:rPr lang="en-US" b="1" dirty="0" smtClean="0"/>
              <a:t>they </a:t>
            </a:r>
            <a:r>
              <a:rPr lang="en-US" b="1" dirty="0"/>
              <a:t>exercise their voting rights to elect a board of directors</a:t>
            </a:r>
            <a:r>
              <a:rPr lang="en-US" dirty="0"/>
              <a:t> that will participate </a:t>
            </a:r>
            <a:r>
              <a:rPr lang="en-US" dirty="0" smtClean="0"/>
              <a:t>in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strategic decisions, </a:t>
            </a:r>
            <a:endParaRPr lang="pl-PL" dirty="0" smtClean="0"/>
          </a:p>
          <a:p>
            <a:pPr lvl="1" algn="just"/>
            <a:r>
              <a:rPr lang="en-US" dirty="0" smtClean="0"/>
              <a:t>oversee </a:t>
            </a:r>
            <a:r>
              <a:rPr lang="en-US" dirty="0"/>
              <a:t>operations, </a:t>
            </a:r>
            <a:endParaRPr lang="pl-PL" dirty="0" smtClean="0"/>
          </a:p>
          <a:p>
            <a:pPr lvl="1" algn="just"/>
            <a:r>
              <a:rPr lang="en-US" dirty="0" smtClean="0"/>
              <a:t>perform </a:t>
            </a:r>
            <a:r>
              <a:rPr lang="en-US" dirty="0"/>
              <a:t>audits, </a:t>
            </a:r>
            <a:endParaRPr lang="pl-PL" dirty="0" smtClean="0"/>
          </a:p>
          <a:p>
            <a:pPr lvl="1" algn="just"/>
            <a:r>
              <a:rPr lang="en-US" dirty="0" smtClean="0"/>
              <a:t>monitor </a:t>
            </a:r>
            <a:r>
              <a:rPr lang="en-US" dirty="0"/>
              <a:t>management’s actions, and </a:t>
            </a:r>
            <a:endParaRPr lang="pl-PL" dirty="0" smtClean="0"/>
          </a:p>
          <a:p>
            <a:pPr lvl="1" algn="just"/>
            <a:r>
              <a:rPr lang="en-US" dirty="0" smtClean="0"/>
              <a:t>ensure </a:t>
            </a:r>
            <a:r>
              <a:rPr lang="en-US" dirty="0"/>
              <a:t>governance systems are in place.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6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1352" y="1"/>
            <a:ext cx="10515600" cy="832104"/>
          </a:xfrm>
        </p:spPr>
        <p:txBody>
          <a:bodyPr/>
          <a:lstStyle/>
          <a:p>
            <a:pPr algn="ctr"/>
            <a:r>
              <a:rPr lang="en-US" dirty="0"/>
              <a:t>The Audit Function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9560" y="984376"/>
            <a:ext cx="11734800" cy="5452999"/>
          </a:xfrm>
        </p:spPr>
        <p:txBody>
          <a:bodyPr/>
          <a:lstStyle/>
          <a:p>
            <a:pPr algn="just"/>
            <a:r>
              <a:rPr lang="en-US" dirty="0"/>
              <a:t>The audit function refers to the controls, systems and processes in place to ensure the company’s financial reporting/records are accurate.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objective is to prevent fraudulent reporting of financial information. </a:t>
            </a:r>
            <a:endParaRPr lang="pl-PL" dirty="0" smtClean="0"/>
          </a:p>
          <a:p>
            <a:pPr algn="just"/>
            <a:r>
              <a:rPr lang="en-US" dirty="0" smtClean="0"/>
              <a:t>There </a:t>
            </a:r>
            <a:r>
              <a:rPr lang="en-US" dirty="0"/>
              <a:t>are two types of audits: internal and external. </a:t>
            </a:r>
            <a:endParaRPr lang="pl-PL" dirty="0" smtClean="0"/>
          </a:p>
          <a:p>
            <a:pPr algn="just"/>
            <a:r>
              <a:rPr lang="en-US" dirty="0" smtClean="0"/>
              <a:t>Internal </a:t>
            </a:r>
            <a:r>
              <a:rPr lang="en-US" dirty="0"/>
              <a:t>audits are performed by an independent internal audit department, while external audits are conducted by independent auditors not associated with the company. </a:t>
            </a:r>
            <a:endParaRPr lang="pl-PL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board of directors reviews the auditors' reports for fairness and accuracy before presenting the financial statements to </a:t>
            </a:r>
            <a:r>
              <a:rPr lang="en-US" dirty="0" smtClean="0"/>
              <a:t>shareholders.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Reporting and Transparency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/>
              <a:t>Shareholders have access to </a:t>
            </a:r>
            <a:endParaRPr lang="pl-PL" dirty="0" smtClean="0"/>
          </a:p>
          <a:p>
            <a:pPr lvl="1" algn="just"/>
            <a:r>
              <a:rPr lang="en-US" dirty="0" smtClean="0"/>
              <a:t>all </a:t>
            </a:r>
            <a:r>
              <a:rPr lang="en-US" dirty="0"/>
              <a:t>audited financial information of a company, </a:t>
            </a:r>
            <a:endParaRPr lang="pl-PL" dirty="0" smtClean="0"/>
          </a:p>
          <a:p>
            <a:pPr lvl="1" algn="just"/>
            <a:r>
              <a:rPr lang="en-US" dirty="0" smtClean="0"/>
              <a:t>its </a:t>
            </a:r>
            <a:r>
              <a:rPr lang="en-US" dirty="0"/>
              <a:t>strategy, </a:t>
            </a:r>
            <a:endParaRPr lang="pl-PL" dirty="0" smtClean="0"/>
          </a:p>
          <a:p>
            <a:pPr lvl="1" algn="just"/>
            <a:r>
              <a:rPr lang="en-US" dirty="0" smtClean="0"/>
              <a:t>governance </a:t>
            </a:r>
            <a:r>
              <a:rPr lang="en-US" dirty="0"/>
              <a:t>policies, </a:t>
            </a:r>
            <a:endParaRPr lang="pl-PL" dirty="0" smtClean="0"/>
          </a:p>
          <a:p>
            <a:pPr lvl="1" algn="just"/>
            <a:r>
              <a:rPr lang="en-US" dirty="0" smtClean="0"/>
              <a:t>remuneration </a:t>
            </a:r>
            <a:r>
              <a:rPr lang="en-US" dirty="0"/>
              <a:t>policies and </a:t>
            </a:r>
            <a:endParaRPr lang="pl-PL" dirty="0" smtClean="0"/>
          </a:p>
          <a:p>
            <a:pPr lvl="1" algn="just"/>
            <a:r>
              <a:rPr lang="en-US" dirty="0" smtClean="0"/>
              <a:t>other </a:t>
            </a:r>
            <a:r>
              <a:rPr lang="en-US" dirty="0"/>
              <a:t>information through the company’s financial statements, </a:t>
            </a:r>
            <a:endParaRPr lang="pl-PL" dirty="0" smtClean="0"/>
          </a:p>
          <a:p>
            <a:pPr lvl="1" algn="just"/>
            <a:r>
              <a:rPr lang="en-US" dirty="0" smtClean="0"/>
              <a:t>website</a:t>
            </a:r>
            <a:r>
              <a:rPr lang="en-US" dirty="0"/>
              <a:t>, </a:t>
            </a:r>
            <a:endParaRPr lang="pl-PL" dirty="0" smtClean="0"/>
          </a:p>
          <a:p>
            <a:pPr lvl="1" algn="just"/>
            <a:r>
              <a:rPr lang="en-US" dirty="0" smtClean="0"/>
              <a:t>press </a:t>
            </a:r>
            <a:r>
              <a:rPr lang="en-US" dirty="0"/>
              <a:t>releases etc. </a:t>
            </a:r>
            <a:endParaRPr lang="pl-PL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use this information to assess a company's performance, evaluate whether to buy or sell the shares of a company, and vote on key corporate issues.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Policies on Related-party Transactions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Policies on related-party transactions require directors and managers to disclose any transactions they have with the company that is a </a:t>
            </a:r>
            <a:r>
              <a:rPr lang="en-US" b="1" dirty="0"/>
              <a:t>conflict of interest</a:t>
            </a:r>
            <a:r>
              <a:rPr lang="en-US" dirty="0"/>
              <a:t>. </a:t>
            </a:r>
            <a:endParaRPr lang="pl-PL" dirty="0" smtClean="0"/>
          </a:p>
          <a:p>
            <a:r>
              <a:rPr lang="en-US" dirty="0" smtClean="0"/>
              <a:t>Any </a:t>
            </a:r>
            <a:r>
              <a:rPr lang="en-US" dirty="0"/>
              <a:t>transaction with </a:t>
            </a:r>
            <a:r>
              <a:rPr lang="en-US" dirty="0" smtClean="0"/>
              <a:t>a</a:t>
            </a:r>
            <a:r>
              <a:rPr lang="pl-PL" dirty="0"/>
              <a:t> </a:t>
            </a:r>
            <a:r>
              <a:rPr lang="en-US" dirty="0" smtClean="0"/>
              <a:t>potential </a:t>
            </a:r>
            <a:r>
              <a:rPr lang="en-US" dirty="0"/>
              <a:t>conflict of interest must be cleared by the board excluding the director who has an interest.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3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Remuneration Policies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Remuneration packages have evolved from including variable components such </a:t>
            </a:r>
            <a:r>
              <a:rPr lang="en-US" dirty="0" smtClean="0"/>
              <a:t>as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options and profit sharing to more restrictive ones such as </a:t>
            </a:r>
            <a:endParaRPr lang="pl-PL" dirty="0" smtClean="0"/>
          </a:p>
          <a:p>
            <a:pPr lvl="1" algn="just"/>
            <a:r>
              <a:rPr lang="en-US" dirty="0" smtClean="0"/>
              <a:t>granting </a:t>
            </a:r>
            <a:r>
              <a:rPr lang="en-US" dirty="0"/>
              <a:t>shares that can be vested only after several years or remuneration only after certain objectives are </a:t>
            </a:r>
            <a:r>
              <a:rPr lang="en-US" dirty="0" smtClean="0"/>
              <a:t>met</a:t>
            </a:r>
            <a:r>
              <a:rPr lang="pl-PL" dirty="0" smtClean="0"/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dirty="0"/>
              <a:t>The objective is </a:t>
            </a:r>
            <a:r>
              <a:rPr lang="en-US" b="1" dirty="0"/>
              <a:t>to align the </a:t>
            </a:r>
            <a:r>
              <a:rPr lang="en-US" dirty="0"/>
              <a:t>interests of executives with the interests of shareholders and prohibit them from taking excessive risks for personal gains.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4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Say on Pay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shareholders </a:t>
            </a:r>
            <a:r>
              <a:rPr lang="en-US" dirty="0"/>
              <a:t>may express their views and vote on the remuneration of </a:t>
            </a:r>
            <a:r>
              <a:rPr lang="en-US" dirty="0" smtClean="0"/>
              <a:t>executives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1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64541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Contractual Agreements with Creditors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35280" y="975232"/>
            <a:ext cx="11542776" cy="5381117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There are laws that often vary by jurisdiction, to protect creditors' interests. </a:t>
            </a:r>
            <a:r>
              <a:rPr lang="en-US" dirty="0"/>
              <a:t>Some of the most common provisions are:</a:t>
            </a:r>
          </a:p>
          <a:p>
            <a:pPr lvl="1" algn="just"/>
            <a:r>
              <a:rPr lang="en-US" b="1" dirty="0" smtClean="0"/>
              <a:t>Indenture</a:t>
            </a:r>
            <a:r>
              <a:rPr lang="en-US" dirty="0" smtClean="0"/>
              <a:t>: It is a legal contract that defines the bond structure, the obligations of the issuer and the rights of the bondholders.</a:t>
            </a:r>
          </a:p>
          <a:p>
            <a:pPr lvl="1" algn="just"/>
            <a:r>
              <a:rPr lang="en-US" b="1" dirty="0" smtClean="0"/>
              <a:t>Covenants</a:t>
            </a:r>
            <a:r>
              <a:rPr lang="en-US" dirty="0"/>
              <a:t>: These are terms specified within a bond indenture that state what a bond issuer may and may not do. The objective is to limit the risk of bondholders.</a:t>
            </a:r>
          </a:p>
          <a:p>
            <a:pPr lvl="1" algn="just"/>
            <a:r>
              <a:rPr lang="en-US" b="1" dirty="0" smtClean="0"/>
              <a:t>Collaterals</a:t>
            </a:r>
            <a:r>
              <a:rPr lang="en-US" dirty="0"/>
              <a:t>: These are financial guarantees that may be used to repay bondholders if an issuer defaults on periodic payments.</a:t>
            </a:r>
          </a:p>
          <a:p>
            <a:pPr lvl="1" algn="just"/>
            <a:r>
              <a:rPr lang="en-US" b="1" dirty="0" smtClean="0"/>
              <a:t>Periodic </a:t>
            </a:r>
            <a:r>
              <a:rPr lang="en-US" b="1" dirty="0"/>
              <a:t>information</a:t>
            </a:r>
            <a:r>
              <a:rPr lang="en-US" dirty="0"/>
              <a:t>: Creditors expect the company to provide periodic financial information to monitor the risk exposure and ensure covenants are not violated.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Corporate governance defines the </a:t>
            </a:r>
            <a:endParaRPr lang="pl-PL" dirty="0" smtClean="0"/>
          </a:p>
          <a:p>
            <a:pPr lvl="1"/>
            <a:r>
              <a:rPr lang="en-US" dirty="0" smtClean="0"/>
              <a:t>rights, </a:t>
            </a:r>
            <a:endParaRPr lang="pl-PL" dirty="0" smtClean="0"/>
          </a:p>
          <a:p>
            <a:pPr lvl="1"/>
            <a:r>
              <a:rPr lang="en-US" dirty="0" smtClean="0"/>
              <a:t>roles and </a:t>
            </a:r>
            <a:endParaRPr lang="pl-PL" dirty="0" smtClean="0"/>
          </a:p>
          <a:p>
            <a:pPr lvl="1"/>
            <a:r>
              <a:rPr lang="en-US" dirty="0" smtClean="0"/>
              <a:t>responsibilities </a:t>
            </a:r>
            <a:endParaRPr lang="pl-PL" dirty="0" smtClean="0"/>
          </a:p>
          <a:p>
            <a:r>
              <a:rPr lang="en-US" dirty="0" smtClean="0"/>
              <a:t>of various groups within an organization and how they interact. 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3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19405"/>
            <a:ext cx="10515600" cy="65900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Employee Laws and Contracts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6136" y="1130680"/>
            <a:ext cx="11533632" cy="5225669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Standard rights of employees in any country such </a:t>
            </a:r>
            <a:r>
              <a:rPr lang="en-US" dirty="0" smtClean="0"/>
              <a:t>as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hours of work, </a:t>
            </a:r>
            <a:endParaRPr lang="pl-PL" dirty="0" smtClean="0"/>
          </a:p>
          <a:p>
            <a:pPr lvl="1" algn="just"/>
            <a:r>
              <a:rPr lang="en-US" dirty="0" smtClean="0"/>
              <a:t>pension </a:t>
            </a:r>
            <a:r>
              <a:rPr lang="en-US" dirty="0"/>
              <a:t>and retirement plans, </a:t>
            </a:r>
            <a:endParaRPr lang="pl-PL" dirty="0" smtClean="0"/>
          </a:p>
          <a:p>
            <a:pPr lvl="1" algn="just"/>
            <a:r>
              <a:rPr lang="en-US" dirty="0" smtClean="0"/>
              <a:t>vacation </a:t>
            </a:r>
            <a:r>
              <a:rPr lang="en-US" dirty="0"/>
              <a:t>and </a:t>
            </a:r>
            <a:endParaRPr lang="pl-PL" dirty="0" smtClean="0"/>
          </a:p>
          <a:p>
            <a:pPr lvl="1" algn="just"/>
            <a:r>
              <a:rPr lang="en-US" dirty="0" smtClean="0"/>
              <a:t>leave </a:t>
            </a:r>
            <a:endParaRPr lang="pl-PL" dirty="0" smtClean="0"/>
          </a:p>
          <a:p>
            <a:pPr algn="just"/>
            <a:r>
              <a:rPr lang="en-US" dirty="0" smtClean="0"/>
              <a:t>are </a:t>
            </a:r>
            <a:r>
              <a:rPr lang="en-US" dirty="0"/>
              <a:t>defined in labor laws.  </a:t>
            </a:r>
          </a:p>
          <a:p>
            <a:pPr algn="just"/>
            <a:r>
              <a:rPr lang="en-US" dirty="0"/>
              <a:t>Employees form unions in many countries to collectively</a:t>
            </a:r>
            <a:br>
              <a:rPr lang="en-US" dirty="0"/>
            </a:br>
            <a:r>
              <a:rPr lang="en-US" dirty="0"/>
              <a:t>influence the management on issues they may face. </a:t>
            </a:r>
            <a:endParaRPr lang="pl-PL" dirty="0" smtClean="0"/>
          </a:p>
          <a:p>
            <a:pPr algn="just"/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dirty="0" err="1" smtClean="0"/>
              <a:t>companies</a:t>
            </a:r>
            <a:r>
              <a:rPr lang="pl-PL" dirty="0" smtClean="0"/>
              <a:t> </a:t>
            </a:r>
            <a:r>
              <a:rPr lang="pl-PL" dirty="0" err="1" smtClean="0"/>
              <a:t>establish</a:t>
            </a:r>
            <a:r>
              <a:rPr lang="pl-PL" dirty="0" smtClean="0"/>
              <a:t> a </a:t>
            </a:r>
            <a:r>
              <a:rPr lang="pl-PL" dirty="0" err="1" smtClean="0"/>
              <a:t>code</a:t>
            </a:r>
            <a:r>
              <a:rPr lang="pl-PL" dirty="0" smtClean="0"/>
              <a:t> of </a:t>
            </a:r>
            <a:r>
              <a:rPr lang="pl-PL" dirty="0" err="1" smtClean="0"/>
              <a:t>ethics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defines</a:t>
            </a:r>
            <a:r>
              <a:rPr lang="pl-PL" dirty="0" smtClean="0"/>
              <a:t>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behaviour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Contractual Agreements with Customers and Suppliers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en-US" dirty="0" smtClean="0"/>
              <a:t>define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products, </a:t>
            </a:r>
            <a:endParaRPr lang="pl-PL" dirty="0" smtClean="0"/>
          </a:p>
          <a:p>
            <a:pPr lvl="1"/>
            <a:r>
              <a:rPr lang="en-US" dirty="0" smtClean="0"/>
              <a:t>services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guarantee </a:t>
            </a:r>
            <a:r>
              <a:rPr lang="en-US" dirty="0"/>
              <a:t>if any, </a:t>
            </a:r>
            <a:endParaRPr lang="pl-PL" dirty="0" smtClean="0"/>
          </a:p>
          <a:p>
            <a:pPr lvl="1"/>
            <a:r>
              <a:rPr lang="en-US" dirty="0" smtClean="0"/>
              <a:t>after-sales </a:t>
            </a:r>
            <a:r>
              <a:rPr lang="en-US" dirty="0"/>
              <a:t>support, </a:t>
            </a:r>
            <a:endParaRPr lang="pl-PL" dirty="0" smtClean="0"/>
          </a:p>
          <a:p>
            <a:pPr lvl="1"/>
            <a:r>
              <a:rPr lang="en-US" dirty="0" smtClean="0"/>
              <a:t>payment </a:t>
            </a:r>
            <a:r>
              <a:rPr lang="en-US" dirty="0"/>
              <a:t>terms etc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also defines the course of action in case one party violates the contract.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4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Laws and Regulations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Governments and regulatory agencies pass laws to protect the interests of consumers or specific stakeholders. </a:t>
            </a:r>
            <a:endParaRPr lang="pl-PL" dirty="0" smtClean="0"/>
          </a:p>
          <a:p>
            <a:pPr algn="just"/>
            <a:r>
              <a:rPr lang="en-US" dirty="0" smtClean="0"/>
              <a:t>Sensitive </a:t>
            </a:r>
            <a:r>
              <a:rPr lang="en-US" dirty="0"/>
              <a:t>industries such as banks, health care and food </a:t>
            </a:r>
            <a:r>
              <a:rPr lang="en-US" dirty="0" smtClean="0"/>
              <a:t>manufacturing</a:t>
            </a:r>
            <a:r>
              <a:rPr lang="pl-PL" dirty="0" smtClean="0"/>
              <a:t> </a:t>
            </a:r>
            <a:r>
              <a:rPr lang="en-US" dirty="0" smtClean="0"/>
              <a:t>companies </a:t>
            </a:r>
            <a:r>
              <a:rPr lang="en-US" dirty="0"/>
              <a:t>have to comply with a rigorous regulatory framework.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8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Board of Directors and Committees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Composition of the Board of Directors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There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no standard </a:t>
            </a:r>
            <a:r>
              <a:rPr lang="pl-PL" dirty="0" err="1" smtClean="0"/>
              <a:t>structure</a:t>
            </a:r>
            <a:endParaRPr lang="pl-PL" dirty="0" smtClean="0"/>
          </a:p>
          <a:p>
            <a:pPr lvl="1"/>
            <a:r>
              <a:rPr lang="en-US" dirty="0"/>
              <a:t>One-tier structure: It is a mix of executive (internal) and non-executive (external) directors.</a:t>
            </a:r>
          </a:p>
          <a:p>
            <a:pPr lvl="1"/>
            <a:r>
              <a:rPr lang="en-US" dirty="0" smtClean="0"/>
              <a:t>Two-tier </a:t>
            </a:r>
            <a:r>
              <a:rPr lang="en-US" dirty="0"/>
              <a:t>structure: Consists of two tiers, a supervisory board and a management </a:t>
            </a:r>
            <a:r>
              <a:rPr lang="en-US" dirty="0" smtClean="0"/>
              <a:t>board.</a:t>
            </a:r>
            <a:endParaRPr lang="pl-PL" dirty="0"/>
          </a:p>
          <a:p>
            <a:r>
              <a:rPr lang="en-US" dirty="0" smtClean="0"/>
              <a:t>Members </a:t>
            </a:r>
            <a:r>
              <a:rPr lang="en-US" dirty="0"/>
              <a:t>serving on one board are generally restricted from serving on other board, or there is a limit on members that can serve on both boards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CEO Duality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CEO duality is when the CEO also serves as the chairperson.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roles are usually kept separate in most countries to maintain independence. </a:t>
            </a:r>
            <a:endParaRPr lang="pl-PL" dirty="0" smtClean="0"/>
          </a:p>
          <a:p>
            <a:r>
              <a:rPr lang="en-US" dirty="0" smtClean="0"/>
              <a:t>If </a:t>
            </a:r>
            <a:r>
              <a:rPr lang="en-US" dirty="0"/>
              <a:t>there is no CEO duality, then as an alternative, a lead independent director is appointed to oversee the functioning of independent directors.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Staggered</a:t>
            </a:r>
            <a:r>
              <a:rPr lang="pl-PL" dirty="0" smtClean="0"/>
              <a:t> </a:t>
            </a:r>
            <a:r>
              <a:rPr lang="pl-PL" dirty="0" err="1" smtClean="0"/>
              <a:t>board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Staggered board is a commonly followed practice where directors are divided into three groups and elected into office in consecutive years, so that all of them are not </a:t>
            </a:r>
            <a:r>
              <a:rPr lang="en-US" dirty="0" smtClean="0"/>
              <a:t>replaced</a:t>
            </a:r>
            <a:r>
              <a:rPr lang="pl-PL" dirty="0"/>
              <a:t> </a:t>
            </a:r>
            <a:r>
              <a:rPr lang="en-US" dirty="0" smtClean="0"/>
              <a:t>simultaneously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3157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Functions and Responsibilities of the Board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408" y="865504"/>
            <a:ext cx="11652504" cy="5490845"/>
          </a:xfrm>
        </p:spPr>
        <p:txBody>
          <a:bodyPr>
            <a:normAutofit/>
          </a:bodyPr>
          <a:lstStyle/>
          <a:p>
            <a:r>
              <a:rPr lang="en-US" dirty="0"/>
              <a:t>Two primary responsibilities of the board are:</a:t>
            </a:r>
          </a:p>
          <a:p>
            <a:r>
              <a:rPr lang="en-US" b="1" dirty="0" smtClean="0"/>
              <a:t>Duty </a:t>
            </a:r>
            <a:r>
              <a:rPr lang="en-US" b="1" dirty="0"/>
              <a:t>of care</a:t>
            </a:r>
            <a:r>
              <a:rPr lang="en-US" dirty="0"/>
              <a:t>: Requires board members to act </a:t>
            </a:r>
            <a:r>
              <a:rPr lang="en-US" dirty="0" smtClean="0"/>
              <a:t>on</a:t>
            </a:r>
            <a:r>
              <a:rPr lang="pl-PL" dirty="0" smtClean="0"/>
              <a:t>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 fully informed basis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endParaRPr lang="pl-PL" b="1" dirty="0" smtClean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in good faith, </a:t>
            </a:r>
            <a:endParaRPr lang="pl-PL" b="1" dirty="0" smtClean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with </a:t>
            </a:r>
            <a:r>
              <a:rPr lang="en-US" b="1" dirty="0">
                <a:solidFill>
                  <a:srgbClr val="FF0000"/>
                </a:solidFill>
              </a:rPr>
              <a:t>due diligence and care.</a:t>
            </a:r>
          </a:p>
          <a:p>
            <a:r>
              <a:rPr lang="en-US" b="1" dirty="0" smtClean="0"/>
              <a:t>Duty </a:t>
            </a:r>
            <a:r>
              <a:rPr lang="en-US" b="1" dirty="0"/>
              <a:t>of loyalty</a:t>
            </a:r>
            <a:r>
              <a:rPr lang="en-US" dirty="0"/>
              <a:t>: A board member must act </a:t>
            </a:r>
            <a:r>
              <a:rPr lang="en-US" b="1" dirty="0"/>
              <a:t>in the best interests of the company and shareholders</a:t>
            </a:r>
            <a:r>
              <a:rPr lang="en-US" dirty="0"/>
              <a:t>, and not act in their own self-interest</a:t>
            </a:r>
          </a:p>
          <a:p>
            <a:r>
              <a:rPr lang="en-US" dirty="0"/>
              <a:t> 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9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Functions and Responsibilities of the Board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responsibilities of the board are as follows:</a:t>
            </a:r>
          </a:p>
          <a:p>
            <a:pPr lvl="1"/>
            <a:r>
              <a:rPr lang="en-US" dirty="0"/>
              <a:t>Guides and approves the company’s </a:t>
            </a:r>
            <a:r>
              <a:rPr lang="en-US" b="1" dirty="0">
                <a:solidFill>
                  <a:srgbClr val="FF0000"/>
                </a:solidFill>
              </a:rPr>
              <a:t>strategic direction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Evaluates the </a:t>
            </a:r>
            <a:r>
              <a:rPr lang="en-US" b="1" dirty="0">
                <a:solidFill>
                  <a:srgbClr val="FF0000"/>
                </a:solidFill>
              </a:rPr>
              <a:t>performance of senior executives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Ensures </a:t>
            </a:r>
            <a:r>
              <a:rPr lang="en-US" b="1" dirty="0">
                <a:solidFill>
                  <a:srgbClr val="FF0000"/>
                </a:solidFill>
              </a:rPr>
              <a:t>effectiveness of audit </a:t>
            </a:r>
            <a:r>
              <a:rPr lang="en-US" dirty="0"/>
              <a:t>and control systems.</a:t>
            </a:r>
          </a:p>
          <a:p>
            <a:pPr lvl="1"/>
            <a:r>
              <a:rPr lang="en-US" dirty="0"/>
              <a:t>Ensures that an appropriate </a:t>
            </a:r>
            <a:r>
              <a:rPr lang="en-US" b="1" dirty="0">
                <a:solidFill>
                  <a:srgbClr val="FF0000"/>
                </a:solidFill>
              </a:rPr>
              <a:t>enterprise risk management </a:t>
            </a:r>
            <a:r>
              <a:rPr lang="en-US" dirty="0"/>
              <a:t>system is in place.</a:t>
            </a:r>
          </a:p>
          <a:p>
            <a:pPr lvl="1"/>
            <a:r>
              <a:rPr lang="en-US" dirty="0"/>
              <a:t>Reviews proposals for </a:t>
            </a:r>
            <a:r>
              <a:rPr lang="en-US" b="1" dirty="0">
                <a:solidFill>
                  <a:srgbClr val="FF0000"/>
                </a:solidFill>
              </a:rPr>
              <a:t>corporate transactions </a:t>
            </a:r>
            <a:r>
              <a:rPr lang="en-US" dirty="0"/>
              <a:t>and changes.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Board of director Committees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Audit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pl-PL" dirty="0" smtClean="0"/>
          </a:p>
          <a:p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pl-PL" dirty="0" smtClean="0"/>
          </a:p>
          <a:p>
            <a:r>
              <a:rPr lang="en-US" dirty="0"/>
              <a:t>Remuneration or Compensation </a:t>
            </a:r>
            <a:r>
              <a:rPr lang="en-US" dirty="0" smtClean="0"/>
              <a:t>Committee</a:t>
            </a:r>
            <a:endParaRPr lang="pl-PL" dirty="0"/>
          </a:p>
          <a:p>
            <a:r>
              <a:rPr lang="en-US" dirty="0"/>
              <a:t>Nomination Committee</a:t>
            </a:r>
          </a:p>
          <a:p>
            <a:r>
              <a:rPr lang="en-US" dirty="0"/>
              <a:t>Risk Committee</a:t>
            </a:r>
          </a:p>
          <a:p>
            <a:r>
              <a:rPr lang="en-US" dirty="0"/>
              <a:t>Investment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One of the goals of a good corporate governance system is to minimize the conflict of interests between the </a:t>
            </a:r>
            <a:r>
              <a:rPr lang="en-US" b="1" dirty="0" smtClean="0"/>
              <a:t>stakeholders</a:t>
            </a:r>
            <a:r>
              <a:rPr lang="en-US" dirty="0" smtClean="0"/>
              <a:t> within a company and external </a:t>
            </a:r>
            <a:r>
              <a:rPr lang="en-US" b="1" dirty="0" smtClean="0"/>
              <a:t>shareholders</a:t>
            </a:r>
            <a:r>
              <a:rPr lang="en-US" dirty="0" smtClean="0"/>
              <a:t>.</a:t>
            </a:r>
            <a:endParaRPr lang="pl-PL" dirty="0" smtClean="0"/>
          </a:p>
          <a:p>
            <a:pPr algn="just"/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systems</a:t>
            </a:r>
            <a:r>
              <a:rPr lang="pl-PL" dirty="0" smtClean="0"/>
              <a:t> </a:t>
            </a:r>
            <a:r>
              <a:rPr lang="pl-PL" dirty="0" err="1" smtClean="0"/>
              <a:t>differ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the </a:t>
            </a:r>
            <a:r>
              <a:rPr lang="pl-PL" dirty="0" err="1" smtClean="0"/>
              <a:t>countries</a:t>
            </a:r>
            <a:r>
              <a:rPr lang="pl-PL" dirty="0" smtClean="0"/>
              <a:t>, but most of </a:t>
            </a:r>
            <a:r>
              <a:rPr lang="pl-PL" dirty="0" err="1" smtClean="0"/>
              <a:t>them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based</a:t>
            </a:r>
            <a:r>
              <a:rPr lang="pl-PL" dirty="0" smtClean="0"/>
              <a:t> on one of </a:t>
            </a:r>
            <a:r>
              <a:rPr lang="pl-PL" dirty="0" err="1" smtClean="0"/>
              <a:t>both</a:t>
            </a:r>
            <a:r>
              <a:rPr lang="pl-PL" dirty="0" smtClean="0"/>
              <a:t> of the </a:t>
            </a:r>
            <a:r>
              <a:rPr lang="pl-PL" dirty="0" err="1" smtClean="0"/>
              <a:t>following</a:t>
            </a:r>
            <a:r>
              <a:rPr lang="pl-PL" dirty="0" smtClean="0"/>
              <a:t> </a:t>
            </a:r>
            <a:r>
              <a:rPr lang="pl-PL" dirty="0" err="1" smtClean="0"/>
              <a:t>theories</a:t>
            </a:r>
            <a:r>
              <a:rPr lang="pl-PL" dirty="0" smtClean="0"/>
              <a:t>:</a:t>
            </a:r>
          </a:p>
          <a:p>
            <a:pPr algn="just"/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, </a:t>
            </a:r>
          </a:p>
          <a:p>
            <a:pPr algn="just"/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.</a:t>
            </a:r>
          </a:p>
          <a:p>
            <a:pPr algn="just"/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Audit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audit committee are as follows:</a:t>
            </a:r>
          </a:p>
          <a:p>
            <a:pPr lvl="1"/>
            <a:r>
              <a:rPr lang="en-US" dirty="0" smtClean="0"/>
              <a:t>Oversee </a:t>
            </a:r>
            <a:r>
              <a:rPr lang="en-US" dirty="0"/>
              <a:t>the audit and control systems.</a:t>
            </a:r>
          </a:p>
          <a:p>
            <a:pPr lvl="1"/>
            <a:r>
              <a:rPr lang="en-US" dirty="0" smtClean="0"/>
              <a:t>Monitor </a:t>
            </a:r>
            <a:r>
              <a:rPr lang="en-US" dirty="0"/>
              <a:t>the financial reporting process.</a:t>
            </a:r>
          </a:p>
          <a:p>
            <a:pPr lvl="1"/>
            <a:r>
              <a:rPr lang="en-US" dirty="0" smtClean="0"/>
              <a:t>Supervise </a:t>
            </a:r>
            <a:r>
              <a:rPr lang="en-US" dirty="0"/>
              <a:t>the internal audit function.</a:t>
            </a:r>
          </a:p>
          <a:p>
            <a:pPr lvl="1"/>
            <a:r>
              <a:rPr lang="en-US" dirty="0" smtClean="0"/>
              <a:t>Appoint </a:t>
            </a:r>
            <a:r>
              <a:rPr lang="en-US" dirty="0"/>
              <a:t>the independent external auditor.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7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 Committee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governance committee are as follows: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and oversee implementation of </a:t>
            </a:r>
            <a:r>
              <a:rPr lang="en-US" b="1" dirty="0">
                <a:solidFill>
                  <a:srgbClr val="FF0000"/>
                </a:solidFill>
              </a:rPr>
              <a:t>good corporate governance policies </a:t>
            </a:r>
            <a:r>
              <a:rPr lang="en-US" dirty="0"/>
              <a:t>and code of ethics.</a:t>
            </a:r>
          </a:p>
          <a:p>
            <a:pPr lvl="1"/>
            <a:r>
              <a:rPr lang="en-US" dirty="0" smtClean="0"/>
              <a:t>Periodically </a:t>
            </a:r>
            <a:r>
              <a:rPr lang="en-US" dirty="0"/>
              <a:t>review and </a:t>
            </a:r>
            <a:r>
              <a:rPr lang="en-US" b="1" dirty="0">
                <a:solidFill>
                  <a:srgbClr val="FF0000"/>
                </a:solidFill>
              </a:rPr>
              <a:t>update the policies</a:t>
            </a:r>
            <a:r>
              <a:rPr lang="en-US" dirty="0"/>
              <a:t> for any regulatory changes.</a:t>
            </a:r>
          </a:p>
          <a:p>
            <a:pPr lvl="1"/>
            <a:r>
              <a:rPr lang="en-US" dirty="0" smtClean="0"/>
              <a:t>Ensure </a:t>
            </a:r>
            <a:r>
              <a:rPr lang="en-US" b="1" dirty="0">
                <a:solidFill>
                  <a:srgbClr val="FF0000"/>
                </a:solidFill>
              </a:rPr>
              <a:t>compliance of the policies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Remuneration or Compensation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remuneration committee are as follows: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remuneration policies for directors and executives, and present them to the board for approval.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>
                <a:solidFill>
                  <a:srgbClr val="FF0000"/>
                </a:solidFill>
              </a:rPr>
              <a:t>performance criteria </a:t>
            </a:r>
            <a:r>
              <a:rPr lang="en-US" dirty="0"/>
              <a:t>for managers and </a:t>
            </a:r>
            <a:r>
              <a:rPr lang="en-US" b="1" dirty="0">
                <a:solidFill>
                  <a:srgbClr val="FF0000"/>
                </a:solidFill>
              </a:rPr>
              <a:t>evaluate their performance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Oversee </a:t>
            </a:r>
            <a:r>
              <a:rPr lang="en-US" dirty="0"/>
              <a:t>implementation </a:t>
            </a:r>
            <a:r>
              <a:rPr lang="en-US" dirty="0" smtClean="0"/>
              <a:t>of</a:t>
            </a:r>
            <a:r>
              <a:rPr lang="pl-PL" dirty="0" smtClean="0"/>
              <a:t>:</a:t>
            </a:r>
          </a:p>
          <a:p>
            <a:pPr lvl="2"/>
            <a:r>
              <a:rPr lang="en-US" dirty="0" smtClean="0"/>
              <a:t> </a:t>
            </a:r>
            <a:r>
              <a:rPr lang="en-US" dirty="0"/>
              <a:t>employee benefit plans, </a:t>
            </a:r>
            <a:endParaRPr lang="pl-PL" dirty="0" smtClean="0"/>
          </a:p>
          <a:p>
            <a:pPr lvl="2"/>
            <a:r>
              <a:rPr lang="en-US" dirty="0" smtClean="0"/>
              <a:t>pension </a:t>
            </a:r>
            <a:r>
              <a:rPr lang="en-US" dirty="0"/>
              <a:t>plans and </a:t>
            </a:r>
            <a:endParaRPr lang="pl-PL" dirty="0" smtClean="0"/>
          </a:p>
          <a:p>
            <a:pPr lvl="2"/>
            <a:r>
              <a:rPr lang="en-US" dirty="0" smtClean="0"/>
              <a:t>retirement </a:t>
            </a:r>
            <a:r>
              <a:rPr lang="en-US" dirty="0"/>
              <a:t>plans.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3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Nomination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nomination committee are as follows:</a:t>
            </a:r>
          </a:p>
          <a:p>
            <a:pPr lvl="1"/>
            <a:r>
              <a:rPr lang="en-US" dirty="0" smtClean="0"/>
              <a:t>Identify </a:t>
            </a:r>
            <a:r>
              <a:rPr lang="en-US" dirty="0"/>
              <a:t>and recommend qualified candidates </a:t>
            </a:r>
            <a:r>
              <a:rPr lang="en-US" b="1" dirty="0">
                <a:solidFill>
                  <a:srgbClr val="FF0000"/>
                </a:solidFill>
              </a:rPr>
              <a:t>who can serve as directors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Establish </a:t>
            </a:r>
            <a:r>
              <a:rPr lang="en-US" dirty="0"/>
              <a:t>nomination procedures and policies to </a:t>
            </a:r>
            <a:r>
              <a:rPr lang="en-US" b="1" dirty="0">
                <a:solidFill>
                  <a:srgbClr val="FF0000"/>
                </a:solidFill>
              </a:rPr>
              <a:t>keep the board independent </a:t>
            </a:r>
            <a:r>
              <a:rPr lang="en-US" dirty="0"/>
              <a:t>as per good governance principles.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risk committee is responsible for defining the </a:t>
            </a:r>
            <a:r>
              <a:rPr lang="en-US" b="1" dirty="0">
                <a:solidFill>
                  <a:srgbClr val="FF0000"/>
                </a:solidFill>
              </a:rPr>
              <a:t>risk policy </a:t>
            </a:r>
            <a:r>
              <a:rPr lang="en-US" dirty="0"/>
              <a:t>and risk appetite of the company. 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monitors the </a:t>
            </a:r>
            <a:r>
              <a:rPr lang="en-US" b="1" dirty="0">
                <a:solidFill>
                  <a:srgbClr val="FF0000"/>
                </a:solidFill>
              </a:rPr>
              <a:t>implementation of risk management</a:t>
            </a:r>
            <a:r>
              <a:rPr lang="en-US" dirty="0"/>
              <a:t>, periodically reviews, reports, and communicates its findings to the board.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1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investment committee are as follows:</a:t>
            </a:r>
          </a:p>
          <a:p>
            <a:pPr lvl="1"/>
            <a:r>
              <a:rPr lang="en-US" dirty="0" smtClean="0"/>
              <a:t>Review </a:t>
            </a:r>
            <a:r>
              <a:rPr lang="en-US" b="1" dirty="0">
                <a:solidFill>
                  <a:srgbClr val="FF0000"/>
                </a:solidFill>
              </a:rPr>
              <a:t>investment plans </a:t>
            </a:r>
            <a:r>
              <a:rPr lang="en-US" dirty="0"/>
              <a:t>proposed by the management, such as new projects, acquisitions and expansion plans, and divestitures.</a:t>
            </a:r>
          </a:p>
          <a:p>
            <a:pPr lvl="1"/>
            <a:r>
              <a:rPr lang="en-US" dirty="0" smtClean="0"/>
              <a:t>Formulating </a:t>
            </a:r>
            <a:r>
              <a:rPr lang="en-US" dirty="0"/>
              <a:t>the </a:t>
            </a:r>
            <a:r>
              <a:rPr lang="en-US" b="1" dirty="0">
                <a:solidFill>
                  <a:srgbClr val="FF0000"/>
                </a:solidFill>
              </a:rPr>
              <a:t>investment strategy </a:t>
            </a:r>
            <a:r>
              <a:rPr lang="en-US" dirty="0"/>
              <a:t>and policies for a company.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1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</a:t>
            </a:r>
            <a:r>
              <a:rPr lang="en-US" dirty="0"/>
              <a:t>Affecting Stakeholder Relationships and Corporate Governance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Market </a:t>
            </a:r>
            <a:r>
              <a:rPr lang="pl-PL" dirty="0" err="1" smtClean="0"/>
              <a:t>factors</a:t>
            </a:r>
            <a:endParaRPr lang="en-US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activism</a:t>
            </a:r>
            <a:endParaRPr lang="pl-PL" dirty="0" smtClean="0"/>
          </a:p>
          <a:p>
            <a:r>
              <a:rPr lang="pl-PL" dirty="0" err="1" smtClean="0"/>
              <a:t>Competition</a:t>
            </a:r>
            <a:r>
              <a:rPr lang="pl-PL" dirty="0" smtClean="0"/>
              <a:t> and </a:t>
            </a:r>
            <a:r>
              <a:rPr lang="pl-PL" dirty="0" err="1" smtClean="0"/>
              <a:t>takeovers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65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Shareholder </a:t>
            </a:r>
            <a:r>
              <a:rPr lang="en-US" dirty="0" smtClean="0"/>
              <a:t>Activism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Shareholder activism refers to the tactics used by shareholders to influence companies to act in their favor. </a:t>
            </a:r>
            <a:endParaRPr lang="pl-PL" dirty="0" smtClean="0"/>
          </a:p>
          <a:p>
            <a:pPr algn="just"/>
            <a:r>
              <a:rPr lang="en-US" dirty="0" smtClean="0"/>
              <a:t>Often</a:t>
            </a:r>
            <a:r>
              <a:rPr lang="en-US" dirty="0"/>
              <a:t>, their primary objective is to increase shareholder value. </a:t>
            </a:r>
            <a:endParaRPr lang="pl-PL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strategies used by shareholders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shareholder derivative lawsuits, </a:t>
            </a:r>
            <a:endParaRPr lang="pl-PL" dirty="0" smtClean="0"/>
          </a:p>
          <a:p>
            <a:pPr lvl="1" algn="just"/>
            <a:r>
              <a:rPr lang="en-US" dirty="0" smtClean="0"/>
              <a:t>proxy </a:t>
            </a:r>
            <a:r>
              <a:rPr lang="en-US" dirty="0"/>
              <a:t>battles, </a:t>
            </a:r>
            <a:endParaRPr lang="pl-PL" dirty="0" smtClean="0"/>
          </a:p>
          <a:p>
            <a:pPr lvl="1" algn="just"/>
            <a:r>
              <a:rPr lang="en-US" dirty="0" smtClean="0"/>
              <a:t>proposing </a:t>
            </a:r>
            <a:r>
              <a:rPr lang="en-US" dirty="0"/>
              <a:t>shareholder resolutions and </a:t>
            </a:r>
            <a:endParaRPr lang="pl-PL" dirty="0" smtClean="0"/>
          </a:p>
          <a:p>
            <a:pPr lvl="1" algn="just"/>
            <a:r>
              <a:rPr lang="en-US" dirty="0" smtClean="0"/>
              <a:t>publicity</a:t>
            </a:r>
            <a:r>
              <a:rPr lang="pl-PL" dirty="0" smtClean="0"/>
              <a:t> </a:t>
            </a:r>
            <a:r>
              <a:rPr lang="pl-PL" dirty="0" err="1" smtClean="0"/>
              <a:t>discusing</a:t>
            </a:r>
            <a:r>
              <a:rPr lang="en-US" dirty="0" smtClean="0"/>
              <a:t> </a:t>
            </a:r>
            <a:r>
              <a:rPr lang="en-US" dirty="0"/>
              <a:t>on issues of contention.</a:t>
            </a:r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3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Competition and Takeovers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Shareholders prefer corporate takeover if the management of a company underperforms</a:t>
            </a:r>
            <a:r>
              <a:rPr lang="en-US" dirty="0" smtClean="0"/>
              <a:t>.</a:t>
            </a:r>
            <a:endParaRPr lang="en-US" dirty="0"/>
          </a:p>
          <a:p>
            <a:pPr algn="just"/>
            <a:r>
              <a:rPr lang="en-US" dirty="0"/>
              <a:t>The commonly used methods for corporate takeovers are as follows: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Proxy </a:t>
            </a:r>
            <a:r>
              <a:rPr lang="en-US" b="1" dirty="0">
                <a:solidFill>
                  <a:srgbClr val="FF0000"/>
                </a:solidFill>
              </a:rPr>
              <a:t>contest</a:t>
            </a:r>
            <a:r>
              <a:rPr lang="en-US" dirty="0"/>
              <a:t>: A group attempting to take a controlling position on a company's board of directors influences shareholders to vote for them.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Tender </a:t>
            </a:r>
            <a:r>
              <a:rPr lang="en-US" b="1" dirty="0">
                <a:solidFill>
                  <a:srgbClr val="FF0000"/>
                </a:solidFill>
              </a:rPr>
              <a:t>offer</a:t>
            </a:r>
            <a:r>
              <a:rPr lang="en-US" dirty="0"/>
              <a:t>: An offer by a group seeking to gain control to purchase a shareholder's shares.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Hostile </a:t>
            </a:r>
            <a:r>
              <a:rPr lang="en-US" b="1" dirty="0">
                <a:solidFill>
                  <a:srgbClr val="FF0000"/>
                </a:solidFill>
              </a:rPr>
              <a:t>takeover</a:t>
            </a:r>
            <a:r>
              <a:rPr lang="en-US" dirty="0"/>
              <a:t>: One company tries to acquire another company by bypassing the management and directly going to the company’s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:</a:t>
            </a:r>
          </a:p>
          <a:p>
            <a:pPr lvl="1"/>
            <a:r>
              <a:rPr lang="pl-PL" dirty="0" err="1" smtClean="0"/>
              <a:t>Shareholders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Creditors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Managers</a:t>
            </a:r>
            <a:r>
              <a:rPr lang="pl-PL" dirty="0" smtClean="0"/>
              <a:t> and </a:t>
            </a:r>
            <a:r>
              <a:rPr lang="pl-PL" dirty="0" err="1" smtClean="0"/>
              <a:t>employees</a:t>
            </a:r>
            <a:r>
              <a:rPr lang="pl-PL" dirty="0" smtClean="0"/>
              <a:t>,</a:t>
            </a:r>
          </a:p>
          <a:p>
            <a:pPr lvl="1"/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Customers</a:t>
            </a:r>
            <a:r>
              <a:rPr lang="pl-PL" dirty="0" smtClean="0"/>
              <a:t>, </a:t>
            </a:r>
          </a:p>
          <a:p>
            <a:pPr lvl="1"/>
            <a:r>
              <a:rPr lang="pl-PL" dirty="0" smtClean="0"/>
              <a:t>Suppliers, </a:t>
            </a:r>
          </a:p>
          <a:p>
            <a:pPr lvl="1"/>
            <a:r>
              <a:rPr lang="pl-PL" dirty="0" err="1" smtClean="0"/>
              <a:t>Governments</a:t>
            </a:r>
            <a:r>
              <a:rPr lang="pl-PL" dirty="0" smtClean="0"/>
              <a:t>/</a:t>
            </a:r>
            <a:r>
              <a:rPr lang="pl-PL" dirty="0" err="1" smtClean="0"/>
              <a:t>regulators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Non-market Factors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Legal</a:t>
            </a:r>
            <a:r>
              <a:rPr lang="pl-PL" dirty="0" smtClean="0"/>
              <a:t> environment</a:t>
            </a:r>
          </a:p>
          <a:p>
            <a:r>
              <a:rPr lang="pl-PL" dirty="0" smtClean="0"/>
              <a:t>The media (</a:t>
            </a:r>
            <a:r>
              <a:rPr lang="pl-PL" dirty="0" err="1" smtClean="0"/>
              <a:t>includes</a:t>
            </a:r>
            <a:r>
              <a:rPr lang="pl-PL" dirty="0" smtClean="0"/>
              <a:t> </a:t>
            </a:r>
            <a:r>
              <a:rPr lang="pl-PL" dirty="0" err="1" smtClean="0"/>
              <a:t>social</a:t>
            </a:r>
            <a:r>
              <a:rPr lang="pl-PL" dirty="0" smtClean="0"/>
              <a:t> media)</a:t>
            </a:r>
          </a:p>
          <a:p>
            <a:r>
              <a:rPr lang="pl-PL" dirty="0" smtClean="0"/>
              <a:t>The </a:t>
            </a:r>
            <a:r>
              <a:rPr lang="pl-PL" dirty="0" err="1" smtClean="0"/>
              <a:t>Corporate</a:t>
            </a:r>
            <a:r>
              <a:rPr lang="pl-PL" dirty="0" smtClean="0"/>
              <a:t> Finance </a:t>
            </a:r>
            <a:r>
              <a:rPr lang="pl-PL" dirty="0" err="1" smtClean="0"/>
              <a:t>Industry</a:t>
            </a:r>
            <a:r>
              <a:rPr lang="pl-PL" dirty="0" smtClean="0"/>
              <a:t> (</a:t>
            </a:r>
            <a:r>
              <a:rPr lang="pl-PL" dirty="0" err="1" smtClean="0"/>
              <a:t>experts</a:t>
            </a:r>
            <a:r>
              <a:rPr lang="pl-PL" dirty="0" smtClean="0"/>
              <a:t> </a:t>
            </a:r>
            <a:r>
              <a:rPr lang="pl-PL" dirty="0" err="1" smtClean="0"/>
              <a:t>hired</a:t>
            </a:r>
            <a:r>
              <a:rPr lang="pl-PL" dirty="0" smtClean="0"/>
              <a:t> to </a:t>
            </a:r>
            <a:r>
              <a:rPr lang="pl-PL" dirty="0" err="1" smtClean="0"/>
              <a:t>comply</a:t>
            </a:r>
            <a:r>
              <a:rPr lang="pl-PL" dirty="0" smtClean="0"/>
              <a:t> with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for public </a:t>
            </a:r>
            <a:r>
              <a:rPr lang="pl-PL" dirty="0" err="1" smtClean="0"/>
              <a:t>companies</a:t>
            </a:r>
            <a:r>
              <a:rPr lang="pl-PL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9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Legal</a:t>
            </a:r>
            <a:r>
              <a:rPr lang="pl-PL" dirty="0" smtClean="0"/>
              <a:t> environment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rights of stakeholders depend on the law of the country the company operates in. There are primarily two law systems.</a:t>
            </a:r>
          </a:p>
          <a:p>
            <a:pPr marL="0" indent="0">
              <a:buNone/>
            </a:pPr>
            <a:r>
              <a:rPr lang="en-US" dirty="0"/>
              <a:t>•	Common law system: This is considered to offer better protection for stakeholders as laws can be created both by </a:t>
            </a:r>
            <a:r>
              <a:rPr lang="en-US" b="1" dirty="0">
                <a:solidFill>
                  <a:srgbClr val="FF0000"/>
                </a:solidFill>
              </a:rPr>
              <a:t>legislature and judges</a:t>
            </a:r>
            <a:r>
              <a:rPr lang="en-US"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 smtClean="0"/>
              <a:t>* </a:t>
            </a:r>
            <a:r>
              <a:rPr lang="en-US" dirty="0" smtClean="0"/>
              <a:t>Civil </a:t>
            </a:r>
            <a:r>
              <a:rPr lang="en-US" dirty="0"/>
              <a:t>law system: This is considered restrictive for stakeholders as laws can be created only by </a:t>
            </a:r>
            <a:r>
              <a:rPr lang="en-US" b="1" dirty="0">
                <a:solidFill>
                  <a:srgbClr val="FF0000"/>
                </a:solidFill>
              </a:rPr>
              <a:t>passing legislation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Risk</a:t>
            </a:r>
            <a:r>
              <a:rPr lang="pl-PL" dirty="0" smtClean="0"/>
              <a:t> and </a:t>
            </a:r>
            <a:r>
              <a:rPr lang="pl-PL" dirty="0" err="1" smtClean="0"/>
              <a:t>advantages</a:t>
            </a:r>
            <a:r>
              <a:rPr lang="pl-PL" dirty="0" smtClean="0"/>
              <a:t> of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system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8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Poor</a:t>
            </a:r>
            <a:r>
              <a:rPr lang="pl-PL" dirty="0" smtClean="0"/>
              <a:t>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system </a:t>
            </a:r>
            <a:r>
              <a:rPr lang="pl-PL" dirty="0" err="1" smtClean="0"/>
              <a:t>results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Weak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r>
              <a:rPr lang="pl-PL" dirty="0" smtClean="0"/>
              <a:t> </a:t>
            </a:r>
            <a:r>
              <a:rPr lang="pl-PL" dirty="0" err="1" smtClean="0"/>
              <a:t>systems</a:t>
            </a:r>
            <a:r>
              <a:rPr lang="pl-PL" dirty="0" smtClean="0"/>
              <a:t> (Enron)</a:t>
            </a:r>
          </a:p>
          <a:p>
            <a:r>
              <a:rPr lang="pl-PL" dirty="0" err="1" smtClean="0"/>
              <a:t>Ineffective</a:t>
            </a:r>
            <a:r>
              <a:rPr lang="pl-PL" dirty="0" smtClean="0"/>
              <a:t> </a:t>
            </a:r>
            <a:r>
              <a:rPr lang="pl-PL" dirty="0" err="1" smtClean="0"/>
              <a:t>decision</a:t>
            </a:r>
            <a:r>
              <a:rPr lang="pl-PL" dirty="0" smtClean="0"/>
              <a:t> </a:t>
            </a:r>
            <a:r>
              <a:rPr lang="pl-PL" dirty="0" err="1" smtClean="0"/>
              <a:t>making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results</a:t>
            </a:r>
            <a:r>
              <a:rPr lang="pl-PL" dirty="0" smtClean="0"/>
              <a:t> with:</a:t>
            </a:r>
          </a:p>
          <a:p>
            <a:pPr lvl="1"/>
            <a:r>
              <a:rPr lang="pl-PL" dirty="0" smtClean="0"/>
              <a:t>Information </a:t>
            </a:r>
            <a:r>
              <a:rPr lang="pl-PL" dirty="0" err="1" smtClean="0"/>
              <a:t>assymetry</a:t>
            </a:r>
            <a:endParaRPr lang="pl-PL" dirty="0" smtClean="0"/>
          </a:p>
          <a:p>
            <a:pPr lvl="1"/>
            <a:r>
              <a:rPr lang="pl-PL" dirty="0" err="1" smtClean="0"/>
              <a:t>Outsized</a:t>
            </a:r>
            <a:r>
              <a:rPr lang="pl-PL" dirty="0" smtClean="0"/>
              <a:t> </a:t>
            </a:r>
            <a:r>
              <a:rPr lang="pl-PL" dirty="0" err="1" smtClean="0"/>
              <a:t>renumeration</a:t>
            </a:r>
            <a:endParaRPr lang="pl-PL" dirty="0" smtClean="0"/>
          </a:p>
          <a:p>
            <a:pPr lvl="1"/>
            <a:r>
              <a:rPr lang="pl-PL" dirty="0" err="1" smtClean="0"/>
              <a:t>Related</a:t>
            </a:r>
            <a:r>
              <a:rPr lang="pl-PL" dirty="0" smtClean="0"/>
              <a:t>-party </a:t>
            </a:r>
            <a:r>
              <a:rPr lang="pl-PL" dirty="0" err="1" smtClean="0"/>
              <a:t>transactions</a:t>
            </a:r>
            <a:endParaRPr lang="pl-PL" dirty="0" smtClean="0"/>
          </a:p>
          <a:p>
            <a:r>
              <a:rPr lang="pl-PL" dirty="0" err="1" smtClean="0"/>
              <a:t>Legal</a:t>
            </a:r>
            <a:r>
              <a:rPr lang="pl-PL" dirty="0"/>
              <a:t>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lawsuits</a:t>
            </a:r>
            <a:r>
              <a:rPr lang="pl-PL" dirty="0" smtClean="0"/>
              <a:t> from </a:t>
            </a:r>
            <a:r>
              <a:rPr lang="pl-PL" dirty="0" err="1" smtClean="0"/>
              <a:t>stakeholders</a:t>
            </a:r>
            <a:r>
              <a:rPr lang="pl-PL" dirty="0" smtClean="0"/>
              <a:t>)</a:t>
            </a:r>
          </a:p>
          <a:p>
            <a:r>
              <a:rPr lang="pl-PL" dirty="0" smtClean="0"/>
              <a:t>Regulatory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actions</a:t>
            </a:r>
            <a:r>
              <a:rPr lang="pl-PL" dirty="0" smtClean="0"/>
              <a:t> by regulatory </a:t>
            </a:r>
            <a:r>
              <a:rPr lang="pl-PL" dirty="0" err="1" smtClean="0"/>
              <a:t>bodies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Reputational</a:t>
            </a:r>
            <a:r>
              <a:rPr lang="pl-PL" dirty="0" smtClean="0"/>
              <a:t>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negative</a:t>
            </a:r>
            <a:r>
              <a:rPr lang="pl-PL" dirty="0" smtClean="0"/>
              <a:t> publicity)</a:t>
            </a:r>
          </a:p>
          <a:p>
            <a:r>
              <a:rPr lang="pl-PL" dirty="0" err="1" smtClean="0"/>
              <a:t>Default</a:t>
            </a:r>
            <a:r>
              <a:rPr lang="pl-PL" dirty="0" smtClean="0"/>
              <a:t> and </a:t>
            </a:r>
            <a:r>
              <a:rPr lang="pl-PL" dirty="0" err="1" smtClean="0"/>
              <a:t>bankruptcy</a:t>
            </a:r>
            <a:r>
              <a:rPr lang="pl-PL" dirty="0" smtClean="0"/>
              <a:t> </a:t>
            </a:r>
            <a:r>
              <a:rPr lang="pl-PL" dirty="0" err="1" smtClean="0"/>
              <a:t>risks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Benefits of Effective Governance and Stakeholder Management 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benefits of good corporate governance and balancing the interests of managers, board members, company’s stakeholders and shareholders are as follows:</a:t>
            </a:r>
          </a:p>
          <a:p>
            <a:pPr lvl="1"/>
            <a:r>
              <a:rPr lang="en-US" dirty="0" smtClean="0"/>
              <a:t>Operational efficiency</a:t>
            </a:r>
            <a:endParaRPr lang="pl-PL" dirty="0" smtClean="0"/>
          </a:p>
          <a:p>
            <a:pPr lvl="1"/>
            <a:r>
              <a:rPr lang="en-US" dirty="0" smtClean="0"/>
              <a:t>Improved control</a:t>
            </a:r>
            <a:endParaRPr lang="pl-PL" dirty="0" smtClean="0"/>
          </a:p>
          <a:p>
            <a:pPr lvl="1"/>
            <a:r>
              <a:rPr lang="en-US" dirty="0" smtClean="0"/>
              <a:t>Better </a:t>
            </a:r>
            <a:r>
              <a:rPr lang="en-US" dirty="0"/>
              <a:t>operating and financial </a:t>
            </a:r>
            <a:r>
              <a:rPr lang="en-US" dirty="0" smtClean="0"/>
              <a:t>performance</a:t>
            </a:r>
            <a:endParaRPr lang="pl-PL" dirty="0" smtClean="0"/>
          </a:p>
          <a:p>
            <a:pPr lvl="1"/>
            <a:r>
              <a:rPr lang="en-US" dirty="0" smtClean="0"/>
              <a:t>Lower </a:t>
            </a:r>
            <a:r>
              <a:rPr lang="en-US" dirty="0"/>
              <a:t>default risk and cost of </a:t>
            </a:r>
            <a:r>
              <a:rPr lang="en-US" dirty="0" smtClean="0"/>
              <a:t>debt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Analyst Considerations in Corporate Governance and Stakeholder </a:t>
            </a:r>
            <a:r>
              <a:rPr lang="en-US" dirty="0" smtClean="0"/>
              <a:t>Management</a:t>
            </a:r>
            <a:r>
              <a:rPr lang="pl-PL" dirty="0" smtClean="0"/>
              <a:t> 1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9183"/>
          </a:xfrm>
        </p:spPr>
        <p:txBody>
          <a:bodyPr>
            <a:normAutofit fontScale="85000" lnSpcReduction="10000"/>
          </a:bodyPr>
          <a:lstStyle/>
          <a:p>
            <a:r>
              <a:rPr lang="pl-PL" dirty="0" err="1" smtClean="0"/>
              <a:t>After</a:t>
            </a:r>
            <a:r>
              <a:rPr lang="pl-PL" dirty="0" smtClean="0"/>
              <a:t> Enron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rules</a:t>
            </a:r>
            <a:r>
              <a:rPr lang="pl-PL" dirty="0" smtClean="0"/>
              <a:t> </a:t>
            </a:r>
            <a:r>
              <a:rPr lang="pl-PL" dirty="0" err="1" smtClean="0"/>
              <a:t>constitute</a:t>
            </a:r>
            <a:r>
              <a:rPr lang="pl-PL" dirty="0" smtClean="0"/>
              <a:t> a part of </a:t>
            </a:r>
            <a:r>
              <a:rPr lang="pl-PL" dirty="0" err="1" smtClean="0"/>
              <a:t>financial</a:t>
            </a:r>
            <a:r>
              <a:rPr lang="pl-PL" dirty="0" smtClean="0"/>
              <a:t> </a:t>
            </a:r>
            <a:r>
              <a:rPr lang="pl-PL" dirty="0" err="1" smtClean="0"/>
              <a:t>analysis</a:t>
            </a:r>
            <a:endParaRPr lang="pl-PL" dirty="0" smtClean="0"/>
          </a:p>
          <a:p>
            <a:r>
              <a:rPr lang="pl-PL" dirty="0" err="1" smtClean="0"/>
              <a:t>Economic</a:t>
            </a:r>
            <a:r>
              <a:rPr lang="pl-PL" dirty="0" smtClean="0"/>
              <a:t> </a:t>
            </a:r>
            <a:r>
              <a:rPr lang="pl-PL" dirty="0" err="1" smtClean="0"/>
              <a:t>ownership</a:t>
            </a:r>
            <a:r>
              <a:rPr lang="pl-PL" dirty="0" smtClean="0"/>
              <a:t> and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endParaRPr lang="pl-PL" dirty="0" smtClean="0"/>
          </a:p>
          <a:p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representation</a:t>
            </a:r>
            <a:endParaRPr lang="pl-PL" dirty="0" smtClean="0"/>
          </a:p>
          <a:p>
            <a:r>
              <a:rPr lang="pl-PL" dirty="0" err="1" smtClean="0"/>
              <a:t>Renumeration</a:t>
            </a:r>
            <a:r>
              <a:rPr lang="pl-PL" dirty="0" smtClean="0"/>
              <a:t> and </a:t>
            </a:r>
            <a:r>
              <a:rPr lang="pl-PL" dirty="0" err="1" smtClean="0"/>
              <a:t>company</a:t>
            </a:r>
            <a:r>
              <a:rPr lang="pl-PL" dirty="0" smtClean="0"/>
              <a:t> performance</a:t>
            </a:r>
          </a:p>
          <a:p>
            <a:r>
              <a:rPr lang="en-US" dirty="0"/>
              <a:t>Plans such as cash payout and no equity, offer little alignment with shareholders.</a:t>
            </a:r>
          </a:p>
          <a:p>
            <a:pPr lvl="1"/>
            <a:r>
              <a:rPr lang="en-US" dirty="0" smtClean="0"/>
              <a:t>Performance-based </a:t>
            </a:r>
            <a:r>
              <a:rPr lang="en-US" dirty="0"/>
              <a:t>plans that have a full payout irrespective of a company’s performance.</a:t>
            </a:r>
          </a:p>
          <a:p>
            <a:pPr lvl="1"/>
            <a:r>
              <a:rPr lang="en-US" dirty="0" smtClean="0"/>
              <a:t>Plans </a:t>
            </a:r>
            <a:r>
              <a:rPr lang="en-US" dirty="0"/>
              <a:t>that have an excessive payout relative to comparable </a:t>
            </a:r>
            <a:r>
              <a:rPr lang="en-US" b="1" dirty="0">
                <a:solidFill>
                  <a:srgbClr val="FF0000"/>
                </a:solidFill>
              </a:rPr>
              <a:t>companies with a comparable performance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Remuneration </a:t>
            </a:r>
            <a:r>
              <a:rPr lang="en-US" dirty="0"/>
              <a:t>plans or payouts that are based on </a:t>
            </a:r>
            <a:r>
              <a:rPr lang="en-US" b="1" dirty="0">
                <a:solidFill>
                  <a:srgbClr val="FF0000"/>
                </a:solidFill>
              </a:rPr>
              <a:t>achieving specific strategic objectives</a:t>
            </a:r>
            <a:r>
              <a:rPr lang="en-US" dirty="0"/>
              <a:t>. Analysts must assess whether these are also aligned with company's long-term objectives. For example, FDA approval for a drug, or cost savings on a production process.</a:t>
            </a:r>
          </a:p>
          <a:p>
            <a:pPr lvl="1"/>
            <a:r>
              <a:rPr lang="en-US" dirty="0" smtClean="0"/>
              <a:t>Plans </a:t>
            </a:r>
            <a:r>
              <a:rPr lang="en-US" dirty="0"/>
              <a:t>based on incentives from an </a:t>
            </a:r>
            <a:r>
              <a:rPr lang="en-US" b="1" dirty="0">
                <a:solidFill>
                  <a:srgbClr val="FF0000"/>
                </a:solidFill>
              </a:rPr>
              <a:t>earlier period in the company’s life cycle</a:t>
            </a:r>
            <a:r>
              <a:rPr lang="en-US" dirty="0"/>
              <a:t>. For example, remuneration plans for executives in a company that is currently in mature phase is still based on revenue growth as earlier.</a:t>
            </a:r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Analyst Considerations in Corporate Governance and Stakeholder Management</a:t>
            </a:r>
            <a:r>
              <a:rPr lang="pl-PL" dirty="0"/>
              <a:t> </a:t>
            </a:r>
            <a:r>
              <a:rPr lang="pl-PL" dirty="0" smtClean="0"/>
              <a:t>2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l-PL" dirty="0" err="1" smtClean="0"/>
              <a:t>Investors</a:t>
            </a:r>
            <a:r>
              <a:rPr lang="pl-PL" dirty="0" smtClean="0"/>
              <a:t> in a </a:t>
            </a:r>
            <a:r>
              <a:rPr lang="pl-PL" dirty="0" err="1" smtClean="0"/>
              <a:t>company</a:t>
            </a:r>
            <a:endParaRPr lang="pl-PL" dirty="0" smtClean="0"/>
          </a:p>
          <a:p>
            <a:pPr lvl="1"/>
            <a:r>
              <a:rPr lang="en-US" dirty="0"/>
              <a:t>Cross-shareholdings where a large publicly traded company holds a minority stake in another company.</a:t>
            </a:r>
          </a:p>
          <a:p>
            <a:pPr lvl="1"/>
            <a:r>
              <a:rPr lang="en-US" dirty="0" smtClean="0"/>
              <a:t>Affiliated </a:t>
            </a:r>
            <a:r>
              <a:rPr lang="en-US" dirty="0"/>
              <a:t>stakeholder can protect a company from results of voting by outside shareholders.</a:t>
            </a:r>
          </a:p>
          <a:p>
            <a:pPr lvl="1"/>
            <a:r>
              <a:rPr lang="en-US" dirty="0" smtClean="0"/>
              <a:t>Activist </a:t>
            </a:r>
            <a:r>
              <a:rPr lang="en-US" dirty="0"/>
              <a:t>shareholders have the ability to change the shareholder composition in a short span of time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pl-PL" dirty="0" err="1" smtClean="0"/>
              <a:t>Strength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r>
              <a:rPr lang="pl-PL" dirty="0" smtClean="0"/>
              <a:t>’ </a:t>
            </a:r>
            <a:r>
              <a:rPr lang="pl-PL" dirty="0" err="1" smtClean="0"/>
              <a:t>rights</a:t>
            </a:r>
            <a:endParaRPr lang="pl-PL" dirty="0" smtClean="0"/>
          </a:p>
          <a:p>
            <a:r>
              <a:rPr lang="pl-PL" dirty="0" err="1" smtClean="0"/>
              <a:t>Managing</a:t>
            </a:r>
            <a:r>
              <a:rPr lang="pl-PL" dirty="0" smtClean="0"/>
              <a:t> </a:t>
            </a:r>
            <a:r>
              <a:rPr lang="pl-PL" dirty="0" err="1" smtClean="0"/>
              <a:t>long</a:t>
            </a:r>
            <a:r>
              <a:rPr lang="pl-PL" dirty="0" smtClean="0"/>
              <a:t>-term </a:t>
            </a:r>
            <a:r>
              <a:rPr lang="pl-PL" dirty="0" err="1" smtClean="0"/>
              <a:t>risks</a:t>
            </a:r>
            <a:endParaRPr lang="pl-PL" dirty="0" smtClean="0"/>
          </a:p>
          <a:p>
            <a:r>
              <a:rPr lang="pl-PL" dirty="0" smtClean="0"/>
              <a:t>ESG </a:t>
            </a:r>
            <a:r>
              <a:rPr lang="pl-PL" dirty="0" err="1" smtClean="0"/>
              <a:t>considerations</a:t>
            </a:r>
            <a:r>
              <a:rPr lang="pl-PL" dirty="0" smtClean="0"/>
              <a:t> for </a:t>
            </a:r>
            <a:r>
              <a:rPr lang="pl-PL" dirty="0" err="1" smtClean="0"/>
              <a:t>investors</a:t>
            </a:r>
            <a:r>
              <a:rPr lang="pl-PL" dirty="0" smtClean="0"/>
              <a:t> (</a:t>
            </a:r>
            <a:r>
              <a:rPr lang="pl-PL" dirty="0" err="1" smtClean="0"/>
              <a:t>sustainable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</a:t>
            </a:r>
            <a:r>
              <a:rPr lang="pl-PL" dirty="0" err="1" smtClean="0"/>
              <a:t>socially</a:t>
            </a:r>
            <a:r>
              <a:rPr lang="pl-PL" dirty="0" smtClean="0"/>
              <a:t> </a:t>
            </a:r>
            <a:r>
              <a:rPr lang="pl-PL" dirty="0" err="1" smtClean="0"/>
              <a:t>responsible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environment </a:t>
            </a:r>
            <a:r>
              <a:rPr lang="pl-PL" dirty="0" err="1" smtClean="0"/>
              <a:t>protection</a:t>
            </a:r>
            <a:r>
              <a:rPr lang="pl-PL" dirty="0" smtClean="0"/>
              <a:t>,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ESG Market </a:t>
            </a:r>
            <a:r>
              <a:rPr lang="pl-PL" dirty="0" err="1" smtClean="0"/>
              <a:t>Overview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:</a:t>
            </a:r>
          </a:p>
          <a:p>
            <a:pPr lvl="1"/>
            <a:r>
              <a:rPr lang="en-US" dirty="0"/>
              <a:t>Natural resource management</a:t>
            </a:r>
          </a:p>
          <a:p>
            <a:pPr lvl="1"/>
            <a:r>
              <a:rPr lang="en-US" dirty="0" smtClean="0"/>
              <a:t>Pollution </a:t>
            </a:r>
            <a:r>
              <a:rPr lang="en-US" dirty="0"/>
              <a:t>prevention.</a:t>
            </a:r>
          </a:p>
          <a:p>
            <a:pPr lvl="1"/>
            <a:r>
              <a:rPr lang="en-US" dirty="0" smtClean="0"/>
              <a:t>Water </a:t>
            </a:r>
            <a:r>
              <a:rPr lang="en-US" dirty="0"/>
              <a:t>conservation.</a:t>
            </a:r>
          </a:p>
          <a:p>
            <a:pPr lvl="1"/>
            <a:r>
              <a:rPr lang="en-US" dirty="0" smtClean="0"/>
              <a:t>Energy </a:t>
            </a:r>
            <a:r>
              <a:rPr lang="en-US" dirty="0"/>
              <a:t>efficiency and reduced emissions.</a:t>
            </a:r>
          </a:p>
          <a:p>
            <a:pPr lvl="1"/>
            <a:r>
              <a:rPr lang="en-US" dirty="0" smtClean="0"/>
              <a:t>Existence </a:t>
            </a:r>
            <a:r>
              <a:rPr lang="en-US" dirty="0"/>
              <a:t>of carbon assets.</a:t>
            </a:r>
          </a:p>
          <a:p>
            <a:pPr lvl="1"/>
            <a:r>
              <a:rPr lang="en-US" dirty="0" smtClean="0"/>
              <a:t>Compliance </a:t>
            </a:r>
            <a:r>
              <a:rPr lang="en-US" dirty="0"/>
              <a:t>with environmental and safety standards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:</a:t>
            </a:r>
          </a:p>
          <a:p>
            <a:pPr lvl="1"/>
            <a:r>
              <a:rPr lang="en-US" dirty="0"/>
              <a:t>Human rights and welfare concerns in the workplace: staff turnover, employee </a:t>
            </a:r>
            <a:r>
              <a:rPr lang="en-US" dirty="0" smtClean="0"/>
              <a:t>training </a:t>
            </a:r>
            <a:r>
              <a:rPr lang="en-US" dirty="0"/>
              <a:t>and safety, keeping the morale of employees high and employee diversity are factors that can potentially affect a company's competitive advantage.</a:t>
            </a:r>
          </a:p>
          <a:p>
            <a:pPr lvl="1"/>
            <a:r>
              <a:rPr lang="en-US" dirty="0" smtClean="0"/>
              <a:t>Product </a:t>
            </a:r>
            <a:r>
              <a:rPr lang="en-US" dirty="0"/>
              <a:t>development.</a:t>
            </a:r>
          </a:p>
          <a:p>
            <a:pPr lvl="1"/>
            <a:r>
              <a:rPr lang="en-US" dirty="0" smtClean="0"/>
              <a:t>Minimizing </a:t>
            </a:r>
            <a:r>
              <a:rPr lang="en-US" dirty="0"/>
              <a:t>social risks is beneficial to a company as it can lower company’s costs.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ESG </a:t>
            </a:r>
            <a:r>
              <a:rPr lang="pl-PL" dirty="0" err="1" smtClean="0"/>
              <a:t>implementation</a:t>
            </a:r>
            <a:r>
              <a:rPr lang="pl-PL" dirty="0" smtClean="0"/>
              <a:t> </a:t>
            </a:r>
            <a:r>
              <a:rPr lang="pl-PL" dirty="0" err="1" smtClean="0"/>
              <a:t>approaches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Negative</a:t>
            </a:r>
            <a:r>
              <a:rPr lang="pl-PL" dirty="0" smtClean="0"/>
              <a:t> screening (</a:t>
            </a:r>
            <a:r>
              <a:rPr lang="pl-PL" dirty="0" err="1" smtClean="0"/>
              <a:t>avoid</a:t>
            </a:r>
            <a:r>
              <a:rPr lang="pl-PL" dirty="0" smtClean="0"/>
              <a:t> </a:t>
            </a:r>
            <a:r>
              <a:rPr lang="pl-PL" dirty="0" err="1" smtClean="0"/>
              <a:t>certain</a:t>
            </a:r>
            <a:r>
              <a:rPr lang="pl-PL" dirty="0" smtClean="0"/>
              <a:t> </a:t>
            </a:r>
            <a:r>
              <a:rPr lang="pl-PL" dirty="0" err="1" smtClean="0"/>
              <a:t>industries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Positive</a:t>
            </a:r>
            <a:r>
              <a:rPr lang="pl-PL" dirty="0" smtClean="0"/>
              <a:t> screening and </a:t>
            </a:r>
            <a:r>
              <a:rPr lang="pl-PL" dirty="0" err="1" smtClean="0"/>
              <a:t>best</a:t>
            </a:r>
            <a:r>
              <a:rPr lang="pl-PL" dirty="0" smtClean="0"/>
              <a:t>-in-</a:t>
            </a:r>
            <a:r>
              <a:rPr lang="pl-PL" dirty="0" err="1" smtClean="0"/>
              <a:t>class</a:t>
            </a:r>
            <a:r>
              <a:rPr lang="pl-PL" dirty="0" smtClean="0"/>
              <a:t> (no </a:t>
            </a:r>
            <a:r>
              <a:rPr lang="pl-PL" dirty="0" err="1" smtClean="0"/>
              <a:t>matter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industry</a:t>
            </a:r>
            <a:r>
              <a:rPr lang="pl-PL" dirty="0" smtClean="0"/>
              <a:t> </a:t>
            </a:r>
            <a:r>
              <a:rPr lang="pl-PL" dirty="0" err="1" smtClean="0"/>
              <a:t>choose</a:t>
            </a:r>
            <a:r>
              <a:rPr lang="pl-PL" dirty="0" smtClean="0"/>
              <a:t> the </a:t>
            </a:r>
            <a:r>
              <a:rPr lang="pl-PL" dirty="0" err="1" smtClean="0"/>
              <a:t>moral</a:t>
            </a:r>
            <a:r>
              <a:rPr lang="pl-PL" dirty="0" smtClean="0"/>
              <a:t> </a:t>
            </a:r>
            <a:r>
              <a:rPr lang="pl-PL" dirty="0" err="1" smtClean="0"/>
              <a:t>company</a:t>
            </a:r>
            <a:r>
              <a:rPr lang="pl-PL" dirty="0" smtClean="0"/>
              <a:t>)</a:t>
            </a:r>
          </a:p>
          <a:p>
            <a:r>
              <a:rPr lang="pl-PL" dirty="0" smtClean="0"/>
              <a:t>ESG </a:t>
            </a:r>
            <a:r>
              <a:rPr lang="pl-PL" dirty="0" err="1" smtClean="0"/>
              <a:t>integration</a:t>
            </a:r>
            <a:r>
              <a:rPr lang="pl-PL" dirty="0" smtClean="0"/>
              <a:t> and ESG </a:t>
            </a:r>
            <a:r>
              <a:rPr lang="pl-PL" dirty="0" err="1" smtClean="0"/>
              <a:t>incorporation</a:t>
            </a:r>
            <a:r>
              <a:rPr lang="pl-PL" dirty="0" smtClean="0"/>
              <a:t> (</a:t>
            </a:r>
            <a:r>
              <a:rPr lang="pl-PL" dirty="0" err="1" smtClean="0"/>
              <a:t>integration</a:t>
            </a:r>
            <a:r>
              <a:rPr lang="pl-PL" dirty="0" smtClean="0"/>
              <a:t> of </a:t>
            </a:r>
            <a:r>
              <a:rPr lang="pl-PL" dirty="0" err="1" smtClean="0"/>
              <a:t>these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 in standard investment </a:t>
            </a:r>
            <a:r>
              <a:rPr lang="pl-PL" dirty="0" err="1" smtClean="0"/>
              <a:t>analysis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Thematic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 </a:t>
            </a:r>
          </a:p>
          <a:p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 (</a:t>
            </a:r>
            <a:r>
              <a:rPr lang="pl-PL" dirty="0" err="1" smtClean="0"/>
              <a:t>Combines</a:t>
            </a:r>
            <a:r>
              <a:rPr lang="pl-PL" dirty="0" smtClean="0"/>
              <a:t> ESG with profit </a:t>
            </a:r>
            <a:r>
              <a:rPr lang="pl-PL" dirty="0" err="1" smtClean="0"/>
              <a:t>maximalization</a:t>
            </a:r>
            <a:r>
              <a:rPr lang="pl-PL" dirty="0" smtClean="0"/>
              <a:t>)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1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Review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3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Controlling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vote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withhold</a:t>
            </a:r>
            <a:r>
              <a:rPr lang="pl-PL" dirty="0" smtClean="0"/>
              <a:t> from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makes</a:t>
            </a:r>
            <a:r>
              <a:rPr lang="pl-PL" dirty="0" smtClean="0"/>
              <a:t> the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ineffective</a:t>
            </a:r>
            <a:r>
              <a:rPr lang="pl-PL" dirty="0" smtClean="0"/>
              <a:t> – </a:t>
            </a:r>
            <a:r>
              <a:rPr lang="pl-PL" dirty="0" err="1" smtClean="0"/>
              <a:t>buybacks</a:t>
            </a:r>
            <a:r>
              <a:rPr lang="pl-PL" dirty="0" smtClean="0"/>
              <a:t>, </a:t>
            </a:r>
            <a:r>
              <a:rPr lang="pl-PL" dirty="0" err="1" smtClean="0"/>
              <a:t>mergers</a:t>
            </a:r>
            <a:r>
              <a:rPr lang="pl-PL" dirty="0" smtClean="0"/>
              <a:t>, </a:t>
            </a:r>
            <a:r>
              <a:rPr lang="pl-PL" dirty="0" err="1" smtClean="0"/>
              <a:t>winding</a:t>
            </a:r>
            <a:r>
              <a:rPr lang="pl-PL" dirty="0" smtClean="0"/>
              <a:t> </a:t>
            </a:r>
            <a:r>
              <a:rPr lang="pl-PL" dirty="0" err="1" smtClean="0"/>
              <a:t>up</a:t>
            </a:r>
            <a:r>
              <a:rPr lang="pl-PL" dirty="0" smtClean="0"/>
              <a:t> a </a:t>
            </a:r>
            <a:r>
              <a:rPr lang="pl-PL" dirty="0" err="1" smtClean="0"/>
              <a:t>division</a:t>
            </a:r>
            <a:r>
              <a:rPr lang="pl-PL" dirty="0" smtClean="0"/>
              <a:t>,</a:t>
            </a:r>
          </a:p>
          <a:p>
            <a:r>
              <a:rPr lang="pl-PL" dirty="0" smtClean="0"/>
              <a:t>Non-controlling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limited</a:t>
            </a:r>
            <a:r>
              <a:rPr lang="pl-PL" dirty="0" smtClean="0"/>
              <a:t>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rights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LO.a</a:t>
            </a:r>
            <a:r>
              <a:rPr lang="en-US" dirty="0"/>
              <a:t>: Describe corporate governance.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Corporate </a:t>
            </a:r>
            <a:r>
              <a:rPr lang="en-US" dirty="0"/>
              <a:t>governance refers to the system of controls and procedures by which individual companies are managed. 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outlines the rights and responsibilities of various groups </a:t>
            </a:r>
            <a:r>
              <a:rPr lang="en-US" dirty="0" smtClean="0"/>
              <a:t>and</a:t>
            </a:r>
            <a:r>
              <a:rPr lang="pl-PL" dirty="0" smtClean="0"/>
              <a:t> </a:t>
            </a:r>
            <a:r>
              <a:rPr lang="en-US" dirty="0" smtClean="0"/>
              <a:t>how </a:t>
            </a:r>
            <a:r>
              <a:rPr lang="en-US" dirty="0"/>
              <a:t>conflicts of interest among the various groups are to be resolved.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6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LO.b</a:t>
            </a:r>
            <a:r>
              <a:rPr lang="en-US" dirty="0"/>
              <a:t>: Describe a company's stakeholder groups and compare interests of stakeholder groups.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primary stakeholders of a company includes:</a:t>
            </a:r>
          </a:p>
          <a:p>
            <a:pPr lvl="1"/>
            <a:r>
              <a:rPr lang="en-US" dirty="0" smtClean="0"/>
              <a:t>Shareholders</a:t>
            </a:r>
            <a:endParaRPr lang="en-US" dirty="0"/>
          </a:p>
          <a:p>
            <a:pPr lvl="1"/>
            <a:r>
              <a:rPr lang="en-US" dirty="0" smtClean="0"/>
              <a:t>Creditors</a:t>
            </a:r>
            <a:endParaRPr lang="en-US" dirty="0"/>
          </a:p>
          <a:p>
            <a:pPr lvl="1"/>
            <a:r>
              <a:rPr lang="en-US" dirty="0" smtClean="0"/>
              <a:t>Managers </a:t>
            </a:r>
            <a:r>
              <a:rPr lang="en-US" dirty="0"/>
              <a:t>and employees</a:t>
            </a:r>
          </a:p>
          <a:p>
            <a:pPr lvl="1"/>
            <a:r>
              <a:rPr lang="en-US" dirty="0" smtClean="0"/>
              <a:t>Board </a:t>
            </a:r>
            <a:r>
              <a:rPr lang="en-US" dirty="0"/>
              <a:t>of Directors</a:t>
            </a:r>
          </a:p>
          <a:p>
            <a:pPr lvl="1"/>
            <a:r>
              <a:rPr lang="en-US" dirty="0" smtClean="0"/>
              <a:t>Customers</a:t>
            </a:r>
            <a:endParaRPr lang="en-US" dirty="0"/>
          </a:p>
          <a:p>
            <a:pPr lvl="1"/>
            <a:r>
              <a:rPr lang="en-US" dirty="0" smtClean="0"/>
              <a:t>Suppliers</a:t>
            </a:r>
            <a:endParaRPr lang="en-US" dirty="0"/>
          </a:p>
          <a:p>
            <a:pPr lvl="1"/>
            <a:r>
              <a:rPr lang="en-US" dirty="0" smtClean="0"/>
              <a:t>Government/Regulators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6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LO.c</a:t>
            </a:r>
            <a:r>
              <a:rPr lang="en-US" dirty="0"/>
              <a:t>: Describe principal-agent and other relationships in corporate governance and the conflicts that may arise in these relationships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 principal-agent relationship arises when a principal hires an agent to carry out a task or a service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en-US" dirty="0" smtClean="0"/>
              <a:t> </a:t>
            </a:r>
            <a:r>
              <a:rPr lang="en-US" dirty="0"/>
              <a:t>An agent is obliged to act in the best interests of the principal and should not have a conflict of interest in performing a task. </a:t>
            </a:r>
            <a:endParaRPr lang="pl-PL" dirty="0" smtClean="0"/>
          </a:p>
          <a:p>
            <a:r>
              <a:rPr lang="en-US" dirty="0" smtClean="0"/>
              <a:t>However</a:t>
            </a:r>
            <a:r>
              <a:rPr lang="en-US" dirty="0"/>
              <a:t>, such relationships often lead to conflicts among stakeholders in a corporate structure. Examples of relationships that lead to such conflicts include:</a:t>
            </a:r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and manager/director.</a:t>
            </a:r>
          </a:p>
          <a:p>
            <a:pPr lvl="1"/>
            <a:r>
              <a:rPr lang="en-US" dirty="0" smtClean="0"/>
              <a:t>controlling </a:t>
            </a:r>
            <a:r>
              <a:rPr lang="en-US" dirty="0"/>
              <a:t>and minority shareholder.</a:t>
            </a:r>
          </a:p>
          <a:p>
            <a:pPr lvl="1"/>
            <a:r>
              <a:rPr lang="en-US" dirty="0" smtClean="0"/>
              <a:t>manager </a:t>
            </a:r>
            <a:r>
              <a:rPr lang="en-US" dirty="0"/>
              <a:t>and board.</a:t>
            </a:r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and creditor.</a:t>
            </a:r>
          </a:p>
          <a:p>
            <a:pPr lvl="1"/>
            <a:r>
              <a:rPr lang="en-US" dirty="0" smtClean="0"/>
              <a:t>customers </a:t>
            </a:r>
            <a:r>
              <a:rPr lang="en-US" dirty="0"/>
              <a:t>and shareholders.</a:t>
            </a:r>
          </a:p>
          <a:p>
            <a:pPr lvl="1"/>
            <a:r>
              <a:rPr lang="en-US" dirty="0" smtClean="0"/>
              <a:t>customers </a:t>
            </a:r>
            <a:r>
              <a:rPr lang="en-US" dirty="0"/>
              <a:t>and suppliers.</a:t>
            </a:r>
          </a:p>
          <a:p>
            <a:pPr lvl="1"/>
            <a:r>
              <a:rPr lang="en-US" dirty="0" smtClean="0"/>
              <a:t>shareholders </a:t>
            </a:r>
            <a:r>
              <a:rPr lang="en-US" dirty="0"/>
              <a:t>and governments/regulators.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1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LO.d</a:t>
            </a:r>
            <a:r>
              <a:rPr lang="en-US" dirty="0"/>
              <a:t>: Describe stakeholder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management deals </a:t>
            </a:r>
            <a:r>
              <a:rPr lang="en-US" dirty="0" smtClean="0"/>
              <a:t>with</a:t>
            </a:r>
            <a:r>
              <a:rPr lang="pl-PL" dirty="0" smtClean="0"/>
              <a:t>:</a:t>
            </a:r>
          </a:p>
          <a:p>
            <a:pPr lvl="1"/>
            <a:r>
              <a:rPr lang="en-US" dirty="0" smtClean="0"/>
              <a:t>identifying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prioritizing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communicating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effectively </a:t>
            </a:r>
            <a:r>
              <a:rPr lang="en-US" dirty="0"/>
              <a:t>engaging and </a:t>
            </a:r>
            <a:endParaRPr lang="pl-PL" dirty="0" smtClean="0"/>
          </a:p>
          <a:p>
            <a:pPr lvl="1"/>
            <a:r>
              <a:rPr lang="en-US" dirty="0" smtClean="0"/>
              <a:t>managing </a:t>
            </a:r>
            <a:r>
              <a:rPr lang="en-US" dirty="0"/>
              <a:t>the interests of various stakeholder groups and their relationships with a company. </a:t>
            </a:r>
            <a:endParaRPr lang="pl-PL" dirty="0" smtClean="0"/>
          </a:p>
          <a:p>
            <a:pPr algn="just"/>
            <a:r>
              <a:rPr lang="en-US" dirty="0" smtClean="0"/>
              <a:t>A </a:t>
            </a:r>
            <a:r>
              <a:rPr lang="en-US" dirty="0"/>
              <a:t>stakeholder management framework to balance the interests of various stakeholder groups consists of a legal, contractual, organizational, and governmental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4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LO.e</a:t>
            </a:r>
            <a:r>
              <a:rPr lang="en-US" dirty="0"/>
              <a:t>: Describe mechanisms to manage stakeholder relationships and mitigate associated risks.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Mechanisms to manage stakeholders may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general meetings, </a:t>
            </a:r>
            <a:endParaRPr lang="pl-PL" dirty="0" smtClean="0"/>
          </a:p>
          <a:p>
            <a:r>
              <a:rPr lang="en-US" dirty="0" smtClean="0"/>
              <a:t>a </a:t>
            </a:r>
            <a:r>
              <a:rPr lang="en-US" dirty="0"/>
              <a:t>board of directors,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audit function, </a:t>
            </a:r>
            <a:endParaRPr lang="pl-PL" dirty="0" smtClean="0"/>
          </a:p>
          <a:p>
            <a:r>
              <a:rPr lang="en-US" dirty="0" smtClean="0"/>
              <a:t>reporting </a:t>
            </a:r>
            <a:r>
              <a:rPr lang="en-US" dirty="0"/>
              <a:t>and transparency, </a:t>
            </a:r>
            <a:endParaRPr lang="pl-PL" dirty="0" smtClean="0"/>
          </a:p>
          <a:p>
            <a:r>
              <a:rPr lang="en-US" dirty="0" smtClean="0"/>
              <a:t>policies </a:t>
            </a:r>
            <a:r>
              <a:rPr lang="en-US" dirty="0"/>
              <a:t>on related-party </a:t>
            </a:r>
            <a:r>
              <a:rPr lang="en-US" dirty="0" smtClean="0"/>
              <a:t>transactions,</a:t>
            </a:r>
            <a:r>
              <a:rPr lang="pl-PL" dirty="0" smtClean="0"/>
              <a:t> </a:t>
            </a:r>
          </a:p>
          <a:p>
            <a:r>
              <a:rPr lang="en-US" dirty="0" smtClean="0"/>
              <a:t>remuneration </a:t>
            </a:r>
            <a:r>
              <a:rPr lang="en-US" dirty="0"/>
              <a:t>policies, </a:t>
            </a:r>
            <a:endParaRPr lang="pl-PL" dirty="0" smtClean="0"/>
          </a:p>
          <a:p>
            <a:r>
              <a:rPr lang="en-US" dirty="0" smtClean="0"/>
              <a:t>say </a:t>
            </a:r>
            <a:r>
              <a:rPr lang="en-US" dirty="0"/>
              <a:t>on pay, </a:t>
            </a:r>
            <a:endParaRPr lang="pl-PL" dirty="0" smtClean="0"/>
          </a:p>
          <a:p>
            <a:r>
              <a:rPr lang="en-US" dirty="0" smtClean="0"/>
              <a:t>contractual </a:t>
            </a:r>
            <a:r>
              <a:rPr lang="en-US" dirty="0"/>
              <a:t>agreements with creditors, </a:t>
            </a:r>
            <a:endParaRPr lang="pl-PL" dirty="0" smtClean="0"/>
          </a:p>
          <a:p>
            <a:r>
              <a:rPr lang="en-US" dirty="0" smtClean="0"/>
              <a:t>employee </a:t>
            </a:r>
            <a:r>
              <a:rPr lang="en-US" dirty="0"/>
              <a:t>laws and contracts, </a:t>
            </a:r>
            <a:endParaRPr lang="pl-PL" dirty="0" smtClean="0"/>
          </a:p>
          <a:p>
            <a:r>
              <a:rPr lang="en-US" dirty="0" smtClean="0"/>
              <a:t>contractual </a:t>
            </a:r>
            <a:r>
              <a:rPr lang="en-US" dirty="0"/>
              <a:t>agreements with customers and suppliers, and </a:t>
            </a:r>
            <a:endParaRPr lang="pl-PL" dirty="0" smtClean="0"/>
          </a:p>
          <a:p>
            <a:r>
              <a:rPr lang="en-US" dirty="0" smtClean="0"/>
              <a:t>laws </a:t>
            </a:r>
            <a:r>
              <a:rPr lang="en-US" dirty="0"/>
              <a:t>and regulations.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3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LO.f</a:t>
            </a:r>
            <a:r>
              <a:rPr lang="en-US" dirty="0"/>
              <a:t>: Describe functions and responsibilities of a company's board of directors and its committees.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two primary responsibilities of the board are </a:t>
            </a:r>
            <a:r>
              <a:rPr lang="en-US" b="1" dirty="0">
                <a:solidFill>
                  <a:srgbClr val="FF0000"/>
                </a:solidFill>
              </a:rPr>
              <a:t>duty of care </a:t>
            </a:r>
            <a:r>
              <a:rPr lang="en-US" dirty="0"/>
              <a:t>and </a:t>
            </a:r>
            <a:r>
              <a:rPr lang="en-US" b="1" dirty="0">
                <a:solidFill>
                  <a:srgbClr val="FF0000"/>
                </a:solidFill>
              </a:rPr>
              <a:t>duty of loyalty</a:t>
            </a:r>
            <a:r>
              <a:rPr lang="en-US" dirty="0"/>
              <a:t>. </a:t>
            </a:r>
            <a:endParaRPr lang="pl-PL" dirty="0" smtClean="0"/>
          </a:p>
          <a:p>
            <a:r>
              <a:rPr lang="pl-PL" dirty="0" smtClean="0"/>
              <a:t>S</a:t>
            </a:r>
            <a:r>
              <a:rPr lang="en-US" dirty="0" err="1" smtClean="0"/>
              <a:t>tandard</a:t>
            </a:r>
            <a:r>
              <a:rPr lang="en-US" dirty="0" smtClean="0"/>
              <a:t> </a:t>
            </a:r>
            <a:r>
              <a:rPr lang="pl-PL" dirty="0" err="1" smtClean="0"/>
              <a:t>commities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audit committee, </a:t>
            </a:r>
            <a:endParaRPr lang="pl-PL" dirty="0" smtClean="0"/>
          </a:p>
          <a:p>
            <a:pPr lvl="1"/>
            <a:r>
              <a:rPr lang="en-US" dirty="0" smtClean="0"/>
              <a:t>governance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remuneration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nomination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risk </a:t>
            </a:r>
            <a:r>
              <a:rPr lang="en-US" dirty="0"/>
              <a:t>committee, and </a:t>
            </a:r>
            <a:endParaRPr lang="pl-PL" dirty="0" smtClean="0"/>
          </a:p>
          <a:p>
            <a:pPr lvl="1"/>
            <a:r>
              <a:rPr lang="en-US" dirty="0" smtClean="0"/>
              <a:t>investment </a:t>
            </a:r>
            <a:r>
              <a:rPr lang="en-US" dirty="0"/>
              <a:t>committee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LO.g</a:t>
            </a:r>
            <a:r>
              <a:rPr lang="en-US" dirty="0"/>
              <a:t>: Describe market and non-market factors that can affect stakeholder relationships and corporate governance.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relationships and corporate governance are affected by a number of market and non-market factors. </a:t>
            </a:r>
            <a:endParaRPr lang="pl-PL" dirty="0" smtClean="0"/>
          </a:p>
          <a:p>
            <a:r>
              <a:rPr lang="en-US" dirty="0" smtClean="0"/>
              <a:t>Market </a:t>
            </a:r>
            <a:r>
              <a:rPr lang="en-US" dirty="0"/>
              <a:t>factors include </a:t>
            </a:r>
            <a:endParaRPr lang="pl-PL" dirty="0" smtClean="0"/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engagement, </a:t>
            </a:r>
            <a:endParaRPr lang="pl-PL" dirty="0" smtClean="0"/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activism</a:t>
            </a:r>
            <a:r>
              <a:rPr lang="en-US" dirty="0" smtClean="0"/>
              <a:t>,</a:t>
            </a:r>
            <a:r>
              <a:rPr lang="pl-PL" dirty="0" smtClean="0"/>
              <a:t> </a:t>
            </a:r>
            <a:r>
              <a:rPr lang="en-US" dirty="0" smtClean="0"/>
              <a:t>and </a:t>
            </a:r>
            <a:endParaRPr lang="pl-PL" dirty="0" smtClean="0"/>
          </a:p>
          <a:p>
            <a:pPr lvl="1"/>
            <a:r>
              <a:rPr lang="en-US" dirty="0" smtClean="0"/>
              <a:t>competitive </a:t>
            </a:r>
            <a:r>
              <a:rPr lang="en-US" dirty="0"/>
              <a:t>forces. </a:t>
            </a:r>
            <a:endParaRPr lang="pl-PL" dirty="0" smtClean="0"/>
          </a:p>
          <a:p>
            <a:r>
              <a:rPr lang="en-US" dirty="0" smtClean="0"/>
              <a:t>Non-market </a:t>
            </a:r>
            <a:r>
              <a:rPr lang="en-US" dirty="0"/>
              <a:t>factors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legal environment,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media, and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corporate governance industry.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LO.h</a:t>
            </a:r>
            <a:r>
              <a:rPr lang="en-US" sz="3200" dirty="0"/>
              <a:t>: Identify potential risks of poor corporate governance and stakeholder management and identify benefits from effective corporate governance and stakeholder management.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039113"/>
            <a:ext cx="10515600" cy="4137850"/>
          </a:xfrm>
        </p:spPr>
        <p:txBody>
          <a:bodyPr>
            <a:normAutofit fontScale="92500" lnSpcReduction="10000"/>
          </a:bodyPr>
          <a:lstStyle/>
          <a:p>
            <a:r>
              <a:rPr lang="pl-PL" dirty="0" err="1" smtClean="0"/>
              <a:t>Risks</a:t>
            </a:r>
            <a:r>
              <a:rPr lang="pl-PL" dirty="0" smtClean="0"/>
              <a:t>:</a:t>
            </a:r>
          </a:p>
          <a:p>
            <a:r>
              <a:rPr lang="en-US" dirty="0" smtClean="0"/>
              <a:t>weak </a:t>
            </a:r>
            <a:r>
              <a:rPr lang="en-US" dirty="0"/>
              <a:t>control systems, </a:t>
            </a:r>
            <a:endParaRPr lang="pl-PL" dirty="0" smtClean="0"/>
          </a:p>
          <a:p>
            <a:r>
              <a:rPr lang="en-US" dirty="0" smtClean="0"/>
              <a:t>ineffective </a:t>
            </a:r>
            <a:r>
              <a:rPr lang="en-US" dirty="0"/>
              <a:t>decision making, </a:t>
            </a:r>
            <a:endParaRPr lang="pl-PL" dirty="0" smtClean="0"/>
          </a:p>
          <a:p>
            <a:r>
              <a:rPr lang="en-US" dirty="0" smtClean="0"/>
              <a:t>legal</a:t>
            </a:r>
            <a:r>
              <a:rPr lang="en-US" dirty="0"/>
              <a:t>, regulatory, and reputational risks, and </a:t>
            </a:r>
            <a:endParaRPr lang="pl-PL" dirty="0" smtClean="0"/>
          </a:p>
          <a:p>
            <a:r>
              <a:rPr lang="en-US" dirty="0" smtClean="0"/>
              <a:t>default </a:t>
            </a:r>
            <a:r>
              <a:rPr lang="en-US" dirty="0"/>
              <a:t>and bankruptcy risks. </a:t>
            </a:r>
            <a:endParaRPr lang="pl-PL" dirty="0" smtClean="0"/>
          </a:p>
          <a:p>
            <a:r>
              <a:rPr lang="en-US" dirty="0" smtClean="0"/>
              <a:t>Benefits</a:t>
            </a:r>
            <a:endParaRPr lang="pl-PL" dirty="0"/>
          </a:p>
          <a:p>
            <a:pPr lvl="1"/>
            <a:r>
              <a:rPr lang="en-US" dirty="0" smtClean="0"/>
              <a:t>operational </a:t>
            </a:r>
            <a:r>
              <a:rPr lang="en-US" dirty="0"/>
              <a:t>efficiency, </a:t>
            </a:r>
            <a:endParaRPr lang="pl-PL" dirty="0" smtClean="0"/>
          </a:p>
          <a:p>
            <a:pPr lvl="1"/>
            <a:r>
              <a:rPr lang="en-US" dirty="0" smtClean="0"/>
              <a:t>improved </a:t>
            </a:r>
            <a:r>
              <a:rPr lang="en-US" dirty="0"/>
              <a:t>control, </a:t>
            </a:r>
            <a:endParaRPr lang="pl-PL" dirty="0" smtClean="0"/>
          </a:p>
          <a:p>
            <a:pPr lvl="1"/>
            <a:r>
              <a:rPr lang="en-US" dirty="0" smtClean="0"/>
              <a:t>better </a:t>
            </a:r>
            <a:r>
              <a:rPr lang="en-US" dirty="0"/>
              <a:t>operating and financial performance, and </a:t>
            </a:r>
            <a:endParaRPr lang="pl-PL" dirty="0" smtClean="0"/>
          </a:p>
          <a:p>
            <a:pPr lvl="1"/>
            <a:r>
              <a:rPr lang="en-US" dirty="0" smtClean="0"/>
              <a:t>lower </a:t>
            </a:r>
            <a:r>
              <a:rPr lang="en-US" dirty="0"/>
              <a:t>default risk and cost of debt.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LO.i</a:t>
            </a:r>
            <a:r>
              <a:rPr lang="en-US" dirty="0"/>
              <a:t>: Describe factors relevant to the analysis of corporate governance and stakeholder management.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 </a:t>
            </a:r>
            <a:r>
              <a:rPr lang="en-US" dirty="0"/>
              <a:t>ownership and voting control, </a:t>
            </a:r>
            <a:endParaRPr lang="pl-PL" dirty="0" smtClean="0"/>
          </a:p>
          <a:p>
            <a:r>
              <a:rPr lang="en-US" dirty="0" smtClean="0"/>
              <a:t>board </a:t>
            </a:r>
            <a:r>
              <a:rPr lang="en-US" dirty="0"/>
              <a:t>of directors representation, </a:t>
            </a:r>
            <a:endParaRPr lang="pl-PL" dirty="0" smtClean="0"/>
          </a:p>
          <a:p>
            <a:r>
              <a:rPr lang="en-US" dirty="0" smtClean="0"/>
              <a:t>remuneration </a:t>
            </a:r>
            <a:r>
              <a:rPr lang="en-US" dirty="0"/>
              <a:t>and company performance, </a:t>
            </a:r>
            <a:endParaRPr lang="pl-PL" dirty="0" smtClean="0"/>
          </a:p>
          <a:p>
            <a:r>
              <a:rPr lang="en-US" dirty="0" smtClean="0"/>
              <a:t>investor </a:t>
            </a:r>
            <a:r>
              <a:rPr lang="en-US" dirty="0"/>
              <a:t>composition, </a:t>
            </a:r>
            <a:endParaRPr lang="pl-PL" dirty="0" smtClean="0"/>
          </a:p>
          <a:p>
            <a:r>
              <a:rPr lang="en-US" dirty="0" smtClean="0"/>
              <a:t>strength </a:t>
            </a:r>
            <a:r>
              <a:rPr lang="en-US" dirty="0"/>
              <a:t>of shareholders’ rights, and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management of long-term risks.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0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LO.j</a:t>
            </a:r>
            <a:r>
              <a:rPr lang="en-US" dirty="0"/>
              <a:t>: Describe environmental and social considerations in investment analysis.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</a:t>
            </a:r>
            <a:r>
              <a:rPr lang="en-US" dirty="0"/>
              <a:t>, social, and governance factors in the investment process. </a:t>
            </a:r>
            <a:endParaRPr lang="pl-PL" dirty="0" smtClean="0"/>
          </a:p>
          <a:p>
            <a:r>
              <a:rPr lang="en-US" dirty="0" smtClean="0"/>
              <a:t>Several </a:t>
            </a:r>
            <a:r>
              <a:rPr lang="en-US" dirty="0"/>
              <a:t>terms used interchangeably and associated with ESG</a:t>
            </a:r>
            <a:br>
              <a:rPr lang="en-US" dirty="0"/>
            </a:br>
            <a:r>
              <a:rPr lang="en-US" dirty="0"/>
              <a:t>integration are sustainable investing, responsible investing, socially responsible investing, and 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 - </a:t>
            </a:r>
            <a:r>
              <a:rPr lang="pl-PL" dirty="0" err="1" smtClean="0"/>
              <a:t>Creditors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Unlike equity shareholders, they do not have voting rights.</a:t>
            </a:r>
          </a:p>
          <a:p>
            <a:pPr lvl="1"/>
            <a:r>
              <a:rPr lang="en-US" dirty="0" smtClean="0"/>
              <a:t>limited influence over a company's operations.</a:t>
            </a:r>
          </a:p>
          <a:p>
            <a:pPr lvl="1"/>
            <a:r>
              <a:rPr lang="en-US" dirty="0" smtClean="0"/>
              <a:t>T</a:t>
            </a:r>
            <a:r>
              <a:rPr lang="pl-PL" dirty="0" smtClean="0"/>
              <a:t>h</a:t>
            </a:r>
            <a:r>
              <a:rPr lang="en-US" dirty="0" err="1" smtClean="0"/>
              <a:t>ey</a:t>
            </a:r>
            <a:r>
              <a:rPr lang="en-US" dirty="0" smtClean="0"/>
              <a:t> may impose restrictions on what a company can and cannot</a:t>
            </a:r>
            <a:r>
              <a:rPr lang="pl-PL" dirty="0" smtClean="0"/>
              <a:t> do</a:t>
            </a:r>
            <a:endParaRPr lang="en-US" dirty="0" smtClean="0"/>
          </a:p>
          <a:p>
            <a:pPr lvl="1"/>
            <a:r>
              <a:rPr lang="en-US" dirty="0" smtClean="0"/>
              <a:t>do not directly benefit from a company</a:t>
            </a:r>
            <a:r>
              <a:rPr lang="pl-PL" dirty="0" smtClean="0"/>
              <a:t>’</a:t>
            </a:r>
            <a:r>
              <a:rPr lang="en-US" dirty="0" smtClean="0"/>
              <a:t>s strong performance </a:t>
            </a:r>
            <a:endParaRPr lang="pl-PL" dirty="0" smtClean="0"/>
          </a:p>
          <a:p>
            <a:pPr lvl="1"/>
            <a:r>
              <a:rPr lang="en-US" dirty="0" smtClean="0"/>
              <a:t>prefer stability in a company's cash flows.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LO.k</a:t>
            </a:r>
            <a:r>
              <a:rPr lang="en-US" dirty="0"/>
              <a:t>: Describe how environmental, social, and governance factors may be used in investment analysis.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negative </a:t>
            </a:r>
            <a:r>
              <a:rPr lang="en-US" dirty="0"/>
              <a:t>screening, </a:t>
            </a:r>
            <a:endParaRPr lang="pl-PL" dirty="0" smtClean="0"/>
          </a:p>
          <a:p>
            <a:r>
              <a:rPr lang="en-US" dirty="0" smtClean="0"/>
              <a:t>positive </a:t>
            </a:r>
            <a:r>
              <a:rPr lang="en-US" dirty="0"/>
              <a:t>screening and best-in-class, </a:t>
            </a:r>
            <a:endParaRPr lang="pl-PL" dirty="0" smtClean="0"/>
          </a:p>
          <a:p>
            <a:r>
              <a:rPr lang="en-US" dirty="0" smtClean="0"/>
              <a:t>thematic </a:t>
            </a:r>
            <a:r>
              <a:rPr lang="en-US" dirty="0"/>
              <a:t>investing, and </a:t>
            </a:r>
            <a:endParaRPr lang="pl-PL" dirty="0" smtClean="0"/>
          </a:p>
          <a:p>
            <a:r>
              <a:rPr lang="en-US" dirty="0" smtClean="0"/>
              <a:t>impact </a:t>
            </a:r>
            <a:r>
              <a:rPr lang="en-US" dirty="0"/>
              <a:t>investing.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2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	Which of the following is the most appropriate definition of corporate governance?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system of defined roles for management and the majority shareholders.</a:t>
            </a:r>
          </a:p>
          <a:p>
            <a:pPr marL="0" indent="0">
              <a:buNone/>
            </a:pPr>
            <a:r>
              <a:rPr lang="en-US" dirty="0"/>
              <a:t>B.	A system of checks and balances to minimize the conflicting interests among shareholders.</a:t>
            </a:r>
          </a:p>
          <a:p>
            <a:pPr marL="0" indent="0">
              <a:buNone/>
            </a:pPr>
            <a:r>
              <a:rPr lang="en-US" dirty="0"/>
              <a:t>C.	A system of internal controls and procedures by which individual companies are managed.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2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	Which of the following is the most appropriate definition of corporate governance?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system of defined roles for management and the majority shareholders.</a:t>
            </a:r>
          </a:p>
          <a:p>
            <a:pPr marL="0" indent="0">
              <a:buNone/>
            </a:pPr>
            <a:r>
              <a:rPr lang="en-US" dirty="0"/>
              <a:t>B.	A system of checks and balances to minimize the conflicting interests among shareholders.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A system of internal controls and procedures by which individual companies are managed.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0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2.	Which group of stakeholders is least likely to benefit from an increase in the market value of a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A.	Company management</a:t>
            </a:r>
          </a:p>
          <a:p>
            <a:r>
              <a:rPr lang="en-US" dirty="0"/>
              <a:t>B.	Customers.</a:t>
            </a:r>
          </a:p>
          <a:p>
            <a:r>
              <a:rPr lang="en-US" dirty="0"/>
              <a:t>C.	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3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2.	Which group of stakeholders is least likely to benefit from an increase in the market value of a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Company management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Customers.</a:t>
            </a:r>
          </a:p>
          <a:p>
            <a:pPr marL="0" indent="0">
              <a:buNone/>
            </a:pPr>
            <a:r>
              <a:rPr lang="en-US" dirty="0"/>
              <a:t>C.	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12315"/>
          </a:xfrm>
        </p:spPr>
        <p:txBody>
          <a:bodyPr>
            <a:noAutofit/>
          </a:bodyPr>
          <a:lstStyle/>
          <a:p>
            <a:r>
              <a:rPr lang="en-US" sz="2800" dirty="0"/>
              <a:t>3.	A company is making a takeover bid on a rival firm and the valuators have proposed a bid at a premium of 50% to the target’s share price. The company is currently </a:t>
            </a:r>
            <a:r>
              <a:rPr lang="en-US" sz="2800" dirty="0" smtClean="0"/>
              <a:t>owned</a:t>
            </a:r>
            <a:r>
              <a:rPr lang="pl-PL" sz="2800" dirty="0" smtClean="0"/>
              <a:t> </a:t>
            </a:r>
            <a:r>
              <a:rPr lang="en-US" sz="2800" dirty="0" smtClean="0"/>
              <a:t>70</a:t>
            </a:r>
            <a:r>
              <a:rPr lang="en-US" sz="2800" dirty="0"/>
              <a:t>% by a majority shareholder and the remaining ownership is fragmented among small shareholders. The above scenario can result in a conflict between: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606040"/>
            <a:ext cx="10515600" cy="37503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controlling shareholder and management</a:t>
            </a:r>
          </a:p>
          <a:p>
            <a:pPr marL="0" indent="0">
              <a:buNone/>
            </a:pPr>
            <a:r>
              <a:rPr lang="en-US" dirty="0"/>
              <a:t>B.	shareholders and the government.</a:t>
            </a:r>
          </a:p>
          <a:p>
            <a:pPr marL="0" indent="0">
              <a:buNone/>
            </a:pPr>
            <a:r>
              <a:rPr lang="en-US" dirty="0"/>
              <a:t>C.	controlling shareholder and minority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12315"/>
          </a:xfrm>
        </p:spPr>
        <p:txBody>
          <a:bodyPr>
            <a:noAutofit/>
          </a:bodyPr>
          <a:lstStyle/>
          <a:p>
            <a:r>
              <a:rPr lang="en-US" sz="2800" dirty="0"/>
              <a:t>3.	A company is making a takeover bid on a rival firm and the valuators have proposed a bid at a premium of 50% to the target’s share price. The company is currently </a:t>
            </a:r>
            <a:r>
              <a:rPr lang="en-US" sz="2800" dirty="0" smtClean="0"/>
              <a:t>owned</a:t>
            </a:r>
            <a:r>
              <a:rPr lang="pl-PL" sz="2800" dirty="0" smtClean="0"/>
              <a:t> </a:t>
            </a:r>
            <a:r>
              <a:rPr lang="en-US" sz="2800" dirty="0" smtClean="0"/>
              <a:t>70</a:t>
            </a:r>
            <a:r>
              <a:rPr lang="en-US" sz="2800" dirty="0"/>
              <a:t>% by a majority shareholder and the remaining ownership is fragmented among small shareholders. The above scenario can result in a conflict between: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606040"/>
            <a:ext cx="10515600" cy="37503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controlling shareholder and management</a:t>
            </a:r>
          </a:p>
          <a:p>
            <a:pPr marL="0" indent="0">
              <a:buNone/>
            </a:pPr>
            <a:r>
              <a:rPr lang="en-US" dirty="0"/>
              <a:t>B.	shareholders and the government.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controlling shareholder and minority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	Which of the following is not a stakeholder management infrastructure?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Legal infrastructure.</a:t>
            </a:r>
          </a:p>
          <a:p>
            <a:pPr marL="0" indent="0">
              <a:buNone/>
            </a:pPr>
            <a:r>
              <a:rPr lang="en-US" dirty="0"/>
              <a:t>B.	Environmental infrastructure.</a:t>
            </a:r>
          </a:p>
          <a:p>
            <a:pPr marL="0" indent="0">
              <a:buNone/>
            </a:pPr>
            <a:r>
              <a:rPr lang="en-US" dirty="0"/>
              <a:t>C.	Contractual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	Which of the following is not a stakeholder management infrastructure?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Legal infrastructure.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Environmental infrastructure.</a:t>
            </a:r>
          </a:p>
          <a:p>
            <a:pPr marL="0" indent="0">
              <a:buNone/>
            </a:pPr>
            <a:r>
              <a:rPr lang="en-US" dirty="0"/>
              <a:t>C.	Contractual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1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	Which of the following is least likely to be done at an extra-ordinary general meeting?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Amendments to a company’s bylaws.</a:t>
            </a:r>
          </a:p>
          <a:p>
            <a:pPr marL="0" indent="0">
              <a:buNone/>
            </a:pPr>
            <a:r>
              <a:rPr lang="en-US" dirty="0"/>
              <a:t>B.	Voting on a merger transaction.</a:t>
            </a:r>
          </a:p>
          <a:p>
            <a:pPr marL="0" indent="0">
              <a:buNone/>
            </a:pPr>
            <a:r>
              <a:rPr lang="en-US" dirty="0"/>
              <a:t>C.	Approval of financial statements.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4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err="1"/>
              <a:t>Managers</a:t>
            </a:r>
            <a:r>
              <a:rPr lang="pl-PL" dirty="0"/>
              <a:t> </a:t>
            </a:r>
            <a:r>
              <a:rPr lang="pl-PL" dirty="0" smtClean="0"/>
              <a:t>and </a:t>
            </a:r>
            <a:r>
              <a:rPr lang="pl-PL" dirty="0" err="1" smtClean="0"/>
              <a:t>employees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expect</a:t>
            </a:r>
            <a:r>
              <a:rPr lang="pl-PL" dirty="0" smtClean="0"/>
              <a:t> a </a:t>
            </a: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payout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has</a:t>
            </a:r>
            <a:r>
              <a:rPr lang="pl-PL" dirty="0" smtClean="0"/>
              <a:t> </a:t>
            </a:r>
            <a:r>
              <a:rPr lang="pl-PL" dirty="0" err="1" smtClean="0"/>
              <a:t>improved</a:t>
            </a:r>
            <a:r>
              <a:rPr lang="pl-PL" dirty="0" smtClean="0"/>
              <a:t>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results</a:t>
            </a:r>
            <a:endParaRPr lang="pl-PL" dirty="0" smtClean="0"/>
          </a:p>
          <a:p>
            <a:r>
              <a:rPr lang="pl-PL" dirty="0" err="1" smtClean="0"/>
              <a:t>Payout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 </a:t>
            </a:r>
            <a:r>
              <a:rPr lang="pl-PL" dirty="0" err="1" smtClean="0"/>
              <a:t>stock</a:t>
            </a:r>
            <a:r>
              <a:rPr lang="pl-PL" dirty="0" smtClean="0"/>
              <a:t> </a:t>
            </a:r>
            <a:r>
              <a:rPr lang="pl-PL" dirty="0" err="1" smtClean="0"/>
              <a:t>options</a:t>
            </a:r>
            <a:r>
              <a:rPr lang="pl-PL" dirty="0" smtClean="0"/>
              <a:t>, fair </a:t>
            </a:r>
            <a:r>
              <a:rPr lang="pl-PL" dirty="0" err="1" smtClean="0"/>
              <a:t>salary</a:t>
            </a:r>
            <a:r>
              <a:rPr lang="pl-PL" dirty="0" smtClean="0"/>
              <a:t>, </a:t>
            </a:r>
            <a:r>
              <a:rPr lang="pl-PL" dirty="0" err="1" smtClean="0"/>
              <a:t>training</a:t>
            </a:r>
            <a:r>
              <a:rPr lang="pl-PL" dirty="0" smtClean="0"/>
              <a:t>, </a:t>
            </a: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working</a:t>
            </a:r>
            <a:r>
              <a:rPr lang="pl-PL" dirty="0" smtClean="0"/>
              <a:t> </a:t>
            </a:r>
            <a:r>
              <a:rPr lang="pl-PL" dirty="0" err="1" smtClean="0"/>
              <a:t>conditions</a:t>
            </a:r>
            <a:r>
              <a:rPr lang="pl-PL" dirty="0" smtClean="0"/>
              <a:t>, </a:t>
            </a:r>
            <a:r>
              <a:rPr lang="pl-PL" dirty="0" err="1" smtClean="0"/>
              <a:t>promotion</a:t>
            </a:r>
            <a:endParaRPr lang="pl-PL" dirty="0" smtClean="0"/>
          </a:p>
          <a:p>
            <a:r>
              <a:rPr lang="pl-PL" dirty="0" err="1" smtClean="0"/>
              <a:t>They</a:t>
            </a:r>
            <a:r>
              <a:rPr lang="pl-PL" dirty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to </a:t>
            </a:r>
            <a:r>
              <a:rPr lang="pl-PL" dirty="0" err="1" smtClean="0"/>
              <a:t>expect</a:t>
            </a:r>
            <a:r>
              <a:rPr lang="pl-PL" dirty="0" smtClean="0"/>
              <a:t> </a:t>
            </a:r>
            <a:r>
              <a:rPr lang="pl-PL" dirty="0" err="1" smtClean="0"/>
              <a:t>layoffs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a </a:t>
            </a:r>
            <a:r>
              <a:rPr lang="pl-PL" dirty="0" err="1" smtClean="0"/>
              <a:t>company</a:t>
            </a:r>
            <a:r>
              <a:rPr lang="pl-PL" dirty="0" smtClean="0"/>
              <a:t> performance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poor</a:t>
            </a:r>
            <a:endParaRPr lang="pl-PL" dirty="0" smtClean="0"/>
          </a:p>
          <a:p>
            <a:r>
              <a:rPr lang="pl-PL" b="1" dirty="0" err="1" smtClean="0"/>
              <a:t>Conflicting</a:t>
            </a:r>
            <a:r>
              <a:rPr lang="pl-PL" b="1" dirty="0" smtClean="0"/>
              <a:t> </a:t>
            </a:r>
            <a:r>
              <a:rPr lang="pl-PL" b="1" dirty="0" err="1" smtClean="0"/>
              <a:t>interests</a:t>
            </a:r>
            <a:r>
              <a:rPr lang="pl-PL" b="1" dirty="0" smtClean="0"/>
              <a:t> with </a:t>
            </a:r>
            <a:r>
              <a:rPr lang="pl-PL" b="1" dirty="0" err="1" smtClean="0"/>
              <a:t>other</a:t>
            </a:r>
            <a:r>
              <a:rPr lang="pl-PL" b="1" dirty="0" smtClean="0"/>
              <a:t> </a:t>
            </a:r>
            <a:r>
              <a:rPr lang="pl-PL" b="1" dirty="0" err="1" smtClean="0"/>
              <a:t>stakeholders</a:t>
            </a:r>
            <a:r>
              <a:rPr lang="pl-PL" b="1" dirty="0" smtClean="0"/>
              <a:t> in </a:t>
            </a:r>
            <a:r>
              <a:rPr lang="pl-PL" b="1" dirty="0" err="1" smtClean="0"/>
              <a:t>situations</a:t>
            </a:r>
            <a:r>
              <a:rPr lang="pl-PL" b="1" dirty="0" smtClean="0"/>
              <a:t> </a:t>
            </a:r>
            <a:r>
              <a:rPr lang="pl-PL" b="1" dirty="0" err="1" smtClean="0"/>
              <a:t>like</a:t>
            </a:r>
            <a:r>
              <a:rPr lang="pl-PL" b="1" dirty="0" smtClean="0"/>
              <a:t> a </a:t>
            </a:r>
            <a:r>
              <a:rPr lang="pl-PL" b="1" dirty="0" err="1" smtClean="0"/>
              <a:t>takeover</a:t>
            </a:r>
            <a:endParaRPr lang="pl-PL" b="1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	Which of the following is least likely to be done at an extra-ordinary general meeting?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Amendments to a company’s bylaws.</a:t>
            </a:r>
          </a:p>
          <a:p>
            <a:pPr marL="0" indent="0">
              <a:buNone/>
            </a:pPr>
            <a:r>
              <a:rPr lang="en-US" dirty="0"/>
              <a:t>B.	Voting on a merger transaction.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Approval of financial statements.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	Which of the following is a mechanism to protect the rights of creditors?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Proxy voting.</a:t>
            </a:r>
          </a:p>
          <a:p>
            <a:pPr marL="0" indent="0">
              <a:buNone/>
            </a:pPr>
            <a:r>
              <a:rPr lang="en-US" dirty="0"/>
              <a:t>B.	Regulations to protect the environment</a:t>
            </a:r>
          </a:p>
          <a:p>
            <a:pPr marL="0" indent="0">
              <a:buNone/>
            </a:pPr>
            <a:r>
              <a:rPr lang="en-US" dirty="0"/>
              <a:t>C.	Collateral to secure a loan.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	Which of the following is a mechanism to protect the rights of creditors?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Proxy voting.</a:t>
            </a:r>
          </a:p>
          <a:p>
            <a:pPr marL="0" indent="0">
              <a:buNone/>
            </a:pPr>
            <a:r>
              <a:rPr lang="en-US" dirty="0"/>
              <a:t>B.	Regulations to protect the environment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Collateral to secure a loan.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1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7.	Which of the following committees is most likely responsible for establishing criteria for appointment of board of directors and search process?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Nominations committee.</a:t>
            </a:r>
          </a:p>
          <a:p>
            <a:pPr marL="0" indent="0">
              <a:buNone/>
            </a:pPr>
            <a:r>
              <a:rPr lang="en-US" dirty="0"/>
              <a:t>B.	Governance committee.</a:t>
            </a:r>
          </a:p>
          <a:p>
            <a:pPr marL="0" indent="0">
              <a:buNone/>
            </a:pPr>
            <a:r>
              <a:rPr lang="en-US" dirty="0"/>
              <a:t>C.	Remuneration committee.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9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7.	Which of the following committees is most likely responsible for establishing criteria for appointment of board of directors and search process?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A.	Nominations committee.</a:t>
            </a:r>
          </a:p>
          <a:p>
            <a:pPr marL="0" indent="0">
              <a:buNone/>
            </a:pPr>
            <a:r>
              <a:rPr lang="en-US" dirty="0"/>
              <a:t>B.	Governance committee.</a:t>
            </a:r>
          </a:p>
          <a:p>
            <a:pPr marL="0" indent="0">
              <a:buNone/>
            </a:pPr>
            <a:r>
              <a:rPr lang="en-US" dirty="0"/>
              <a:t>C.	Remuneration committee.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3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8.	Shareholder activism is most likely facilitated by:</a:t>
            </a:r>
            <a:br>
              <a:rPr lang="en-US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staggered boards.</a:t>
            </a:r>
          </a:p>
          <a:p>
            <a:pPr marL="0" indent="0">
              <a:buNone/>
            </a:pPr>
            <a:r>
              <a:rPr lang="en-US" dirty="0"/>
              <a:t>B.	cross-shareholdings.</a:t>
            </a:r>
          </a:p>
          <a:p>
            <a:pPr marL="0" indent="0">
              <a:buNone/>
            </a:pPr>
            <a:r>
              <a:rPr lang="en-US" dirty="0"/>
              <a:t>C.	cumulative voting.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2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8.	Shareholder activism is most likely facilitated by:</a:t>
            </a:r>
            <a:br>
              <a:rPr lang="en-US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staggered boards.</a:t>
            </a:r>
          </a:p>
          <a:p>
            <a:pPr marL="0" indent="0">
              <a:buNone/>
            </a:pPr>
            <a:r>
              <a:rPr lang="en-US" dirty="0"/>
              <a:t>B.	cross-shareholdings.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cumulative voting.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96363"/>
          </a:xfrm>
        </p:spPr>
        <p:txBody>
          <a:bodyPr>
            <a:noAutofit/>
          </a:bodyPr>
          <a:lstStyle/>
          <a:p>
            <a:r>
              <a:rPr lang="en-US" sz="2400" dirty="0"/>
              <a:t>9.	Following information is provided for a publicly listed company.</a:t>
            </a:r>
            <a:br>
              <a:rPr lang="en-US" sz="2400" dirty="0"/>
            </a:br>
            <a:r>
              <a:rPr lang="en-US" sz="2400" dirty="0"/>
              <a:t>•	The company has an 8-person board of directors.</a:t>
            </a:r>
            <a:br>
              <a:rPr lang="en-US" sz="2400" dirty="0"/>
            </a:br>
            <a:r>
              <a:rPr lang="en-US" sz="2400" dirty="0"/>
              <a:t>•	The board is chaired by the chief executive officer (CEO) of the company.</a:t>
            </a:r>
            <a:br>
              <a:rPr lang="en-US" sz="2400" dirty="0"/>
            </a:br>
            <a:r>
              <a:rPr lang="en-US" sz="2400" dirty="0"/>
              <a:t>•	All members of the audit committee are outside directors with relevant financial and accounting experience.</a:t>
            </a:r>
            <a:br>
              <a:rPr lang="en-US" sz="2400" dirty="0"/>
            </a:br>
            <a:r>
              <a:rPr lang="en-US" sz="2400" dirty="0"/>
              <a:t>Which of the following changes will significantly improve the corporate governance of this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3182111"/>
            <a:ext cx="10515600" cy="299485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The company's Vice President of Finance should be a member of the audit committee.</a:t>
            </a:r>
          </a:p>
          <a:p>
            <a:pPr marL="0" indent="0">
              <a:buNone/>
            </a:pPr>
            <a:r>
              <a:rPr lang="en-US" dirty="0"/>
              <a:t>B.	The board of directors should have an odd number of directors to preclude tied votes.</a:t>
            </a:r>
          </a:p>
          <a:p>
            <a:pPr marL="0" indent="0">
              <a:buNone/>
            </a:pPr>
            <a:r>
              <a:rPr lang="en-US" dirty="0"/>
              <a:t>C.	The chairman of the board should be an independent director.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96363"/>
          </a:xfrm>
        </p:spPr>
        <p:txBody>
          <a:bodyPr>
            <a:noAutofit/>
          </a:bodyPr>
          <a:lstStyle/>
          <a:p>
            <a:r>
              <a:rPr lang="en-US" sz="2400" dirty="0"/>
              <a:t>9.	Following information is provided for a publicly listed company.</a:t>
            </a:r>
            <a:br>
              <a:rPr lang="en-US" sz="2400" dirty="0"/>
            </a:br>
            <a:r>
              <a:rPr lang="en-US" sz="2400" dirty="0"/>
              <a:t>•	The company has an 8-person board of directors.</a:t>
            </a:r>
            <a:br>
              <a:rPr lang="en-US" sz="2400" dirty="0"/>
            </a:br>
            <a:r>
              <a:rPr lang="en-US" sz="2400" dirty="0"/>
              <a:t>•	The board is chaired by the chief executive officer (CEO) of the company.</a:t>
            </a:r>
            <a:br>
              <a:rPr lang="en-US" sz="2400" dirty="0"/>
            </a:br>
            <a:r>
              <a:rPr lang="en-US" sz="2400" dirty="0"/>
              <a:t>•	All members of the audit committee are outside directors with relevant financial and accounting experience.</a:t>
            </a:r>
            <a:br>
              <a:rPr lang="en-US" sz="2400" dirty="0"/>
            </a:br>
            <a:r>
              <a:rPr lang="en-US" sz="2400" dirty="0"/>
              <a:t>Which of the following changes will significantly improve the corporate governance of this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3182111"/>
            <a:ext cx="10515600" cy="299485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The company's Vice President of Finance should be a member of the audit committee.</a:t>
            </a:r>
          </a:p>
          <a:p>
            <a:pPr marL="0" indent="0">
              <a:buNone/>
            </a:pPr>
            <a:r>
              <a:rPr lang="en-US" dirty="0"/>
              <a:t>B.	The board of directors should have an odd number of directors to preclude tied votes.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The chairman of the board should be an independent director.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9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10.	Which of the following can create a divorce between ownership and voting control?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skewed shareholding structure where one shareholder owns majority of the company's shares.</a:t>
            </a:r>
          </a:p>
          <a:p>
            <a:pPr marL="0" indent="0">
              <a:buNone/>
            </a:pPr>
            <a:r>
              <a:rPr lang="en-US" dirty="0"/>
              <a:t>B.	Dual class of shares with different voting rights.</a:t>
            </a:r>
          </a:p>
          <a:p>
            <a:pPr marL="0" indent="0">
              <a:buNone/>
            </a:pPr>
            <a:r>
              <a:rPr lang="en-US" dirty="0"/>
              <a:t>C.	Equal voting power of all outstanding shares.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One-</a:t>
            </a:r>
            <a:r>
              <a:rPr lang="pl-PL" dirty="0" err="1" smtClean="0"/>
              <a:t>tier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/>
              <a:t>Executive directors (internal) are either employees or senior managers of a company. Non-executive directors (external) are not employees of the company.</a:t>
            </a:r>
            <a:endParaRPr lang="pl-PL" dirty="0" smtClean="0"/>
          </a:p>
          <a:p>
            <a:r>
              <a:rPr lang="pl-PL" dirty="0" err="1" smtClean="0"/>
              <a:t>Two-tier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/>
              <a:t>c</a:t>
            </a:r>
            <a:r>
              <a:rPr lang="en-US" dirty="0" err="1" smtClean="0"/>
              <a:t>omprises</a:t>
            </a:r>
            <a:r>
              <a:rPr lang="en-US" dirty="0" smtClean="0"/>
              <a:t> </a:t>
            </a:r>
            <a:r>
              <a:rPr lang="en-US" dirty="0"/>
              <a:t>two boards: a supervisory board of primarily non-executive directors, and a management board of executive directors. The supervisory </a:t>
            </a:r>
            <a:r>
              <a:rPr lang="en-US" dirty="0" smtClean="0"/>
              <a:t>board</a:t>
            </a:r>
            <a:r>
              <a:rPr lang="pl-PL" dirty="0" smtClean="0"/>
              <a:t> </a:t>
            </a:r>
            <a:r>
              <a:rPr lang="en-US" dirty="0" smtClean="0"/>
              <a:t>monitors </a:t>
            </a:r>
            <a:r>
              <a:rPr lang="en-US" dirty="0"/>
              <a:t>the management board.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10.	Which of the following can create a divorce between ownership and voting control?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skewed shareholding structure where one shareholder owns majority of the company's shares.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Dual class of shares with different voting rights.</a:t>
            </a:r>
          </a:p>
          <a:p>
            <a:pPr marL="0" indent="0">
              <a:buNone/>
            </a:pPr>
            <a:r>
              <a:rPr lang="en-US" dirty="0"/>
              <a:t>C.	Equal voting power of all outstanding shares.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11.	Considering a single factor in investment, such as energy efficiency or climate change is known as: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best in class.</a:t>
            </a:r>
          </a:p>
          <a:p>
            <a:pPr marL="0" indent="0">
              <a:buNone/>
            </a:pPr>
            <a:r>
              <a:rPr lang="en-US" dirty="0"/>
              <a:t>B.	thematic investing.</a:t>
            </a:r>
          </a:p>
          <a:p>
            <a:pPr marL="0" indent="0">
              <a:buNone/>
            </a:pPr>
            <a:r>
              <a:rPr lang="en-US" dirty="0"/>
              <a:t>C.	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11.	Considering a single factor in investment, such as energy efficiency or climate change is known as: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best in class.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thematic investing.</a:t>
            </a:r>
          </a:p>
          <a:p>
            <a:pPr marL="0" indent="0">
              <a:buNone/>
            </a:pPr>
            <a:r>
              <a:rPr lang="en-US" dirty="0"/>
              <a:t>C.	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3549</Words>
  <Application>Microsoft Office PowerPoint</Application>
  <PresentationFormat>Panoramiczny</PresentationFormat>
  <Paragraphs>577</Paragraphs>
  <Slides>92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92</vt:i4>
      </vt:variant>
    </vt:vector>
  </HeadingPairs>
  <TitlesOfParts>
    <vt:vector size="96" baseType="lpstr">
      <vt:lpstr>Arial</vt:lpstr>
      <vt:lpstr>Calibri</vt:lpstr>
      <vt:lpstr>Calibri Light</vt:lpstr>
      <vt:lpstr>Motyw pakietu Office</vt:lpstr>
      <vt:lpstr>Corporate Finance</vt:lpstr>
      <vt:lpstr>Corporate Governance</vt:lpstr>
      <vt:lpstr>Corporate Governance</vt:lpstr>
      <vt:lpstr>Corporate Governance</vt:lpstr>
      <vt:lpstr>Stakeholder theory</vt:lpstr>
      <vt:lpstr>Shareholder theory</vt:lpstr>
      <vt:lpstr>Stakeholder theory - Creditors</vt:lpstr>
      <vt:lpstr>Stakeholder theory - Managers and employees</vt:lpstr>
      <vt:lpstr>Stakeholder theory - Board of directors</vt:lpstr>
      <vt:lpstr>Stakeholder theory - Customers</vt:lpstr>
      <vt:lpstr>Stakeholder theory - Suppliers</vt:lpstr>
      <vt:lpstr>Stakeholder theory – Governments/Regulators</vt:lpstr>
      <vt:lpstr>Shareholder versus stakeholder theory</vt:lpstr>
      <vt:lpstr>Stakeholder conflicts</vt:lpstr>
      <vt:lpstr>Principal-Agent and Other Relationships in Corporate Governance</vt:lpstr>
      <vt:lpstr>Controlling and Minority Shareholder Relationships</vt:lpstr>
      <vt:lpstr>Manager and Board Relationships</vt:lpstr>
      <vt:lpstr>Shareholder versus Creditor Interests</vt:lpstr>
      <vt:lpstr>Other Stakeholder Conflicts</vt:lpstr>
      <vt:lpstr>Stakeholder Management</vt:lpstr>
      <vt:lpstr>Stakeholder management framework (to balance the interests of various stakeholder groups)</vt:lpstr>
      <vt:lpstr>Mechanisms of Stakeholder Management</vt:lpstr>
      <vt:lpstr>Board of Director Mechanisms</vt:lpstr>
      <vt:lpstr>The Audit Function</vt:lpstr>
      <vt:lpstr>Reporting and Transparency</vt:lpstr>
      <vt:lpstr>Policies on Related-party Transactions</vt:lpstr>
      <vt:lpstr>Remuneration Policies</vt:lpstr>
      <vt:lpstr>Say on Pay</vt:lpstr>
      <vt:lpstr>Contractual Agreements with Creditors</vt:lpstr>
      <vt:lpstr>Employee Laws and Contracts</vt:lpstr>
      <vt:lpstr>Contractual Agreements with Customers and Suppliers</vt:lpstr>
      <vt:lpstr>Laws and Regulations</vt:lpstr>
      <vt:lpstr>Board of Directors and Committees</vt:lpstr>
      <vt:lpstr>Composition of the Board of Directors</vt:lpstr>
      <vt:lpstr>CEO Duality</vt:lpstr>
      <vt:lpstr>Staggered board</vt:lpstr>
      <vt:lpstr>Functions and Responsibilities of the Board</vt:lpstr>
      <vt:lpstr>Functions and Responsibilities of the Board</vt:lpstr>
      <vt:lpstr>Board of director Committees</vt:lpstr>
      <vt:lpstr>Audit committee</vt:lpstr>
      <vt:lpstr>Governance Committee</vt:lpstr>
      <vt:lpstr>Remuneration or Compensation Committee</vt:lpstr>
      <vt:lpstr>Nomination Committee</vt:lpstr>
      <vt:lpstr>Risk Committee</vt:lpstr>
      <vt:lpstr>Investment Committee</vt:lpstr>
      <vt:lpstr>Factors Affecting Stakeholder Relationships and Corporate Governance</vt:lpstr>
      <vt:lpstr>Market factors</vt:lpstr>
      <vt:lpstr>Shareholder Activism</vt:lpstr>
      <vt:lpstr>Competition and Takeovers</vt:lpstr>
      <vt:lpstr>Non-market Factors</vt:lpstr>
      <vt:lpstr>Legal environment</vt:lpstr>
      <vt:lpstr>Risk and advantages of corporate governance system</vt:lpstr>
      <vt:lpstr>Poor corporate governance system results</vt:lpstr>
      <vt:lpstr>Benefits of Effective Governance and Stakeholder Management </vt:lpstr>
      <vt:lpstr>Analyst Considerations in Corporate Governance and Stakeholder Management 1</vt:lpstr>
      <vt:lpstr>Analyst Considerations in Corporate Governance and Stakeholder Management 2</vt:lpstr>
      <vt:lpstr>ESG Market Overview</vt:lpstr>
      <vt:lpstr>ESG implementation approaches</vt:lpstr>
      <vt:lpstr>Review</vt:lpstr>
      <vt:lpstr>LO.a: Describe corporate governance.</vt:lpstr>
      <vt:lpstr>LO.b: Describe a company's stakeholder groups and compare interests of stakeholder groups.</vt:lpstr>
      <vt:lpstr>LO.c: Describe principal-agent and other relationships in corporate governance and the conflicts that may arise in these relationships</vt:lpstr>
      <vt:lpstr>LO.d: Describe stakeholder management</vt:lpstr>
      <vt:lpstr>LO.e: Describe mechanisms to manage stakeholder relationships and mitigate associated risks.</vt:lpstr>
      <vt:lpstr>LO.f: Describe functions and responsibilities of a company's board of directors and its committees.</vt:lpstr>
      <vt:lpstr>LO.g: Describe market and non-market factors that can affect stakeholder relationships and corporate governance.</vt:lpstr>
      <vt:lpstr>LO.h: Identify potential risks of poor corporate governance and stakeholder management and identify benefits from effective corporate governance and stakeholder management.</vt:lpstr>
      <vt:lpstr>LO.i: Describe factors relevant to the analysis of corporate governance and stakeholder management.</vt:lpstr>
      <vt:lpstr>LO.j: Describe environmental and social considerations in investment analysis.</vt:lpstr>
      <vt:lpstr>LO.k: Describe how environmental, social, and governance factors may be used in investment analysis.</vt:lpstr>
      <vt:lpstr>1. Which of the following is the most appropriate definition of corporate governance?</vt:lpstr>
      <vt:lpstr>1. Which of the following is the most appropriate definition of corporate governance?</vt:lpstr>
      <vt:lpstr>2. Which group of stakeholders is least likely to benefit from an increase in the market value of a company?</vt:lpstr>
      <vt:lpstr>2. Which group of stakeholders is least likely to benefit from an increase in the market value of a company?</vt:lpstr>
      <vt:lpstr>3. A company is making a takeover bid on a rival firm and the valuators have proposed a bid at a premium of 50% to the target’s share price. The company is currently owned 70% by a majority shareholder and the remaining ownership is fragmented among small shareholders. The above scenario can result in a conflict between:</vt:lpstr>
      <vt:lpstr>3. A company is making a takeover bid on a rival firm and the valuators have proposed a bid at a premium of 50% to the target’s share price. The company is currently owned 70% by a majority shareholder and the remaining ownership is fragmented among small shareholders. The above scenario can result in a conflict between:</vt:lpstr>
      <vt:lpstr>4. Which of the following is not a stakeholder management infrastructure?</vt:lpstr>
      <vt:lpstr>4. Which of the following is not a stakeholder management infrastructure?</vt:lpstr>
      <vt:lpstr>5. Which of the following is least likely to be done at an extra-ordinary general meeting?</vt:lpstr>
      <vt:lpstr>5. Which of the following is least likely to be done at an extra-ordinary general meeting?</vt:lpstr>
      <vt:lpstr>6. Which of the following is a mechanism to protect the rights of creditors?</vt:lpstr>
      <vt:lpstr>6. Which of the following is a mechanism to protect the rights of creditors?</vt:lpstr>
      <vt:lpstr>7. Which of the following committees is most likely responsible for establishing criteria for appointment of board of directors and search process? </vt:lpstr>
      <vt:lpstr>7. Which of the following committees is most likely responsible for establishing criteria for appointment of board of directors and search process? </vt:lpstr>
      <vt:lpstr>8. Shareholder activism is most likely facilitated by: </vt:lpstr>
      <vt:lpstr>8. Shareholder activism is most likely facilitated by: </vt:lpstr>
      <vt:lpstr>9. Following information is provided for a publicly listed company. • The company has an 8-person board of directors. • The board is chaired by the chief executive officer (CEO) of the company. • All members of the audit committee are outside directors with relevant financial and accounting experience. Which of the following changes will significantly improve the corporate governance of this company?</vt:lpstr>
      <vt:lpstr>9. Following information is provided for a publicly listed company. • The company has an 8-person board of directors. • The board is chaired by the chief executive officer (CEO) of the company. • All members of the audit committee are outside directors with relevant financial and accounting experience. Which of the following changes will significantly improve the corporate governance of this company?</vt:lpstr>
      <vt:lpstr>10. Which of the following can create a divorce between ownership and voting control?</vt:lpstr>
      <vt:lpstr>10. Which of the following can create a divorce between ownership and voting control?</vt:lpstr>
      <vt:lpstr>11. Considering a single factor in investment, such as energy efficiency or climate change is known as:</vt:lpstr>
      <vt:lpstr>11. Considering a single factor in investment, such as energy efficiency or climate change is known as: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Joanna Wyrobek</dc:creator>
  <cp:lastModifiedBy>Joanna Wyrobek</cp:lastModifiedBy>
  <cp:revision>66</cp:revision>
  <dcterms:created xsi:type="dcterms:W3CDTF">2020-02-13T13:38:32Z</dcterms:created>
  <dcterms:modified xsi:type="dcterms:W3CDTF">2020-02-14T21:24:53Z</dcterms:modified>
</cp:coreProperties>
</file>