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_rels/slide53.xml.rels" ContentType="application/vnd.openxmlformats-package.relationships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38.xml.rels" ContentType="application/vnd.openxmlformats-package.relationships+xml"/>
  <Override PartName="/ppt/slides/_rels/slide4.xml.rels" ContentType="application/vnd.openxmlformats-package.relationships+xml"/>
  <Override PartName="/ppt/slides/_rels/slide39.xml.rels" ContentType="application/vnd.openxmlformats-package.relationships+xml"/>
  <Override PartName="/ppt/slides/_rels/slide5.xml.rels" ContentType="application/vnd.openxmlformats-package.relationships+xml"/>
  <Override PartName="/ppt/slides/_rels/slide50.xml.rels" ContentType="application/vnd.openxmlformats-package.relationships+xml"/>
  <Override PartName="/ppt/slides/_rels/slide6.xml.rels" ContentType="application/vnd.openxmlformats-package.relationships+xml"/>
  <Override PartName="/ppt/slides/_rels/slide51.xml.rels" ContentType="application/vnd.openxmlformats-package.relationships+xml"/>
  <Override PartName="/ppt/slides/_rels/slide7.xml.rels" ContentType="application/vnd.openxmlformats-package.relationships+xml"/>
  <Override PartName="/ppt/slides/_rels/slide52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64.xml.rels" ContentType="application/vnd.openxmlformats-package.relationships+xml"/>
  <Override PartName="/ppt/slides/_rels/slide65.xml.rels" ContentType="application/vnd.openxmlformats-package.relationships+xml"/>
  <Override PartName="/ppt/slides/_rels/slide66.xml.rels" ContentType="application/vnd.openxmlformats-package.relationships+xml"/>
  <Override PartName="/ppt/media/image2.png" ContentType="image/png"/>
  <Override PartName="/ppt/media/image1.wmf" ContentType="image/x-wmf"/>
  <Override PartName="/ppt/media/image3.png" ContentType="image/png"/>
  <Override PartName="/ppt/media/image4.png" ContentType="image/png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tytułu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Drugi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Trzeci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tytułu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Drugi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Trzeci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tytułu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Drugi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Trzeci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tytułu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Drugi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Trzeci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tytułu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Kliknij, aby edytować format tekstu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Drugi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Trzeci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Czwarty poziom konspektu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Piąty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Szósty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</a:rPr>
              <a:t>Siódmy poziom konspektu</a:t>
            </a:r>
            <a:endParaRPr b="0" lang="pl-PL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hyperlink" Target="http://www.kozminski.edu.pl/uploads/import/kozminski/pl/default_opisy/2989/15/1/elastycznosc_popytu_i_podazy.pptx" TargetMode="External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685800" y="228600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popytu i podaży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2133720" y="2565000"/>
            <a:ext cx="4647600" cy="151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Metoda punktowa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Epd = </a:t>
            </a:r>
            <a:r>
              <a:rPr b="1" i="1" lang="pl-PL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ΔQd/Qd</a:t>
            </a:r>
            <a:r>
              <a:rPr b="1" i="1" lang="pl-PL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b="1" i="1" lang="pl-PL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: Δp/p</a:t>
            </a:r>
            <a:r>
              <a:rPr b="1" i="1" lang="pl-PL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2752560" y="316692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762120" y="1828800"/>
            <a:ext cx="7695360" cy="380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Ponieważ popyt jest na ogół ujemną funkcją ceny, zatem </a:t>
            </a: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cenowa popytu jest ujemna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, tj. Epd&lt; 0</a:t>
            </a:r>
            <a:endParaRPr b="0" lang="pl-PL" sz="3600" spc="-1" strike="noStrike">
              <a:latin typeface="Arial"/>
            </a:endParaRPr>
          </a:p>
          <a:p>
            <a:endParaRPr b="0" lang="pl-PL" sz="3600" spc="-1" strike="noStrike">
              <a:latin typeface="Arial"/>
            </a:endParaRPr>
          </a:p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Wynik elastyczności cenowej popytu będziemy jednak podawać w liczbie </a:t>
            </a: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bezwzględnej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!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85800" y="609480"/>
            <a:ext cx="77716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Rodzaje popytu w E</a:t>
            </a: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pd</a:t>
            </a:r>
            <a:endParaRPr b="0" lang="pl-PL" sz="24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228600" y="1143000"/>
            <a:ext cx="8762400" cy="548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Epd= 0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</a:t>
            </a:r>
            <a:r>
              <a:rPr b="1" lang="pl-PL" sz="2800" spc="-1" strike="noStrike">
                <a:solidFill>
                  <a:srgbClr val="0066ff"/>
                </a:solidFill>
                <a:latin typeface="Calibri"/>
                <a:ea typeface="DejaVu Sans"/>
              </a:rPr>
              <a:t>popyt sztywny</a:t>
            </a:r>
            <a:r>
              <a:rPr b="0" lang="pl-PL" sz="2800" spc="-1" strike="noStrike">
                <a:solidFill>
                  <a:srgbClr val="0066ff"/>
                </a:solidFill>
                <a:latin typeface="Calibri"/>
                <a:ea typeface="DejaVu Sans"/>
              </a:rPr>
              <a:t>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 elastyczność zerowa 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Epd&gt;-1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Epd&lt;1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popyt nieelastyczny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(względnie nieelast.)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niska Epd</a:t>
            </a:r>
            <a:r>
              <a:rPr b="0" lang="pl-PL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(-1;0)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</a:t>
            </a:r>
            <a:r>
              <a:rPr b="1" lang="pl-PL" sz="1800" spc="-1" strike="noStrike">
                <a:solidFill>
                  <a:srgbClr val="073e87"/>
                </a:solidFill>
                <a:latin typeface="Calibri"/>
                <a:ea typeface="DejaVu Sans"/>
              </a:rPr>
              <a:t>Є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(0;1)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Epd=-1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Epd=1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popyt jednostkowy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(proporcjonalny)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równa jedności 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Epd&lt;-1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Epd&gt;1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popyt elastyczny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(względnie elastyczny)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wysoka Epd</a:t>
            </a:r>
            <a:r>
              <a:rPr b="0" lang="pl-PL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(-∞;-1)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</a:t>
            </a:r>
            <a:r>
              <a:rPr b="1" lang="pl-PL" sz="1800" spc="-1" strike="noStrike">
                <a:solidFill>
                  <a:srgbClr val="073e87"/>
                </a:solidFill>
                <a:latin typeface="Calibri"/>
                <a:ea typeface="DejaVu Sans"/>
              </a:rPr>
              <a:t>Є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(1;</a:t>
            </a:r>
            <a:r>
              <a:rPr b="1" lang="pl-PL" sz="2800" spc="-1" strike="noStrike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)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Epd=-</a:t>
            </a:r>
            <a:r>
              <a:rPr b="0" lang="pl-PL" sz="2800" spc="-1" strike="noStrike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Epd=</a:t>
            </a:r>
            <a:r>
              <a:rPr b="1" lang="pl-PL" sz="2800" spc="-1" strike="noStrike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b="0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popyt doskonale elastyczny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nieskończenie wielka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838080" y="609480"/>
            <a:ext cx="7619400" cy="594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Epd=</a:t>
            </a:r>
            <a:r>
              <a:rPr b="1" lang="pl-PL" sz="3200" spc="-1" strike="noStrike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popyt doskonale elastyczny</a:t>
            </a:r>
            <a:endParaRPr b="0" lang="pl-PL" sz="32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zmiana wielkości popytu nie jest spowodowana zmianą ceny, gdyż cena jest stała; przykładem są dobra wyższego rzędu 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32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32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              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32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15" name="Line 2"/>
          <p:cNvSpPr/>
          <p:nvPr/>
        </p:nvSpPr>
        <p:spPr>
          <a:xfrm flipV="1">
            <a:off x="1600200" y="2590560"/>
            <a:ext cx="360" cy="335304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Line 3"/>
          <p:cNvSpPr/>
          <p:nvPr/>
        </p:nvSpPr>
        <p:spPr>
          <a:xfrm>
            <a:off x="1600200" y="5943600"/>
            <a:ext cx="54100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7" name="Line 4"/>
          <p:cNvSpPr/>
          <p:nvPr/>
        </p:nvSpPr>
        <p:spPr>
          <a:xfrm>
            <a:off x="1600200" y="4114800"/>
            <a:ext cx="4724280" cy="360"/>
          </a:xfrm>
          <a:prstGeom prst="line">
            <a:avLst/>
          </a:prstGeom>
          <a:ln w="28440">
            <a:solidFill>
              <a:schemeClr val="hlink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Line 5"/>
          <p:cNvSpPr/>
          <p:nvPr/>
        </p:nvSpPr>
        <p:spPr>
          <a:xfrm>
            <a:off x="3657600" y="4114800"/>
            <a:ext cx="360" cy="182880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Line 6"/>
          <p:cNvSpPr/>
          <p:nvPr/>
        </p:nvSpPr>
        <p:spPr>
          <a:xfrm>
            <a:off x="5105160" y="4114800"/>
            <a:ext cx="360" cy="182880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228600" y="609480"/>
            <a:ext cx="853380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Edp&gt;1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popyt elastyczny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(względnie elast.) Edp</a:t>
            </a:r>
            <a:r>
              <a:rPr b="1" lang="pl-PL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(1;</a:t>
            </a:r>
            <a:r>
              <a:rPr b="1" lang="pl-PL" sz="2800" spc="-1" strike="noStrike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% zmiana wielkości popytu jest większa niż % zmiana ceny; przykładem są dobra wyższego rzędu; te, na które wydatki stanowią poważną część ogółu wydatków 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85800" y="2277000"/>
            <a:ext cx="7771680" cy="3818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9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1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                              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                             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22" name="Line 3"/>
          <p:cNvSpPr/>
          <p:nvPr/>
        </p:nvSpPr>
        <p:spPr>
          <a:xfrm flipV="1">
            <a:off x="1295280" y="2209680"/>
            <a:ext cx="360" cy="335268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Line 4"/>
          <p:cNvSpPr/>
          <p:nvPr/>
        </p:nvSpPr>
        <p:spPr>
          <a:xfrm>
            <a:off x="1295280" y="5562360"/>
            <a:ext cx="6781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Line 5"/>
          <p:cNvSpPr/>
          <p:nvPr/>
        </p:nvSpPr>
        <p:spPr>
          <a:xfrm>
            <a:off x="1259280" y="3140640"/>
            <a:ext cx="213372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5" name="Line 6"/>
          <p:cNvSpPr/>
          <p:nvPr/>
        </p:nvSpPr>
        <p:spPr>
          <a:xfrm>
            <a:off x="1295280" y="3809880"/>
            <a:ext cx="586728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Line 7"/>
          <p:cNvSpPr/>
          <p:nvPr/>
        </p:nvSpPr>
        <p:spPr>
          <a:xfrm>
            <a:off x="7162560" y="3809880"/>
            <a:ext cx="360" cy="175248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Line 8"/>
          <p:cNvSpPr/>
          <p:nvPr/>
        </p:nvSpPr>
        <p:spPr>
          <a:xfrm>
            <a:off x="1259280" y="3140640"/>
            <a:ext cx="5904720" cy="648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Line 9"/>
          <p:cNvSpPr/>
          <p:nvPr/>
        </p:nvSpPr>
        <p:spPr>
          <a:xfrm>
            <a:off x="3491640" y="3140640"/>
            <a:ext cx="36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9" name="Line 10"/>
          <p:cNvSpPr/>
          <p:nvPr/>
        </p:nvSpPr>
        <p:spPr>
          <a:xfrm>
            <a:off x="3393000" y="3141000"/>
            <a:ext cx="26640" cy="2448000"/>
          </a:xfrm>
          <a:prstGeom prst="line">
            <a:avLst/>
          </a:prstGeom>
          <a:ln>
            <a:solidFill>
              <a:srgbClr val="4a7ebb"/>
            </a:solidFill>
            <a:custDash>
              <a:ds d="500000" sp="4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ransition spd="med">
    <p:pull dir="r"/>
  </p:transition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Epd=1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popyt jednostkowy (proporcjonalny)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% zmiana wielkości popytu jest doskonale równa % zmianie ceny; 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31" name="CustomShape 2"/>
          <p:cNvSpPr/>
          <p:nvPr/>
        </p:nvSpPr>
        <p:spPr>
          <a:xfrm>
            <a:off x="304920" y="2133720"/>
            <a:ext cx="8686080" cy="441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45˚ 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32" name="Line 3"/>
          <p:cNvSpPr/>
          <p:nvPr/>
        </p:nvSpPr>
        <p:spPr>
          <a:xfrm flipV="1">
            <a:off x="1066680" y="2286000"/>
            <a:ext cx="360" cy="365760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Line 4"/>
          <p:cNvSpPr/>
          <p:nvPr/>
        </p:nvSpPr>
        <p:spPr>
          <a:xfrm>
            <a:off x="1066680" y="5943600"/>
            <a:ext cx="556272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Line 5"/>
          <p:cNvSpPr/>
          <p:nvPr/>
        </p:nvSpPr>
        <p:spPr>
          <a:xfrm>
            <a:off x="1066680" y="3124080"/>
            <a:ext cx="4191120" cy="281952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6"/>
          <p:cNvSpPr/>
          <p:nvPr/>
        </p:nvSpPr>
        <p:spPr>
          <a:xfrm flipH="1">
            <a:off x="3961800" y="5257800"/>
            <a:ext cx="304200" cy="685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Line 7"/>
          <p:cNvSpPr/>
          <p:nvPr/>
        </p:nvSpPr>
        <p:spPr>
          <a:xfrm>
            <a:off x="1066680" y="4419360"/>
            <a:ext cx="190512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Line 8"/>
          <p:cNvSpPr/>
          <p:nvPr/>
        </p:nvSpPr>
        <p:spPr>
          <a:xfrm>
            <a:off x="2971800" y="4419360"/>
            <a:ext cx="360" cy="152424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228600" y="0"/>
            <a:ext cx="8914680" cy="266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Epd&lt;1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popyt nieelastyczny (względnie nieelast.)Epd</a:t>
            </a:r>
            <a:r>
              <a:rPr b="1" lang="pl-PL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(0;1)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% zmiana wielkości popytu jest mniejsza od % zmiany ceny; przykładem są dobra pierwszej potrzeby, przede wszystkim żywność oraz produkty, na które wydatki stanowią niewielką część ogółu wydatków</a:t>
            </a:r>
            <a:r>
              <a:rPr b="1" lang="pl-PL" sz="40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000" spc="-1" strike="noStrike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304920" y="2438280"/>
            <a:ext cx="8152560" cy="411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4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4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</a:t>
            </a:r>
            <a:r>
              <a:rPr b="1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</a:t>
            </a:r>
            <a:endParaRPr b="0" lang="pl-PL" sz="24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</a:t>
            </a: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4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Q</a:t>
            </a:r>
            <a:r>
              <a:rPr b="0" lang="pl-PL" sz="24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                                            </a:t>
            </a:r>
            <a:r>
              <a:rPr b="0" lang="pl-PL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400" spc="-1" strike="noStrike">
              <a:latin typeface="Arial"/>
            </a:endParaRPr>
          </a:p>
        </p:txBody>
      </p:sp>
      <p:sp>
        <p:nvSpPr>
          <p:cNvPr id="240" name="Line 3"/>
          <p:cNvSpPr/>
          <p:nvPr/>
        </p:nvSpPr>
        <p:spPr>
          <a:xfrm flipV="1">
            <a:off x="990360" y="2666880"/>
            <a:ext cx="360" cy="327672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Line 4"/>
          <p:cNvSpPr/>
          <p:nvPr/>
        </p:nvSpPr>
        <p:spPr>
          <a:xfrm>
            <a:off x="990360" y="5943600"/>
            <a:ext cx="426744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Line 5"/>
          <p:cNvSpPr/>
          <p:nvPr/>
        </p:nvSpPr>
        <p:spPr>
          <a:xfrm>
            <a:off x="1752480" y="2666880"/>
            <a:ext cx="1371600" cy="320040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Line 6"/>
          <p:cNvSpPr/>
          <p:nvPr/>
        </p:nvSpPr>
        <p:spPr>
          <a:xfrm>
            <a:off x="990360" y="3429000"/>
            <a:ext cx="114300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4" name="Line 7"/>
          <p:cNvSpPr/>
          <p:nvPr/>
        </p:nvSpPr>
        <p:spPr>
          <a:xfrm>
            <a:off x="990360" y="3962160"/>
            <a:ext cx="129564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Line 8"/>
          <p:cNvSpPr/>
          <p:nvPr/>
        </p:nvSpPr>
        <p:spPr>
          <a:xfrm>
            <a:off x="2057400" y="3429000"/>
            <a:ext cx="360" cy="251460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600000" sp="500000"/>
              <a:ds d="1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Line 9"/>
          <p:cNvSpPr/>
          <p:nvPr/>
        </p:nvSpPr>
        <p:spPr>
          <a:xfrm>
            <a:off x="2286000" y="3962160"/>
            <a:ext cx="360" cy="198144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228600" y="152280"/>
            <a:ext cx="8762400" cy="205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Epd= 0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popyt sztywny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Zmiana ceny nie wywołuje żadnych zmian w wielkości popytu; przykładem są dobra o fundamentalnym znaczeniu dla człowieka, np. leki, używki, podstawowa żywność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304920" y="1981080"/>
            <a:ext cx="8609760" cy="4647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   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249" name="Line 3"/>
          <p:cNvSpPr/>
          <p:nvPr/>
        </p:nvSpPr>
        <p:spPr>
          <a:xfrm flipV="1">
            <a:off x="838080" y="2209680"/>
            <a:ext cx="360" cy="396252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Line 4"/>
          <p:cNvSpPr/>
          <p:nvPr/>
        </p:nvSpPr>
        <p:spPr>
          <a:xfrm>
            <a:off x="838080" y="6172200"/>
            <a:ext cx="41148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1" name="Line 5"/>
          <p:cNvSpPr/>
          <p:nvPr/>
        </p:nvSpPr>
        <p:spPr>
          <a:xfrm>
            <a:off x="2361960" y="2286000"/>
            <a:ext cx="360" cy="388620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Line 6"/>
          <p:cNvSpPr/>
          <p:nvPr/>
        </p:nvSpPr>
        <p:spPr>
          <a:xfrm>
            <a:off x="838080" y="3276360"/>
            <a:ext cx="152388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Line 7"/>
          <p:cNvSpPr/>
          <p:nvPr/>
        </p:nvSpPr>
        <p:spPr>
          <a:xfrm>
            <a:off x="838080" y="3809880"/>
            <a:ext cx="152388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380880" y="1447920"/>
            <a:ext cx="7848000" cy="1980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W interpretacji elastyczności cenowej popytu należy pamiętać, że nie można mówić o elastyczności jedynie w odniesieniu do całej krzywej popytu.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723960" y="3733920"/>
            <a:ext cx="7695360" cy="2208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Tymczasem w większości przypadków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zmienia się wzdłuż danej krzywej popytu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57" name="" descr=""/>
          <p:cNvPicPr/>
          <p:nvPr/>
        </p:nvPicPr>
        <p:blipFill>
          <a:blip r:embed="rId1"/>
          <a:stretch/>
        </p:blipFill>
        <p:spPr>
          <a:xfrm>
            <a:off x="1829520" y="1872000"/>
            <a:ext cx="5821200" cy="3312000"/>
          </a:xfrm>
          <a:prstGeom prst="rect">
            <a:avLst/>
          </a:prstGeom>
          <a:ln>
            <a:noFill/>
          </a:ln>
        </p:spPr>
      </p:pic>
      <p:pic>
        <p:nvPicPr>
          <p:cNvPr id="258" name="" descr=""/>
          <p:cNvPicPr/>
          <p:nvPr/>
        </p:nvPicPr>
        <p:blipFill>
          <a:blip r:embed="rId2"/>
          <a:stretch/>
        </p:blipFill>
        <p:spPr>
          <a:xfrm>
            <a:off x="2009520" y="2052000"/>
            <a:ext cx="5821200" cy="3312000"/>
          </a:xfrm>
          <a:prstGeom prst="rect">
            <a:avLst/>
          </a:prstGeom>
          <a:ln>
            <a:noFill/>
          </a:ln>
        </p:spPr>
      </p:pic>
    </p:spTree>
  </p:cSld>
  <p:transition spd="med">
    <p:pull dir="r"/>
  </p:transition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2743200" y="1981080"/>
            <a:ext cx="3961800" cy="99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</a:t>
            </a:r>
            <a:endParaRPr b="0" lang="pl-PL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4400" spc="-1" strike="noStrike"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1371600" y="2895480"/>
            <a:ext cx="7085880" cy="20397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oznacza intensywność (wielkość) reakcji jednej zmiennej (zależnej) na zmiany innej zmiennej (niezależnej)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" descr=""/>
          <p:cNvPicPr/>
          <p:nvPr/>
        </p:nvPicPr>
        <p:blipFill>
          <a:blip r:embed="rId1"/>
          <a:stretch/>
        </p:blipFill>
        <p:spPr>
          <a:xfrm>
            <a:off x="55440" y="116280"/>
            <a:ext cx="8728560" cy="6676560"/>
          </a:xfrm>
          <a:prstGeom prst="rect">
            <a:avLst/>
          </a:prstGeom>
          <a:ln>
            <a:noFill/>
          </a:ln>
        </p:spPr>
      </p:pic>
    </p:spTree>
  </p:cSld>
  <p:transition spd="med">
    <p:pull dir="r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838080" y="3048120"/>
            <a:ext cx="7771680" cy="76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Determinanty cenowej elastyczności popytu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380880" y="1447920"/>
            <a:ext cx="8381160" cy="365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838080" indent="-83736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Poziom ceny </a:t>
            </a:r>
            <a:endParaRPr b="0" lang="pl-PL" sz="3200" spc="-1" strike="noStrike">
              <a:latin typeface="Arial"/>
            </a:endParaRPr>
          </a:p>
          <a:p>
            <a:pPr marL="838080" indent="-837360"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Przy niskiej cenie określona zmiana ceny, np. podwyżka ceny o 5%, powoduje na ogół słabszą reakcję nabywców niż analogiczna podwyżka przy wysokiej już cenie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47" dur="indefinite" restart="never" nodeType="tmRoot">
          <p:childTnLst>
            <p:seq>
              <p:cTn id="4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685800" y="2057400"/>
            <a:ext cx="7771680" cy="190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2. Wysokość dochodu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Ludzie ubożsi na ogół silniej reagują na zmiany ceny, zwłaszcza dóbr droższych.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49" dur="indefinite" restart="never" nodeType="tmRoot">
          <p:childTnLst>
            <p:seq>
              <p:cTn id="5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609480" y="1409760"/>
            <a:ext cx="7923960" cy="403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3.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Dostępność substytutów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Dostępność bliskich substytutów zwiększa wrażliwość nabywców na podwyżkę ceny danego dobra; popyt zależy od substytutów-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im większa ilość substytutów, tym popyt jest bardziej elastyczny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-mamy większą możliwość wyboru, zamiany jednego dobra na inne .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51" dur="indefinite" restart="never" nodeType="tmRoot">
          <p:childTnLst>
            <p:seq>
              <p:cTn id="5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ustomShape 1"/>
          <p:cNvSpPr/>
          <p:nvPr/>
        </p:nvSpPr>
        <p:spPr>
          <a:xfrm>
            <a:off x="647640" y="2514600"/>
            <a:ext cx="7848000" cy="182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4.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Gusty nabywców</a:t>
            </a:r>
            <a:endParaRPr b="0" lang="pl-PL" sz="3200" spc="-1" strike="noStrike">
              <a:latin typeface="Arial"/>
            </a:endParaRPr>
          </a:p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Przywiązanie do konsumpcji określonych dóbr zmniejsza reakcję na podwyżkę ceny. Chodzi tu o przywiązanie do marki czy konkretnego dobra.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47640" y="1676520"/>
            <a:ext cx="7848000" cy="2513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5.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Rodzaj dobra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Popyt na dobra podstawowe jest mniej elastyczny na zmiany cen aniżeli popyt na dobro luksusowe.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685800" y="1600200"/>
            <a:ext cx="7771680" cy="281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6.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Kategoria dobra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Popyt na owoce jest mniej elastyczny niż popyt na konkretny gatunek owoców, gdyż w obrębie szerszej grupy towarowej istnieją większe możliwości wyboru (substytucji).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8600" y="609480"/>
            <a:ext cx="8686080" cy="579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7.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Długość okresu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W dłuższym okresie reakcja popytu na zaistniałą zmianę ceny jest większa, niż w okresie krótkim (możliwość pełniejszego dostosowania się nabywców do zmienionej ceny - np. przez wykorzystanie substytutów); w krótkim okresie możliwości substytucji są ograniczone, czyli: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im dłuższy okres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bierzemy pod uwagę, tym pełniejsze jest dostosowanie i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tym większa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(bardziej ujemna)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, długość tego okresu zależy od rodzaju dobra .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685800" y="12193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Decyzje cenowe wobec elastyczności cenowej popytu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69" name="CustomShape 2"/>
          <p:cNvSpPr/>
          <p:nvPr/>
        </p:nvSpPr>
        <p:spPr>
          <a:xfrm>
            <a:off x="685800" y="3124080"/>
            <a:ext cx="7771680" cy="266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just">
              <a:lnSpc>
                <a:spcPct val="9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Całkowite wydatki konsumentów </a:t>
            </a:r>
            <a:r>
              <a:rPr b="0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(TE)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muszą równać się całkowitym przychodom producentów </a:t>
            </a:r>
            <a:r>
              <a:rPr b="0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(TR)       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TR=P•Q</a:t>
            </a:r>
            <a:endParaRPr b="0" lang="pl-PL" sz="3200" spc="-1" strike="noStrike">
              <a:latin typeface="Arial"/>
            </a:endParaRPr>
          </a:p>
          <a:p>
            <a:pPr marL="343080" indent="-342360" algn="ctr">
              <a:lnSpc>
                <a:spcPct val="90000"/>
              </a:lnSpc>
            </a:pP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pl-PL" sz="3200" spc="-1" strike="noStrike">
              <a:latin typeface="Arial"/>
            </a:endParaRPr>
          </a:p>
          <a:p>
            <a:pPr marL="343080" indent="-342360" algn="ctr">
              <a:lnSpc>
                <a:spcPct val="90000"/>
              </a:lnSpc>
            </a:pPr>
            <a:r>
              <a:rPr b="1" lang="pl-PL" sz="3200" spc="-1" strike="noStrike">
                <a:solidFill>
                  <a:srgbClr val="073e87"/>
                </a:solidFill>
                <a:latin typeface="Calibri"/>
                <a:ea typeface="DejaVu Sans"/>
              </a:rPr>
              <a:t>TE=TR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609480" y="28954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Wyróżniamy elastyczność popytu i podaży</a:t>
            </a:r>
            <a:endParaRPr b="0" lang="pl-PL" sz="44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533520" y="609480"/>
            <a:ext cx="7923960" cy="479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  <p:graphicFrame>
        <p:nvGraphicFramePr>
          <p:cNvPr id="271" name="Table 2"/>
          <p:cNvGraphicFramePr/>
          <p:nvPr/>
        </p:nvGraphicFramePr>
        <p:xfrm>
          <a:off x="457200" y="1765440"/>
          <a:ext cx="8229240" cy="332676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107720">
                <a:tc>
                  <a:tcPr marL="91440" marR="91440"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 ↑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P↓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110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Epd&gt;1 </a:t>
                      </a: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popyt elastyczny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TR=TE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↓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TR=TE ↑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108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Epd&lt;1 </a:t>
                      </a: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popyt nieelastyczny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TR=TE ↑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TR=TE ↓</a:t>
                      </a:r>
                      <a:r>
                        <a:rPr b="0" lang="pl-PL" sz="3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b="0" lang="pl-PL" sz="3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transition spd="med">
    <p:pull dir="r"/>
  </p:transition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685800" y="1066680"/>
            <a:ext cx="7771680" cy="1942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II.</a:t>
            </a:r>
            <a:endParaRPr b="0" lang="pl-PL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dochodowa popytu</a:t>
            </a:r>
            <a:endParaRPr b="0" lang="pl-PL" sz="5400" spc="-1" strike="noStrike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343080" y="3809880"/>
            <a:ext cx="8457480" cy="1552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To intensywność reakcji konsumentów, przejawiająca się w skali zmiany popytu na zmiany dochodów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647640" y="1600200"/>
            <a:ext cx="7848000" cy="411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lub nieelastyczności jest </a:t>
            </a:r>
            <a:endParaRPr b="0" lang="pl-PL" sz="3600" spc="-1" strike="noStrike">
              <a:latin typeface="Arial"/>
            </a:endParaRPr>
          </a:p>
          <a:p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dochodowej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l-PL" sz="3600" spc="-1" strike="noStrike">
              <a:latin typeface="Arial"/>
            </a:endParaRPr>
          </a:p>
          <a:p>
            <a:endParaRPr b="0" lang="pl-PL" sz="3600" spc="-1" strike="noStrike">
              <a:latin typeface="Arial"/>
            </a:endParaRPr>
          </a:p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popyt na dane dobro, przy wzroście (spadku) dochodu.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85800" y="182880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dochodowej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277" name="CustomShape 3"/>
          <p:cNvSpPr/>
          <p:nvPr/>
        </p:nvSpPr>
        <p:spPr>
          <a:xfrm>
            <a:off x="762120" y="3429000"/>
            <a:ext cx="7619400" cy="24458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(interpretacyjną)</a:t>
            </a:r>
            <a:endParaRPr b="0" lang="pl-PL" sz="32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Arial"/>
              </a:rPr>
              <a:t>Elastyczność dochodowa- metoda współczynnikowa</a:t>
            </a:r>
            <a:endParaRPr b="0" lang="pl-P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TextShape 2"/>
          <p:cNvSpPr txBox="1"/>
          <p:nvPr/>
        </p:nvSpPr>
        <p:spPr>
          <a:xfrm>
            <a:off x="457200" y="274680"/>
            <a:ext cx="8228880" cy="5314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i="1" lang="pl-PL" sz="4000" spc="-1" strike="noStrike">
                <a:latin typeface="Arial"/>
              </a:rPr>
              <a:t>Ed(i)=%</a:t>
            </a:r>
            <a:r>
              <a:rPr b="0" i="1" lang="pl-PL" sz="4000" spc="-1" strike="noStrike">
                <a:latin typeface="Times New Roman"/>
              </a:rPr>
              <a:t>Δq/%Δi</a:t>
            </a:r>
            <a:endParaRPr b="0" lang="pl-PL" sz="4000" spc="-1" strike="noStrike"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</a:rPr>
              <a:t>Elastyczność dochodowa- metoda punktowa</a:t>
            </a:r>
            <a:endParaRPr b="0" lang="pl-P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457200" y="274680"/>
            <a:ext cx="8228880" cy="5530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i="1" lang="pl-PL" sz="4000" spc="-1" strike="noStrike">
                <a:latin typeface="Arial"/>
              </a:rPr>
              <a:t>Ed(i)=</a:t>
            </a:r>
            <a:r>
              <a:rPr b="0" i="1" lang="pl-PL" sz="4000" spc="-1" strike="noStrike">
                <a:latin typeface="Times New Roman"/>
              </a:rPr>
              <a:t>Δq/q</a:t>
            </a:r>
            <a:r>
              <a:rPr b="0" i="1" lang="pl-PL" sz="2000" spc="-1" strike="noStrike">
                <a:latin typeface="Times New Roman"/>
              </a:rPr>
              <a:t>1</a:t>
            </a:r>
            <a:r>
              <a:rPr b="0" i="1" lang="pl-PL" sz="4000" spc="-1" strike="noStrike">
                <a:latin typeface="Times New Roman"/>
              </a:rPr>
              <a:t> : Δi/i</a:t>
            </a:r>
            <a:r>
              <a:rPr b="0" i="1" lang="pl-PL" sz="2000" spc="-1" strike="noStrike">
                <a:latin typeface="Times New Roman"/>
              </a:rPr>
              <a:t>1</a:t>
            </a:r>
            <a:endParaRPr b="0" lang="pl-PL" sz="2000" spc="-1" strike="noStrike">
              <a:latin typeface="Arial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685800" y="26668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Ponieważ popyt jest na ogół dodatnią funkcją dochodu, zatem </a:t>
            </a: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dochodowa popytu jest dodatnia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, tj. Eyd&gt; 0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z małym wyjątkiem.</a:t>
            </a: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380880" y="228600"/>
            <a:ext cx="7771680" cy="685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Rodzaje dóbr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190440" y="914400"/>
            <a:ext cx="8762400" cy="594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just">
              <a:lnSpc>
                <a:spcPct val="9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Eyd&gt;1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dla dóbr normalnych wyższego rzędu (luksusowych); Procentowa zmiana popytu jest większa niż procentowa zmiana dochodu, np. dobra wyższego rzędu;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Eydє&lt;0;1&gt;</a:t>
            </a:r>
            <a:r>
              <a:rPr b="0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dla dóbr normalnych podstawowych; procentowa zmiana popytu jest mniejsza od procentowej zmiany dochodu, np. żywność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Eyd&lt;0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dla dóbr niższego rzędu (podrzędnych)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endParaRPr b="0" lang="pl-PL" sz="28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647640" y="1295280"/>
            <a:ext cx="7848000" cy="213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III.</a:t>
            </a:r>
            <a:endParaRPr b="0" lang="pl-PL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mieszana/krzyżowa popytu</a:t>
            </a:r>
            <a:endParaRPr b="0" lang="pl-PL" sz="5400" spc="-1" strike="noStrike">
              <a:latin typeface="Arial"/>
            </a:endParaRPr>
          </a:p>
        </p:txBody>
      </p:sp>
      <p:sp>
        <p:nvSpPr>
          <p:cNvPr id="286" name="CustomShape 2"/>
          <p:cNvSpPr/>
          <p:nvPr/>
        </p:nvSpPr>
        <p:spPr>
          <a:xfrm>
            <a:off x="228600" y="3809880"/>
            <a:ext cx="8609760" cy="228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To intensywność reakcji konsumentów, przejawiająca się w skali zmiany popytu na jedno dobro (X) pod wpływem zmiany ceny drugiego dobra (Y)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685800" y="609480"/>
            <a:ext cx="7771680" cy="510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jest </a:t>
            </a:r>
            <a:endParaRPr b="0" lang="pl-PL" sz="3600" spc="-1" strike="noStrike">
              <a:latin typeface="Arial"/>
            </a:endParaRPr>
          </a:p>
          <a:p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krzyżowej/mieszanej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l-PL" sz="3600" spc="-1" strike="noStrike">
              <a:latin typeface="Arial"/>
            </a:endParaRPr>
          </a:p>
          <a:p>
            <a:endParaRPr b="0" lang="pl-PL" sz="3600" spc="-1" strike="noStrike">
              <a:latin typeface="Arial"/>
            </a:endParaRPr>
          </a:p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popyt na pewne dobro, przy wzroście (spadku) ceny innego dobra.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838080" y="28195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popytu</a:t>
            </a:r>
            <a:endParaRPr b="0" lang="pl-PL" sz="44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ustomShape 1"/>
          <p:cNvSpPr/>
          <p:nvPr/>
        </p:nvSpPr>
        <p:spPr>
          <a:xfrm>
            <a:off x="647640" y="1523880"/>
            <a:ext cx="7848000" cy="167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krzyżowej/mieszanej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89" name="CustomShape 2"/>
          <p:cNvSpPr/>
          <p:nvPr/>
        </p:nvSpPr>
        <p:spPr>
          <a:xfrm>
            <a:off x="685800" y="3429000"/>
            <a:ext cx="7771680" cy="205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(interpretacyjną)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CustomShape 1"/>
          <p:cNvSpPr/>
          <p:nvPr/>
        </p:nvSpPr>
        <p:spPr>
          <a:xfrm>
            <a:off x="395640" y="1845000"/>
            <a:ext cx="7989120" cy="181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600" spc="-1" strike="noStrike">
              <a:latin typeface="Arial"/>
            </a:endParaRPr>
          </a:p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b="0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procentową zmianę popytu na jedno dobro do procentowej zmiany ceny drugiego dobra</a:t>
            </a: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  <p:sp>
        <p:nvSpPr>
          <p:cNvPr id="291" name="CustomShape 2"/>
          <p:cNvSpPr/>
          <p:nvPr/>
        </p:nvSpPr>
        <p:spPr>
          <a:xfrm>
            <a:off x="1133280" y="4733280"/>
            <a:ext cx="6257520" cy="2241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 algn="ctr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i="1" lang="pl-PL" sz="4000" spc="-1" strike="noStrike">
                <a:solidFill>
                  <a:srgbClr val="000000"/>
                </a:solidFill>
                <a:latin typeface="Calibri"/>
                <a:ea typeface="DejaVu Sans"/>
              </a:rPr>
              <a:t>Eqx(py)= %</a:t>
            </a:r>
            <a:r>
              <a:rPr b="0" i="1" lang="pl-PL" sz="40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Δqx/%Δpy</a:t>
            </a:r>
            <a:endParaRPr b="0" lang="pl-PL" sz="4000" spc="-1" strike="noStrike">
              <a:latin typeface="Arial"/>
            </a:endParaRPr>
          </a:p>
        </p:txBody>
      </p:sp>
      <p:sp>
        <p:nvSpPr>
          <p:cNvPr id="292" name="CustomShape 3"/>
          <p:cNvSpPr/>
          <p:nvPr/>
        </p:nvSpPr>
        <p:spPr>
          <a:xfrm>
            <a:off x="3438360" y="316692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3" name="CustomShape 4"/>
          <p:cNvSpPr/>
          <p:nvPr/>
        </p:nvSpPr>
        <p:spPr>
          <a:xfrm>
            <a:off x="4648680" y="980640"/>
            <a:ext cx="3809160" cy="411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l-PL" sz="2400" spc="-1" strike="noStrike">
                <a:solidFill>
                  <a:srgbClr val="000000"/>
                </a:solidFill>
                <a:latin typeface="Arial"/>
              </a:rPr>
              <a:t>Metoda punktowa</a:t>
            </a:r>
            <a:endParaRPr b="0" lang="pl-P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TextShape 2"/>
          <p:cNvSpPr txBox="1"/>
          <p:nvPr/>
        </p:nvSpPr>
        <p:spPr>
          <a:xfrm>
            <a:off x="457200" y="274680"/>
            <a:ext cx="8228880" cy="5026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l-PL" sz="4000" spc="-1" strike="noStrike">
                <a:latin typeface="Arial"/>
              </a:rPr>
              <a:t>Eqx(py)=</a:t>
            </a:r>
            <a:r>
              <a:rPr b="0" lang="pl-PL" sz="4000" spc="-1" strike="noStrike">
                <a:latin typeface="Times New Roman"/>
              </a:rPr>
              <a:t>Δqx/qx</a:t>
            </a:r>
            <a:r>
              <a:rPr b="0" lang="pl-PL" sz="1600" spc="-1" strike="noStrike">
                <a:latin typeface="Times New Roman"/>
              </a:rPr>
              <a:t>1</a:t>
            </a:r>
            <a:r>
              <a:rPr b="0" lang="pl-PL" sz="4000" spc="-1" strike="noStrike">
                <a:latin typeface="Times New Roman"/>
              </a:rPr>
              <a:t> : Δpy/py</a:t>
            </a:r>
            <a:r>
              <a:rPr b="0" lang="pl-PL" sz="1600" spc="-1" strike="noStrike">
                <a:latin typeface="Times New Roman"/>
              </a:rPr>
              <a:t>1</a:t>
            </a:r>
            <a:endParaRPr b="0" lang="pl-PL" sz="1600" spc="-1" strike="noStrike">
              <a:latin typeface="Arial"/>
            </a:endParaRPr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Rodzaje dóbr 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97" name="CustomShape 2"/>
          <p:cNvSpPr/>
          <p:nvPr/>
        </p:nvSpPr>
        <p:spPr>
          <a:xfrm>
            <a:off x="0" y="1981080"/>
            <a:ext cx="8991000" cy="411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Dobra substytucyjne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, dotyczy substytutów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Exy&gt;0;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wzrost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ceny na jedno dobro powoduje wzrost popytu na</a:t>
            </a:r>
            <a:endParaRPr b="0" lang="pl-PL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drugie dobro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Dobra komplementarne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, dotyczy dóbr komplementarnych,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b="1" lang="pl-PL" sz="2800" spc="-1" strike="noStrike">
                <a:solidFill>
                  <a:srgbClr val="073e87"/>
                </a:solidFill>
                <a:latin typeface="Calibri"/>
                <a:ea typeface="DejaVu Sans"/>
              </a:rPr>
              <a:t>Exy&lt;0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;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wzrost ceny na jedno dobro wywołuje spadek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popytu na drugie dobro</a:t>
            </a:r>
            <a:endParaRPr b="0" lang="pl-PL" sz="28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CustomShape 1"/>
          <p:cNvSpPr/>
          <p:nvPr/>
        </p:nvSpPr>
        <p:spPr>
          <a:xfrm>
            <a:off x="685800" y="990720"/>
            <a:ext cx="7771680" cy="434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Dla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dóbr substytucyjnych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elastyczność mieszana popytu jest dodatnia (wzrost ceny kawy pobudza popyt na herbatę).</a:t>
            </a:r>
            <a:endParaRPr b="0" lang="pl-PL" sz="3200" spc="-1" strike="noStrike">
              <a:latin typeface="Arial"/>
            </a:endParaRPr>
          </a:p>
          <a:p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Dla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dóbr komplementarnych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elastyczność mieszana popytu jest ujemna (wzrost ceny benzyny obniża popyt na samochody).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4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CustomShape 1"/>
          <p:cNvSpPr/>
          <p:nvPr/>
        </p:nvSpPr>
        <p:spPr>
          <a:xfrm>
            <a:off x="685800" y="28576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podaży - cenowa</a:t>
            </a:r>
            <a:endParaRPr b="0" lang="pl-PL" sz="44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609480" y="609480"/>
            <a:ext cx="7848000" cy="167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Cenowa elastyczność podaży</a:t>
            </a:r>
            <a:endParaRPr b="0" lang="pl-PL" sz="5400" spc="-1" strike="noStrike">
              <a:latin typeface="Arial"/>
            </a:endParaRPr>
          </a:p>
        </p:txBody>
      </p:sp>
      <p:sp>
        <p:nvSpPr>
          <p:cNvPr id="30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302" name="CustomShape 3"/>
          <p:cNvSpPr/>
          <p:nvPr/>
        </p:nvSpPr>
        <p:spPr>
          <a:xfrm>
            <a:off x="533520" y="2895480"/>
            <a:ext cx="8305200" cy="20397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To intensywność reakcji sprzedawców (producentów), przejawiająca się w skali zmiany poziomu sprzedaży (produkcji) towarów lub usług na zmiany ceny.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CustomShape 1"/>
          <p:cNvSpPr/>
          <p:nvPr/>
        </p:nvSpPr>
        <p:spPr>
          <a:xfrm>
            <a:off x="609480" y="609480"/>
            <a:ext cx="7848000" cy="52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reakcji producentów na zmianę ceny produktu jest </a:t>
            </a:r>
            <a:endParaRPr b="0" lang="pl-PL" sz="3600" spc="-1" strike="noStrike">
              <a:latin typeface="Arial"/>
            </a:endParaRPr>
          </a:p>
          <a:p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cenowej elastyczności podaży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l-PL" sz="3600" spc="-1" strike="noStrike">
              <a:latin typeface="Arial"/>
            </a:endParaRPr>
          </a:p>
          <a:p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wielkość podaży danego dobra, przy wzroście (spadku) jego ceny.</a:t>
            </a: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609480" y="990720"/>
            <a:ext cx="7923960" cy="167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cenowej elastyczności podaży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305" name="CustomShape 2"/>
          <p:cNvSpPr/>
          <p:nvPr/>
        </p:nvSpPr>
        <p:spPr>
          <a:xfrm>
            <a:off x="457200" y="2637000"/>
            <a:ext cx="7858440" cy="348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06" name="CustomShape 3"/>
          <p:cNvSpPr/>
          <p:nvPr/>
        </p:nvSpPr>
        <p:spPr>
          <a:xfrm>
            <a:off x="685800" y="3200400"/>
            <a:ext cx="7771680" cy="19584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(interpretacyjną)</a:t>
            </a:r>
            <a:endParaRPr b="0" lang="pl-PL" sz="32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b="1" i="1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CustomShape 1"/>
          <p:cNvSpPr/>
          <p:nvPr/>
        </p:nvSpPr>
        <p:spPr>
          <a:xfrm>
            <a:off x="684360" y="14842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b="0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procentową zmianę ilości (wielkości) podaży do procentowej zmiany ceny</a:t>
            </a:r>
            <a:endParaRPr b="0" lang="pl-PL" sz="3200" spc="-1" strike="noStrike">
              <a:latin typeface="Arial"/>
            </a:endParaRPr>
          </a:p>
        </p:txBody>
      </p:sp>
      <p:pic>
        <p:nvPicPr>
          <p:cNvPr id="308" name="Obraz 328" descr=""/>
          <p:cNvPicPr/>
          <p:nvPr/>
        </p:nvPicPr>
        <p:blipFill>
          <a:blip r:embed="rId1"/>
          <a:stretch/>
        </p:blipFill>
        <p:spPr>
          <a:xfrm>
            <a:off x="2692440" y="3645000"/>
            <a:ext cx="3657240" cy="1574280"/>
          </a:xfrm>
          <a:prstGeom prst="rect">
            <a:avLst/>
          </a:prstGeom>
          <a:ln>
            <a:noFill/>
          </a:ln>
        </p:spPr>
      </p:pic>
    </p:spTree>
  </p:cSld>
  <p:transition spd="med">
    <p:pull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533520" y="19051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 przypadku </a:t>
            </a:r>
            <a:r>
              <a:rPr b="1" i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popytu</a:t>
            </a: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rozpatruje się </a:t>
            </a:r>
            <a:r>
              <a:rPr b="1" i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wpływ cen i dochodów</a:t>
            </a: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na tę kategorię. Stąd wyróżniamy: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914400" y="3581280"/>
            <a:ext cx="7543080" cy="2513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cenową popytu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dochodową popytu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mieszaną (krzyżową) popytu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CustomShape 1"/>
          <p:cNvSpPr/>
          <p:nvPr/>
        </p:nvSpPr>
        <p:spPr>
          <a:xfrm>
            <a:off x="251640" y="155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Metoda punktowa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      </a:t>
            </a:r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Eps= </a:t>
            </a:r>
            <a:r>
              <a:rPr b="1" i="1" lang="pl-PL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ΔQ/Q</a:t>
            </a:r>
            <a:r>
              <a:rPr b="1" i="1" lang="pl-PL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b="1" i="1" lang="pl-PL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: Δp/p</a:t>
            </a:r>
            <a:r>
              <a:rPr b="1" i="1" lang="pl-PL" sz="1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endParaRPr b="0" lang="pl-PL" sz="1600" spc="-1" strike="noStrike">
              <a:latin typeface="Arial"/>
            </a:endParaRPr>
          </a:p>
        </p:txBody>
      </p:sp>
      <p:sp>
        <p:nvSpPr>
          <p:cNvPr id="310" name="CustomShape 2"/>
          <p:cNvSpPr/>
          <p:nvPr/>
        </p:nvSpPr>
        <p:spPr>
          <a:xfrm>
            <a:off x="2776680" y="316224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ustomShape 1"/>
          <p:cNvSpPr/>
          <p:nvPr/>
        </p:nvSpPr>
        <p:spPr>
          <a:xfrm>
            <a:off x="685800" y="28576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Ponieważ podaż jest dodatnią funkcją ceny, zatem </a:t>
            </a:r>
            <a:r>
              <a:rPr b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cenowa podaży jest dodatnia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, tj. Eps&gt; 0.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Rodzaje podaży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31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314" name="CustomShape 3"/>
          <p:cNvSpPr/>
          <p:nvPr/>
        </p:nvSpPr>
        <p:spPr>
          <a:xfrm>
            <a:off x="0" y="1965240"/>
            <a:ext cx="8914680" cy="39294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Eps= 0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podaż sztywna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-elastyczność zerowa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Eps&lt;1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podaż nieelastyczna (względnie nieelast.)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elastyczność niska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Eps=1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podaż jednostkowa (proporcjonalna)-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elastycz-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ność równa jedności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Eps&gt;1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podaż elastyczna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(względnie elastyczna)-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elastycz-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ność wysoka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Eps=</a:t>
            </a:r>
            <a:r>
              <a:rPr b="1" lang="pl-PL" sz="2800" spc="-1" strike="noStrike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b="0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73e87"/>
                </a:solidFill>
                <a:latin typeface="Times New Roman"/>
                <a:ea typeface="DejaVu Sans"/>
              </a:rPr>
              <a:t>podaż doskonale elastyczna</a:t>
            </a:r>
            <a:r>
              <a:rPr b="1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elastyczność</a:t>
            </a:r>
            <a:endParaRPr b="0" lang="pl-PL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nieskończenie wielka</a:t>
            </a:r>
            <a:endParaRPr b="0" lang="pl-PL" sz="28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CustomShape 1"/>
          <p:cNvSpPr/>
          <p:nvPr/>
        </p:nvSpPr>
        <p:spPr>
          <a:xfrm>
            <a:off x="228600" y="228600"/>
            <a:ext cx="8686080" cy="647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Podaż doskonale elastyczna Eps=  ∞ 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Eps=</a:t>
            </a:r>
            <a:r>
              <a:rPr b="1" lang="pl-PL" sz="2800" spc="-1" strike="noStrike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podaż doskonale elastyczna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Zmiana wielkości podaży nie jest spowodowana zmianą ceny, gdyż cena jest stała; przykładem są dobra wyższego rzędu; przy tej cenie producenci są skłonni dostarczyć każdą ilość dobra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                                                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Q 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2800" spc="-1" strike="noStrike">
              <a:latin typeface="Arial"/>
            </a:endParaRPr>
          </a:p>
        </p:txBody>
      </p:sp>
      <p:sp>
        <p:nvSpPr>
          <p:cNvPr id="316" name="Line 2"/>
          <p:cNvSpPr/>
          <p:nvPr/>
        </p:nvSpPr>
        <p:spPr>
          <a:xfrm flipV="1">
            <a:off x="838080" y="2666880"/>
            <a:ext cx="360" cy="358128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17" name="Line 3"/>
          <p:cNvSpPr/>
          <p:nvPr/>
        </p:nvSpPr>
        <p:spPr>
          <a:xfrm>
            <a:off x="838080" y="6248160"/>
            <a:ext cx="6781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18" name="Line 4"/>
          <p:cNvSpPr/>
          <p:nvPr/>
        </p:nvSpPr>
        <p:spPr>
          <a:xfrm>
            <a:off x="838080" y="4572000"/>
            <a:ext cx="4191120" cy="36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9" name="Line 5"/>
          <p:cNvSpPr/>
          <p:nvPr/>
        </p:nvSpPr>
        <p:spPr>
          <a:xfrm>
            <a:off x="2590560" y="4572000"/>
            <a:ext cx="360" cy="16761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0" name="Line 6"/>
          <p:cNvSpPr/>
          <p:nvPr/>
        </p:nvSpPr>
        <p:spPr>
          <a:xfrm>
            <a:off x="4267080" y="4572000"/>
            <a:ext cx="360" cy="16761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380880" y="457200"/>
            <a:ext cx="8381160" cy="5637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Eps є(1;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∞)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podaż elastyczna (względnie elastyczna)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zmiana wielkości podaży jest większa niż % zmiana ceny; krzywa podaży przecina oś rzędnych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S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322" name="Line 2"/>
          <p:cNvSpPr/>
          <p:nvPr/>
        </p:nvSpPr>
        <p:spPr>
          <a:xfrm flipV="1">
            <a:off x="914400" y="2286000"/>
            <a:ext cx="360" cy="335268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Line 3"/>
          <p:cNvSpPr/>
          <p:nvPr/>
        </p:nvSpPr>
        <p:spPr>
          <a:xfrm>
            <a:off x="914400" y="5638680"/>
            <a:ext cx="48006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Line 4"/>
          <p:cNvSpPr/>
          <p:nvPr/>
        </p:nvSpPr>
        <p:spPr>
          <a:xfrm flipV="1">
            <a:off x="827280" y="3284640"/>
            <a:ext cx="3276720" cy="137160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5" name="Line 5"/>
          <p:cNvSpPr/>
          <p:nvPr/>
        </p:nvSpPr>
        <p:spPr>
          <a:xfrm>
            <a:off x="914400" y="3657600"/>
            <a:ext cx="228600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6" name="Line 6"/>
          <p:cNvSpPr/>
          <p:nvPr/>
        </p:nvSpPr>
        <p:spPr>
          <a:xfrm>
            <a:off x="914400" y="3962160"/>
            <a:ext cx="152388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7" name="Line 7"/>
          <p:cNvSpPr/>
          <p:nvPr/>
        </p:nvSpPr>
        <p:spPr>
          <a:xfrm>
            <a:off x="2438280" y="3962160"/>
            <a:ext cx="360" cy="167652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Line 8"/>
          <p:cNvSpPr/>
          <p:nvPr/>
        </p:nvSpPr>
        <p:spPr>
          <a:xfrm>
            <a:off x="3124080" y="3657600"/>
            <a:ext cx="360" cy="198108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CustomShape 1"/>
          <p:cNvSpPr/>
          <p:nvPr/>
        </p:nvSpPr>
        <p:spPr>
          <a:xfrm>
            <a:off x="304920" y="609480"/>
            <a:ext cx="8533800" cy="579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Eps=1 podaż jednostkowa (proporcjonalna)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% zmiana wielkości podaży jest doskonale równa % zmianie ceny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</a:t>
            </a:r>
            <a:endParaRPr b="0" lang="pl-PL" sz="2800" spc="-1" strike="noStrike">
              <a:latin typeface="Arial"/>
            </a:endParaRPr>
          </a:p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45˚ </a:t>
            </a:r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330" name="Line 2"/>
          <p:cNvSpPr/>
          <p:nvPr/>
        </p:nvSpPr>
        <p:spPr>
          <a:xfrm flipV="1">
            <a:off x="685800" y="2133360"/>
            <a:ext cx="360" cy="396252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1" name="Line 3"/>
          <p:cNvSpPr/>
          <p:nvPr/>
        </p:nvSpPr>
        <p:spPr>
          <a:xfrm>
            <a:off x="685800" y="6095880"/>
            <a:ext cx="48006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2" name="CustomShape 4"/>
          <p:cNvSpPr/>
          <p:nvPr/>
        </p:nvSpPr>
        <p:spPr>
          <a:xfrm>
            <a:off x="762120" y="5092560"/>
            <a:ext cx="1447200" cy="1004040"/>
          </a:xfrm>
          <a:custGeom>
            <a:avLst/>
            <a:gdLst/>
            <a:ahLst/>
            <a:rect l="l" t="t" r="r" b="b"/>
            <a:pathLst>
              <a:path w="21600" h="17811">
                <a:moveTo>
                  <a:pt x="12219" y="0"/>
                </a:moveTo>
                <a:cubicBezTo>
                  <a:pt x="18091" y="4028"/>
                  <a:pt x="21600" y="10690"/>
                  <a:pt x="21600" y="17811"/>
                </a:cubicBezTo>
                <a:moveTo>
                  <a:pt x="12219" y="0"/>
                </a:moveTo>
                <a:cubicBezTo>
                  <a:pt x="18091" y="4028"/>
                  <a:pt x="21600" y="10690"/>
                  <a:pt x="21600" y="17811"/>
                </a:cubicBezTo>
                <a:lnTo>
                  <a:pt x="0" y="17811"/>
                </a:lnTo>
                <a:close/>
              </a:path>
            </a:pathLst>
          </a:cu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Line 5"/>
          <p:cNvSpPr/>
          <p:nvPr/>
        </p:nvSpPr>
        <p:spPr>
          <a:xfrm flipV="1">
            <a:off x="685800" y="2361960"/>
            <a:ext cx="3276360" cy="373392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CustomShape 1"/>
          <p:cNvSpPr/>
          <p:nvPr/>
        </p:nvSpPr>
        <p:spPr>
          <a:xfrm>
            <a:off x="304920" y="380880"/>
            <a:ext cx="8609760" cy="624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Eps є(0;1)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podaż nieelastyczna (względnie nieelast.)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% zmiana wielkości podaży jest mniejsza od % zmiany ceny; krzywa podaży przecina oś odciętych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S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P2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Q1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Q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335" name="Line 2"/>
          <p:cNvSpPr/>
          <p:nvPr/>
        </p:nvSpPr>
        <p:spPr>
          <a:xfrm flipV="1">
            <a:off x="990360" y="1981080"/>
            <a:ext cx="360" cy="403848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6" name="Line 3"/>
          <p:cNvSpPr/>
          <p:nvPr/>
        </p:nvSpPr>
        <p:spPr>
          <a:xfrm>
            <a:off x="990360" y="6019560"/>
            <a:ext cx="579132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7" name="Line 4"/>
          <p:cNvSpPr/>
          <p:nvPr/>
        </p:nvSpPr>
        <p:spPr>
          <a:xfrm flipV="1">
            <a:off x="2438280" y="2286000"/>
            <a:ext cx="2514600" cy="373356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8" name="Line 5"/>
          <p:cNvSpPr/>
          <p:nvPr/>
        </p:nvSpPr>
        <p:spPr>
          <a:xfrm>
            <a:off x="990360" y="3657600"/>
            <a:ext cx="304812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9" name="Line 6"/>
          <p:cNvSpPr/>
          <p:nvPr/>
        </p:nvSpPr>
        <p:spPr>
          <a:xfrm>
            <a:off x="990360" y="4495680"/>
            <a:ext cx="251460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Line 7"/>
          <p:cNvSpPr/>
          <p:nvPr/>
        </p:nvSpPr>
        <p:spPr>
          <a:xfrm>
            <a:off x="3504960" y="4572000"/>
            <a:ext cx="360" cy="14475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1" name="Line 8"/>
          <p:cNvSpPr/>
          <p:nvPr/>
        </p:nvSpPr>
        <p:spPr>
          <a:xfrm>
            <a:off x="4038480" y="3657600"/>
            <a:ext cx="360" cy="23619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CustomShape 1"/>
          <p:cNvSpPr/>
          <p:nvPr/>
        </p:nvSpPr>
        <p:spPr>
          <a:xfrm>
            <a:off x="533520" y="609480"/>
            <a:ext cx="7923960" cy="579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Eps=0 podaż sztywna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zmiana ceny nie wywołuje żadnych zmian w wielkości podaży</a:t>
            </a:r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pl-PL" sz="2800" spc="-1" strike="noStrike">
              <a:latin typeface="Arial"/>
            </a:endParaRPr>
          </a:p>
          <a:p>
            <a:endParaRPr b="0" lang="pl-PL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</a:t>
            </a:r>
            <a:r>
              <a:rPr b="0" lang="pl-PL" sz="2800" spc="-1" strike="noStrike" baseline="-25000">
                <a:solidFill>
                  <a:srgbClr val="000000"/>
                </a:solidFill>
                <a:latin typeface="Calibri"/>
                <a:ea typeface="DejaVu Sans"/>
              </a:rPr>
              <a:t>Q1                                                   </a:t>
            </a:r>
            <a:r>
              <a:rPr b="0" lang="pl-PL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b="0" lang="pl-PL" sz="2800" spc="-1" strike="noStrike">
              <a:latin typeface="Arial"/>
            </a:endParaRPr>
          </a:p>
        </p:txBody>
      </p:sp>
      <p:sp>
        <p:nvSpPr>
          <p:cNvPr id="343" name="Line 2"/>
          <p:cNvSpPr/>
          <p:nvPr/>
        </p:nvSpPr>
        <p:spPr>
          <a:xfrm flipV="1">
            <a:off x="1295280" y="2286000"/>
            <a:ext cx="360" cy="358128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Line 3"/>
          <p:cNvSpPr/>
          <p:nvPr/>
        </p:nvSpPr>
        <p:spPr>
          <a:xfrm>
            <a:off x="1295280" y="5867280"/>
            <a:ext cx="5638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Line 4"/>
          <p:cNvSpPr/>
          <p:nvPr/>
        </p:nvSpPr>
        <p:spPr>
          <a:xfrm flipV="1">
            <a:off x="3657600" y="2438280"/>
            <a:ext cx="360" cy="342900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6" name="Line 5"/>
          <p:cNvSpPr/>
          <p:nvPr/>
        </p:nvSpPr>
        <p:spPr>
          <a:xfrm>
            <a:off x="1295280" y="3886200"/>
            <a:ext cx="236232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Line 6"/>
          <p:cNvSpPr/>
          <p:nvPr/>
        </p:nvSpPr>
        <p:spPr>
          <a:xfrm>
            <a:off x="1295280" y="5181480"/>
            <a:ext cx="2362320" cy="360"/>
          </a:xfrm>
          <a:prstGeom prst="line">
            <a:avLst/>
          </a:prstGeom>
          <a:ln cap="rnd" w="9360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/>
          <a:fillRef idx="0"/>
          <a:effectRef idx="0"/>
          <a:fontRef idx="minor"/>
        </p:style>
      </p:sp>
    </p:spTree>
  </p:cSld>
  <p:transition spd="med">
    <p:pull dir="r"/>
  </p:transition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Determinanty cenowej elastyczności podaży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349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Czas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Okres ultrakrótki – podaż sztywna,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Okres krótki – podaż nieelastyczna,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Okres długi – podaż elastyczna</a:t>
            </a:r>
            <a:endParaRPr b="0" lang="pl-PL" sz="32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Możliwość i koszt magazynowania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CustomShape 1"/>
          <p:cNvSpPr/>
          <p:nvPr/>
        </p:nvSpPr>
        <p:spPr>
          <a:xfrm>
            <a:off x="685800" y="1828800"/>
            <a:ext cx="7695720" cy="2589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Gdy krzywa podaży jest sztywna (niezależna od ceny): podaż doskonale nieelastyczna.</a:t>
            </a:r>
            <a:endParaRPr b="0" lang="pl-PL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pl-PL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Gdy krzywa podaży jest wyjątkowo wrażliwa na cenę (konkurencja doskonała w długim okresie): podaż doskonale elastyczna.</a:t>
            </a:r>
            <a:endParaRPr b="0" lang="pl-PL" sz="2400" spc="-1" strike="noStrike">
              <a:latin typeface="Arial"/>
            </a:endParaRPr>
          </a:p>
        </p:txBody>
      </p:sp>
      <p:sp>
        <p:nvSpPr>
          <p:cNvPr id="351" name="CustomShape 2"/>
          <p:cNvSpPr/>
          <p:nvPr/>
        </p:nvSpPr>
        <p:spPr>
          <a:xfrm>
            <a:off x="3142440" y="485640"/>
            <a:ext cx="4417920" cy="821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Zmiany równowagi rynkowej.</a:t>
            </a:r>
            <a:endParaRPr b="0" lang="pl-PL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Przypadki szczególne</a:t>
            </a:r>
            <a:endParaRPr b="0" lang="pl-PL" sz="2400" spc="-1" strike="noStrike"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6760" y="990720"/>
            <a:ext cx="860976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I.</a:t>
            </a:r>
            <a:endParaRPr b="0" lang="pl-PL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Elastyczność cenowa popytu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838080" y="2925720"/>
            <a:ext cx="7619400" cy="20397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To intensywność reakcji konsumentów, przejawiająca się w skali zmiany poziomu zakupów na zmiany ceny.</a:t>
            </a:r>
            <a:endParaRPr b="0" lang="pl-PL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CustomShape 1"/>
          <p:cNvSpPr/>
          <p:nvPr/>
        </p:nvSpPr>
        <p:spPr>
          <a:xfrm>
            <a:off x="1676880" y="457200"/>
            <a:ext cx="63961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1: sztywna podaż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353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54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5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356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59" name="CustomShape 8"/>
          <p:cNvSpPr/>
          <p:nvPr/>
        </p:nvSpPr>
        <p:spPr>
          <a:xfrm>
            <a:off x="480168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60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61" name="CustomShape 10"/>
          <p:cNvSpPr/>
          <p:nvPr/>
        </p:nvSpPr>
        <p:spPr>
          <a:xfrm>
            <a:off x="4344480" y="5867280"/>
            <a:ext cx="77544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q*=c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62" name="CustomShape 11"/>
          <p:cNvSpPr/>
          <p:nvPr/>
        </p:nvSpPr>
        <p:spPr>
          <a:xfrm>
            <a:off x="2059200" y="3505320"/>
            <a:ext cx="43272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p*</a:t>
            </a:r>
            <a:endParaRPr b="0" lang="pl-PL" sz="1800" spc="-1" strike="noStrike">
              <a:latin typeface="Arial"/>
            </a:endParaRPr>
          </a:p>
        </p:txBody>
      </p:sp>
      <p:sp>
        <p:nvSpPr>
          <p:cNvPr id="363" name="CustomShape 12"/>
          <p:cNvSpPr/>
          <p:nvPr/>
        </p:nvSpPr>
        <p:spPr>
          <a:xfrm>
            <a:off x="6019920" y="1371600"/>
            <a:ext cx="2437920" cy="13100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  <a:ea typeface="DejaVu Sans"/>
              </a:rPr>
              <a:t>W równowadze Ilość jest określona przez podaż a cena przez popyt</a:t>
            </a:r>
            <a:endParaRPr b="0" lang="pl-PL" sz="2000" spc="-1" strike="noStrike">
              <a:latin typeface="Arial"/>
            </a:endParaRPr>
          </a:p>
        </p:txBody>
      </p:sp>
    </p:spTree>
  </p:cSld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CustomShape 1"/>
          <p:cNvSpPr/>
          <p:nvPr/>
        </p:nvSpPr>
        <p:spPr>
          <a:xfrm>
            <a:off x="1981080" y="409680"/>
            <a:ext cx="63115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1: wzrost popytu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365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66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67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368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9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0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CustomShape 8"/>
          <p:cNvSpPr/>
          <p:nvPr/>
        </p:nvSpPr>
        <p:spPr>
          <a:xfrm>
            <a:off x="480168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72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73" name="Group 10"/>
          <p:cNvGrpSpPr/>
          <p:nvPr/>
        </p:nvGrpSpPr>
        <p:grpSpPr>
          <a:xfrm>
            <a:off x="3962160" y="1523880"/>
            <a:ext cx="2209680" cy="2895120"/>
            <a:chOff x="3962160" y="1523880"/>
            <a:chExt cx="2209680" cy="2895120"/>
          </a:xfrm>
        </p:grpSpPr>
        <p:sp>
          <p:nvSpPr>
            <p:cNvPr id="374" name="CustomShape 11"/>
            <p:cNvSpPr/>
            <p:nvPr/>
          </p:nvSpPr>
          <p:spPr>
            <a:xfrm>
              <a:off x="4197240" y="1930320"/>
              <a:ext cx="1974600" cy="2488680"/>
            </a:xfrm>
            <a:custGeom>
              <a:avLst/>
              <a:gdLst/>
              <a:ahLst/>
              <a:rect l="l" t="t" r="r" b="b"/>
              <a:pathLst>
                <a:path w="1393" h="1681">
                  <a:moveTo>
                    <a:pt x="0" y="0"/>
                  </a:moveTo>
                  <a:lnTo>
                    <a:pt x="268" y="447"/>
                  </a:lnTo>
                  <a:lnTo>
                    <a:pt x="581" y="915"/>
                  </a:lnTo>
                  <a:lnTo>
                    <a:pt x="1003" y="1409"/>
                  </a:lnTo>
                  <a:lnTo>
                    <a:pt x="1208" y="1594"/>
                  </a:lnTo>
                  <a:lnTo>
                    <a:pt x="1392" y="1680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5" name="CustomShape 12"/>
            <p:cNvSpPr/>
            <p:nvPr/>
          </p:nvSpPr>
          <p:spPr>
            <a:xfrm>
              <a:off x="3962160" y="1523880"/>
              <a:ext cx="430200" cy="39384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D’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376" name="Line 13"/>
          <p:cNvSpPr/>
          <p:nvPr/>
        </p:nvSpPr>
        <p:spPr>
          <a:xfrm flipH="1">
            <a:off x="2590560" y="2819160"/>
            <a:ext cx="2133720" cy="36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CustomShape 14"/>
          <p:cNvSpPr/>
          <p:nvPr/>
        </p:nvSpPr>
        <p:spPr>
          <a:xfrm>
            <a:off x="4344480" y="5867280"/>
            <a:ext cx="77544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q*=c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78" name="CustomShape 15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79" name="CustomShape 16"/>
          <p:cNvSpPr/>
          <p:nvPr/>
        </p:nvSpPr>
        <p:spPr>
          <a:xfrm>
            <a:off x="2135160" y="26668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80" name="Line 17"/>
          <p:cNvSpPr/>
          <p:nvPr/>
        </p:nvSpPr>
        <p:spPr>
          <a:xfrm>
            <a:off x="3809880" y="2133360"/>
            <a:ext cx="380880" cy="360"/>
          </a:xfrm>
          <a:prstGeom prst="line">
            <a:avLst/>
          </a:prstGeom>
          <a:ln w="76320">
            <a:solidFill>
              <a:srgbClr val="33cc3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CustomShape 1"/>
          <p:cNvSpPr/>
          <p:nvPr/>
        </p:nvSpPr>
        <p:spPr>
          <a:xfrm>
            <a:off x="2057760" y="409680"/>
            <a:ext cx="63457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1: wzrost podaży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382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83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4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385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87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88" name="CustomShape 8"/>
          <p:cNvSpPr/>
          <p:nvPr/>
        </p:nvSpPr>
        <p:spPr>
          <a:xfrm>
            <a:off x="472536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89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90" name="Line 10"/>
          <p:cNvSpPr/>
          <p:nvPr/>
        </p:nvSpPr>
        <p:spPr>
          <a:xfrm flipV="1">
            <a:off x="525780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91" name="CustomShape 11"/>
          <p:cNvSpPr/>
          <p:nvPr/>
        </p:nvSpPr>
        <p:spPr>
          <a:xfrm>
            <a:off x="5334840" y="1371600"/>
            <a:ext cx="38520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S’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392" name="Line 12"/>
          <p:cNvSpPr/>
          <p:nvPr/>
        </p:nvSpPr>
        <p:spPr>
          <a:xfrm flipH="1">
            <a:off x="2590560" y="4190760"/>
            <a:ext cx="2667240" cy="36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93" name="CustomShape 13"/>
          <p:cNvSpPr/>
          <p:nvPr/>
        </p:nvSpPr>
        <p:spPr>
          <a:xfrm>
            <a:off x="4421520" y="586728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94" name="CustomShape 14"/>
          <p:cNvSpPr/>
          <p:nvPr/>
        </p:nvSpPr>
        <p:spPr>
          <a:xfrm>
            <a:off x="5031000" y="586728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95" name="CustomShape 15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96" name="CustomShape 16"/>
          <p:cNvSpPr/>
          <p:nvPr/>
        </p:nvSpPr>
        <p:spPr>
          <a:xfrm>
            <a:off x="2058840" y="40384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397" name="Line 17"/>
          <p:cNvSpPr/>
          <p:nvPr/>
        </p:nvSpPr>
        <p:spPr>
          <a:xfrm>
            <a:off x="4800600" y="1981080"/>
            <a:ext cx="380880" cy="360"/>
          </a:xfrm>
          <a:prstGeom prst="line">
            <a:avLst/>
          </a:prstGeom>
          <a:ln w="76320">
            <a:solidFill>
              <a:srgbClr val="33cc33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CustomShape 1"/>
          <p:cNvSpPr/>
          <p:nvPr/>
        </p:nvSpPr>
        <p:spPr>
          <a:xfrm>
            <a:off x="2440080" y="409680"/>
            <a:ext cx="4277520" cy="821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2: </a:t>
            </a:r>
            <a:endParaRPr b="0" lang="pl-PL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podaż doskonale elastyczna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399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00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1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402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4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05" name="CustomShape 8"/>
          <p:cNvSpPr/>
          <p:nvPr/>
        </p:nvSpPr>
        <p:spPr>
          <a:xfrm>
            <a:off x="4573440" y="5791320"/>
            <a:ext cx="41580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06" name="CustomShape 9"/>
          <p:cNvSpPr/>
          <p:nvPr/>
        </p:nvSpPr>
        <p:spPr>
          <a:xfrm>
            <a:off x="2058480" y="3505320"/>
            <a:ext cx="39888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07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9" name="CustomShape 12"/>
          <p:cNvSpPr/>
          <p:nvPr/>
        </p:nvSpPr>
        <p:spPr>
          <a:xfrm>
            <a:off x="6095880" y="1447920"/>
            <a:ext cx="2072880" cy="1614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l-PL" sz="2000" spc="-1" strike="noStrike">
                <a:solidFill>
                  <a:srgbClr val="000000"/>
                </a:solidFill>
                <a:latin typeface="Arial"/>
                <a:ea typeface="DejaVu Sans"/>
              </a:rPr>
              <a:t>W równowadze ilość jest określona przez popyt a cena przez podaż.</a:t>
            </a:r>
            <a:endParaRPr b="0" lang="pl-PL" sz="2000" spc="-1" strike="noStrike">
              <a:latin typeface="Arial"/>
            </a:endParaRPr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ustomShape 1"/>
          <p:cNvSpPr/>
          <p:nvPr/>
        </p:nvSpPr>
        <p:spPr>
          <a:xfrm>
            <a:off x="1523880" y="380880"/>
            <a:ext cx="63115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2: wzrost popytu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411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12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3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414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5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6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17" name="CustomShape 8"/>
          <p:cNvSpPr/>
          <p:nvPr/>
        </p:nvSpPr>
        <p:spPr>
          <a:xfrm>
            <a:off x="45738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18" name="CustomShape 9"/>
          <p:cNvSpPr/>
          <p:nvPr/>
        </p:nvSpPr>
        <p:spPr>
          <a:xfrm>
            <a:off x="2058480" y="3505320"/>
            <a:ext cx="39888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19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21" name="Group 12"/>
          <p:cNvGrpSpPr/>
          <p:nvPr/>
        </p:nvGrpSpPr>
        <p:grpSpPr>
          <a:xfrm>
            <a:off x="3962160" y="1523880"/>
            <a:ext cx="2209680" cy="2895120"/>
            <a:chOff x="3962160" y="1523880"/>
            <a:chExt cx="2209680" cy="2895120"/>
          </a:xfrm>
        </p:grpSpPr>
        <p:sp>
          <p:nvSpPr>
            <p:cNvPr id="422" name="CustomShape 13"/>
            <p:cNvSpPr/>
            <p:nvPr/>
          </p:nvSpPr>
          <p:spPr>
            <a:xfrm>
              <a:off x="4197240" y="1930320"/>
              <a:ext cx="1974600" cy="2488680"/>
            </a:xfrm>
            <a:custGeom>
              <a:avLst/>
              <a:gdLst/>
              <a:ahLst/>
              <a:rect l="l" t="t" r="r" b="b"/>
              <a:pathLst>
                <a:path w="1393" h="1681">
                  <a:moveTo>
                    <a:pt x="0" y="0"/>
                  </a:moveTo>
                  <a:lnTo>
                    <a:pt x="268" y="447"/>
                  </a:lnTo>
                  <a:lnTo>
                    <a:pt x="581" y="915"/>
                  </a:lnTo>
                  <a:lnTo>
                    <a:pt x="1003" y="1409"/>
                  </a:lnTo>
                  <a:lnTo>
                    <a:pt x="1208" y="1594"/>
                  </a:lnTo>
                  <a:lnTo>
                    <a:pt x="1392" y="1680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prstDash val="dash"/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3" name="CustomShape 14"/>
            <p:cNvSpPr/>
            <p:nvPr/>
          </p:nvSpPr>
          <p:spPr>
            <a:xfrm>
              <a:off x="3962160" y="1523880"/>
              <a:ext cx="430200" cy="39384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D’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424" name="Line 15"/>
          <p:cNvSpPr/>
          <p:nvPr/>
        </p:nvSpPr>
        <p:spPr>
          <a:xfrm>
            <a:off x="5410080" y="3733560"/>
            <a:ext cx="360" cy="205740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CustomShape 16"/>
          <p:cNvSpPr/>
          <p:nvPr/>
        </p:nvSpPr>
        <p:spPr>
          <a:xfrm>
            <a:off x="518328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CustomShape 1"/>
          <p:cNvSpPr/>
          <p:nvPr/>
        </p:nvSpPr>
        <p:spPr>
          <a:xfrm>
            <a:off x="1371960" y="380880"/>
            <a:ext cx="63457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l-PL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Przypadek szczególny nr 2: wzrost podaży</a:t>
            </a:r>
            <a:endParaRPr b="0" lang="pl-PL" sz="2400" spc="-1" strike="noStrike">
              <a:latin typeface="Arial"/>
            </a:endParaRPr>
          </a:p>
        </p:txBody>
      </p:sp>
      <p:grpSp>
        <p:nvGrpSpPr>
          <p:cNvPr id="427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28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9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/>
            <a:p>
              <a:pPr>
                <a:lnSpc>
                  <a:spcPct val="100000"/>
                </a:lnSpc>
              </a:pPr>
              <a:r>
                <a:rPr b="1" i="1" lang="pl-PL" sz="2000" spc="-1" strike="noStrike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b="0" lang="pl-PL" sz="2000" spc="-1" strike="noStrike">
                <a:latin typeface="Arial"/>
              </a:endParaRPr>
            </a:p>
          </p:txBody>
        </p:sp>
      </p:grpSp>
      <p:sp>
        <p:nvSpPr>
          <p:cNvPr id="430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1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2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33" name="CustomShape 8"/>
          <p:cNvSpPr/>
          <p:nvPr/>
        </p:nvSpPr>
        <p:spPr>
          <a:xfrm>
            <a:off x="45738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34" name="CustomShape 9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35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Line 12"/>
          <p:cNvSpPr/>
          <p:nvPr/>
        </p:nvSpPr>
        <p:spPr>
          <a:xfrm>
            <a:off x="5257800" y="4267080"/>
            <a:ext cx="360" cy="1523880"/>
          </a:xfrm>
          <a:prstGeom prst="line">
            <a:avLst/>
          </a:prstGeom>
          <a:ln cap="rnd" w="28440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38" name="CustomShape 13"/>
          <p:cNvSpPr/>
          <p:nvPr/>
        </p:nvSpPr>
        <p:spPr>
          <a:xfrm>
            <a:off x="50310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  <p:sp>
        <p:nvSpPr>
          <p:cNvPr id="439" name="Line 14"/>
          <p:cNvSpPr/>
          <p:nvPr/>
        </p:nvSpPr>
        <p:spPr>
          <a:xfrm>
            <a:off x="2590560" y="426708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40" name="CustomShape 15"/>
          <p:cNvSpPr/>
          <p:nvPr/>
        </p:nvSpPr>
        <p:spPr>
          <a:xfrm>
            <a:off x="6782400" y="3809880"/>
            <a:ext cx="38520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2000" spc="-1" strike="noStrike">
                <a:solidFill>
                  <a:srgbClr val="000000"/>
                </a:solidFill>
                <a:latin typeface="Century Gothic"/>
                <a:ea typeface="DejaVu Sans"/>
              </a:rPr>
              <a:t>S’</a:t>
            </a:r>
            <a:endParaRPr b="0" lang="pl-PL" sz="2000" spc="-1" strike="noStrike">
              <a:latin typeface="Arial"/>
            </a:endParaRPr>
          </a:p>
        </p:txBody>
      </p:sp>
      <p:sp>
        <p:nvSpPr>
          <p:cNvPr id="441" name="CustomShape 16"/>
          <p:cNvSpPr/>
          <p:nvPr/>
        </p:nvSpPr>
        <p:spPr>
          <a:xfrm>
            <a:off x="2058840" y="40384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i="1" lang="pl-PL" sz="1800" spc="-1" strike="noStrike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b="1" i="1" lang="pl-PL" sz="1200" spc="-1" strike="noStrike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b="0" lang="pl-PL" sz="1200" spc="-1" strike="noStrike">
              <a:latin typeface="Arial"/>
            </a:endParaRPr>
          </a:p>
        </p:txBody>
      </p:sp>
    </p:spTree>
  </p:cSld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CustomShape 1"/>
          <p:cNvSpPr/>
          <p:nvPr/>
        </p:nvSpPr>
        <p:spPr>
          <a:xfrm>
            <a:off x="611640" y="620640"/>
            <a:ext cx="6246000" cy="310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Źródła: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http://www.kozminski.edu.pl/uploads/import/kozminski/pl/default_opisy/2989/15/1/elastycznosc_popytu_i_podazy.pptx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D. Begg, S, Fisher, R. Dornbush, </a:t>
            </a:r>
            <a:r>
              <a:rPr b="0" i="1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Mikroekonomia, </a:t>
            </a: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PWE, Warszawa 2007.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M. Rekowski, </a:t>
            </a:r>
            <a:r>
              <a:rPr b="0" i="1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Mikroekonomia, </a:t>
            </a: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Wydawnictwo Akademia, Poznań 2007.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Arial"/>
                <a:ea typeface="DejaVu Sans"/>
              </a:rPr>
              <a:t>Oraz inne pozycje z zakresu mikroekonomii.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800" spc="-1" strike="noStrike"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685800" y="1295280"/>
            <a:ext cx="7771680" cy="426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lub nieelastyczności jest </a:t>
            </a:r>
            <a:endParaRPr b="0" lang="pl-PL" sz="3600" spc="-1" strike="noStrike">
              <a:latin typeface="Arial"/>
            </a:endParaRPr>
          </a:p>
          <a:p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cenowej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l-PL" sz="3600" spc="-1" strike="noStrike">
              <a:latin typeface="Arial"/>
            </a:endParaRPr>
          </a:p>
          <a:p>
            <a:endParaRPr b="0" lang="pl-PL" sz="3600" spc="-1" strike="noStrike">
              <a:latin typeface="Arial"/>
            </a:endParaRPr>
          </a:p>
          <a:p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wielkość popytu na dane dobro, przy wzroście (spadku) ceny.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6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685800" y="1447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Wskaźnik cenowej elastyczności popytu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b="0" lang="pl-PL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pl-PL" sz="4400" spc="-1" strike="noStrike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762120" y="2895480"/>
            <a:ext cx="7695360" cy="228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(interpretacyjną)</a:t>
            </a:r>
            <a:endParaRPr b="0" lang="pl-PL" sz="3200" spc="-1" strike="noStrike">
              <a:latin typeface="Arial"/>
            </a:endParaRPr>
          </a:p>
          <a:p>
            <a:pPr marL="343080" indent="-342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1" i="1" lang="pl-PL" sz="32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b="1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</p:spTree>
  </p:cSld>
  <p:transition spd="med">
    <p:pull dir="r"/>
  </p:transition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380880" y="1523880"/>
            <a:ext cx="8076600" cy="213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i="1" lang="pl-PL" sz="3600" spc="-1" strike="noStrike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b="0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i="1" lang="pl-PL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/interpretacyjna</a:t>
            </a:r>
            <a:endParaRPr b="0" lang="pl-PL" sz="3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b="0" i="1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procentową zmianę ilości (wielkości) popytu do procentowej zmiany ceny</a:t>
            </a: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l-PL" sz="3200" spc="-1" strike="noStrike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</a:pPr>
            <a:r>
              <a:rPr b="0" lang="pl-PL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l-PL" sz="3200" spc="-1" strike="noStrike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3848040" y="318600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8" name="Obraz 174" descr=""/>
          <p:cNvPicPr/>
          <p:nvPr/>
        </p:nvPicPr>
        <p:blipFill>
          <a:blip r:embed="rId1"/>
          <a:stretch/>
        </p:blipFill>
        <p:spPr>
          <a:xfrm>
            <a:off x="2362320" y="3962520"/>
            <a:ext cx="4419360" cy="1510920"/>
          </a:xfrm>
          <a:prstGeom prst="rect">
            <a:avLst/>
          </a:prstGeom>
          <a:ln>
            <a:noFill/>
          </a:ln>
        </p:spPr>
      </p:pic>
    </p:spTree>
  </p:cSld>
  <p:transition spd="med">
    <p:pull dir="r"/>
  </p:transition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Application>LibreOffice/6.0.5.2$Windows_x86 LibreOffice_project/54c8cbb85f300ac59db32fe8a675ff7683cd5a16</Application>
  <Words>2059</Words>
  <Paragraphs>229</Paragraphs>
  <Company>drela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2005-10-29T12:35:50Z</dcterms:created>
  <dc:creator/>
  <dc:description/>
  <dc:language>pl-PL</dc:language>
  <cp:lastModifiedBy/>
  <dcterms:modified xsi:type="dcterms:W3CDTF">2022-10-17T12:33:18Z</dcterms:modified>
  <cp:revision>2</cp:revision>
  <dc:subject/>
  <dc:title>Prezentacja programu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drela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Pokaz na ekranie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65</vt:i4>
  </property>
</Properties>
</file>