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306" r:id="rId3"/>
    <p:sldId id="345" r:id="rId4"/>
    <p:sldId id="321" r:id="rId5"/>
    <p:sldId id="322" r:id="rId6"/>
    <p:sldId id="323" r:id="rId7"/>
    <p:sldId id="264" r:id="rId8"/>
    <p:sldId id="291" r:id="rId9"/>
    <p:sldId id="325" r:id="rId10"/>
    <p:sldId id="289" r:id="rId11"/>
    <p:sldId id="341" r:id="rId12"/>
    <p:sldId id="286" r:id="rId13"/>
    <p:sldId id="287" r:id="rId14"/>
    <p:sldId id="327" r:id="rId15"/>
    <p:sldId id="290" r:id="rId16"/>
    <p:sldId id="270" r:id="rId17"/>
    <p:sldId id="271" r:id="rId18"/>
    <p:sldId id="272" r:id="rId19"/>
    <p:sldId id="346" r:id="rId20"/>
    <p:sldId id="349" r:id="rId21"/>
    <p:sldId id="357" r:id="rId22"/>
    <p:sldId id="347" r:id="rId23"/>
    <p:sldId id="348" r:id="rId24"/>
    <p:sldId id="362" r:id="rId25"/>
    <p:sldId id="366" r:id="rId26"/>
    <p:sldId id="36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56C36B-D7B0-4141-8DE8-6E05A19915C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0A72EE-A9F5-47EC-8C64-3E53769406F1}">
      <dgm:prSet phldrT="[Tekst]"/>
      <dgm:spPr/>
      <dgm:t>
        <a:bodyPr/>
        <a:lstStyle/>
        <a:p>
          <a:r>
            <a:rPr lang="pl-PL" dirty="0" smtClean="0"/>
            <a:t>Koncepcja </a:t>
          </a:r>
          <a:endParaRPr lang="en-US" dirty="0"/>
        </a:p>
      </dgm:t>
    </dgm:pt>
    <dgm:pt modelId="{3B4B83B5-A9F7-4479-89C6-739BEC93AC03}" type="parTrans" cxnId="{D3443420-3027-41A2-AD3A-EAF1BC49725B}">
      <dgm:prSet/>
      <dgm:spPr/>
      <dgm:t>
        <a:bodyPr/>
        <a:lstStyle/>
        <a:p>
          <a:endParaRPr lang="en-US"/>
        </a:p>
      </dgm:t>
    </dgm:pt>
    <dgm:pt modelId="{F02A800E-B883-4184-B25D-356DB80955B3}" type="sibTrans" cxnId="{D3443420-3027-41A2-AD3A-EAF1BC49725B}">
      <dgm:prSet/>
      <dgm:spPr/>
      <dgm:t>
        <a:bodyPr/>
        <a:lstStyle/>
        <a:p>
          <a:endParaRPr lang="en-US"/>
        </a:p>
      </dgm:t>
    </dgm:pt>
    <dgm:pt modelId="{93445239-ADD9-4DF1-984C-C9C924B0D054}">
      <dgm:prSet phldrT="[Tekst]" custT="1"/>
      <dgm:spPr/>
      <dgm:t>
        <a:bodyPr/>
        <a:lstStyle/>
        <a:p>
          <a:r>
            <a:rPr lang="pl-PL" sz="2000" b="0" dirty="0" smtClean="0"/>
            <a:t>kompleksowość</a:t>
          </a:r>
          <a:endParaRPr lang="en-US" sz="2000" b="0" dirty="0"/>
        </a:p>
      </dgm:t>
    </dgm:pt>
    <dgm:pt modelId="{2A305219-055A-4C30-8B99-71301E989C8C}" type="parTrans" cxnId="{1AC4DC87-DE9E-4809-BBB5-2E3BD37FC5DD}">
      <dgm:prSet/>
      <dgm:spPr/>
      <dgm:t>
        <a:bodyPr/>
        <a:lstStyle/>
        <a:p>
          <a:endParaRPr lang="en-US"/>
        </a:p>
      </dgm:t>
    </dgm:pt>
    <dgm:pt modelId="{7250FB43-DD1D-47A2-B540-B0556C227474}" type="sibTrans" cxnId="{1AC4DC87-DE9E-4809-BBB5-2E3BD37FC5DD}">
      <dgm:prSet/>
      <dgm:spPr/>
      <dgm:t>
        <a:bodyPr/>
        <a:lstStyle/>
        <a:p>
          <a:endParaRPr lang="en-US"/>
        </a:p>
      </dgm:t>
    </dgm:pt>
    <dgm:pt modelId="{26870CDD-E46C-4110-90FB-CE1BE0DD3EB6}">
      <dgm:prSet phldrT="[Tekst]" custT="1"/>
      <dgm:spPr/>
      <dgm:t>
        <a:bodyPr/>
        <a:lstStyle/>
        <a:p>
          <a:r>
            <a:rPr lang="pl-PL" altLang="pl-PL" sz="2000" b="0" i="0" dirty="0" smtClean="0">
              <a:solidFill>
                <a:schemeClr val="tx1"/>
              </a:solidFill>
            </a:rPr>
            <a:t>działania w obszarze: społecznym, gospodarczym, przestrzennym i ekologicznym </a:t>
          </a:r>
          <a:endParaRPr lang="en-US" sz="2000" b="0" dirty="0"/>
        </a:p>
      </dgm:t>
    </dgm:pt>
    <dgm:pt modelId="{288436FF-3A5D-4F60-9E2F-54E68A72317E}" type="parTrans" cxnId="{F9A07E12-8F59-4B2A-BA35-85487D17B8D7}">
      <dgm:prSet/>
      <dgm:spPr/>
      <dgm:t>
        <a:bodyPr/>
        <a:lstStyle/>
        <a:p>
          <a:endParaRPr lang="en-US"/>
        </a:p>
      </dgm:t>
    </dgm:pt>
    <dgm:pt modelId="{404C3066-E685-4D26-BF08-4427E1C2A9D6}" type="sibTrans" cxnId="{F9A07E12-8F59-4B2A-BA35-85487D17B8D7}">
      <dgm:prSet/>
      <dgm:spPr/>
      <dgm:t>
        <a:bodyPr/>
        <a:lstStyle/>
        <a:p>
          <a:endParaRPr lang="en-US"/>
        </a:p>
      </dgm:t>
    </dgm:pt>
    <dgm:pt modelId="{411438A3-69A0-4EF3-B7EC-A03E0A7C9CCA}">
      <dgm:prSet phldrT="[Tekst]"/>
      <dgm:spPr/>
      <dgm:t>
        <a:bodyPr/>
        <a:lstStyle/>
        <a:p>
          <a:r>
            <a:rPr lang="pl-PL" dirty="0" smtClean="0"/>
            <a:t>Organizacja </a:t>
          </a:r>
          <a:endParaRPr lang="en-US" dirty="0"/>
        </a:p>
      </dgm:t>
    </dgm:pt>
    <dgm:pt modelId="{3C16FA0F-C4EE-43CF-9079-ED17837047FE}" type="parTrans" cxnId="{C3A9A66E-3171-4CB1-96D8-8400B5C311B4}">
      <dgm:prSet/>
      <dgm:spPr/>
      <dgm:t>
        <a:bodyPr/>
        <a:lstStyle/>
        <a:p>
          <a:endParaRPr lang="en-US"/>
        </a:p>
      </dgm:t>
    </dgm:pt>
    <dgm:pt modelId="{8D29DE1C-AF1B-4A57-BEC9-B8B10DFA1DAD}" type="sibTrans" cxnId="{C3A9A66E-3171-4CB1-96D8-8400B5C311B4}">
      <dgm:prSet/>
      <dgm:spPr/>
      <dgm:t>
        <a:bodyPr/>
        <a:lstStyle/>
        <a:p>
          <a:endParaRPr lang="en-US"/>
        </a:p>
      </dgm:t>
    </dgm:pt>
    <dgm:pt modelId="{2DAEBA43-C02F-4DEC-8DF5-BF1B4C509B41}">
      <dgm:prSet phldrT="[Tekst]"/>
      <dgm:spPr/>
      <dgm:t>
        <a:bodyPr/>
        <a:lstStyle/>
        <a:p>
          <a:r>
            <a:rPr lang="pl-PL" b="1" dirty="0" err="1" smtClean="0"/>
            <a:t>Bottom</a:t>
          </a:r>
          <a:r>
            <a:rPr lang="pl-PL" b="1" dirty="0" smtClean="0"/>
            <a:t> </a:t>
          </a:r>
          <a:r>
            <a:rPr lang="pl-PL" b="1" dirty="0" err="1" smtClean="0"/>
            <a:t>up</a:t>
          </a:r>
          <a:r>
            <a:rPr lang="pl-PL" b="1" dirty="0" smtClean="0"/>
            <a:t>: </a:t>
          </a:r>
          <a:r>
            <a:rPr lang="pl-PL" altLang="pl-PL" b="0" i="0" dirty="0" smtClean="0">
              <a:solidFill>
                <a:schemeClr val="tx1"/>
              </a:solidFill>
            </a:rPr>
            <a:t>aktywizacja społeczności lokalnej</a:t>
          </a:r>
          <a:endParaRPr lang="en-US" b="0" dirty="0"/>
        </a:p>
      </dgm:t>
    </dgm:pt>
    <dgm:pt modelId="{6343AC7D-0888-4FE4-A6A3-D3D30F61E84A}" type="parTrans" cxnId="{1E47D7AB-1616-4BA5-98D5-5AB0FAE2BCB6}">
      <dgm:prSet/>
      <dgm:spPr/>
      <dgm:t>
        <a:bodyPr/>
        <a:lstStyle/>
        <a:p>
          <a:endParaRPr lang="en-US"/>
        </a:p>
      </dgm:t>
    </dgm:pt>
    <dgm:pt modelId="{CCC6F105-1407-4197-A4F0-67DF3C180516}" type="sibTrans" cxnId="{1E47D7AB-1616-4BA5-98D5-5AB0FAE2BCB6}">
      <dgm:prSet/>
      <dgm:spPr/>
      <dgm:t>
        <a:bodyPr/>
        <a:lstStyle/>
        <a:p>
          <a:endParaRPr lang="en-US"/>
        </a:p>
      </dgm:t>
    </dgm:pt>
    <dgm:pt modelId="{9D17F387-B046-4811-BBF7-E34211626F80}">
      <dgm:prSet phldrT="[Tekst]"/>
      <dgm:spPr/>
      <dgm:t>
        <a:bodyPr/>
        <a:lstStyle/>
        <a:p>
          <a:r>
            <a:rPr lang="pl-PL" dirty="0" smtClean="0"/>
            <a:t>Realizacja </a:t>
          </a:r>
          <a:endParaRPr lang="en-US" dirty="0"/>
        </a:p>
      </dgm:t>
    </dgm:pt>
    <dgm:pt modelId="{0FC01B97-C5CC-48E6-BDF1-B449AE27E7E4}" type="parTrans" cxnId="{9CA4436E-413F-4C22-8D6E-235234DD6315}">
      <dgm:prSet/>
      <dgm:spPr/>
      <dgm:t>
        <a:bodyPr/>
        <a:lstStyle/>
        <a:p>
          <a:endParaRPr lang="en-US"/>
        </a:p>
      </dgm:t>
    </dgm:pt>
    <dgm:pt modelId="{3DF88D60-1F6F-4E13-87E8-87BBC22EF605}" type="sibTrans" cxnId="{9CA4436E-413F-4C22-8D6E-235234DD6315}">
      <dgm:prSet/>
      <dgm:spPr/>
      <dgm:t>
        <a:bodyPr/>
        <a:lstStyle/>
        <a:p>
          <a:endParaRPr lang="en-US"/>
        </a:p>
      </dgm:t>
    </dgm:pt>
    <dgm:pt modelId="{716F7B4B-1790-45F1-ABFB-83E13AD0FA2E}">
      <dgm:prSet phldrT="[Tekst]"/>
      <dgm:spPr/>
      <dgm:t>
        <a:bodyPr/>
        <a:lstStyle/>
        <a:p>
          <a:r>
            <a:rPr lang="pl-PL" altLang="pl-PL" b="0" i="0" dirty="0" smtClean="0">
              <a:solidFill>
                <a:schemeClr val="tx1"/>
              </a:solidFill>
            </a:rPr>
            <a:t>skoncentrowanie na wybranych obszarach problematycznych, kryzysowych, zdegradowanych</a:t>
          </a:r>
          <a:endParaRPr lang="en-US" b="0" dirty="0"/>
        </a:p>
      </dgm:t>
    </dgm:pt>
    <dgm:pt modelId="{E0544914-B0A7-4D14-8AE1-0F14C9F33F25}" type="parTrans" cxnId="{C8ED5C0A-63B7-4CFB-9885-ECE99A3FE85D}">
      <dgm:prSet/>
      <dgm:spPr/>
      <dgm:t>
        <a:bodyPr/>
        <a:lstStyle/>
        <a:p>
          <a:endParaRPr lang="en-US"/>
        </a:p>
      </dgm:t>
    </dgm:pt>
    <dgm:pt modelId="{63134552-799B-43E9-A7E5-FDCB39B98A62}" type="sibTrans" cxnId="{C8ED5C0A-63B7-4CFB-9885-ECE99A3FE85D}">
      <dgm:prSet/>
      <dgm:spPr/>
      <dgm:t>
        <a:bodyPr/>
        <a:lstStyle/>
        <a:p>
          <a:endParaRPr lang="en-US"/>
        </a:p>
      </dgm:t>
    </dgm:pt>
    <dgm:pt modelId="{B7FD0C46-E06B-4865-988C-0368A177FEDE}">
      <dgm:prSet phldrT="[Tekst]"/>
      <dgm:spPr/>
      <dgm:t>
        <a:bodyPr/>
        <a:lstStyle/>
        <a:p>
          <a:r>
            <a:rPr lang="pl-PL" b="0" dirty="0" smtClean="0"/>
            <a:t>Strategiczne, długoterminowe planowanie i działania </a:t>
          </a:r>
          <a:endParaRPr lang="en-US" b="0" dirty="0"/>
        </a:p>
      </dgm:t>
    </dgm:pt>
    <dgm:pt modelId="{3820FE3A-621A-48B6-9416-33E214BDC188}" type="parTrans" cxnId="{EB0CBEC0-5530-453A-A866-C833856F7D8E}">
      <dgm:prSet/>
      <dgm:spPr/>
      <dgm:t>
        <a:bodyPr/>
        <a:lstStyle/>
        <a:p>
          <a:endParaRPr lang="en-US"/>
        </a:p>
      </dgm:t>
    </dgm:pt>
    <dgm:pt modelId="{7D647F7D-CC7E-4AE9-B000-DF142E3208D6}" type="sibTrans" cxnId="{EB0CBEC0-5530-453A-A866-C833856F7D8E}">
      <dgm:prSet/>
      <dgm:spPr/>
      <dgm:t>
        <a:bodyPr/>
        <a:lstStyle/>
        <a:p>
          <a:endParaRPr lang="en-US"/>
        </a:p>
      </dgm:t>
    </dgm:pt>
    <dgm:pt modelId="{05123CED-A07F-48A5-B756-E8F6154CFEA2}">
      <dgm:prSet custT="1"/>
      <dgm:spPr/>
      <dgm:t>
        <a:bodyPr/>
        <a:lstStyle/>
        <a:p>
          <a:r>
            <a:rPr lang="pl-PL" altLang="pl-PL" sz="2400" b="1" i="0" dirty="0" smtClean="0">
              <a:solidFill>
                <a:schemeClr val="tx1"/>
              </a:solidFill>
            </a:rPr>
            <a:t>zrównoważony rozwój </a:t>
          </a:r>
          <a:r>
            <a:rPr lang="pl-PL" altLang="pl-PL" sz="2400" b="0" i="0" dirty="0" smtClean="0">
              <a:solidFill>
                <a:schemeClr val="tx1"/>
              </a:solidFill>
            </a:rPr>
            <a:t>(</a:t>
          </a:r>
          <a:r>
            <a:rPr lang="pl-PL" altLang="pl-PL" sz="2400" b="0" i="0" dirty="0" err="1" smtClean="0">
              <a:solidFill>
                <a:schemeClr val="tx1"/>
              </a:solidFill>
            </a:rPr>
            <a:t>sustainable</a:t>
          </a:r>
          <a:r>
            <a:rPr lang="pl-PL" altLang="pl-PL" sz="2400" b="0" i="0" dirty="0" smtClean="0">
              <a:solidFill>
                <a:schemeClr val="tx1"/>
              </a:solidFill>
            </a:rPr>
            <a:t> </a:t>
          </a:r>
          <a:r>
            <a:rPr lang="pl-PL" altLang="pl-PL" sz="2400" b="0" i="0" dirty="0" err="1" smtClean="0">
              <a:solidFill>
                <a:schemeClr val="tx1"/>
              </a:solidFill>
            </a:rPr>
            <a:t>urban</a:t>
          </a:r>
          <a:r>
            <a:rPr lang="pl-PL" altLang="pl-PL" sz="2400" b="0" i="0" dirty="0" smtClean="0">
              <a:solidFill>
                <a:schemeClr val="tx1"/>
              </a:solidFill>
            </a:rPr>
            <a:t> </a:t>
          </a:r>
          <a:r>
            <a:rPr lang="pl-PL" altLang="pl-PL" sz="2400" b="0" i="0" dirty="0" err="1" smtClean="0">
              <a:solidFill>
                <a:schemeClr val="tx1"/>
              </a:solidFill>
            </a:rPr>
            <a:t>regeneration</a:t>
          </a:r>
          <a:r>
            <a:rPr lang="pl-PL" altLang="pl-PL" sz="2400" b="0" i="0" dirty="0" smtClean="0">
              <a:solidFill>
                <a:schemeClr val="tx1"/>
              </a:solidFill>
            </a:rPr>
            <a:t>) </a:t>
          </a:r>
          <a:endParaRPr lang="pl-PL" altLang="pl-PL" sz="2400" b="0" i="0" dirty="0">
            <a:solidFill>
              <a:schemeClr val="tx1"/>
            </a:solidFill>
          </a:endParaRPr>
        </a:p>
      </dgm:t>
    </dgm:pt>
    <dgm:pt modelId="{B2C7F0B2-8B84-488C-937B-E1251AF985A9}" type="parTrans" cxnId="{AC1BAD44-40FE-4563-B05F-8BF01852CB84}">
      <dgm:prSet/>
      <dgm:spPr/>
      <dgm:t>
        <a:bodyPr/>
        <a:lstStyle/>
        <a:p>
          <a:endParaRPr lang="en-US"/>
        </a:p>
      </dgm:t>
    </dgm:pt>
    <dgm:pt modelId="{6644B13B-36F1-4FCA-8397-44FCD12CD826}" type="sibTrans" cxnId="{AC1BAD44-40FE-4563-B05F-8BF01852CB84}">
      <dgm:prSet/>
      <dgm:spPr/>
      <dgm:t>
        <a:bodyPr/>
        <a:lstStyle/>
        <a:p>
          <a:endParaRPr lang="en-US"/>
        </a:p>
      </dgm:t>
    </dgm:pt>
    <dgm:pt modelId="{8F7D3101-5FA7-4A95-BEF3-0DF6E39F879B}">
      <dgm:prSet custT="1"/>
      <dgm:spPr/>
      <dgm:t>
        <a:bodyPr/>
        <a:lstStyle/>
        <a:p>
          <a:r>
            <a:rPr lang="pl-PL" altLang="pl-PL" sz="2400" b="1" i="0" dirty="0" smtClean="0">
              <a:solidFill>
                <a:schemeClr val="tx1"/>
              </a:solidFill>
            </a:rPr>
            <a:t>jakość życia </a:t>
          </a:r>
          <a:endParaRPr lang="pl-PL" altLang="pl-PL" sz="2400" b="1" i="0" dirty="0">
            <a:solidFill>
              <a:schemeClr val="tx1"/>
            </a:solidFill>
          </a:endParaRPr>
        </a:p>
      </dgm:t>
    </dgm:pt>
    <dgm:pt modelId="{3E6A923B-CDAA-417D-BEEB-DB8129219DA0}" type="parTrans" cxnId="{63CA9189-7662-46B3-926E-AE6F5FA5DBA1}">
      <dgm:prSet/>
      <dgm:spPr/>
      <dgm:t>
        <a:bodyPr/>
        <a:lstStyle/>
        <a:p>
          <a:endParaRPr lang="en-US"/>
        </a:p>
      </dgm:t>
    </dgm:pt>
    <dgm:pt modelId="{CA5B8CB5-F955-4E01-B6F5-CB6DF1E2FF9A}" type="sibTrans" cxnId="{63CA9189-7662-46B3-926E-AE6F5FA5DBA1}">
      <dgm:prSet/>
      <dgm:spPr/>
      <dgm:t>
        <a:bodyPr/>
        <a:lstStyle/>
        <a:p>
          <a:endParaRPr lang="en-US"/>
        </a:p>
      </dgm:t>
    </dgm:pt>
    <dgm:pt modelId="{C17DA9F0-96FF-472D-B385-CE95F55E2850}">
      <dgm:prSet phldrT="[Tekst]"/>
      <dgm:spPr/>
      <dgm:t>
        <a:bodyPr/>
        <a:lstStyle/>
        <a:p>
          <a:r>
            <a:rPr lang="pl-PL" altLang="pl-PL" b="0" i="0" dirty="0" smtClean="0">
              <a:solidFill>
                <a:schemeClr val="tx1"/>
              </a:solidFill>
            </a:rPr>
            <a:t>integracja zasobów (programów, finansowych, ludzkich) i uczestników </a:t>
          </a:r>
          <a:endParaRPr lang="en-US" b="0" dirty="0"/>
        </a:p>
      </dgm:t>
    </dgm:pt>
    <dgm:pt modelId="{62D2A9A3-A016-43DD-9A1B-65F6B7A9AFA1}" type="parTrans" cxnId="{4C351BE7-038A-469D-AC06-B0E9182FF97A}">
      <dgm:prSet/>
      <dgm:spPr/>
      <dgm:t>
        <a:bodyPr/>
        <a:lstStyle/>
        <a:p>
          <a:endParaRPr lang="en-US"/>
        </a:p>
      </dgm:t>
    </dgm:pt>
    <dgm:pt modelId="{BE563140-DF87-4D14-82F8-C9EADC6CEB90}" type="sibTrans" cxnId="{4C351BE7-038A-469D-AC06-B0E9182FF97A}">
      <dgm:prSet/>
      <dgm:spPr/>
      <dgm:t>
        <a:bodyPr/>
        <a:lstStyle/>
        <a:p>
          <a:endParaRPr lang="en-US"/>
        </a:p>
      </dgm:t>
    </dgm:pt>
    <dgm:pt modelId="{09EA3684-C00F-424D-9A02-A1A5B5B1E556}">
      <dgm:prSet phldrT="[Tekst]"/>
      <dgm:spPr/>
      <dgm:t>
        <a:bodyPr/>
        <a:lstStyle/>
        <a:p>
          <a:r>
            <a:rPr lang="pl-PL" b="0" dirty="0" smtClean="0"/>
            <a:t>Programy i projekty </a:t>
          </a:r>
          <a:endParaRPr lang="en-US" b="0" dirty="0"/>
        </a:p>
      </dgm:t>
    </dgm:pt>
    <dgm:pt modelId="{1C92D74D-0CBD-4559-BB3E-8786F9990DE0}" type="parTrans" cxnId="{55CD2A2C-EC79-45AA-9283-3E249457B0E9}">
      <dgm:prSet/>
      <dgm:spPr/>
      <dgm:t>
        <a:bodyPr/>
        <a:lstStyle/>
        <a:p>
          <a:endParaRPr lang="en-US"/>
        </a:p>
      </dgm:t>
    </dgm:pt>
    <dgm:pt modelId="{D2E4604A-C8E7-4978-9648-5208B0551BFE}" type="sibTrans" cxnId="{55CD2A2C-EC79-45AA-9283-3E249457B0E9}">
      <dgm:prSet/>
      <dgm:spPr/>
      <dgm:t>
        <a:bodyPr/>
        <a:lstStyle/>
        <a:p>
          <a:endParaRPr lang="en-US"/>
        </a:p>
      </dgm:t>
    </dgm:pt>
    <dgm:pt modelId="{ECCB042B-8A8F-4735-B863-8A8F08A5D8F7}">
      <dgm:prSet phldrT="[Tekst]"/>
      <dgm:spPr/>
      <dgm:t>
        <a:bodyPr/>
        <a:lstStyle/>
        <a:p>
          <a:r>
            <a:rPr lang="pl-PL" altLang="pl-PL" b="1" i="0" dirty="0" smtClean="0">
              <a:solidFill>
                <a:schemeClr val="tx1"/>
              </a:solidFill>
            </a:rPr>
            <a:t>partycypacja społeczna, Public </a:t>
          </a:r>
          <a:r>
            <a:rPr lang="pl-PL" altLang="pl-PL" b="1" i="0" dirty="0" err="1" smtClean="0">
              <a:solidFill>
                <a:schemeClr val="tx1"/>
              </a:solidFill>
            </a:rPr>
            <a:t>Private</a:t>
          </a:r>
          <a:r>
            <a:rPr lang="pl-PL" altLang="pl-PL" b="1" i="0" dirty="0" smtClean="0">
              <a:solidFill>
                <a:schemeClr val="tx1"/>
              </a:solidFill>
            </a:rPr>
            <a:t> People </a:t>
          </a:r>
          <a:r>
            <a:rPr lang="pl-PL" altLang="pl-PL" b="1" i="0" dirty="0" err="1" smtClean="0">
              <a:solidFill>
                <a:schemeClr val="tx1"/>
              </a:solidFill>
            </a:rPr>
            <a:t>Partnerships</a:t>
          </a:r>
          <a:r>
            <a:rPr lang="pl-PL" altLang="pl-PL" b="1" i="0" dirty="0" smtClean="0">
              <a:solidFill>
                <a:schemeClr val="tx1"/>
              </a:solidFill>
            </a:rPr>
            <a:t> </a:t>
          </a:r>
          <a:endParaRPr lang="en-US" b="1" dirty="0"/>
        </a:p>
      </dgm:t>
    </dgm:pt>
    <dgm:pt modelId="{4C168DB5-1030-49B1-A015-BB2FC27F84C4}" type="parTrans" cxnId="{7D21D1A5-8874-4DEE-8FE1-63A90AAE6A89}">
      <dgm:prSet/>
      <dgm:spPr/>
    </dgm:pt>
    <dgm:pt modelId="{2B7CE80C-EA50-4972-B7C8-A0F823078B55}" type="sibTrans" cxnId="{7D21D1A5-8874-4DEE-8FE1-63A90AAE6A89}">
      <dgm:prSet/>
      <dgm:spPr/>
    </dgm:pt>
    <dgm:pt modelId="{4488AB59-1DBB-4D29-ACFF-D67ED9F913BD}" type="pres">
      <dgm:prSet presAssocID="{9B56C36B-D7B0-4141-8DE8-6E05A19915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D6D1EA-1D3D-4010-8DD3-B12413C9AC29}" type="pres">
      <dgm:prSet presAssocID="{3F0A72EE-A9F5-47EC-8C64-3E53769406F1}" presName="linNode" presStyleCnt="0"/>
      <dgm:spPr/>
    </dgm:pt>
    <dgm:pt modelId="{AE41F3D0-7B34-455A-AE04-8162A1AA9D8C}" type="pres">
      <dgm:prSet presAssocID="{3F0A72EE-A9F5-47EC-8C64-3E53769406F1}" presName="parentText" presStyleLbl="node1" presStyleIdx="0" presStyleCnt="3" custScaleX="79760" custLinFactNeighborX="-248" custLinFactNeighborY="-378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2F17D1-BB43-4EB0-9EA6-A88E657AB903}" type="pres">
      <dgm:prSet presAssocID="{3F0A72EE-A9F5-47EC-8C64-3E53769406F1}" presName="descendantText" presStyleLbl="alignAccFollowNode1" presStyleIdx="0" presStyleCnt="3" custScaleY="1431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830CFF-DFE8-4D76-BD59-144AE563041A}" type="pres">
      <dgm:prSet presAssocID="{F02A800E-B883-4184-B25D-356DB80955B3}" presName="sp" presStyleCnt="0"/>
      <dgm:spPr/>
    </dgm:pt>
    <dgm:pt modelId="{507FAD0A-8E33-4993-AB4E-CCCC3D8038E8}" type="pres">
      <dgm:prSet presAssocID="{411438A3-69A0-4EF3-B7EC-A03E0A7C9CCA}" presName="linNode" presStyleCnt="0"/>
      <dgm:spPr/>
    </dgm:pt>
    <dgm:pt modelId="{495B4AFF-C18F-44C5-8723-FB071F1E96AD}" type="pres">
      <dgm:prSet presAssocID="{411438A3-69A0-4EF3-B7EC-A03E0A7C9CCA}" presName="parentText" presStyleLbl="node1" presStyleIdx="1" presStyleCnt="3" custScaleX="7797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36BE9F-22CC-447A-8BEB-CED1035D93FA}" type="pres">
      <dgm:prSet presAssocID="{411438A3-69A0-4EF3-B7EC-A03E0A7C9CC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311928-E007-4E50-AEFA-17C93AEC931A}" type="pres">
      <dgm:prSet presAssocID="{8D29DE1C-AF1B-4A57-BEC9-B8B10DFA1DAD}" presName="sp" presStyleCnt="0"/>
      <dgm:spPr/>
    </dgm:pt>
    <dgm:pt modelId="{4A5226ED-C9AB-48DA-8952-4EC5A9043BB4}" type="pres">
      <dgm:prSet presAssocID="{9D17F387-B046-4811-BBF7-E34211626F80}" presName="linNode" presStyleCnt="0"/>
      <dgm:spPr/>
    </dgm:pt>
    <dgm:pt modelId="{0A8E442B-14BF-4806-B9FD-51122767CFD0}" type="pres">
      <dgm:prSet presAssocID="{9D17F387-B046-4811-BBF7-E34211626F80}" presName="parentText" presStyleLbl="node1" presStyleIdx="2" presStyleCnt="3" custScaleX="7797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42FAF8-0E43-4843-958E-27DCFF1C81FA}" type="pres">
      <dgm:prSet presAssocID="{9D17F387-B046-4811-BBF7-E34211626F8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47D7AB-1616-4BA5-98D5-5AB0FAE2BCB6}" srcId="{411438A3-69A0-4EF3-B7EC-A03E0A7C9CCA}" destId="{2DAEBA43-C02F-4DEC-8DF5-BF1B4C509B41}" srcOrd="0" destOrd="0" parTransId="{6343AC7D-0888-4FE4-A6A3-D3D30F61E84A}" sibTransId="{CCC6F105-1407-4197-A4F0-67DF3C180516}"/>
    <dgm:cxn modelId="{5ACFC344-B772-4EF5-9B00-4E02D154043F}" type="presOf" srcId="{411438A3-69A0-4EF3-B7EC-A03E0A7C9CCA}" destId="{495B4AFF-C18F-44C5-8723-FB071F1E96AD}" srcOrd="0" destOrd="0" presId="urn:microsoft.com/office/officeart/2005/8/layout/vList5"/>
    <dgm:cxn modelId="{EB0CBEC0-5530-453A-A866-C833856F7D8E}" srcId="{9D17F387-B046-4811-BBF7-E34211626F80}" destId="{B7FD0C46-E06B-4865-988C-0368A177FEDE}" srcOrd="1" destOrd="0" parTransId="{3820FE3A-621A-48B6-9416-33E214BDC188}" sibTransId="{7D647F7D-CC7E-4AE9-B000-DF142E3208D6}"/>
    <dgm:cxn modelId="{AC1BAD44-40FE-4563-B05F-8BF01852CB84}" srcId="{3F0A72EE-A9F5-47EC-8C64-3E53769406F1}" destId="{05123CED-A07F-48A5-B756-E8F6154CFEA2}" srcOrd="3" destOrd="0" parTransId="{B2C7F0B2-8B84-488C-937B-E1251AF985A9}" sibTransId="{6644B13B-36F1-4FCA-8397-44FCD12CD826}"/>
    <dgm:cxn modelId="{F9A07E12-8F59-4B2A-BA35-85487D17B8D7}" srcId="{3F0A72EE-A9F5-47EC-8C64-3E53769406F1}" destId="{26870CDD-E46C-4110-90FB-CE1BE0DD3EB6}" srcOrd="1" destOrd="0" parTransId="{288436FF-3A5D-4F60-9E2F-54E68A72317E}" sibTransId="{404C3066-E685-4D26-BF08-4427E1C2A9D6}"/>
    <dgm:cxn modelId="{DC0D27C9-019F-46F6-A5C4-BDB290A92496}" type="presOf" srcId="{8F7D3101-5FA7-4A95-BEF3-0DF6E39F879B}" destId="{722F17D1-BB43-4EB0-9EA6-A88E657AB903}" srcOrd="0" destOrd="2" presId="urn:microsoft.com/office/officeart/2005/8/layout/vList5"/>
    <dgm:cxn modelId="{EBFC85F4-A6AB-4317-98A4-779ACAAEDF5B}" type="presOf" srcId="{716F7B4B-1790-45F1-ABFB-83E13AD0FA2E}" destId="{2F42FAF8-0E43-4843-958E-27DCFF1C81FA}" srcOrd="0" destOrd="0" presId="urn:microsoft.com/office/officeart/2005/8/layout/vList5"/>
    <dgm:cxn modelId="{C3A9A66E-3171-4CB1-96D8-8400B5C311B4}" srcId="{9B56C36B-D7B0-4141-8DE8-6E05A19915CF}" destId="{411438A3-69A0-4EF3-B7EC-A03E0A7C9CCA}" srcOrd="1" destOrd="0" parTransId="{3C16FA0F-C4EE-43CF-9079-ED17837047FE}" sibTransId="{8D29DE1C-AF1B-4A57-BEC9-B8B10DFA1DAD}"/>
    <dgm:cxn modelId="{669A53F9-3C29-4C2F-89DF-B499A5363A3E}" type="presOf" srcId="{93445239-ADD9-4DF1-984C-C9C924B0D054}" destId="{722F17D1-BB43-4EB0-9EA6-A88E657AB903}" srcOrd="0" destOrd="0" presId="urn:microsoft.com/office/officeart/2005/8/layout/vList5"/>
    <dgm:cxn modelId="{1AC4DC87-DE9E-4809-BBB5-2E3BD37FC5DD}" srcId="{3F0A72EE-A9F5-47EC-8C64-3E53769406F1}" destId="{93445239-ADD9-4DF1-984C-C9C924B0D054}" srcOrd="0" destOrd="0" parTransId="{2A305219-055A-4C30-8B99-71301E989C8C}" sibTransId="{7250FB43-DD1D-47A2-B540-B0556C227474}"/>
    <dgm:cxn modelId="{EA19F859-B3B9-456E-BCA6-D63404A8085C}" type="presOf" srcId="{C17DA9F0-96FF-472D-B385-CE95F55E2850}" destId="{0936BE9F-22CC-447A-8BEB-CED1035D93FA}" srcOrd="0" destOrd="2" presId="urn:microsoft.com/office/officeart/2005/8/layout/vList5"/>
    <dgm:cxn modelId="{55CD2A2C-EC79-45AA-9283-3E249457B0E9}" srcId="{9D17F387-B046-4811-BBF7-E34211626F80}" destId="{09EA3684-C00F-424D-9A02-A1A5B5B1E556}" srcOrd="2" destOrd="0" parTransId="{1C92D74D-0CBD-4559-BB3E-8786F9990DE0}" sibTransId="{D2E4604A-C8E7-4978-9648-5208B0551BFE}"/>
    <dgm:cxn modelId="{46A43268-9E29-417E-B952-E240CDE4821A}" type="presOf" srcId="{2DAEBA43-C02F-4DEC-8DF5-BF1B4C509B41}" destId="{0936BE9F-22CC-447A-8BEB-CED1035D93FA}" srcOrd="0" destOrd="0" presId="urn:microsoft.com/office/officeart/2005/8/layout/vList5"/>
    <dgm:cxn modelId="{9CEA2AF1-7E45-4E76-A6FE-CD754A95F920}" type="presOf" srcId="{9D17F387-B046-4811-BBF7-E34211626F80}" destId="{0A8E442B-14BF-4806-B9FD-51122767CFD0}" srcOrd="0" destOrd="0" presId="urn:microsoft.com/office/officeart/2005/8/layout/vList5"/>
    <dgm:cxn modelId="{D3443420-3027-41A2-AD3A-EAF1BC49725B}" srcId="{9B56C36B-D7B0-4141-8DE8-6E05A19915CF}" destId="{3F0A72EE-A9F5-47EC-8C64-3E53769406F1}" srcOrd="0" destOrd="0" parTransId="{3B4B83B5-A9F7-4479-89C6-739BEC93AC03}" sibTransId="{F02A800E-B883-4184-B25D-356DB80955B3}"/>
    <dgm:cxn modelId="{57F5DB86-F96E-4EF2-9C8F-EA7E893800CD}" type="presOf" srcId="{05123CED-A07F-48A5-B756-E8F6154CFEA2}" destId="{722F17D1-BB43-4EB0-9EA6-A88E657AB903}" srcOrd="0" destOrd="3" presId="urn:microsoft.com/office/officeart/2005/8/layout/vList5"/>
    <dgm:cxn modelId="{BDCF35D7-C435-4E8F-ABC9-A9A220279383}" type="presOf" srcId="{ECCB042B-8A8F-4735-B863-8A8F08A5D8F7}" destId="{0936BE9F-22CC-447A-8BEB-CED1035D93FA}" srcOrd="0" destOrd="1" presId="urn:microsoft.com/office/officeart/2005/8/layout/vList5"/>
    <dgm:cxn modelId="{6A46DB59-7429-4C2E-A8F1-D411CB572E85}" type="presOf" srcId="{B7FD0C46-E06B-4865-988C-0368A177FEDE}" destId="{2F42FAF8-0E43-4843-958E-27DCFF1C81FA}" srcOrd="0" destOrd="1" presId="urn:microsoft.com/office/officeart/2005/8/layout/vList5"/>
    <dgm:cxn modelId="{9CA4436E-413F-4C22-8D6E-235234DD6315}" srcId="{9B56C36B-D7B0-4141-8DE8-6E05A19915CF}" destId="{9D17F387-B046-4811-BBF7-E34211626F80}" srcOrd="2" destOrd="0" parTransId="{0FC01B97-C5CC-48E6-BDF1-B449AE27E7E4}" sibTransId="{3DF88D60-1F6F-4E13-87E8-87BBC22EF605}"/>
    <dgm:cxn modelId="{C8ED5C0A-63B7-4CFB-9885-ECE99A3FE85D}" srcId="{9D17F387-B046-4811-BBF7-E34211626F80}" destId="{716F7B4B-1790-45F1-ABFB-83E13AD0FA2E}" srcOrd="0" destOrd="0" parTransId="{E0544914-B0A7-4D14-8AE1-0F14C9F33F25}" sibTransId="{63134552-799B-43E9-A7E5-FDCB39B98A62}"/>
    <dgm:cxn modelId="{FD474391-097D-48ED-93DF-9BA7CC4FFA13}" type="presOf" srcId="{9B56C36B-D7B0-4141-8DE8-6E05A19915CF}" destId="{4488AB59-1DBB-4D29-ACFF-D67ED9F913BD}" srcOrd="0" destOrd="0" presId="urn:microsoft.com/office/officeart/2005/8/layout/vList5"/>
    <dgm:cxn modelId="{63CA9189-7662-46B3-926E-AE6F5FA5DBA1}" srcId="{3F0A72EE-A9F5-47EC-8C64-3E53769406F1}" destId="{8F7D3101-5FA7-4A95-BEF3-0DF6E39F879B}" srcOrd="2" destOrd="0" parTransId="{3E6A923B-CDAA-417D-BEEB-DB8129219DA0}" sibTransId="{CA5B8CB5-F955-4E01-B6F5-CB6DF1E2FF9A}"/>
    <dgm:cxn modelId="{036652CC-ECFE-4323-A296-4DDE40B9A0C6}" type="presOf" srcId="{3F0A72EE-A9F5-47EC-8C64-3E53769406F1}" destId="{AE41F3D0-7B34-455A-AE04-8162A1AA9D8C}" srcOrd="0" destOrd="0" presId="urn:microsoft.com/office/officeart/2005/8/layout/vList5"/>
    <dgm:cxn modelId="{4C351BE7-038A-469D-AC06-B0E9182FF97A}" srcId="{411438A3-69A0-4EF3-B7EC-A03E0A7C9CCA}" destId="{C17DA9F0-96FF-472D-B385-CE95F55E2850}" srcOrd="2" destOrd="0" parTransId="{62D2A9A3-A016-43DD-9A1B-65F6B7A9AFA1}" sibTransId="{BE563140-DF87-4D14-82F8-C9EADC6CEB90}"/>
    <dgm:cxn modelId="{7D21D1A5-8874-4DEE-8FE1-63A90AAE6A89}" srcId="{411438A3-69A0-4EF3-B7EC-A03E0A7C9CCA}" destId="{ECCB042B-8A8F-4735-B863-8A8F08A5D8F7}" srcOrd="1" destOrd="0" parTransId="{4C168DB5-1030-49B1-A015-BB2FC27F84C4}" sibTransId="{2B7CE80C-EA50-4972-B7C8-A0F823078B55}"/>
    <dgm:cxn modelId="{4E75FCB9-319B-44D0-9FB2-FF2132A0BE96}" type="presOf" srcId="{09EA3684-C00F-424D-9A02-A1A5B5B1E556}" destId="{2F42FAF8-0E43-4843-958E-27DCFF1C81FA}" srcOrd="0" destOrd="2" presId="urn:microsoft.com/office/officeart/2005/8/layout/vList5"/>
    <dgm:cxn modelId="{C7C1629B-F3A7-4BAA-BFC2-07993FF32178}" type="presOf" srcId="{26870CDD-E46C-4110-90FB-CE1BE0DD3EB6}" destId="{722F17D1-BB43-4EB0-9EA6-A88E657AB903}" srcOrd="0" destOrd="1" presId="urn:microsoft.com/office/officeart/2005/8/layout/vList5"/>
    <dgm:cxn modelId="{9C344F13-6CCC-4AF9-9933-C4C28EF27566}" type="presParOf" srcId="{4488AB59-1DBB-4D29-ACFF-D67ED9F913BD}" destId="{85D6D1EA-1D3D-4010-8DD3-B12413C9AC29}" srcOrd="0" destOrd="0" presId="urn:microsoft.com/office/officeart/2005/8/layout/vList5"/>
    <dgm:cxn modelId="{06ECAAD7-6845-4149-9252-8D8F9637883E}" type="presParOf" srcId="{85D6D1EA-1D3D-4010-8DD3-B12413C9AC29}" destId="{AE41F3D0-7B34-455A-AE04-8162A1AA9D8C}" srcOrd="0" destOrd="0" presId="urn:microsoft.com/office/officeart/2005/8/layout/vList5"/>
    <dgm:cxn modelId="{DCF272F8-BCEC-418C-9FF0-A8F898B901F5}" type="presParOf" srcId="{85D6D1EA-1D3D-4010-8DD3-B12413C9AC29}" destId="{722F17D1-BB43-4EB0-9EA6-A88E657AB903}" srcOrd="1" destOrd="0" presId="urn:microsoft.com/office/officeart/2005/8/layout/vList5"/>
    <dgm:cxn modelId="{46D8E4AD-8019-4D1D-802A-D0467F1CD8BE}" type="presParOf" srcId="{4488AB59-1DBB-4D29-ACFF-D67ED9F913BD}" destId="{B5830CFF-DFE8-4D76-BD59-144AE563041A}" srcOrd="1" destOrd="0" presId="urn:microsoft.com/office/officeart/2005/8/layout/vList5"/>
    <dgm:cxn modelId="{F6576C9B-1B81-43A3-B232-C1E84CCCDF25}" type="presParOf" srcId="{4488AB59-1DBB-4D29-ACFF-D67ED9F913BD}" destId="{507FAD0A-8E33-4993-AB4E-CCCC3D8038E8}" srcOrd="2" destOrd="0" presId="urn:microsoft.com/office/officeart/2005/8/layout/vList5"/>
    <dgm:cxn modelId="{E99F2D92-1785-455C-BB07-370E6630C1EB}" type="presParOf" srcId="{507FAD0A-8E33-4993-AB4E-CCCC3D8038E8}" destId="{495B4AFF-C18F-44C5-8723-FB071F1E96AD}" srcOrd="0" destOrd="0" presId="urn:microsoft.com/office/officeart/2005/8/layout/vList5"/>
    <dgm:cxn modelId="{E9B14DCA-B83E-4B81-9FAF-9F90E80E851E}" type="presParOf" srcId="{507FAD0A-8E33-4993-AB4E-CCCC3D8038E8}" destId="{0936BE9F-22CC-447A-8BEB-CED1035D93FA}" srcOrd="1" destOrd="0" presId="urn:microsoft.com/office/officeart/2005/8/layout/vList5"/>
    <dgm:cxn modelId="{7A0CF832-030F-48EF-B30F-D3E8E6A0C187}" type="presParOf" srcId="{4488AB59-1DBB-4D29-ACFF-D67ED9F913BD}" destId="{57311928-E007-4E50-AEFA-17C93AEC931A}" srcOrd="3" destOrd="0" presId="urn:microsoft.com/office/officeart/2005/8/layout/vList5"/>
    <dgm:cxn modelId="{2A3C3E0E-000F-40AC-851D-4DA03916CA40}" type="presParOf" srcId="{4488AB59-1DBB-4D29-ACFF-D67ED9F913BD}" destId="{4A5226ED-C9AB-48DA-8952-4EC5A9043BB4}" srcOrd="4" destOrd="0" presId="urn:microsoft.com/office/officeart/2005/8/layout/vList5"/>
    <dgm:cxn modelId="{FFF52BDB-7E15-4A80-8C9A-3D3F8EB27E16}" type="presParOf" srcId="{4A5226ED-C9AB-48DA-8952-4EC5A9043BB4}" destId="{0A8E442B-14BF-4806-B9FD-51122767CFD0}" srcOrd="0" destOrd="0" presId="urn:microsoft.com/office/officeart/2005/8/layout/vList5"/>
    <dgm:cxn modelId="{FD567314-7CE1-45DC-A8C7-B4765DB10963}" type="presParOf" srcId="{4A5226ED-C9AB-48DA-8952-4EC5A9043BB4}" destId="{2F42FAF8-0E43-4843-958E-27DCFF1C81F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137E09-199E-41E0-93A8-463B29EB5023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pl-PL"/>
        </a:p>
      </dgm:t>
    </dgm:pt>
    <dgm:pt modelId="{680CD3E6-22DB-42D6-8709-2F13EFC979FC}">
      <dgm:prSet phldrT="[Tekst]"/>
      <dgm:spPr>
        <a:solidFill>
          <a:srgbClr val="92D050"/>
        </a:solidFill>
      </dgm:spPr>
      <dgm:t>
        <a:bodyPr/>
        <a:lstStyle/>
        <a:p>
          <a:r>
            <a:rPr lang="pl-PL" b="1" dirty="0" smtClean="0"/>
            <a:t>I. Ochrona środowiska, dbałość o środowisko naturalne, bioróżnorodność</a:t>
          </a:r>
        </a:p>
        <a:p>
          <a:r>
            <a:rPr lang="pl-PL" b="1" dirty="0" smtClean="0"/>
            <a:t>II. Wysoka jakość życia mieszkańców </a:t>
          </a:r>
        </a:p>
        <a:p>
          <a:r>
            <a:rPr lang="pl-PL" b="1" dirty="0" smtClean="0"/>
            <a:t>III. Rozwój gospodarczy, urbanizacja </a:t>
          </a:r>
          <a:endParaRPr lang="pl-PL" b="1" dirty="0"/>
        </a:p>
      </dgm:t>
    </dgm:pt>
    <dgm:pt modelId="{B8C36D2E-F80B-4695-8188-50D46C1D7841}" type="parTrans" cxnId="{1BEE9BA9-9D38-4B71-BE14-955BE545E071}">
      <dgm:prSet/>
      <dgm:spPr/>
      <dgm:t>
        <a:bodyPr/>
        <a:lstStyle/>
        <a:p>
          <a:endParaRPr lang="pl-PL"/>
        </a:p>
      </dgm:t>
    </dgm:pt>
    <dgm:pt modelId="{982B3683-3264-4CFF-84EC-5DD33BB2753F}" type="sibTrans" cxnId="{1BEE9BA9-9D38-4B71-BE14-955BE545E071}">
      <dgm:prSet/>
      <dgm:spPr/>
      <dgm:t>
        <a:bodyPr/>
        <a:lstStyle/>
        <a:p>
          <a:endParaRPr lang="pl-PL"/>
        </a:p>
      </dgm:t>
    </dgm:pt>
    <dgm:pt modelId="{54C79BF2-2AE6-432A-8F73-3FD6397768A1}">
      <dgm:prSet phldrT="[Tekst]"/>
      <dgm:spPr/>
      <dgm:t>
        <a:bodyPr/>
        <a:lstStyle/>
        <a:p>
          <a:r>
            <a:rPr lang="pl-PL" dirty="0" smtClean="0"/>
            <a:t>Definicje, wymiary </a:t>
          </a:r>
          <a:endParaRPr lang="pl-PL" dirty="0"/>
        </a:p>
      </dgm:t>
    </dgm:pt>
    <dgm:pt modelId="{85612A24-54C0-4283-96EA-0E2EAF9AEEDA}" type="parTrans" cxnId="{D0690820-A9E1-47AB-B333-454D71A1A8B1}">
      <dgm:prSet/>
      <dgm:spPr/>
      <dgm:t>
        <a:bodyPr/>
        <a:lstStyle/>
        <a:p>
          <a:endParaRPr lang="pl-PL"/>
        </a:p>
      </dgm:t>
    </dgm:pt>
    <dgm:pt modelId="{AD40E2D8-9D7F-4D53-893D-9F6D3377C592}" type="sibTrans" cxnId="{D0690820-A9E1-47AB-B333-454D71A1A8B1}">
      <dgm:prSet/>
      <dgm:spPr/>
      <dgm:t>
        <a:bodyPr/>
        <a:lstStyle/>
        <a:p>
          <a:endParaRPr lang="pl-PL"/>
        </a:p>
      </dgm:t>
    </dgm:pt>
    <dgm:pt modelId="{6E058D19-7ECF-44B1-8090-54DB586D5B3B}">
      <dgm:prSet phldrT="[Tekst]"/>
      <dgm:spPr/>
      <dgm:t>
        <a:bodyPr/>
        <a:lstStyle/>
        <a:p>
          <a:r>
            <a:rPr lang="pl-PL" dirty="0" smtClean="0"/>
            <a:t>Aspekty, </a:t>
          </a:r>
        </a:p>
        <a:p>
          <a:r>
            <a:rPr lang="pl-PL" dirty="0" smtClean="0"/>
            <a:t>Cele  </a:t>
          </a:r>
          <a:endParaRPr lang="pl-PL" dirty="0"/>
        </a:p>
      </dgm:t>
    </dgm:pt>
    <dgm:pt modelId="{25F14689-18C6-4C56-82AB-08BC2D40035C}" type="parTrans" cxnId="{3E847924-BCF7-4E9F-8571-492EB88E3E49}">
      <dgm:prSet/>
      <dgm:spPr/>
      <dgm:t>
        <a:bodyPr/>
        <a:lstStyle/>
        <a:p>
          <a:endParaRPr lang="pl-PL"/>
        </a:p>
      </dgm:t>
    </dgm:pt>
    <dgm:pt modelId="{D7A8EAFF-0654-4399-B497-196201DEE86B}" type="sibTrans" cxnId="{3E847924-BCF7-4E9F-8571-492EB88E3E49}">
      <dgm:prSet/>
      <dgm:spPr/>
      <dgm:t>
        <a:bodyPr/>
        <a:lstStyle/>
        <a:p>
          <a:endParaRPr lang="pl-PL"/>
        </a:p>
      </dgm:t>
    </dgm:pt>
    <dgm:pt modelId="{45EF75CF-7242-4AA2-9780-69BA4169547F}" type="pres">
      <dgm:prSet presAssocID="{19137E09-199E-41E0-93A8-463B29EB5023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pl-PL"/>
        </a:p>
      </dgm:t>
    </dgm:pt>
    <dgm:pt modelId="{932B3157-3DE7-4CCC-B87F-F9DDC4C6EC42}" type="pres">
      <dgm:prSet presAssocID="{680CD3E6-22DB-42D6-8709-2F13EFC979FC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pl-PL"/>
        </a:p>
      </dgm:t>
    </dgm:pt>
    <dgm:pt modelId="{B1E977E6-4242-41B7-9BE8-6B3381DFAD9E}" type="pres">
      <dgm:prSet presAssocID="{680CD3E6-22DB-42D6-8709-2F13EFC979FC}" presName="Accent1" presStyleLbl="node1" presStyleIdx="0" presStyleCnt="13"/>
      <dgm:spPr/>
    </dgm:pt>
    <dgm:pt modelId="{FA3D9027-4F2E-4ED6-8708-E38F7D31683D}" type="pres">
      <dgm:prSet presAssocID="{680CD3E6-22DB-42D6-8709-2F13EFC979FC}" presName="Accent2" presStyleLbl="node1" presStyleIdx="1" presStyleCnt="13"/>
      <dgm:spPr/>
    </dgm:pt>
    <dgm:pt modelId="{392E20F9-54F4-48E3-BCC5-F4C3E3C2922E}" type="pres">
      <dgm:prSet presAssocID="{680CD3E6-22DB-42D6-8709-2F13EFC979FC}" presName="Accent3" presStyleLbl="node1" presStyleIdx="2" presStyleCnt="13"/>
      <dgm:spPr/>
    </dgm:pt>
    <dgm:pt modelId="{21BC4823-B020-4A6A-B9F3-F62014069499}" type="pres">
      <dgm:prSet presAssocID="{680CD3E6-22DB-42D6-8709-2F13EFC979FC}" presName="Accent4" presStyleLbl="node1" presStyleIdx="3" presStyleCnt="13"/>
      <dgm:spPr/>
    </dgm:pt>
    <dgm:pt modelId="{0F476CCC-3C0B-4796-8161-21989B1A482D}" type="pres">
      <dgm:prSet presAssocID="{680CD3E6-22DB-42D6-8709-2F13EFC979FC}" presName="Accent5" presStyleLbl="node1" presStyleIdx="4" presStyleCnt="13" custLinFactX="-100000" custLinFactNeighborX="-107061" custLinFactNeighborY="-22431"/>
      <dgm:spPr/>
    </dgm:pt>
    <dgm:pt modelId="{ABF68643-4302-42C5-8C4D-A7ACAE25BD79}" type="pres">
      <dgm:prSet presAssocID="{680CD3E6-22DB-42D6-8709-2F13EFC979FC}" presName="Accent6" presStyleLbl="node1" presStyleIdx="5" presStyleCnt="13"/>
      <dgm:spPr/>
    </dgm:pt>
    <dgm:pt modelId="{E58B5657-0A2B-493B-8032-210E96DB63A7}" type="pres">
      <dgm:prSet presAssocID="{54C79BF2-2AE6-432A-8F73-3FD6397768A1}" presName="Child1" presStyleLbl="node1" presStyleIdx="6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9CE19051-17EC-46D6-8CFD-B30F08D20495}" type="pres">
      <dgm:prSet presAssocID="{54C79BF2-2AE6-432A-8F73-3FD6397768A1}" presName="Accent7" presStyleCnt="0"/>
      <dgm:spPr/>
    </dgm:pt>
    <dgm:pt modelId="{41E40055-183A-4095-8971-7327124F68B1}" type="pres">
      <dgm:prSet presAssocID="{54C79BF2-2AE6-432A-8F73-3FD6397768A1}" presName="AccentHold1" presStyleLbl="node1" presStyleIdx="7" presStyleCnt="13"/>
      <dgm:spPr/>
    </dgm:pt>
    <dgm:pt modelId="{A64A60CB-8CEF-4086-81CB-3C326BAE538D}" type="pres">
      <dgm:prSet presAssocID="{54C79BF2-2AE6-432A-8F73-3FD6397768A1}" presName="Accent8" presStyleCnt="0"/>
      <dgm:spPr/>
    </dgm:pt>
    <dgm:pt modelId="{1607D067-C651-4A7A-BFA3-20FF45B10097}" type="pres">
      <dgm:prSet presAssocID="{54C79BF2-2AE6-432A-8F73-3FD6397768A1}" presName="AccentHold2" presStyleLbl="node1" presStyleIdx="8" presStyleCnt="13"/>
      <dgm:spPr/>
    </dgm:pt>
    <dgm:pt modelId="{E87A482E-44DF-47CE-A5F2-E9CAED53D0A7}" type="pres">
      <dgm:prSet presAssocID="{6E058D19-7ECF-44B1-8090-54DB586D5B3B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A008B904-E183-4AA5-B32C-EE637D233C71}" type="pres">
      <dgm:prSet presAssocID="{6E058D19-7ECF-44B1-8090-54DB586D5B3B}" presName="Accent9" presStyleCnt="0"/>
      <dgm:spPr/>
    </dgm:pt>
    <dgm:pt modelId="{9641DBBE-069E-4B2E-B30A-519DB366CBC9}" type="pres">
      <dgm:prSet presAssocID="{6E058D19-7ECF-44B1-8090-54DB586D5B3B}" presName="AccentHold1" presStyleLbl="node1" presStyleIdx="10" presStyleCnt="13"/>
      <dgm:spPr/>
    </dgm:pt>
    <dgm:pt modelId="{C0E494F4-25E1-42E4-BB05-BC21A48FF192}" type="pres">
      <dgm:prSet presAssocID="{6E058D19-7ECF-44B1-8090-54DB586D5B3B}" presName="Accent10" presStyleCnt="0"/>
      <dgm:spPr/>
    </dgm:pt>
    <dgm:pt modelId="{514EB52C-BE58-4690-8909-2AC73432E9D7}" type="pres">
      <dgm:prSet presAssocID="{6E058D19-7ECF-44B1-8090-54DB586D5B3B}" presName="AccentHold2" presStyleLbl="node1" presStyleIdx="11" presStyleCnt="13"/>
      <dgm:spPr/>
    </dgm:pt>
    <dgm:pt modelId="{A9359D14-2DC4-4311-BE30-70A76DD92A0B}" type="pres">
      <dgm:prSet presAssocID="{6E058D19-7ECF-44B1-8090-54DB586D5B3B}" presName="Accent11" presStyleCnt="0"/>
      <dgm:spPr/>
    </dgm:pt>
    <dgm:pt modelId="{8619FCCD-8941-4D58-AE11-63C7177CC696}" type="pres">
      <dgm:prSet presAssocID="{6E058D19-7ECF-44B1-8090-54DB586D5B3B}" presName="AccentHold3" presStyleLbl="node1" presStyleIdx="12" presStyleCnt="13"/>
      <dgm:spPr/>
    </dgm:pt>
  </dgm:ptLst>
  <dgm:cxnLst>
    <dgm:cxn modelId="{D412223E-EE18-4BC0-812F-232AB6CB8A7C}" type="presOf" srcId="{680CD3E6-22DB-42D6-8709-2F13EFC979FC}" destId="{932B3157-3DE7-4CCC-B87F-F9DDC4C6EC42}" srcOrd="0" destOrd="0" presId="urn:microsoft.com/office/officeart/2009/3/layout/CircleRelationship"/>
    <dgm:cxn modelId="{A9638099-045A-442A-942E-A1A89EB6B524}" type="presOf" srcId="{54C79BF2-2AE6-432A-8F73-3FD6397768A1}" destId="{E58B5657-0A2B-493B-8032-210E96DB63A7}" srcOrd="0" destOrd="0" presId="urn:microsoft.com/office/officeart/2009/3/layout/CircleRelationship"/>
    <dgm:cxn modelId="{D0690820-A9E1-47AB-B333-454D71A1A8B1}" srcId="{680CD3E6-22DB-42D6-8709-2F13EFC979FC}" destId="{54C79BF2-2AE6-432A-8F73-3FD6397768A1}" srcOrd="0" destOrd="0" parTransId="{85612A24-54C0-4283-96EA-0E2EAF9AEEDA}" sibTransId="{AD40E2D8-9D7F-4D53-893D-9F6D3377C592}"/>
    <dgm:cxn modelId="{FE0A7CA9-A677-4619-81D7-38009ED6B6FF}" type="presOf" srcId="{19137E09-199E-41E0-93A8-463B29EB5023}" destId="{45EF75CF-7242-4AA2-9780-69BA4169547F}" srcOrd="0" destOrd="0" presId="urn:microsoft.com/office/officeart/2009/3/layout/CircleRelationship"/>
    <dgm:cxn modelId="{1BEE9BA9-9D38-4B71-BE14-955BE545E071}" srcId="{19137E09-199E-41E0-93A8-463B29EB5023}" destId="{680CD3E6-22DB-42D6-8709-2F13EFC979FC}" srcOrd="0" destOrd="0" parTransId="{B8C36D2E-F80B-4695-8188-50D46C1D7841}" sibTransId="{982B3683-3264-4CFF-84EC-5DD33BB2753F}"/>
    <dgm:cxn modelId="{28E26F6A-2BCD-49CD-AE86-7B25AE9AE84A}" type="presOf" srcId="{6E058D19-7ECF-44B1-8090-54DB586D5B3B}" destId="{E87A482E-44DF-47CE-A5F2-E9CAED53D0A7}" srcOrd="0" destOrd="0" presId="urn:microsoft.com/office/officeart/2009/3/layout/CircleRelationship"/>
    <dgm:cxn modelId="{3E847924-BCF7-4E9F-8571-492EB88E3E49}" srcId="{680CD3E6-22DB-42D6-8709-2F13EFC979FC}" destId="{6E058D19-7ECF-44B1-8090-54DB586D5B3B}" srcOrd="1" destOrd="0" parTransId="{25F14689-18C6-4C56-82AB-08BC2D40035C}" sibTransId="{D7A8EAFF-0654-4399-B497-196201DEE86B}"/>
    <dgm:cxn modelId="{8C0C2AF2-8214-4055-A93E-DC0300A15FC5}" type="presParOf" srcId="{45EF75CF-7242-4AA2-9780-69BA4169547F}" destId="{932B3157-3DE7-4CCC-B87F-F9DDC4C6EC42}" srcOrd="0" destOrd="0" presId="urn:microsoft.com/office/officeart/2009/3/layout/CircleRelationship"/>
    <dgm:cxn modelId="{E9931219-F7A5-4B2B-B752-DCB0DDFE1FEC}" type="presParOf" srcId="{45EF75CF-7242-4AA2-9780-69BA4169547F}" destId="{B1E977E6-4242-41B7-9BE8-6B3381DFAD9E}" srcOrd="1" destOrd="0" presId="urn:microsoft.com/office/officeart/2009/3/layout/CircleRelationship"/>
    <dgm:cxn modelId="{FDBD7E99-DA6C-4BB7-89A9-AA5EDFC18274}" type="presParOf" srcId="{45EF75CF-7242-4AA2-9780-69BA4169547F}" destId="{FA3D9027-4F2E-4ED6-8708-E38F7D31683D}" srcOrd="2" destOrd="0" presId="urn:microsoft.com/office/officeart/2009/3/layout/CircleRelationship"/>
    <dgm:cxn modelId="{D954FF10-2456-4EC2-91A4-C1F96695E636}" type="presParOf" srcId="{45EF75CF-7242-4AA2-9780-69BA4169547F}" destId="{392E20F9-54F4-48E3-BCC5-F4C3E3C2922E}" srcOrd="3" destOrd="0" presId="urn:microsoft.com/office/officeart/2009/3/layout/CircleRelationship"/>
    <dgm:cxn modelId="{30DCED65-110D-47AB-A509-F06B441FBDC3}" type="presParOf" srcId="{45EF75CF-7242-4AA2-9780-69BA4169547F}" destId="{21BC4823-B020-4A6A-B9F3-F62014069499}" srcOrd="4" destOrd="0" presId="urn:microsoft.com/office/officeart/2009/3/layout/CircleRelationship"/>
    <dgm:cxn modelId="{17D75081-78B2-438B-926E-09544DC31E40}" type="presParOf" srcId="{45EF75CF-7242-4AA2-9780-69BA4169547F}" destId="{0F476CCC-3C0B-4796-8161-21989B1A482D}" srcOrd="5" destOrd="0" presId="urn:microsoft.com/office/officeart/2009/3/layout/CircleRelationship"/>
    <dgm:cxn modelId="{670C6084-00A4-451E-B115-3CA6875BCF01}" type="presParOf" srcId="{45EF75CF-7242-4AA2-9780-69BA4169547F}" destId="{ABF68643-4302-42C5-8C4D-A7ACAE25BD79}" srcOrd="6" destOrd="0" presId="urn:microsoft.com/office/officeart/2009/3/layout/CircleRelationship"/>
    <dgm:cxn modelId="{B1962E43-49F6-4B66-8D51-8559DD85265A}" type="presParOf" srcId="{45EF75CF-7242-4AA2-9780-69BA4169547F}" destId="{E58B5657-0A2B-493B-8032-210E96DB63A7}" srcOrd="7" destOrd="0" presId="urn:microsoft.com/office/officeart/2009/3/layout/CircleRelationship"/>
    <dgm:cxn modelId="{92184843-D69B-4E6D-AC4C-1E900B191746}" type="presParOf" srcId="{45EF75CF-7242-4AA2-9780-69BA4169547F}" destId="{9CE19051-17EC-46D6-8CFD-B30F08D20495}" srcOrd="8" destOrd="0" presId="urn:microsoft.com/office/officeart/2009/3/layout/CircleRelationship"/>
    <dgm:cxn modelId="{556B29C1-52CA-4742-9687-5808DD061970}" type="presParOf" srcId="{9CE19051-17EC-46D6-8CFD-B30F08D20495}" destId="{41E40055-183A-4095-8971-7327124F68B1}" srcOrd="0" destOrd="0" presId="urn:microsoft.com/office/officeart/2009/3/layout/CircleRelationship"/>
    <dgm:cxn modelId="{CA03F970-6DA2-4DAD-81BB-8FA23EE5A6DF}" type="presParOf" srcId="{45EF75CF-7242-4AA2-9780-69BA4169547F}" destId="{A64A60CB-8CEF-4086-81CB-3C326BAE538D}" srcOrd="9" destOrd="0" presId="urn:microsoft.com/office/officeart/2009/3/layout/CircleRelationship"/>
    <dgm:cxn modelId="{C6DC5CD3-6182-4D19-9505-CE9AC19C9D7C}" type="presParOf" srcId="{A64A60CB-8CEF-4086-81CB-3C326BAE538D}" destId="{1607D067-C651-4A7A-BFA3-20FF45B10097}" srcOrd="0" destOrd="0" presId="urn:microsoft.com/office/officeart/2009/3/layout/CircleRelationship"/>
    <dgm:cxn modelId="{C84A44FA-70C1-46E7-BBA1-0161204136F6}" type="presParOf" srcId="{45EF75CF-7242-4AA2-9780-69BA4169547F}" destId="{E87A482E-44DF-47CE-A5F2-E9CAED53D0A7}" srcOrd="10" destOrd="0" presId="urn:microsoft.com/office/officeart/2009/3/layout/CircleRelationship"/>
    <dgm:cxn modelId="{041EB7C5-C77B-405D-9943-7EAB67E943B3}" type="presParOf" srcId="{45EF75CF-7242-4AA2-9780-69BA4169547F}" destId="{A008B904-E183-4AA5-B32C-EE637D233C71}" srcOrd="11" destOrd="0" presId="urn:microsoft.com/office/officeart/2009/3/layout/CircleRelationship"/>
    <dgm:cxn modelId="{49910CA3-DF1D-4D1E-9E5D-A5AC33FA227B}" type="presParOf" srcId="{A008B904-E183-4AA5-B32C-EE637D233C71}" destId="{9641DBBE-069E-4B2E-B30A-519DB366CBC9}" srcOrd="0" destOrd="0" presId="urn:microsoft.com/office/officeart/2009/3/layout/CircleRelationship"/>
    <dgm:cxn modelId="{FB631F04-D257-4737-A914-7800786BD5D1}" type="presParOf" srcId="{45EF75CF-7242-4AA2-9780-69BA4169547F}" destId="{C0E494F4-25E1-42E4-BB05-BC21A48FF192}" srcOrd="12" destOrd="0" presId="urn:microsoft.com/office/officeart/2009/3/layout/CircleRelationship"/>
    <dgm:cxn modelId="{97E81252-6F55-4049-A6E8-5273570B905D}" type="presParOf" srcId="{C0E494F4-25E1-42E4-BB05-BC21A48FF192}" destId="{514EB52C-BE58-4690-8909-2AC73432E9D7}" srcOrd="0" destOrd="0" presId="urn:microsoft.com/office/officeart/2009/3/layout/CircleRelationship"/>
    <dgm:cxn modelId="{18019103-6B2E-4E86-933F-D8CEB9B6CF83}" type="presParOf" srcId="{45EF75CF-7242-4AA2-9780-69BA4169547F}" destId="{A9359D14-2DC4-4311-BE30-70A76DD92A0B}" srcOrd="13" destOrd="0" presId="urn:microsoft.com/office/officeart/2009/3/layout/CircleRelationship"/>
    <dgm:cxn modelId="{B31C7260-668B-4575-AABB-55C4E5F0C7DC}" type="presParOf" srcId="{A9359D14-2DC4-4311-BE30-70A76DD92A0B}" destId="{8619FCCD-8941-4D58-AE11-63C7177CC696}" srcOrd="0" destOrd="0" presId="urn:microsoft.com/office/officeart/2009/3/layout/CircleRelationship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EC612D-4786-467D-8C24-B364E76AF26F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C20C7C-285D-4D33-89BC-F7D9A286C943}">
      <dgm:prSet phldrT="[Tekst]"/>
      <dgm:spPr>
        <a:solidFill>
          <a:srgbClr val="00B050"/>
        </a:solidFill>
      </dgm:spPr>
      <dgm:t>
        <a:bodyPr/>
        <a:lstStyle/>
        <a:p>
          <a:r>
            <a:rPr lang="pl-PL" dirty="0" smtClean="0"/>
            <a:t>Zrównoważone miasto </a:t>
          </a:r>
          <a:endParaRPr lang="en-US" dirty="0"/>
        </a:p>
      </dgm:t>
    </dgm:pt>
    <dgm:pt modelId="{05655052-E4F6-4A31-AF90-9C4DD6F190F9}" type="parTrans" cxnId="{248A08FC-D674-4729-A412-267E65A4FCCE}">
      <dgm:prSet/>
      <dgm:spPr/>
      <dgm:t>
        <a:bodyPr/>
        <a:lstStyle/>
        <a:p>
          <a:endParaRPr lang="en-US"/>
        </a:p>
      </dgm:t>
    </dgm:pt>
    <dgm:pt modelId="{BD248CA8-3290-4249-BDC1-0AB777BE5F0F}" type="sibTrans" cxnId="{248A08FC-D674-4729-A412-267E65A4FCCE}">
      <dgm:prSet/>
      <dgm:spPr/>
      <dgm:t>
        <a:bodyPr/>
        <a:lstStyle/>
        <a:p>
          <a:endParaRPr lang="en-US"/>
        </a:p>
      </dgm:t>
    </dgm:pt>
    <dgm:pt modelId="{7C6CA20F-84B7-4431-AD17-FD26D88847FC}">
      <dgm:prSet phldrT="[Tekst]"/>
      <dgm:spPr/>
      <dgm:t>
        <a:bodyPr/>
        <a:lstStyle/>
        <a:p>
          <a:r>
            <a:rPr lang="pl-PL" b="1" dirty="0" smtClean="0"/>
            <a:t>Społeczne i kulturowe </a:t>
          </a:r>
        </a:p>
        <a:p>
          <a:r>
            <a:rPr lang="pl-PL" dirty="0" smtClean="0"/>
            <a:t>Inkluzja, Zdrowie i </a:t>
          </a:r>
          <a:r>
            <a:rPr lang="pl-PL" dirty="0" err="1" smtClean="0"/>
            <a:t>well-being</a:t>
          </a:r>
          <a:r>
            <a:rPr lang="pl-PL" dirty="0" smtClean="0"/>
            <a:t>, tożsamość i zaangażowanie, kapitał społeczny,  bezpieczeństwo, partycypacja, równość, kapitał kulturowy, edukacja, mieszkalnictwo , demokracja, otwartość </a:t>
          </a:r>
          <a:endParaRPr lang="en-US" dirty="0"/>
        </a:p>
      </dgm:t>
    </dgm:pt>
    <dgm:pt modelId="{9B061D3A-0347-4CAA-9DE7-1E9F21DAAB7A}" type="parTrans" cxnId="{EAD433F1-4EDA-4897-9F18-DAD52B0A3E28}">
      <dgm:prSet/>
      <dgm:spPr/>
      <dgm:t>
        <a:bodyPr/>
        <a:lstStyle/>
        <a:p>
          <a:endParaRPr lang="en-US"/>
        </a:p>
      </dgm:t>
    </dgm:pt>
    <dgm:pt modelId="{43F2A62F-A73E-4C40-BA3A-EF7188EB486A}" type="sibTrans" cxnId="{EAD433F1-4EDA-4897-9F18-DAD52B0A3E28}">
      <dgm:prSet/>
      <dgm:spPr/>
      <dgm:t>
        <a:bodyPr/>
        <a:lstStyle/>
        <a:p>
          <a:endParaRPr lang="en-US"/>
        </a:p>
      </dgm:t>
    </dgm:pt>
    <dgm:pt modelId="{CF6ECB59-7AF5-4AEC-AFE4-9EB6C321FA9B}">
      <dgm:prSet phldrT="[Tekst]" custT="1"/>
      <dgm:spPr/>
      <dgm:t>
        <a:bodyPr/>
        <a:lstStyle/>
        <a:p>
          <a:r>
            <a:rPr lang="pl-PL" sz="1600" b="1" dirty="0" smtClean="0"/>
            <a:t>Ekonomiczne</a:t>
          </a:r>
        </a:p>
        <a:p>
          <a:r>
            <a:rPr lang="pl-PL" sz="1600" dirty="0" smtClean="0"/>
            <a:t>Możliwości gospodarcze, Miejsca pracy, bezrobocie, zamożność, aktywność gospodarcza, PKB, konsumpcja, infrastruktura dla biznesu, dystrybucja bogactwa, mieszkalnictwo </a:t>
          </a:r>
          <a:endParaRPr lang="en-US" sz="1600" dirty="0"/>
        </a:p>
      </dgm:t>
    </dgm:pt>
    <dgm:pt modelId="{912B47C5-6BCF-452C-99AC-9C563E9B236D}" type="parTrans" cxnId="{AF797C70-D231-4E50-86A6-90863948BC25}">
      <dgm:prSet/>
      <dgm:spPr/>
      <dgm:t>
        <a:bodyPr/>
        <a:lstStyle/>
        <a:p>
          <a:endParaRPr lang="en-US"/>
        </a:p>
      </dgm:t>
    </dgm:pt>
    <dgm:pt modelId="{18B40B68-BE47-4391-9370-6F707FB5DE99}" type="sibTrans" cxnId="{AF797C70-D231-4E50-86A6-90863948BC25}">
      <dgm:prSet/>
      <dgm:spPr/>
      <dgm:t>
        <a:bodyPr/>
        <a:lstStyle/>
        <a:p>
          <a:endParaRPr lang="en-US"/>
        </a:p>
      </dgm:t>
    </dgm:pt>
    <dgm:pt modelId="{A99C850B-303A-4BB6-B864-B69021B30A4B}">
      <dgm:prSet phldrT="[Tekst]" custT="1"/>
      <dgm:spPr/>
      <dgm:t>
        <a:bodyPr/>
        <a:lstStyle/>
        <a:p>
          <a:r>
            <a:rPr lang="pl-PL" sz="1600" b="1" dirty="0" smtClean="0"/>
            <a:t>Ekologiczne</a:t>
          </a:r>
        </a:p>
        <a:p>
          <a:r>
            <a:rPr lang="pl-PL" sz="1600" dirty="0" smtClean="0"/>
            <a:t>Powietrze, woda, energia, surowce naturalne, środowisko naturalne – flora i fauna, zanieczyszczenia, odpady, transport, forma architektoniczna i urbanistyczna (obszary i budynki mieszkaniowe, komercyjne, przestrzenie publiczne, itd.)</a:t>
          </a:r>
          <a:endParaRPr lang="en-US" sz="1600" dirty="0"/>
        </a:p>
      </dgm:t>
    </dgm:pt>
    <dgm:pt modelId="{07277623-B29C-418B-93FA-AE48F6755767}" type="parTrans" cxnId="{62794049-8C56-4BF0-84BD-EA9DCC97085B}">
      <dgm:prSet/>
      <dgm:spPr/>
      <dgm:t>
        <a:bodyPr/>
        <a:lstStyle/>
        <a:p>
          <a:endParaRPr lang="en-US"/>
        </a:p>
      </dgm:t>
    </dgm:pt>
    <dgm:pt modelId="{25610D02-6FA9-49E0-8523-9E0292F95777}" type="sibTrans" cxnId="{62794049-8C56-4BF0-84BD-EA9DCC97085B}">
      <dgm:prSet/>
      <dgm:spPr/>
      <dgm:t>
        <a:bodyPr/>
        <a:lstStyle/>
        <a:p>
          <a:endParaRPr lang="en-US"/>
        </a:p>
      </dgm:t>
    </dgm:pt>
    <dgm:pt modelId="{8FBFA7C7-D4E2-4CDA-A50C-3F06E63970B4}">
      <dgm:prSet/>
      <dgm:spPr/>
      <dgm:t>
        <a:bodyPr/>
        <a:lstStyle/>
        <a:p>
          <a:r>
            <a:rPr lang="pl-PL" dirty="0" smtClean="0"/>
            <a:t>Przestrzenne</a:t>
          </a:r>
        </a:p>
        <a:p>
          <a:r>
            <a:rPr lang="pl-PL" dirty="0" smtClean="0"/>
            <a:t>Forma architektoniczna i urbanistyczna, transport, obszary zielone   </a:t>
          </a:r>
        </a:p>
        <a:p>
          <a:r>
            <a:rPr lang="pl-PL" dirty="0" smtClean="0"/>
            <a:t>Ład przestrzenny, użytkowanie ziemi,  rewitalizacja, </a:t>
          </a:r>
          <a:r>
            <a:rPr lang="pl-PL" dirty="0" err="1" smtClean="0"/>
            <a:t>walkability</a:t>
          </a:r>
          <a:r>
            <a:rPr lang="pl-PL" dirty="0" smtClean="0"/>
            <a:t>, </a:t>
          </a:r>
          <a:endParaRPr lang="en-US" dirty="0"/>
        </a:p>
      </dgm:t>
    </dgm:pt>
    <dgm:pt modelId="{B9DA3941-BAA3-4C0C-AE0C-15A01D539146}" type="parTrans" cxnId="{FFF597F3-CC4C-445F-A88E-53C730E61FB7}">
      <dgm:prSet/>
      <dgm:spPr/>
      <dgm:t>
        <a:bodyPr/>
        <a:lstStyle/>
        <a:p>
          <a:endParaRPr lang="en-US"/>
        </a:p>
      </dgm:t>
    </dgm:pt>
    <dgm:pt modelId="{8DE9394D-7167-45ED-AD22-41D0B2B35022}" type="sibTrans" cxnId="{FFF597F3-CC4C-445F-A88E-53C730E61FB7}">
      <dgm:prSet/>
      <dgm:spPr/>
      <dgm:t>
        <a:bodyPr/>
        <a:lstStyle/>
        <a:p>
          <a:endParaRPr lang="en-US"/>
        </a:p>
      </dgm:t>
    </dgm:pt>
    <dgm:pt modelId="{728CF401-98E7-455A-B52B-B91943CEE53C}" type="pres">
      <dgm:prSet presAssocID="{2DEC612D-4786-467D-8C24-B364E76AF26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D1002A-1D18-4910-8EF6-2E145343C98B}" type="pres">
      <dgm:prSet presAssocID="{14C20C7C-285D-4D33-89BC-F7D9A286C943}" presName="centerShape" presStyleLbl="node0" presStyleIdx="0" presStyleCnt="1" custScaleX="101574" custScaleY="90574"/>
      <dgm:spPr/>
      <dgm:t>
        <a:bodyPr/>
        <a:lstStyle/>
        <a:p>
          <a:endParaRPr lang="en-US"/>
        </a:p>
      </dgm:t>
    </dgm:pt>
    <dgm:pt modelId="{B4C0CC00-7209-402F-A6F1-5222171B2A4D}" type="pres">
      <dgm:prSet presAssocID="{9B061D3A-0347-4CAA-9DE7-1E9F21DAAB7A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BAF9E13E-8DF3-4503-8C6F-BE67EEA1D54B}" type="pres">
      <dgm:prSet presAssocID="{7C6CA20F-84B7-4431-AD17-FD26D88847FC}" presName="node" presStyleLbl="node1" presStyleIdx="0" presStyleCnt="4" custScaleX="117028" custRadScaleRad="119190" custRadScaleInc="-183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A237A1-4A3B-4B40-891B-740988EA5370}" type="pres">
      <dgm:prSet presAssocID="{912B47C5-6BCF-452C-99AC-9C563E9B236D}" presName="parTrans" presStyleLbl="bgSibTrans2D1" presStyleIdx="1" presStyleCnt="4" custLinFactNeighborX="0" custLinFactNeighborY="0"/>
      <dgm:spPr/>
      <dgm:t>
        <a:bodyPr/>
        <a:lstStyle/>
        <a:p>
          <a:endParaRPr lang="en-US"/>
        </a:p>
      </dgm:t>
    </dgm:pt>
    <dgm:pt modelId="{46536A26-584F-4400-BE81-B4B8E8F3DC70}" type="pres">
      <dgm:prSet presAssocID="{CF6ECB59-7AF5-4AEC-AFE4-9EB6C321FA9B}" presName="node" presStyleLbl="node1" presStyleIdx="1" presStyleCnt="4" custScaleX="130547" custRadScaleRad="120484" custRadScaleInc="-340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E2CEEA-151B-486D-9D37-ECA9F80BD3D2}" type="pres">
      <dgm:prSet presAssocID="{07277623-B29C-418B-93FA-AE48F6755767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B7EE09C8-BD7C-423B-96D0-DF01A8CED7BA}" type="pres">
      <dgm:prSet presAssocID="{A99C850B-303A-4BB6-B864-B69021B30A4B}" presName="node" presStyleLbl="node1" presStyleIdx="2" presStyleCnt="4" custScaleX="133303" custRadScaleRad="107771" custRadScaleInc="146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D582C4-A07A-4526-9F1C-607F50481DF8}" type="pres">
      <dgm:prSet presAssocID="{B9DA3941-BAA3-4C0C-AE0C-15A01D539146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D5E3C69F-3479-4E14-9DF9-6C388B2E7B65}" type="pres">
      <dgm:prSet presAssocID="{8FBFA7C7-D4E2-4CDA-A50C-3F06E63970B4}" presName="node" presStyleLbl="node1" presStyleIdx="3" presStyleCnt="4" custRadScaleRad="120719" custRadScaleInc="197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794AA5-EE83-496F-9F1A-B674DE2088AC}" type="presOf" srcId="{14C20C7C-285D-4D33-89BC-F7D9A286C943}" destId="{A3D1002A-1D18-4910-8EF6-2E145343C98B}" srcOrd="0" destOrd="0" presId="urn:microsoft.com/office/officeart/2005/8/layout/radial4"/>
    <dgm:cxn modelId="{6D30BB4F-733C-43EA-8796-4A0FDEA1CF25}" type="presOf" srcId="{9B061D3A-0347-4CAA-9DE7-1E9F21DAAB7A}" destId="{B4C0CC00-7209-402F-A6F1-5222171B2A4D}" srcOrd="0" destOrd="0" presId="urn:microsoft.com/office/officeart/2005/8/layout/radial4"/>
    <dgm:cxn modelId="{39D5F7F1-79B3-47D8-A343-DE05F3446586}" type="presOf" srcId="{A99C850B-303A-4BB6-B864-B69021B30A4B}" destId="{B7EE09C8-BD7C-423B-96D0-DF01A8CED7BA}" srcOrd="0" destOrd="0" presId="urn:microsoft.com/office/officeart/2005/8/layout/radial4"/>
    <dgm:cxn modelId="{EAD433F1-4EDA-4897-9F18-DAD52B0A3E28}" srcId="{14C20C7C-285D-4D33-89BC-F7D9A286C943}" destId="{7C6CA20F-84B7-4431-AD17-FD26D88847FC}" srcOrd="0" destOrd="0" parTransId="{9B061D3A-0347-4CAA-9DE7-1E9F21DAAB7A}" sibTransId="{43F2A62F-A73E-4C40-BA3A-EF7188EB486A}"/>
    <dgm:cxn modelId="{AF797C70-D231-4E50-86A6-90863948BC25}" srcId="{14C20C7C-285D-4D33-89BC-F7D9A286C943}" destId="{CF6ECB59-7AF5-4AEC-AFE4-9EB6C321FA9B}" srcOrd="1" destOrd="0" parTransId="{912B47C5-6BCF-452C-99AC-9C563E9B236D}" sibTransId="{18B40B68-BE47-4391-9370-6F707FB5DE99}"/>
    <dgm:cxn modelId="{1FE8A7EC-9E8B-402C-995D-64DA0CB87E8C}" type="presOf" srcId="{07277623-B29C-418B-93FA-AE48F6755767}" destId="{D4E2CEEA-151B-486D-9D37-ECA9F80BD3D2}" srcOrd="0" destOrd="0" presId="urn:microsoft.com/office/officeart/2005/8/layout/radial4"/>
    <dgm:cxn modelId="{322590B2-91AA-4073-AD30-ABB4DDE91D07}" type="presOf" srcId="{2DEC612D-4786-467D-8C24-B364E76AF26F}" destId="{728CF401-98E7-455A-B52B-B91943CEE53C}" srcOrd="0" destOrd="0" presId="urn:microsoft.com/office/officeart/2005/8/layout/radial4"/>
    <dgm:cxn modelId="{248A08FC-D674-4729-A412-267E65A4FCCE}" srcId="{2DEC612D-4786-467D-8C24-B364E76AF26F}" destId="{14C20C7C-285D-4D33-89BC-F7D9A286C943}" srcOrd="0" destOrd="0" parTransId="{05655052-E4F6-4A31-AF90-9C4DD6F190F9}" sibTransId="{BD248CA8-3290-4249-BDC1-0AB777BE5F0F}"/>
    <dgm:cxn modelId="{92A91731-2E40-4753-91FD-2552EF9B749D}" type="presOf" srcId="{912B47C5-6BCF-452C-99AC-9C563E9B236D}" destId="{BFA237A1-4A3B-4B40-891B-740988EA5370}" srcOrd="0" destOrd="0" presId="urn:microsoft.com/office/officeart/2005/8/layout/radial4"/>
    <dgm:cxn modelId="{0DE8DD4D-D348-4554-BD10-68C2BDCC010E}" type="presOf" srcId="{7C6CA20F-84B7-4431-AD17-FD26D88847FC}" destId="{BAF9E13E-8DF3-4503-8C6F-BE67EEA1D54B}" srcOrd="0" destOrd="0" presId="urn:microsoft.com/office/officeart/2005/8/layout/radial4"/>
    <dgm:cxn modelId="{700A5619-E89D-41DB-8A7D-B0058A1FC7BA}" type="presOf" srcId="{B9DA3941-BAA3-4C0C-AE0C-15A01D539146}" destId="{C8D582C4-A07A-4526-9F1C-607F50481DF8}" srcOrd="0" destOrd="0" presId="urn:microsoft.com/office/officeart/2005/8/layout/radial4"/>
    <dgm:cxn modelId="{62794049-8C56-4BF0-84BD-EA9DCC97085B}" srcId="{14C20C7C-285D-4D33-89BC-F7D9A286C943}" destId="{A99C850B-303A-4BB6-B864-B69021B30A4B}" srcOrd="2" destOrd="0" parTransId="{07277623-B29C-418B-93FA-AE48F6755767}" sibTransId="{25610D02-6FA9-49E0-8523-9E0292F95777}"/>
    <dgm:cxn modelId="{D3C98774-E7A5-4BC2-8158-6C66F5414E28}" type="presOf" srcId="{CF6ECB59-7AF5-4AEC-AFE4-9EB6C321FA9B}" destId="{46536A26-584F-4400-BE81-B4B8E8F3DC70}" srcOrd="0" destOrd="0" presId="urn:microsoft.com/office/officeart/2005/8/layout/radial4"/>
    <dgm:cxn modelId="{20D7CB62-E48B-4163-85E3-61D68079E2DD}" type="presOf" srcId="{8FBFA7C7-D4E2-4CDA-A50C-3F06E63970B4}" destId="{D5E3C69F-3479-4E14-9DF9-6C388B2E7B65}" srcOrd="0" destOrd="0" presId="urn:microsoft.com/office/officeart/2005/8/layout/radial4"/>
    <dgm:cxn modelId="{FFF597F3-CC4C-445F-A88E-53C730E61FB7}" srcId="{14C20C7C-285D-4D33-89BC-F7D9A286C943}" destId="{8FBFA7C7-D4E2-4CDA-A50C-3F06E63970B4}" srcOrd="3" destOrd="0" parTransId="{B9DA3941-BAA3-4C0C-AE0C-15A01D539146}" sibTransId="{8DE9394D-7167-45ED-AD22-41D0B2B35022}"/>
    <dgm:cxn modelId="{7ED355D0-1E37-4CE3-A522-4B7B3E2BBD00}" type="presParOf" srcId="{728CF401-98E7-455A-B52B-B91943CEE53C}" destId="{A3D1002A-1D18-4910-8EF6-2E145343C98B}" srcOrd="0" destOrd="0" presId="urn:microsoft.com/office/officeart/2005/8/layout/radial4"/>
    <dgm:cxn modelId="{2C02B659-9A29-4FA4-BEF1-957BBA43FA65}" type="presParOf" srcId="{728CF401-98E7-455A-B52B-B91943CEE53C}" destId="{B4C0CC00-7209-402F-A6F1-5222171B2A4D}" srcOrd="1" destOrd="0" presId="urn:microsoft.com/office/officeart/2005/8/layout/radial4"/>
    <dgm:cxn modelId="{426C7E64-3078-4397-AA09-63D4F5A47137}" type="presParOf" srcId="{728CF401-98E7-455A-B52B-B91943CEE53C}" destId="{BAF9E13E-8DF3-4503-8C6F-BE67EEA1D54B}" srcOrd="2" destOrd="0" presId="urn:microsoft.com/office/officeart/2005/8/layout/radial4"/>
    <dgm:cxn modelId="{1B0604AA-844A-44D2-85FA-193B305AF25F}" type="presParOf" srcId="{728CF401-98E7-455A-B52B-B91943CEE53C}" destId="{BFA237A1-4A3B-4B40-891B-740988EA5370}" srcOrd="3" destOrd="0" presId="urn:microsoft.com/office/officeart/2005/8/layout/radial4"/>
    <dgm:cxn modelId="{B843ED79-67FE-48AF-94C9-0660AE1F9F9D}" type="presParOf" srcId="{728CF401-98E7-455A-B52B-B91943CEE53C}" destId="{46536A26-584F-4400-BE81-B4B8E8F3DC70}" srcOrd="4" destOrd="0" presId="urn:microsoft.com/office/officeart/2005/8/layout/radial4"/>
    <dgm:cxn modelId="{07BB223A-D1BC-4443-BCA9-F3581239F72A}" type="presParOf" srcId="{728CF401-98E7-455A-B52B-B91943CEE53C}" destId="{D4E2CEEA-151B-486D-9D37-ECA9F80BD3D2}" srcOrd="5" destOrd="0" presId="urn:microsoft.com/office/officeart/2005/8/layout/radial4"/>
    <dgm:cxn modelId="{0C286688-6630-4B4A-BD6D-686BF8DEA72B}" type="presParOf" srcId="{728CF401-98E7-455A-B52B-B91943CEE53C}" destId="{B7EE09C8-BD7C-423B-96D0-DF01A8CED7BA}" srcOrd="6" destOrd="0" presId="urn:microsoft.com/office/officeart/2005/8/layout/radial4"/>
    <dgm:cxn modelId="{4CB300FE-F11C-4C26-8216-3043CAEB90A5}" type="presParOf" srcId="{728CF401-98E7-455A-B52B-B91943CEE53C}" destId="{C8D582C4-A07A-4526-9F1C-607F50481DF8}" srcOrd="7" destOrd="0" presId="urn:microsoft.com/office/officeart/2005/8/layout/radial4"/>
    <dgm:cxn modelId="{B5341307-AFEA-48BF-B9D0-14C2E614F88A}" type="presParOf" srcId="{728CF401-98E7-455A-B52B-B91943CEE53C}" destId="{D5E3C69F-3479-4E14-9DF9-6C388B2E7B65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2F17D1-BB43-4EB0-9EA6-A88E657AB903}">
      <dsp:nvSpPr>
        <dsp:cNvPr id="0" name=""/>
        <dsp:cNvSpPr/>
      </dsp:nvSpPr>
      <dsp:spPr>
        <a:xfrm rot="5400000">
          <a:off x="5836322" y="-2415693"/>
          <a:ext cx="1911280" cy="67440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0" kern="1200" dirty="0" smtClean="0"/>
            <a:t>kompleksowość</a:t>
          </a:r>
          <a:endParaRPr lang="en-US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altLang="pl-PL" sz="2000" b="0" i="0" kern="1200" dirty="0" smtClean="0">
              <a:solidFill>
                <a:schemeClr val="tx1"/>
              </a:solidFill>
            </a:rPr>
            <a:t>działania w obszarze: społecznym, gospodarczym, przestrzennym i ekologicznym </a:t>
          </a:r>
          <a:endParaRPr lang="en-US" sz="2000" b="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altLang="pl-PL" sz="2400" b="1" i="0" kern="1200" dirty="0" smtClean="0">
              <a:solidFill>
                <a:schemeClr val="tx1"/>
              </a:solidFill>
            </a:rPr>
            <a:t>jakość życia </a:t>
          </a:r>
          <a:endParaRPr lang="pl-PL" altLang="pl-PL" sz="2400" b="1" i="0" kern="1200" dirty="0">
            <a:solidFill>
              <a:schemeClr val="tx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altLang="pl-PL" sz="2400" b="1" i="0" kern="1200" dirty="0" smtClean="0">
              <a:solidFill>
                <a:schemeClr val="tx1"/>
              </a:solidFill>
            </a:rPr>
            <a:t>zrównoważony rozwój </a:t>
          </a:r>
          <a:r>
            <a:rPr lang="pl-PL" altLang="pl-PL" sz="2400" b="0" i="0" kern="1200" dirty="0" smtClean="0">
              <a:solidFill>
                <a:schemeClr val="tx1"/>
              </a:solidFill>
            </a:rPr>
            <a:t>(</a:t>
          </a:r>
          <a:r>
            <a:rPr lang="pl-PL" altLang="pl-PL" sz="2400" b="0" i="0" kern="1200" dirty="0" err="1" smtClean="0">
              <a:solidFill>
                <a:schemeClr val="tx1"/>
              </a:solidFill>
            </a:rPr>
            <a:t>sustainable</a:t>
          </a:r>
          <a:r>
            <a:rPr lang="pl-PL" altLang="pl-PL" sz="2400" b="0" i="0" kern="1200" dirty="0" smtClean="0">
              <a:solidFill>
                <a:schemeClr val="tx1"/>
              </a:solidFill>
            </a:rPr>
            <a:t> </a:t>
          </a:r>
          <a:r>
            <a:rPr lang="pl-PL" altLang="pl-PL" sz="2400" b="0" i="0" kern="1200" dirty="0" err="1" smtClean="0">
              <a:solidFill>
                <a:schemeClr val="tx1"/>
              </a:solidFill>
            </a:rPr>
            <a:t>urban</a:t>
          </a:r>
          <a:r>
            <a:rPr lang="pl-PL" altLang="pl-PL" sz="2400" b="0" i="0" kern="1200" dirty="0" smtClean="0">
              <a:solidFill>
                <a:schemeClr val="tx1"/>
              </a:solidFill>
            </a:rPr>
            <a:t> </a:t>
          </a:r>
          <a:r>
            <a:rPr lang="pl-PL" altLang="pl-PL" sz="2400" b="0" i="0" kern="1200" dirty="0" err="1" smtClean="0">
              <a:solidFill>
                <a:schemeClr val="tx1"/>
              </a:solidFill>
            </a:rPr>
            <a:t>regeneration</a:t>
          </a:r>
          <a:r>
            <a:rPr lang="pl-PL" altLang="pl-PL" sz="2400" b="0" i="0" kern="1200" dirty="0" smtClean="0">
              <a:solidFill>
                <a:schemeClr val="tx1"/>
              </a:solidFill>
            </a:rPr>
            <a:t>) </a:t>
          </a:r>
          <a:endParaRPr lang="pl-PL" altLang="pl-PL" sz="2400" b="0" i="0" kern="1200" dirty="0">
            <a:solidFill>
              <a:schemeClr val="tx1"/>
            </a:solidFill>
          </a:endParaRPr>
        </a:p>
      </dsp:txBody>
      <dsp:txXfrm rot="-5400000">
        <a:off x="3419933" y="93997"/>
        <a:ext cx="6650758" cy="1724678"/>
      </dsp:txXfrm>
    </dsp:sp>
    <dsp:sp modelId="{AE41F3D0-7B34-455A-AE04-8162A1AA9D8C}">
      <dsp:nvSpPr>
        <dsp:cNvPr id="0" name=""/>
        <dsp:cNvSpPr/>
      </dsp:nvSpPr>
      <dsp:spPr>
        <a:xfrm>
          <a:off x="377486" y="58351"/>
          <a:ext cx="3025722" cy="1669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700" kern="1200" dirty="0" smtClean="0"/>
            <a:t>Koncepcja </a:t>
          </a:r>
          <a:endParaRPr lang="en-US" sz="3700" kern="1200" dirty="0"/>
        </a:p>
      </dsp:txBody>
      <dsp:txXfrm>
        <a:off x="458985" y="139850"/>
        <a:ext cx="2862724" cy="1506522"/>
      </dsp:txXfrm>
    </dsp:sp>
    <dsp:sp modelId="{0936BE9F-22CC-447A-8BEB-CED1035D93FA}">
      <dsp:nvSpPr>
        <dsp:cNvPr id="0" name=""/>
        <dsp:cNvSpPr/>
      </dsp:nvSpPr>
      <dsp:spPr>
        <a:xfrm rot="5400000">
          <a:off x="6068745" y="-548411"/>
          <a:ext cx="1335616" cy="675725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1" kern="1200" dirty="0" err="1" smtClean="0"/>
            <a:t>Bottom</a:t>
          </a:r>
          <a:r>
            <a:rPr lang="pl-PL" sz="2000" b="1" kern="1200" dirty="0" smtClean="0"/>
            <a:t> </a:t>
          </a:r>
          <a:r>
            <a:rPr lang="pl-PL" sz="2000" b="1" kern="1200" dirty="0" err="1" smtClean="0"/>
            <a:t>up</a:t>
          </a:r>
          <a:r>
            <a:rPr lang="pl-PL" sz="2000" b="1" kern="1200" dirty="0" smtClean="0"/>
            <a:t>: </a:t>
          </a:r>
          <a:r>
            <a:rPr lang="pl-PL" altLang="pl-PL" sz="2000" b="0" i="0" kern="1200" dirty="0" smtClean="0">
              <a:solidFill>
                <a:schemeClr val="tx1"/>
              </a:solidFill>
            </a:rPr>
            <a:t>aktywizacja społeczności lokalnej</a:t>
          </a:r>
          <a:endParaRPr lang="en-US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altLang="pl-PL" sz="2000" b="1" i="0" kern="1200" dirty="0" smtClean="0">
              <a:solidFill>
                <a:schemeClr val="tx1"/>
              </a:solidFill>
            </a:rPr>
            <a:t>partycypacja społeczna, Public </a:t>
          </a:r>
          <a:r>
            <a:rPr lang="pl-PL" altLang="pl-PL" sz="2000" b="1" i="0" kern="1200" dirty="0" err="1" smtClean="0">
              <a:solidFill>
                <a:schemeClr val="tx1"/>
              </a:solidFill>
            </a:rPr>
            <a:t>Private</a:t>
          </a:r>
          <a:r>
            <a:rPr lang="pl-PL" altLang="pl-PL" sz="2000" b="1" i="0" kern="1200" dirty="0" smtClean="0">
              <a:solidFill>
                <a:schemeClr val="tx1"/>
              </a:solidFill>
            </a:rPr>
            <a:t> People </a:t>
          </a:r>
          <a:r>
            <a:rPr lang="pl-PL" altLang="pl-PL" sz="2000" b="1" i="0" kern="1200" dirty="0" err="1" smtClean="0">
              <a:solidFill>
                <a:schemeClr val="tx1"/>
              </a:solidFill>
            </a:rPr>
            <a:t>Partnerships</a:t>
          </a:r>
          <a:r>
            <a:rPr lang="pl-PL" altLang="pl-PL" sz="2000" b="1" i="0" kern="1200" dirty="0" smtClean="0">
              <a:solidFill>
                <a:schemeClr val="tx1"/>
              </a:solidFill>
            </a:rPr>
            <a:t> </a:t>
          </a:r>
          <a:endParaRPr lang="en-US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altLang="pl-PL" sz="2000" b="0" i="0" kern="1200" dirty="0" smtClean="0">
              <a:solidFill>
                <a:schemeClr val="tx1"/>
              </a:solidFill>
            </a:rPr>
            <a:t>integracja zasobów (programów, finansowych, ludzkich) i uczestników </a:t>
          </a:r>
          <a:endParaRPr lang="en-US" sz="2000" b="0" kern="1200" dirty="0"/>
        </a:p>
      </dsp:txBody>
      <dsp:txXfrm rot="-5400000">
        <a:off x="3357929" y="2227604"/>
        <a:ext cx="6692051" cy="1205218"/>
      </dsp:txXfrm>
    </dsp:sp>
    <dsp:sp modelId="{495B4AFF-C18F-44C5-8723-FB071F1E96AD}">
      <dsp:nvSpPr>
        <dsp:cNvPr id="0" name=""/>
        <dsp:cNvSpPr/>
      </dsp:nvSpPr>
      <dsp:spPr>
        <a:xfrm>
          <a:off x="394211" y="1995453"/>
          <a:ext cx="2963717" cy="1669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700" kern="1200" dirty="0" smtClean="0"/>
            <a:t>Organizacja </a:t>
          </a:r>
          <a:endParaRPr lang="en-US" sz="3700" kern="1200" dirty="0"/>
        </a:p>
      </dsp:txBody>
      <dsp:txXfrm>
        <a:off x="475710" y="2076952"/>
        <a:ext cx="2800719" cy="1506522"/>
      </dsp:txXfrm>
    </dsp:sp>
    <dsp:sp modelId="{2F42FAF8-0E43-4843-958E-27DCFF1C81FA}">
      <dsp:nvSpPr>
        <dsp:cNvPr id="0" name=""/>
        <dsp:cNvSpPr/>
      </dsp:nvSpPr>
      <dsp:spPr>
        <a:xfrm rot="5400000">
          <a:off x="6068745" y="1204585"/>
          <a:ext cx="1335616" cy="675725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altLang="pl-PL" sz="2000" b="0" i="0" kern="1200" dirty="0" smtClean="0">
              <a:solidFill>
                <a:schemeClr val="tx1"/>
              </a:solidFill>
            </a:rPr>
            <a:t>skoncentrowanie na wybranych obszarach problematycznych, kryzysowych, zdegradowanych</a:t>
          </a:r>
          <a:endParaRPr lang="en-US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0" kern="1200" dirty="0" smtClean="0"/>
            <a:t>Strategiczne, długoterminowe planowanie i działania </a:t>
          </a:r>
          <a:endParaRPr lang="en-US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0" kern="1200" dirty="0" smtClean="0"/>
            <a:t>Programy i projekty </a:t>
          </a:r>
          <a:endParaRPr lang="en-US" sz="2000" b="0" kern="1200" dirty="0"/>
        </a:p>
      </dsp:txBody>
      <dsp:txXfrm rot="-5400000">
        <a:off x="3357929" y="3980601"/>
        <a:ext cx="6692051" cy="1205218"/>
      </dsp:txXfrm>
    </dsp:sp>
    <dsp:sp modelId="{0A8E442B-14BF-4806-B9FD-51122767CFD0}">
      <dsp:nvSpPr>
        <dsp:cNvPr id="0" name=""/>
        <dsp:cNvSpPr/>
      </dsp:nvSpPr>
      <dsp:spPr>
        <a:xfrm>
          <a:off x="394211" y="3748450"/>
          <a:ext cx="2963717" cy="1669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700" kern="1200" dirty="0" smtClean="0"/>
            <a:t>Realizacja </a:t>
          </a:r>
          <a:endParaRPr lang="en-US" sz="3700" kern="1200" dirty="0"/>
        </a:p>
      </dsp:txBody>
      <dsp:txXfrm>
        <a:off x="475710" y="3829949"/>
        <a:ext cx="2800719" cy="15065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2B3157-3DE7-4CCC-B87F-F9DDC4C6EC42}">
      <dsp:nvSpPr>
        <dsp:cNvPr id="0" name=""/>
        <dsp:cNvSpPr/>
      </dsp:nvSpPr>
      <dsp:spPr>
        <a:xfrm>
          <a:off x="2774984" y="218112"/>
          <a:ext cx="4787383" cy="4787281"/>
        </a:xfrm>
        <a:prstGeom prst="ellipse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1" kern="1200" dirty="0" smtClean="0"/>
            <a:t>I. Ochrona środowiska, dbałość o środowisko naturalne, bioróżnorodność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1" kern="1200" dirty="0" smtClean="0"/>
            <a:t>II. Wysoka jakość życia mieszkańców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1" kern="1200" dirty="0" smtClean="0"/>
            <a:t>III. Rozwój gospodarczy, urbanizacja </a:t>
          </a:r>
          <a:endParaRPr lang="pl-PL" sz="2500" b="1" kern="1200" dirty="0"/>
        </a:p>
      </dsp:txBody>
      <dsp:txXfrm>
        <a:off x="3476080" y="919193"/>
        <a:ext cx="3385191" cy="3385119"/>
      </dsp:txXfrm>
    </dsp:sp>
    <dsp:sp modelId="{B1E977E6-4242-41B7-9BE8-6B3381DFAD9E}">
      <dsp:nvSpPr>
        <dsp:cNvPr id="0" name=""/>
        <dsp:cNvSpPr/>
      </dsp:nvSpPr>
      <dsp:spPr>
        <a:xfrm>
          <a:off x="5506562" y="0"/>
          <a:ext cx="532426" cy="532417"/>
        </a:xfrm>
        <a:prstGeom prst="ellipse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3D9027-4F2E-4ED6-8708-E38F7D31683D}">
      <dsp:nvSpPr>
        <dsp:cNvPr id="0" name=""/>
        <dsp:cNvSpPr/>
      </dsp:nvSpPr>
      <dsp:spPr>
        <a:xfrm>
          <a:off x="4245834" y="4649702"/>
          <a:ext cx="385519" cy="385890"/>
        </a:xfrm>
        <a:prstGeom prst="ellipse">
          <a:avLst/>
        </a:prstGeom>
        <a:solidFill>
          <a:schemeClr val="accent4">
            <a:shade val="80000"/>
            <a:hueOff val="1624"/>
            <a:satOff val="-112"/>
            <a:lumOff val="202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E20F9-54F4-48E3-BCC5-F4C3E3C2922E}">
      <dsp:nvSpPr>
        <dsp:cNvPr id="0" name=""/>
        <dsp:cNvSpPr/>
      </dsp:nvSpPr>
      <dsp:spPr>
        <a:xfrm>
          <a:off x="7870428" y="2160987"/>
          <a:ext cx="385519" cy="385890"/>
        </a:xfrm>
        <a:prstGeom prst="ellipse">
          <a:avLst/>
        </a:prstGeom>
        <a:solidFill>
          <a:schemeClr val="accent4">
            <a:shade val="80000"/>
            <a:hueOff val="3248"/>
            <a:satOff val="-224"/>
            <a:lumOff val="40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BC4823-B020-4A6A-B9F3-F62014069499}">
      <dsp:nvSpPr>
        <dsp:cNvPr id="0" name=""/>
        <dsp:cNvSpPr/>
      </dsp:nvSpPr>
      <dsp:spPr>
        <a:xfrm>
          <a:off x="6025633" y="5060200"/>
          <a:ext cx="532426" cy="532417"/>
        </a:xfrm>
        <a:prstGeom prst="ellipse">
          <a:avLst/>
        </a:prstGeom>
        <a:solidFill>
          <a:schemeClr val="accent4">
            <a:shade val="80000"/>
            <a:hueOff val="4872"/>
            <a:satOff val="-335"/>
            <a:lumOff val="608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476CCC-3C0B-4796-8161-21989B1A482D}">
      <dsp:nvSpPr>
        <dsp:cNvPr id="0" name=""/>
        <dsp:cNvSpPr/>
      </dsp:nvSpPr>
      <dsp:spPr>
        <a:xfrm>
          <a:off x="3557086" y="670122"/>
          <a:ext cx="385519" cy="385890"/>
        </a:xfrm>
        <a:prstGeom prst="ellipse">
          <a:avLst/>
        </a:prstGeom>
        <a:solidFill>
          <a:schemeClr val="accent4">
            <a:shade val="80000"/>
            <a:hueOff val="6496"/>
            <a:satOff val="-447"/>
            <a:lumOff val="810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F68643-4302-42C5-8C4D-A7ACAE25BD79}">
      <dsp:nvSpPr>
        <dsp:cNvPr id="0" name=""/>
        <dsp:cNvSpPr/>
      </dsp:nvSpPr>
      <dsp:spPr>
        <a:xfrm>
          <a:off x="3140026" y="2964087"/>
          <a:ext cx="385519" cy="385890"/>
        </a:xfrm>
        <a:prstGeom prst="ellipse">
          <a:avLst/>
        </a:prstGeom>
        <a:solidFill>
          <a:schemeClr val="accent4">
            <a:shade val="80000"/>
            <a:hueOff val="8120"/>
            <a:satOff val="-559"/>
            <a:lumOff val="1013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8B5657-0A2B-493B-8032-210E96DB63A7}">
      <dsp:nvSpPr>
        <dsp:cNvPr id="0" name=""/>
        <dsp:cNvSpPr/>
      </dsp:nvSpPr>
      <dsp:spPr>
        <a:xfrm>
          <a:off x="1279205" y="1082171"/>
          <a:ext cx="1946293" cy="1945671"/>
        </a:xfrm>
        <a:prstGeom prst="ellipse">
          <a:avLst/>
        </a:prstGeom>
        <a:solidFill>
          <a:schemeClr val="accent4">
            <a:shade val="80000"/>
            <a:hueOff val="9744"/>
            <a:satOff val="-671"/>
            <a:lumOff val="1215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Definicje, wymiary </a:t>
          </a:r>
          <a:endParaRPr lang="pl-PL" sz="2500" kern="1200" dirty="0"/>
        </a:p>
      </dsp:txBody>
      <dsp:txXfrm>
        <a:off x="1564233" y="1367108"/>
        <a:ext cx="1376237" cy="1375797"/>
      </dsp:txXfrm>
    </dsp:sp>
    <dsp:sp modelId="{41E40055-183A-4095-8971-7327124F68B1}">
      <dsp:nvSpPr>
        <dsp:cNvPr id="0" name=""/>
        <dsp:cNvSpPr/>
      </dsp:nvSpPr>
      <dsp:spPr>
        <a:xfrm>
          <a:off x="4967904" y="773459"/>
          <a:ext cx="532426" cy="532417"/>
        </a:xfrm>
        <a:prstGeom prst="ellipse">
          <a:avLst/>
        </a:prstGeom>
        <a:solidFill>
          <a:schemeClr val="accent4">
            <a:shade val="80000"/>
            <a:hueOff val="11368"/>
            <a:satOff val="-782"/>
            <a:lumOff val="1418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07D067-C651-4A7A-BFA3-20FF45B10097}">
      <dsp:nvSpPr>
        <dsp:cNvPr id="0" name=""/>
        <dsp:cNvSpPr/>
      </dsp:nvSpPr>
      <dsp:spPr>
        <a:xfrm>
          <a:off x="1461726" y="3598290"/>
          <a:ext cx="962462" cy="962489"/>
        </a:xfrm>
        <a:prstGeom prst="ellipse">
          <a:avLst/>
        </a:prstGeom>
        <a:solidFill>
          <a:schemeClr val="accent4">
            <a:shade val="80000"/>
            <a:hueOff val="12993"/>
            <a:satOff val="-894"/>
            <a:lumOff val="1621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7A482E-44DF-47CE-A5F2-E9CAED53D0A7}">
      <dsp:nvSpPr>
        <dsp:cNvPr id="0" name=""/>
        <dsp:cNvSpPr/>
      </dsp:nvSpPr>
      <dsp:spPr>
        <a:xfrm>
          <a:off x="8052948" y="166660"/>
          <a:ext cx="1946293" cy="1945671"/>
        </a:xfrm>
        <a:prstGeom prst="ellipse">
          <a:avLst/>
        </a:prstGeom>
        <a:solidFill>
          <a:schemeClr val="accent4">
            <a:shade val="80000"/>
            <a:hueOff val="14617"/>
            <a:satOff val="-1006"/>
            <a:lumOff val="1823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Aspekty,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Cele  </a:t>
          </a:r>
          <a:endParaRPr lang="pl-PL" sz="2500" kern="1200" dirty="0"/>
        </a:p>
      </dsp:txBody>
      <dsp:txXfrm>
        <a:off x="8337976" y="451597"/>
        <a:ext cx="1376237" cy="1375797"/>
      </dsp:txXfrm>
    </dsp:sp>
    <dsp:sp modelId="{9641DBBE-069E-4B2E-B30A-519DB366CBC9}">
      <dsp:nvSpPr>
        <dsp:cNvPr id="0" name=""/>
        <dsp:cNvSpPr/>
      </dsp:nvSpPr>
      <dsp:spPr>
        <a:xfrm>
          <a:off x="7184862" y="1510006"/>
          <a:ext cx="532426" cy="532417"/>
        </a:xfrm>
        <a:prstGeom prst="ellipse">
          <a:avLst/>
        </a:prstGeom>
        <a:solidFill>
          <a:schemeClr val="accent4">
            <a:shade val="80000"/>
            <a:hueOff val="16241"/>
            <a:satOff val="-1118"/>
            <a:lumOff val="202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4EB52C-BE58-4690-8909-2AC73432E9D7}">
      <dsp:nvSpPr>
        <dsp:cNvPr id="0" name=""/>
        <dsp:cNvSpPr/>
      </dsp:nvSpPr>
      <dsp:spPr>
        <a:xfrm>
          <a:off x="1095794" y="4743658"/>
          <a:ext cx="385519" cy="385890"/>
        </a:xfrm>
        <a:prstGeom prst="ellipse">
          <a:avLst/>
        </a:prstGeom>
        <a:solidFill>
          <a:schemeClr val="accent4">
            <a:shade val="80000"/>
            <a:hueOff val="17865"/>
            <a:satOff val="-1229"/>
            <a:lumOff val="222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19FCCD-8941-4D58-AE11-63C7177CC696}">
      <dsp:nvSpPr>
        <dsp:cNvPr id="0" name=""/>
        <dsp:cNvSpPr/>
      </dsp:nvSpPr>
      <dsp:spPr>
        <a:xfrm>
          <a:off x="4940303" y="4194463"/>
          <a:ext cx="385519" cy="385890"/>
        </a:xfrm>
        <a:prstGeom prst="ellipse">
          <a:avLst/>
        </a:prstGeom>
        <a:solidFill>
          <a:schemeClr val="accent4">
            <a:shade val="80000"/>
            <a:hueOff val="19489"/>
            <a:satOff val="-1341"/>
            <a:lumOff val="243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1002A-1D18-4910-8EF6-2E145343C98B}">
      <dsp:nvSpPr>
        <dsp:cNvPr id="0" name=""/>
        <dsp:cNvSpPr/>
      </dsp:nvSpPr>
      <dsp:spPr>
        <a:xfrm>
          <a:off x="4180111" y="3198274"/>
          <a:ext cx="2904848" cy="2590266"/>
        </a:xfrm>
        <a:prstGeom prst="ellipse">
          <a:avLst/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Zrównoważone miasto </a:t>
          </a:r>
          <a:endParaRPr lang="en-US" sz="2600" kern="1200" dirty="0"/>
        </a:p>
      </dsp:txBody>
      <dsp:txXfrm>
        <a:off x="4605516" y="3577610"/>
        <a:ext cx="2054038" cy="1831594"/>
      </dsp:txXfrm>
    </dsp:sp>
    <dsp:sp modelId="{B4C0CC00-7209-402F-A6F1-5222171B2A4D}">
      <dsp:nvSpPr>
        <dsp:cNvPr id="0" name=""/>
        <dsp:cNvSpPr/>
      </dsp:nvSpPr>
      <dsp:spPr>
        <a:xfrm rot="11235173">
          <a:off x="1579805" y="3728010"/>
          <a:ext cx="2481532" cy="81505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F9E13E-8DF3-4503-8C6F-BE67EEA1D54B}">
      <dsp:nvSpPr>
        <dsp:cNvPr id="0" name=""/>
        <dsp:cNvSpPr/>
      </dsp:nvSpPr>
      <dsp:spPr>
        <a:xfrm>
          <a:off x="0" y="2892154"/>
          <a:ext cx="3179466" cy="21734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Społeczne i kulturowe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Inkluzja, Zdrowie i </a:t>
          </a:r>
          <a:r>
            <a:rPr lang="pl-PL" sz="1800" kern="1200" dirty="0" err="1" smtClean="0"/>
            <a:t>well-being</a:t>
          </a:r>
          <a:r>
            <a:rPr lang="pl-PL" sz="1800" kern="1200" dirty="0" smtClean="0"/>
            <a:t>, tożsamość i zaangażowanie, kapitał społeczny,  bezpieczeństwo, partycypacja, równość, kapitał kulturowy, edukacja, mieszkalnictwo , demokracja, otwartość </a:t>
          </a:r>
          <a:endParaRPr lang="en-US" sz="1800" kern="1200" dirty="0"/>
        </a:p>
      </dsp:txBody>
      <dsp:txXfrm>
        <a:off x="63659" y="2955813"/>
        <a:ext cx="3052148" cy="2046156"/>
      </dsp:txXfrm>
    </dsp:sp>
    <dsp:sp modelId="{BFA237A1-4A3B-4B40-891B-740988EA5370}">
      <dsp:nvSpPr>
        <dsp:cNvPr id="0" name=""/>
        <dsp:cNvSpPr/>
      </dsp:nvSpPr>
      <dsp:spPr>
        <a:xfrm rot="13781514">
          <a:off x="2246789" y="1812427"/>
          <a:ext cx="2914330" cy="81505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36A26-584F-4400-BE81-B4B8E8F3DC70}">
      <dsp:nvSpPr>
        <dsp:cNvPr id="0" name=""/>
        <dsp:cNvSpPr/>
      </dsp:nvSpPr>
      <dsp:spPr>
        <a:xfrm>
          <a:off x="987939" y="22016"/>
          <a:ext cx="3546756" cy="21734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Ekonomiczne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Możliwości gospodarcze, Miejsca pracy, bezrobocie, zamożność, aktywność gospodarcza, PKB, konsumpcja, infrastruktura dla biznesu, dystrybucja bogactwa, mieszkalnictwo </a:t>
          </a:r>
          <a:endParaRPr lang="en-US" sz="1600" kern="1200" dirty="0"/>
        </a:p>
      </dsp:txBody>
      <dsp:txXfrm>
        <a:off x="1051598" y="85675"/>
        <a:ext cx="3419438" cy="2046156"/>
      </dsp:txXfrm>
    </dsp:sp>
    <dsp:sp modelId="{D4E2CEEA-151B-486D-9D37-ECA9F80BD3D2}">
      <dsp:nvSpPr>
        <dsp:cNvPr id="0" name=""/>
        <dsp:cNvSpPr/>
      </dsp:nvSpPr>
      <dsp:spPr>
        <a:xfrm rot="18096441">
          <a:off x="5814309" y="1765818"/>
          <a:ext cx="2491898" cy="81505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EE09C8-BD7C-423B-96D0-DF01A8CED7BA}">
      <dsp:nvSpPr>
        <dsp:cNvPr id="0" name=""/>
        <dsp:cNvSpPr/>
      </dsp:nvSpPr>
      <dsp:spPr>
        <a:xfrm>
          <a:off x="5902438" y="25482"/>
          <a:ext cx="3621632" cy="21734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Ekologiczne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Powietrze, woda, energia, surowce naturalne, środowisko naturalne – flora i fauna, zanieczyszczenia, odpady, transport, forma architektoniczna i urbanistyczna (obszary i budynki mieszkaniowe, komercyjne, przestrzenie publiczne, itd.)</a:t>
          </a:r>
          <a:endParaRPr lang="en-US" sz="1600" kern="1200" dirty="0"/>
        </a:p>
      </dsp:txBody>
      <dsp:txXfrm>
        <a:off x="5966097" y="89141"/>
        <a:ext cx="3494314" cy="2046156"/>
      </dsp:txXfrm>
    </dsp:sp>
    <dsp:sp modelId="{C8D582C4-A07A-4526-9F1C-607F50481DF8}">
      <dsp:nvSpPr>
        <dsp:cNvPr id="0" name=""/>
        <dsp:cNvSpPr/>
      </dsp:nvSpPr>
      <dsp:spPr>
        <a:xfrm rot="21200388">
          <a:off x="7207456" y="3757405"/>
          <a:ext cx="2476237" cy="81505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E3C69F-3479-4E14-9DF9-6C388B2E7B65}">
      <dsp:nvSpPr>
        <dsp:cNvPr id="0" name=""/>
        <dsp:cNvSpPr/>
      </dsp:nvSpPr>
      <dsp:spPr>
        <a:xfrm>
          <a:off x="8316917" y="2934597"/>
          <a:ext cx="2716842" cy="21734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Przestrzenne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Forma architektoniczna i urbanistyczna, transport, obszary zielone  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Ład przestrzenny, użytkowanie ziemi,  rewitalizacja, </a:t>
          </a:r>
          <a:r>
            <a:rPr lang="pl-PL" sz="1800" kern="1200" dirty="0" err="1" smtClean="0"/>
            <a:t>walkability</a:t>
          </a:r>
          <a:r>
            <a:rPr lang="pl-PL" sz="1800" kern="1200" dirty="0" smtClean="0"/>
            <a:t>, </a:t>
          </a:r>
          <a:endParaRPr lang="en-US" sz="1800" kern="1200" dirty="0"/>
        </a:p>
      </dsp:txBody>
      <dsp:txXfrm>
        <a:off x="8380576" y="2998256"/>
        <a:ext cx="2589524" cy="2046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9CF8787-BE34-45F4-A5FE-CBF4BA9D4C93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E4DE-A024-4BD7-B679-77B1D2389FE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6926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F8787-BE34-45F4-A5FE-CBF4BA9D4C93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E4DE-A024-4BD7-B679-77B1D2389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405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F8787-BE34-45F4-A5FE-CBF4BA9D4C93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E4DE-A024-4BD7-B679-77B1D2389FE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2122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dgm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34434" y="333375"/>
            <a:ext cx="7393517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334434" y="1557338"/>
            <a:ext cx="7393517" cy="489585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9E02E-F1D6-4273-B36A-5313346FF88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5555314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F8787-BE34-45F4-A5FE-CBF4BA9D4C93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E4DE-A024-4BD7-B679-77B1D2389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89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F8787-BE34-45F4-A5FE-CBF4BA9D4C93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E4DE-A024-4BD7-B679-77B1D2389FE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344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F8787-BE34-45F4-A5FE-CBF4BA9D4C93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E4DE-A024-4BD7-B679-77B1D2389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F8787-BE34-45F4-A5FE-CBF4BA9D4C93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E4DE-A024-4BD7-B679-77B1D2389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225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F8787-BE34-45F4-A5FE-CBF4BA9D4C93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E4DE-A024-4BD7-B679-77B1D2389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33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F8787-BE34-45F4-A5FE-CBF4BA9D4C93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E4DE-A024-4BD7-B679-77B1D2389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5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F8787-BE34-45F4-A5FE-CBF4BA9D4C93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E4DE-A024-4BD7-B679-77B1D2389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63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F8787-BE34-45F4-A5FE-CBF4BA9D4C93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E4DE-A024-4BD7-B679-77B1D2389FE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6129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69CF8787-BE34-45F4-A5FE-CBF4BA9D4C93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27DE4DE-A024-4BD7-B679-77B1D2389FE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5198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ternationale-bauausstellungen.de/en/history/1979-1984-87-iba-berlin-inner-city-as-a-living-space%E2%80%A8/12-principles-of-cautious-urban-renewal-a-paradigm-change-in-urban-development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d.com/playlists/326/how_to_revive_a_city" TargetMode="External"/><Relationship Id="rId2" Type="http://schemas.openxmlformats.org/officeDocument/2006/relationships/hyperlink" Target="https://www.ted.com/talks/robert_muggah_the_biggest_risks_facing_cities_and_some_solution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ed.com/talks/vishaan_chakrabarti_3_ways_we_can_redesign_cities_for_equity_and_inclusion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723053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038600" y="2369393"/>
            <a:ext cx="7772400" cy="2971641"/>
          </a:xfrm>
        </p:spPr>
        <p:txBody>
          <a:bodyPr>
            <a:normAutofit/>
          </a:bodyPr>
          <a:lstStyle/>
          <a:p>
            <a:r>
              <a:rPr lang="pl-PL" altLang="pl-PL" sz="6000" dirty="0" smtClean="0">
                <a:solidFill>
                  <a:schemeClr val="bg1"/>
                </a:solidFill>
              </a:rPr>
              <a:t>Rewitalizacja</a:t>
            </a:r>
            <a:r>
              <a:rPr lang="pl-PL" altLang="pl-PL" sz="6000" dirty="0">
                <a:solidFill>
                  <a:schemeClr val="bg1"/>
                </a:solidFill>
              </a:rPr>
              <a:t/>
            </a:r>
            <a:br>
              <a:rPr lang="pl-PL" altLang="pl-PL" sz="6000" dirty="0">
                <a:solidFill>
                  <a:schemeClr val="bg1"/>
                </a:solidFill>
              </a:rPr>
            </a:br>
            <a:r>
              <a:rPr lang="pl-PL" altLang="pl-PL" sz="6000" dirty="0" smtClean="0">
                <a:solidFill>
                  <a:schemeClr val="bg1"/>
                </a:solidFill>
              </a:rPr>
              <a:t>a rozwój miast współczesnych 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altLang="pl-PL" dirty="0">
                <a:solidFill>
                  <a:schemeClr val="bg1"/>
                </a:solidFill>
              </a:rPr>
              <a:t>dr Małgorzata Zięba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47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2742" y="117383"/>
            <a:ext cx="9720072" cy="945873"/>
          </a:xfrm>
        </p:spPr>
        <p:txBody>
          <a:bodyPr/>
          <a:lstStyle/>
          <a:p>
            <a:r>
              <a:rPr lang="pl-PL" dirty="0" smtClean="0"/>
              <a:t>Fazy urbanizacji 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2743" y="1063255"/>
            <a:ext cx="10459034" cy="1998921"/>
          </a:xfrm>
        </p:spPr>
        <p:txBody>
          <a:bodyPr>
            <a:normAutofit fontScale="85000" lnSpcReduction="20000"/>
          </a:bodyPr>
          <a:lstStyle/>
          <a:p>
            <a:pPr marL="609600" indent="-609600">
              <a:buFontTx/>
              <a:buAutoNum type="arabicPeriod"/>
            </a:pPr>
            <a:r>
              <a:rPr lang="pl-PL" altLang="en-US" sz="2800" dirty="0"/>
              <a:t>Urbanizacja </a:t>
            </a:r>
            <a:r>
              <a:rPr lang="pl-PL" altLang="en-US" sz="2800" dirty="0" smtClean="0"/>
              <a:t>– napływ ludzi do miast, wzrost liczby mieszkańców miast </a:t>
            </a:r>
            <a:endParaRPr lang="pl-PL" altLang="en-US" sz="2800" dirty="0"/>
          </a:p>
          <a:p>
            <a:pPr marL="609600" indent="-609600">
              <a:buFontTx/>
              <a:buAutoNum type="arabicPeriod"/>
            </a:pPr>
            <a:r>
              <a:rPr lang="pl-PL" altLang="en-US" sz="2800" dirty="0" err="1"/>
              <a:t>Suburbanizacja</a:t>
            </a:r>
            <a:r>
              <a:rPr lang="pl-PL" altLang="en-US" sz="2800" dirty="0"/>
              <a:t> </a:t>
            </a:r>
            <a:r>
              <a:rPr lang="pl-PL" altLang="en-US" sz="2800" dirty="0" smtClean="0"/>
              <a:t>- </a:t>
            </a:r>
            <a:r>
              <a:rPr lang="pl-PL" altLang="en-US" sz="2800" dirty="0"/>
              <a:t>rozwój miast i </a:t>
            </a:r>
            <a:r>
              <a:rPr lang="pl-PL" altLang="en-US" sz="2800" dirty="0" smtClean="0"/>
              <a:t>przedmieść </a:t>
            </a:r>
            <a:r>
              <a:rPr lang="pl-PL" altLang="en-US" sz="2800" i="1" dirty="0" smtClean="0"/>
              <a:t>(</a:t>
            </a:r>
            <a:r>
              <a:rPr lang="pl-PL" altLang="en-US" sz="2800" i="1" dirty="0" err="1" smtClean="0"/>
              <a:t>urban</a:t>
            </a:r>
            <a:r>
              <a:rPr lang="pl-PL" altLang="en-US" sz="2800" i="1" dirty="0" smtClean="0"/>
              <a:t> </a:t>
            </a:r>
            <a:r>
              <a:rPr lang="pl-PL" altLang="en-US" sz="2800" i="1" dirty="0" err="1" smtClean="0"/>
              <a:t>sprawl</a:t>
            </a:r>
            <a:r>
              <a:rPr lang="pl-PL" altLang="en-US" sz="2800" i="1" dirty="0" smtClean="0"/>
              <a:t>)</a:t>
            </a:r>
            <a:endParaRPr lang="pl-PL" altLang="en-US" sz="2800" i="1" dirty="0"/>
          </a:p>
          <a:p>
            <a:pPr marL="609600" indent="-609600">
              <a:buFontTx/>
              <a:buAutoNum type="arabicPeriod"/>
            </a:pPr>
            <a:r>
              <a:rPr lang="pl-PL" altLang="en-US" sz="2800" dirty="0"/>
              <a:t>Dezurbanizacja </a:t>
            </a:r>
            <a:r>
              <a:rPr lang="pl-PL" altLang="en-US" sz="2800" dirty="0" smtClean="0"/>
              <a:t>- </a:t>
            </a:r>
            <a:r>
              <a:rPr lang="pl-PL" altLang="en-US" sz="2800" dirty="0"/>
              <a:t>opuszczanie centrów miast i miast </a:t>
            </a:r>
          </a:p>
          <a:p>
            <a:pPr marL="609600" indent="-609600">
              <a:buFontTx/>
              <a:buAutoNum type="arabicPeriod"/>
            </a:pPr>
            <a:r>
              <a:rPr lang="pl-PL" altLang="en-US" sz="2800" dirty="0" err="1"/>
              <a:t>Reurbanizacja</a:t>
            </a:r>
            <a:r>
              <a:rPr lang="pl-PL" altLang="en-US" sz="2800" dirty="0"/>
              <a:t> </a:t>
            </a:r>
            <a:r>
              <a:rPr lang="pl-PL" altLang="en-US" sz="2800" dirty="0" smtClean="0"/>
              <a:t>- </a:t>
            </a:r>
            <a:r>
              <a:rPr lang="pl-PL" altLang="en-US" sz="2800" dirty="0"/>
              <a:t>procesy odnowy </a:t>
            </a:r>
            <a:r>
              <a:rPr lang="pl-PL" altLang="en-US" sz="2800" dirty="0" smtClean="0"/>
              <a:t>miast i powrót do centrów miast ludności (rewitalizacja!) </a:t>
            </a:r>
            <a:endParaRPr lang="en-US" sz="2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42" y="3062176"/>
            <a:ext cx="7896589" cy="3689498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8729331" y="5103628"/>
            <a:ext cx="32641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https://geographicforall.pl/urbanizacja-skladowe-i-fazy-urbanizacji-czyli-cykl-zycia-miasta/</a:t>
            </a:r>
          </a:p>
        </p:txBody>
      </p:sp>
    </p:spTree>
    <p:extLst>
      <p:ext uri="{BB962C8B-B14F-4D97-AF65-F5344CB8AC3E}">
        <p14:creationId xmlns:p14="http://schemas.microsoft.com/office/powerpoint/2010/main" val="2881036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680950" y="75507"/>
            <a:ext cx="10789920" cy="65227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/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</a:rPr>
              <a:t>MIASTO</a:t>
            </a:r>
          </a:p>
          <a:p>
            <a:pPr algn="ctr"/>
            <a:r>
              <a:rPr lang="pl-PL" sz="2400" u="sng" dirty="0" smtClean="0">
                <a:solidFill>
                  <a:schemeClr val="tx1"/>
                </a:solidFill>
              </a:rPr>
              <a:t>Wizja, strategia i cele rozwoju </a:t>
            </a:r>
          </a:p>
          <a:p>
            <a:pPr algn="ctr"/>
            <a:r>
              <a:rPr lang="pl-PL" sz="2400" dirty="0" smtClean="0">
                <a:solidFill>
                  <a:schemeClr val="tx1"/>
                </a:solidFill>
              </a:rPr>
              <a:t>Rozwój zrównoważony</a:t>
            </a:r>
          </a:p>
          <a:p>
            <a:pPr algn="ctr"/>
            <a:r>
              <a:rPr lang="pl-PL" sz="2400" dirty="0" smtClean="0">
                <a:solidFill>
                  <a:schemeClr val="tx1"/>
                </a:solidFill>
              </a:rPr>
              <a:t>Jakość życia  </a:t>
            </a:r>
          </a:p>
          <a:p>
            <a:pPr algn="ctr"/>
            <a:r>
              <a:rPr lang="pl-PL" sz="2400" dirty="0" smtClean="0">
                <a:solidFill>
                  <a:schemeClr val="tx1"/>
                </a:solidFill>
              </a:rPr>
              <a:t> </a:t>
            </a: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680950" y="1527465"/>
            <a:ext cx="10789920" cy="696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Polityki: gospodarcza, transportowa, mieszkaniowa, kulturalna, przestrzenna, społeczna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1831224" y="3002974"/>
            <a:ext cx="8489373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Programy i projekty, np. </a:t>
            </a:r>
            <a:endParaRPr lang="pl-PL" dirty="0"/>
          </a:p>
        </p:txBody>
      </p:sp>
      <p:sp>
        <p:nvSpPr>
          <p:cNvPr id="7" name="Strzałka w dół 6"/>
          <p:cNvSpPr/>
          <p:nvPr/>
        </p:nvSpPr>
        <p:spPr>
          <a:xfrm>
            <a:off x="9916115" y="2223656"/>
            <a:ext cx="519545" cy="7793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2639291" y="4301836"/>
            <a:ext cx="1527464" cy="789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Budowy mieszkań 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4426527" y="4301834"/>
            <a:ext cx="1527464" cy="789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Budowy metra /tramwaju</a:t>
            </a:r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6151418" y="4301834"/>
            <a:ext cx="1982586" cy="789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Wspierania </a:t>
            </a:r>
            <a:r>
              <a:rPr lang="pl-PL" dirty="0" err="1" smtClean="0"/>
              <a:t>hubów</a:t>
            </a:r>
            <a:r>
              <a:rPr lang="pl-PL" dirty="0" smtClean="0"/>
              <a:t> przedsiębiorczości </a:t>
            </a:r>
            <a:endParaRPr lang="pl-PL" dirty="0"/>
          </a:p>
        </p:txBody>
      </p:sp>
      <p:sp>
        <p:nvSpPr>
          <p:cNvPr id="11" name="Objaśnienie ze strzałką w prawo 10"/>
          <p:cNvSpPr/>
          <p:nvPr/>
        </p:nvSpPr>
        <p:spPr>
          <a:xfrm>
            <a:off x="789709" y="4202432"/>
            <a:ext cx="1849582" cy="945571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Kontekst  całego miasta </a:t>
            </a:r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>
            <a:off x="8331431" y="4301834"/>
            <a:ext cx="1475510" cy="789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Zakładanie </a:t>
            </a:r>
            <a:r>
              <a:rPr lang="pl-PL" dirty="0" err="1" smtClean="0"/>
              <a:t>miniparków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13" name="Prostokąt 12"/>
          <p:cNvSpPr/>
          <p:nvPr/>
        </p:nvSpPr>
        <p:spPr>
          <a:xfrm>
            <a:off x="10004368" y="4291441"/>
            <a:ext cx="1269768" cy="8001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Recykling </a:t>
            </a:r>
            <a:endParaRPr lang="pl-PL" dirty="0"/>
          </a:p>
        </p:txBody>
      </p:sp>
      <p:sp>
        <p:nvSpPr>
          <p:cNvPr id="14" name="Strzałka w dół 13"/>
          <p:cNvSpPr/>
          <p:nvPr/>
        </p:nvSpPr>
        <p:spPr>
          <a:xfrm>
            <a:off x="9916114" y="3688774"/>
            <a:ext cx="519545" cy="6234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Objaśnienie ze strzałką w prawo 14"/>
          <p:cNvSpPr/>
          <p:nvPr/>
        </p:nvSpPr>
        <p:spPr>
          <a:xfrm>
            <a:off x="789708" y="5476009"/>
            <a:ext cx="2982191" cy="1122218"/>
          </a:xfrm>
          <a:prstGeom prst="rightArrow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Dysfunkcjonalne, zdegradowane obszary, dzielnice, kwartały miasta </a:t>
            </a:r>
            <a:endParaRPr lang="pl-PL" dirty="0"/>
          </a:p>
        </p:txBody>
      </p:sp>
      <p:sp>
        <p:nvSpPr>
          <p:cNvPr id="16" name="Prostokąt 15"/>
          <p:cNvSpPr/>
          <p:nvPr/>
        </p:nvSpPr>
        <p:spPr>
          <a:xfrm>
            <a:off x="3771899" y="5620789"/>
            <a:ext cx="6548698" cy="83265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solidFill>
                  <a:srgbClr val="C00000"/>
                </a:solidFill>
              </a:rPr>
              <a:t>Programy rewitalizacji </a:t>
            </a:r>
            <a:endParaRPr lang="pl-PL" sz="2400" b="1" dirty="0">
              <a:solidFill>
                <a:srgbClr val="C00000"/>
              </a:solidFill>
            </a:endParaRPr>
          </a:p>
        </p:txBody>
      </p:sp>
      <p:cxnSp>
        <p:nvCxnSpPr>
          <p:cNvPr id="18" name="Łącznik prosty ze strzałką 17"/>
          <p:cNvCxnSpPr/>
          <p:nvPr/>
        </p:nvCxnSpPr>
        <p:spPr>
          <a:xfrm>
            <a:off x="3403023" y="2026227"/>
            <a:ext cx="1667741" cy="35945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/>
          <p:cNvCxnSpPr/>
          <p:nvPr/>
        </p:nvCxnSpPr>
        <p:spPr>
          <a:xfrm>
            <a:off x="5001145" y="2052552"/>
            <a:ext cx="535684" cy="3568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 flipH="1">
            <a:off x="6286500" y="1875560"/>
            <a:ext cx="197427" cy="3745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/>
          <p:nvPr/>
        </p:nvCxnSpPr>
        <p:spPr>
          <a:xfrm flipH="1">
            <a:off x="6922652" y="1977218"/>
            <a:ext cx="688430" cy="36435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ze strzałką 25"/>
          <p:cNvCxnSpPr/>
          <p:nvPr/>
        </p:nvCxnSpPr>
        <p:spPr>
          <a:xfrm flipH="1">
            <a:off x="7436774" y="2026227"/>
            <a:ext cx="1286005" cy="35945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/>
          <p:cNvCxnSpPr/>
          <p:nvPr/>
        </p:nvCxnSpPr>
        <p:spPr>
          <a:xfrm flipH="1">
            <a:off x="8426184" y="2026227"/>
            <a:ext cx="1578184" cy="35945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trzałka w dół 30"/>
          <p:cNvSpPr/>
          <p:nvPr/>
        </p:nvSpPr>
        <p:spPr>
          <a:xfrm>
            <a:off x="9803997" y="5129126"/>
            <a:ext cx="716972" cy="4727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1838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 noChangeAspect="1"/>
          </p:cNvGrpSpPr>
          <p:nvPr/>
        </p:nvGrpSpPr>
        <p:grpSpPr bwMode="auto">
          <a:xfrm>
            <a:off x="1008844" y="159026"/>
            <a:ext cx="10298807" cy="5805488"/>
            <a:chOff x="4391" y="3686"/>
            <a:chExt cx="7668" cy="4038"/>
          </a:xfrm>
        </p:grpSpPr>
        <p:sp>
          <p:nvSpPr>
            <p:cNvPr id="15364" name="AutoShape 3"/>
            <p:cNvSpPr>
              <a:spLocks noChangeAspect="1" noChangeArrowheads="1"/>
            </p:cNvSpPr>
            <p:nvPr/>
          </p:nvSpPr>
          <p:spPr bwMode="auto">
            <a:xfrm>
              <a:off x="4391" y="3686"/>
              <a:ext cx="7668" cy="40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>
              <a:lvl1pPr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pl-PL"/>
            </a:p>
          </p:txBody>
        </p:sp>
        <p:sp>
          <p:nvSpPr>
            <p:cNvPr id="15365" name="Text Box 4"/>
            <p:cNvSpPr txBox="1">
              <a:spLocks noChangeArrowheads="1"/>
            </p:cNvSpPr>
            <p:nvPr/>
          </p:nvSpPr>
          <p:spPr bwMode="auto">
            <a:xfrm>
              <a:off x="4766" y="3874"/>
              <a:ext cx="1776" cy="3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pl-PL" altLang="pl-PL" sz="1400" b="1" i="0" dirty="0">
                  <a:solidFill>
                    <a:schemeClr val="tx1"/>
                  </a:solidFill>
                </a:rPr>
                <a:t>Ilość, jakość i lokalizacja miejsc pracy </a:t>
              </a:r>
            </a:p>
          </p:txBody>
        </p:sp>
        <p:sp>
          <p:nvSpPr>
            <p:cNvPr id="15366" name="Text Box 5"/>
            <p:cNvSpPr txBox="1">
              <a:spLocks noChangeArrowheads="1"/>
            </p:cNvSpPr>
            <p:nvPr/>
          </p:nvSpPr>
          <p:spPr bwMode="auto">
            <a:xfrm>
              <a:off x="7290" y="3874"/>
              <a:ext cx="1870" cy="35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663300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pl-PL" altLang="pl-PL" sz="1400" b="1" i="0" dirty="0">
                  <a:solidFill>
                    <a:schemeClr val="tx1"/>
                  </a:solidFill>
                </a:rPr>
                <a:t>Ilość, jakość i lokalizacja miejsc pracy </a:t>
              </a:r>
            </a:p>
          </p:txBody>
        </p:sp>
        <p:sp>
          <p:nvSpPr>
            <p:cNvPr id="15367" name="Text Box 6"/>
            <p:cNvSpPr txBox="1">
              <a:spLocks noChangeArrowheads="1"/>
            </p:cNvSpPr>
            <p:nvPr/>
          </p:nvSpPr>
          <p:spPr bwMode="auto">
            <a:xfrm>
              <a:off x="9815" y="3874"/>
              <a:ext cx="1776" cy="3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663300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pl-PL" altLang="pl-PL" sz="1400" b="1" i="0" dirty="0">
                  <a:solidFill>
                    <a:schemeClr val="tx1"/>
                  </a:solidFill>
                </a:rPr>
                <a:t>Ilość, jakość i lokalizacja miejsc pracy</a:t>
              </a:r>
            </a:p>
          </p:txBody>
        </p:sp>
        <p:sp>
          <p:nvSpPr>
            <p:cNvPr id="15368" name="Text Box 7"/>
            <p:cNvSpPr txBox="1">
              <a:spLocks noChangeArrowheads="1"/>
            </p:cNvSpPr>
            <p:nvPr/>
          </p:nvSpPr>
          <p:spPr bwMode="auto">
            <a:xfrm>
              <a:off x="7290" y="4437"/>
              <a:ext cx="1869" cy="2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pl-PL" altLang="pl-PL" sz="1400" b="1" i="0" dirty="0">
                  <a:solidFill>
                    <a:schemeClr val="tx1"/>
                  </a:solidFill>
                </a:rPr>
                <a:t>Dojazd do miejsc rekreacji</a:t>
              </a:r>
              <a:r>
                <a:rPr lang="pl-PL" altLang="pl-PL" sz="1400" i="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5369" name="Text Box 8"/>
            <p:cNvSpPr txBox="1">
              <a:spLocks noChangeArrowheads="1"/>
            </p:cNvSpPr>
            <p:nvPr/>
          </p:nvSpPr>
          <p:spPr bwMode="auto">
            <a:xfrm>
              <a:off x="4766" y="5095"/>
              <a:ext cx="1869" cy="41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663300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pl-PL" altLang="pl-PL" sz="1400" b="1" i="0" dirty="0">
                  <a:solidFill>
                    <a:schemeClr val="tx1"/>
                  </a:solidFill>
                </a:rPr>
                <a:t>Ilość, jakość i lokalizacja miejsc pracy </a:t>
              </a:r>
            </a:p>
          </p:txBody>
        </p:sp>
        <p:sp>
          <p:nvSpPr>
            <p:cNvPr id="15370" name="Text Box 9"/>
            <p:cNvSpPr txBox="1">
              <a:spLocks noChangeArrowheads="1"/>
            </p:cNvSpPr>
            <p:nvPr/>
          </p:nvSpPr>
          <p:spPr bwMode="auto">
            <a:xfrm>
              <a:off x="7290" y="5095"/>
              <a:ext cx="1868" cy="46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pl-PL" altLang="pl-PL" sz="1400" b="1" i="0" dirty="0">
                  <a:solidFill>
                    <a:schemeClr val="tx1"/>
                  </a:solidFill>
                </a:rPr>
                <a:t>Rozmiary, jakość i lokalizacja 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pl-PL" altLang="pl-PL" sz="1400" b="1" i="0" dirty="0">
                  <a:solidFill>
                    <a:schemeClr val="tx1"/>
                  </a:solidFill>
                </a:rPr>
                <a:t>obszarów mieszkaniowyc</a:t>
              </a:r>
              <a:r>
                <a:rPr lang="pl-PL" altLang="pl-PL" b="1" i="0" dirty="0">
                  <a:solidFill>
                    <a:schemeClr val="tx1"/>
                  </a:solidFill>
                </a:rPr>
                <a:t>h </a:t>
              </a:r>
            </a:p>
          </p:txBody>
        </p:sp>
        <p:sp>
          <p:nvSpPr>
            <p:cNvPr id="15371" name="Text Box 10"/>
            <p:cNvSpPr txBox="1">
              <a:spLocks noChangeArrowheads="1"/>
            </p:cNvSpPr>
            <p:nvPr/>
          </p:nvSpPr>
          <p:spPr bwMode="auto">
            <a:xfrm>
              <a:off x="9815" y="5095"/>
              <a:ext cx="1869" cy="46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pl-PL" altLang="pl-PL" sz="1400" b="1" i="0" dirty="0">
                  <a:solidFill>
                    <a:schemeClr val="tx1"/>
                  </a:solidFill>
                </a:rPr>
                <a:t>Dojazd, czas trwania podróży ‘socjalnych/społecznych</a:t>
              </a:r>
              <a:r>
                <a:rPr lang="pl-PL" altLang="pl-PL" b="1" i="0" dirty="0">
                  <a:solidFill>
                    <a:schemeClr val="tx1"/>
                  </a:solidFill>
                </a:rPr>
                <a:t>’</a:t>
              </a:r>
            </a:p>
          </p:txBody>
        </p:sp>
        <p:sp>
          <p:nvSpPr>
            <p:cNvPr id="15372" name="Text Box 11"/>
            <p:cNvSpPr txBox="1">
              <a:spLocks noChangeArrowheads="1"/>
            </p:cNvSpPr>
            <p:nvPr/>
          </p:nvSpPr>
          <p:spPr bwMode="auto">
            <a:xfrm>
              <a:off x="7242" y="5931"/>
              <a:ext cx="1869" cy="28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pl-PL" altLang="pl-PL" sz="1400" b="1" i="0" dirty="0">
                  <a:solidFill>
                    <a:schemeClr val="tx1"/>
                  </a:solidFill>
                </a:rPr>
                <a:t>Jakość infrastruktury</a:t>
              </a:r>
              <a:r>
                <a:rPr lang="pl-PL" altLang="pl-PL" sz="1400" i="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5373" name="Text Box 12"/>
            <p:cNvSpPr txBox="1">
              <a:spLocks noChangeArrowheads="1"/>
            </p:cNvSpPr>
            <p:nvPr/>
          </p:nvSpPr>
          <p:spPr bwMode="auto">
            <a:xfrm>
              <a:off x="4722" y="6546"/>
              <a:ext cx="1868" cy="38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pl-PL" altLang="pl-PL" sz="1400" b="1" i="0" dirty="0">
                  <a:solidFill>
                    <a:schemeClr val="tx1"/>
                  </a:solidFill>
                </a:rPr>
                <a:t>Dostępność miejsc pracy</a:t>
              </a:r>
            </a:p>
          </p:txBody>
        </p:sp>
        <p:sp>
          <p:nvSpPr>
            <p:cNvPr id="15374" name="Text Box 13"/>
            <p:cNvSpPr txBox="1">
              <a:spLocks noChangeArrowheads="1"/>
            </p:cNvSpPr>
            <p:nvPr/>
          </p:nvSpPr>
          <p:spPr bwMode="auto">
            <a:xfrm>
              <a:off x="7290" y="6605"/>
              <a:ext cx="1868" cy="36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pl-PL" altLang="pl-PL" sz="1400" b="1" i="0" dirty="0">
                  <a:solidFill>
                    <a:schemeClr val="tx1"/>
                  </a:solidFill>
                </a:rPr>
                <a:t>Dostępność miejsc rekreacji i rozrywki</a:t>
              </a:r>
            </a:p>
          </p:txBody>
        </p:sp>
        <p:sp>
          <p:nvSpPr>
            <p:cNvPr id="15375" name="Text Box 14"/>
            <p:cNvSpPr txBox="1">
              <a:spLocks noChangeArrowheads="1"/>
            </p:cNvSpPr>
            <p:nvPr/>
          </p:nvSpPr>
          <p:spPr bwMode="auto">
            <a:xfrm>
              <a:off x="9721" y="6691"/>
              <a:ext cx="1870" cy="37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pl-PL" altLang="pl-PL" sz="1400" b="1" i="0" dirty="0">
                  <a:solidFill>
                    <a:schemeClr val="tx1"/>
                  </a:solidFill>
                </a:rPr>
                <a:t>Dostępność udogodnień</a:t>
              </a:r>
              <a:r>
                <a:rPr lang="pl-PL" altLang="pl-PL" sz="1050" b="1" i="0" dirty="0">
                  <a:solidFill>
                    <a:schemeClr val="tx1"/>
                  </a:solidFill>
                </a:rPr>
                <a:t> </a:t>
              </a:r>
              <a:r>
                <a:rPr lang="pl-PL" altLang="pl-PL" sz="1400" b="1" i="0" dirty="0" smtClean="0">
                  <a:solidFill>
                    <a:schemeClr val="tx1"/>
                  </a:solidFill>
                </a:rPr>
                <a:t>i </a:t>
              </a:r>
              <a:r>
                <a:rPr lang="pl-PL" altLang="pl-PL" sz="1400" b="1" i="0" dirty="0" smtClean="0">
                  <a:solidFill>
                    <a:schemeClr val="tx1"/>
                  </a:solidFill>
                </a:rPr>
                <a:t>infrastruktury </a:t>
              </a:r>
              <a:r>
                <a:rPr lang="pl-PL" altLang="pl-PL" sz="1400" b="1" i="0" dirty="0" smtClean="0">
                  <a:solidFill>
                    <a:schemeClr val="tx1"/>
                  </a:solidFill>
                </a:rPr>
                <a:t>społecznej </a:t>
              </a:r>
              <a:r>
                <a:rPr lang="en-US" altLang="pl-PL" sz="1400" b="1" i="0" dirty="0" smtClean="0">
                  <a:solidFill>
                    <a:schemeClr val="tx1"/>
                  </a:solidFill>
                </a:rPr>
                <a:t>  </a:t>
              </a:r>
              <a:endParaRPr lang="pl-PL" altLang="pl-PL" sz="1400" b="1" i="0" dirty="0">
                <a:solidFill>
                  <a:schemeClr val="tx1"/>
                </a:solidFill>
              </a:endParaRPr>
            </a:p>
          </p:txBody>
        </p:sp>
        <p:sp>
          <p:nvSpPr>
            <p:cNvPr id="15376" name="Text Box 15"/>
            <p:cNvSpPr txBox="1">
              <a:spLocks noChangeArrowheads="1"/>
            </p:cNvSpPr>
            <p:nvPr/>
          </p:nvSpPr>
          <p:spPr bwMode="auto">
            <a:xfrm>
              <a:off x="7288" y="7319"/>
              <a:ext cx="1870" cy="375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80000"/>
                </a:lnSpc>
                <a:spcBef>
                  <a:spcPct val="20000"/>
                </a:spcBef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1200" i="1">
                  <a:solidFill>
                    <a:srgbClr val="333300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pl-PL" altLang="pl-PL" sz="1400" b="1" i="0" dirty="0">
                  <a:solidFill>
                    <a:schemeClr val="tx1"/>
                  </a:solidFill>
                </a:rPr>
                <a:t>poziom dobrobytu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pl-PL" altLang="pl-PL" sz="1400" b="1" i="0" dirty="0">
                  <a:solidFill>
                    <a:schemeClr val="tx1"/>
                  </a:solidFill>
                </a:rPr>
                <a:t>jakość życia</a:t>
              </a:r>
              <a:endParaRPr lang="pl-PL" altLang="pl-PL" sz="2000" i="0" dirty="0">
                <a:solidFill>
                  <a:schemeClr val="tx1"/>
                </a:solidFill>
              </a:endParaRPr>
            </a:p>
          </p:txBody>
        </p:sp>
        <p:sp>
          <p:nvSpPr>
            <p:cNvPr id="15377" name="Line 16"/>
            <p:cNvSpPr>
              <a:spLocks noChangeShapeType="1"/>
            </p:cNvSpPr>
            <p:nvPr/>
          </p:nvSpPr>
          <p:spPr bwMode="auto">
            <a:xfrm>
              <a:off x="5514" y="4249"/>
              <a:ext cx="0" cy="8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Line 17"/>
            <p:cNvSpPr>
              <a:spLocks noChangeShapeType="1"/>
            </p:cNvSpPr>
            <p:nvPr/>
          </p:nvSpPr>
          <p:spPr bwMode="auto">
            <a:xfrm>
              <a:off x="5513" y="5490"/>
              <a:ext cx="1" cy="10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Line 18"/>
            <p:cNvSpPr>
              <a:spLocks noChangeShapeType="1"/>
            </p:cNvSpPr>
            <p:nvPr/>
          </p:nvSpPr>
          <p:spPr bwMode="auto">
            <a:xfrm>
              <a:off x="5514" y="6973"/>
              <a:ext cx="1774" cy="4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Line 19"/>
            <p:cNvSpPr>
              <a:spLocks noChangeShapeType="1"/>
            </p:cNvSpPr>
            <p:nvPr/>
          </p:nvSpPr>
          <p:spPr bwMode="auto">
            <a:xfrm flipH="1">
              <a:off x="8131" y="6973"/>
              <a:ext cx="1" cy="3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Line 20"/>
            <p:cNvSpPr>
              <a:spLocks noChangeShapeType="1"/>
            </p:cNvSpPr>
            <p:nvPr/>
          </p:nvSpPr>
          <p:spPr bwMode="auto">
            <a:xfrm flipH="1">
              <a:off x="8131" y="6222"/>
              <a:ext cx="1" cy="3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Line 21"/>
            <p:cNvSpPr>
              <a:spLocks noChangeShapeType="1"/>
            </p:cNvSpPr>
            <p:nvPr/>
          </p:nvSpPr>
          <p:spPr bwMode="auto">
            <a:xfrm flipV="1">
              <a:off x="8132" y="5564"/>
              <a:ext cx="0" cy="3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Line 22"/>
            <p:cNvSpPr>
              <a:spLocks noChangeShapeType="1"/>
            </p:cNvSpPr>
            <p:nvPr/>
          </p:nvSpPr>
          <p:spPr bwMode="auto">
            <a:xfrm flipV="1">
              <a:off x="8132" y="4719"/>
              <a:ext cx="0" cy="3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Line 23"/>
            <p:cNvSpPr>
              <a:spLocks noChangeShapeType="1"/>
            </p:cNvSpPr>
            <p:nvPr/>
          </p:nvSpPr>
          <p:spPr bwMode="auto">
            <a:xfrm>
              <a:off x="8131" y="4249"/>
              <a:ext cx="1" cy="1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Line 24"/>
            <p:cNvSpPr>
              <a:spLocks noChangeShapeType="1"/>
            </p:cNvSpPr>
            <p:nvPr/>
          </p:nvSpPr>
          <p:spPr bwMode="auto">
            <a:xfrm>
              <a:off x="10656" y="4249"/>
              <a:ext cx="0" cy="8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Line 25"/>
            <p:cNvSpPr>
              <a:spLocks noChangeShapeType="1"/>
            </p:cNvSpPr>
            <p:nvPr/>
          </p:nvSpPr>
          <p:spPr bwMode="auto">
            <a:xfrm flipH="1">
              <a:off x="10656" y="5564"/>
              <a:ext cx="1" cy="11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Line 26"/>
            <p:cNvSpPr>
              <a:spLocks noChangeShapeType="1"/>
            </p:cNvSpPr>
            <p:nvPr/>
          </p:nvSpPr>
          <p:spPr bwMode="auto">
            <a:xfrm flipH="1">
              <a:off x="9158" y="7074"/>
              <a:ext cx="1498" cy="4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Line 27"/>
            <p:cNvSpPr>
              <a:spLocks noChangeShapeType="1"/>
            </p:cNvSpPr>
            <p:nvPr/>
          </p:nvSpPr>
          <p:spPr bwMode="auto">
            <a:xfrm>
              <a:off x="9160" y="6128"/>
              <a:ext cx="748" cy="5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Line 28"/>
            <p:cNvSpPr>
              <a:spLocks noChangeShapeType="1"/>
            </p:cNvSpPr>
            <p:nvPr/>
          </p:nvSpPr>
          <p:spPr bwMode="auto">
            <a:xfrm flipH="1">
              <a:off x="9160" y="5189"/>
              <a:ext cx="18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Line 29"/>
            <p:cNvSpPr>
              <a:spLocks noChangeShapeType="1"/>
            </p:cNvSpPr>
            <p:nvPr/>
          </p:nvSpPr>
          <p:spPr bwMode="auto">
            <a:xfrm flipH="1">
              <a:off x="6636" y="5189"/>
              <a:ext cx="65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15391" name="AutoShape 30"/>
            <p:cNvCxnSpPr>
              <a:cxnSpLocks noChangeShapeType="1"/>
              <a:stCxn id="15366" idx="3"/>
            </p:cNvCxnSpPr>
            <p:nvPr/>
          </p:nvCxnSpPr>
          <p:spPr bwMode="auto">
            <a:xfrm>
              <a:off x="9160" y="4054"/>
              <a:ext cx="187" cy="1137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92" name="AutoShape 31"/>
            <p:cNvCxnSpPr>
              <a:cxnSpLocks noChangeShapeType="1"/>
              <a:stCxn id="15367" idx="1"/>
            </p:cNvCxnSpPr>
            <p:nvPr/>
          </p:nvCxnSpPr>
          <p:spPr bwMode="auto">
            <a:xfrm rot="10800000" flipV="1">
              <a:off x="9441" y="4062"/>
              <a:ext cx="374" cy="1308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5393" name="Line 32"/>
            <p:cNvSpPr>
              <a:spLocks noChangeShapeType="1"/>
            </p:cNvSpPr>
            <p:nvPr/>
          </p:nvSpPr>
          <p:spPr bwMode="auto">
            <a:xfrm>
              <a:off x="9160" y="5376"/>
              <a:ext cx="28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Line 33"/>
            <p:cNvSpPr>
              <a:spLocks noChangeShapeType="1"/>
            </p:cNvSpPr>
            <p:nvPr/>
          </p:nvSpPr>
          <p:spPr bwMode="auto">
            <a:xfrm>
              <a:off x="9160" y="5470"/>
              <a:ext cx="6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Line 34"/>
            <p:cNvSpPr>
              <a:spLocks noChangeShapeType="1"/>
            </p:cNvSpPr>
            <p:nvPr/>
          </p:nvSpPr>
          <p:spPr bwMode="auto">
            <a:xfrm flipV="1">
              <a:off x="6542" y="4062"/>
              <a:ext cx="28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Line 35"/>
            <p:cNvSpPr>
              <a:spLocks noChangeShapeType="1"/>
            </p:cNvSpPr>
            <p:nvPr/>
          </p:nvSpPr>
          <p:spPr bwMode="auto">
            <a:xfrm>
              <a:off x="6823" y="4062"/>
              <a:ext cx="0" cy="13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Line 36"/>
            <p:cNvSpPr>
              <a:spLocks noChangeShapeType="1"/>
            </p:cNvSpPr>
            <p:nvPr/>
          </p:nvSpPr>
          <p:spPr bwMode="auto">
            <a:xfrm>
              <a:off x="6823" y="5376"/>
              <a:ext cx="46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Line 37"/>
            <p:cNvSpPr>
              <a:spLocks noChangeShapeType="1"/>
            </p:cNvSpPr>
            <p:nvPr/>
          </p:nvSpPr>
          <p:spPr bwMode="auto">
            <a:xfrm flipH="1">
              <a:off x="4578" y="6128"/>
              <a:ext cx="271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Line 38"/>
            <p:cNvSpPr>
              <a:spLocks noChangeShapeType="1"/>
            </p:cNvSpPr>
            <p:nvPr/>
          </p:nvSpPr>
          <p:spPr bwMode="auto">
            <a:xfrm flipV="1">
              <a:off x="4578" y="4062"/>
              <a:ext cx="1" cy="20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Line 39"/>
            <p:cNvSpPr>
              <a:spLocks noChangeShapeType="1"/>
            </p:cNvSpPr>
            <p:nvPr/>
          </p:nvSpPr>
          <p:spPr bwMode="auto">
            <a:xfrm>
              <a:off x="4578" y="4062"/>
              <a:ext cx="18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Line 40"/>
            <p:cNvSpPr>
              <a:spLocks noChangeShapeType="1"/>
            </p:cNvSpPr>
            <p:nvPr/>
          </p:nvSpPr>
          <p:spPr bwMode="auto">
            <a:xfrm>
              <a:off x="7103" y="4625"/>
              <a:ext cx="0" cy="2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2" name="Line 41"/>
            <p:cNvSpPr>
              <a:spLocks noChangeShapeType="1"/>
            </p:cNvSpPr>
            <p:nvPr/>
          </p:nvSpPr>
          <p:spPr bwMode="auto">
            <a:xfrm>
              <a:off x="7103" y="4625"/>
              <a:ext cx="1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3" name="Line 42"/>
            <p:cNvSpPr>
              <a:spLocks noChangeShapeType="1"/>
            </p:cNvSpPr>
            <p:nvPr/>
          </p:nvSpPr>
          <p:spPr bwMode="auto">
            <a:xfrm>
              <a:off x="7103" y="6879"/>
              <a:ext cx="1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Line 43"/>
            <p:cNvSpPr>
              <a:spLocks noChangeShapeType="1"/>
            </p:cNvSpPr>
            <p:nvPr/>
          </p:nvSpPr>
          <p:spPr bwMode="auto">
            <a:xfrm flipH="1">
              <a:off x="6916" y="6034"/>
              <a:ext cx="3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5" name="Line 44"/>
            <p:cNvSpPr>
              <a:spLocks noChangeShapeType="1"/>
            </p:cNvSpPr>
            <p:nvPr/>
          </p:nvSpPr>
          <p:spPr bwMode="auto">
            <a:xfrm>
              <a:off x="6916" y="6034"/>
              <a:ext cx="0" cy="8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6" name="Line 45"/>
            <p:cNvSpPr>
              <a:spLocks noChangeShapeType="1"/>
            </p:cNvSpPr>
            <p:nvPr/>
          </p:nvSpPr>
          <p:spPr bwMode="auto">
            <a:xfrm flipH="1">
              <a:off x="6635" y="6879"/>
              <a:ext cx="28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63" name="Rectangle 46"/>
          <p:cNvSpPr>
            <a:spLocks noGrp="1" noChangeArrowheads="1"/>
          </p:cNvSpPr>
          <p:nvPr>
            <p:ph type="title"/>
          </p:nvPr>
        </p:nvSpPr>
        <p:spPr>
          <a:xfrm>
            <a:off x="476912" y="5964514"/>
            <a:ext cx="10328463" cy="88265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pl-PL" altLang="pl-PL" sz="1600" dirty="0">
                <a:solidFill>
                  <a:schemeClr val="tx1"/>
                </a:solidFill>
              </a:rPr>
              <a:t>Podstawowe zależności w systemie miejskim</a:t>
            </a:r>
            <a:br>
              <a:rPr lang="pl-PL" altLang="pl-PL" sz="1600" dirty="0">
                <a:solidFill>
                  <a:schemeClr val="tx1"/>
                </a:solidFill>
              </a:rPr>
            </a:br>
            <a:r>
              <a:rPr lang="pl-PL" altLang="pl-PL" sz="1600" i="1" dirty="0">
                <a:solidFill>
                  <a:schemeClr val="tx1"/>
                </a:solidFill>
              </a:rPr>
              <a:t>Źródło</a:t>
            </a:r>
            <a:r>
              <a:rPr lang="de-DE" altLang="pl-PL" sz="1600" i="1" dirty="0">
                <a:solidFill>
                  <a:schemeClr val="tx1"/>
                </a:solidFill>
              </a:rPr>
              <a:t>: Van den Berg, L., </a:t>
            </a:r>
            <a:r>
              <a:rPr lang="de-DE" altLang="pl-PL" sz="1600" i="1" dirty="0" err="1">
                <a:solidFill>
                  <a:schemeClr val="tx1"/>
                </a:solidFill>
              </a:rPr>
              <a:t>Drewett</a:t>
            </a:r>
            <a:r>
              <a:rPr lang="de-DE" altLang="pl-PL" sz="1600" i="1" dirty="0">
                <a:solidFill>
                  <a:schemeClr val="tx1"/>
                </a:solidFill>
              </a:rPr>
              <a:t>, R., </a:t>
            </a:r>
            <a:r>
              <a:rPr lang="de-DE" altLang="pl-PL" sz="1600" i="1" dirty="0" err="1">
                <a:solidFill>
                  <a:schemeClr val="tx1"/>
                </a:solidFill>
              </a:rPr>
              <a:t>Klaassen</a:t>
            </a:r>
            <a:r>
              <a:rPr lang="de-DE" altLang="pl-PL" sz="1600" i="1" dirty="0">
                <a:solidFill>
                  <a:schemeClr val="tx1"/>
                </a:solidFill>
              </a:rPr>
              <a:t>, L.H., Rossi, A., </a:t>
            </a:r>
            <a:r>
              <a:rPr lang="de-DE" altLang="pl-PL" sz="1600" i="1" dirty="0" err="1">
                <a:solidFill>
                  <a:schemeClr val="tx1"/>
                </a:solidFill>
              </a:rPr>
              <a:t>Vijverberg</a:t>
            </a:r>
            <a:r>
              <a:rPr lang="de-DE" altLang="pl-PL" sz="1600" i="1" dirty="0">
                <a:solidFill>
                  <a:schemeClr val="tx1"/>
                </a:solidFill>
              </a:rPr>
              <a:t>, C. H.: Urban Europe. </a:t>
            </a:r>
            <a:r>
              <a:rPr lang="en-US" altLang="pl-PL" sz="1600" i="1" dirty="0">
                <a:solidFill>
                  <a:schemeClr val="tx1"/>
                </a:solidFill>
              </a:rPr>
              <a:t>A Study of Growth and Decline, </a:t>
            </a:r>
            <a:r>
              <a:rPr lang="en-US" altLang="pl-PL" sz="1600" i="1" dirty="0" err="1">
                <a:solidFill>
                  <a:schemeClr val="tx1"/>
                </a:solidFill>
              </a:rPr>
              <a:t>Pergamon</a:t>
            </a:r>
            <a:r>
              <a:rPr lang="en-US" altLang="pl-PL" sz="1600" i="1" dirty="0">
                <a:solidFill>
                  <a:schemeClr val="tx1"/>
                </a:solidFill>
              </a:rPr>
              <a:t> Press, 1982; </a:t>
            </a:r>
            <a:r>
              <a:rPr lang="pl-PL" altLang="pl-PL" sz="1600" i="1" dirty="0">
                <a:solidFill>
                  <a:schemeClr val="tx1"/>
                </a:solidFill>
              </a:rPr>
              <a:t>s</a:t>
            </a:r>
            <a:r>
              <a:rPr lang="en-US" altLang="pl-PL" sz="1600" i="1" dirty="0">
                <a:solidFill>
                  <a:schemeClr val="tx1"/>
                </a:solidFill>
              </a:rPr>
              <a:t>. 108;</a:t>
            </a:r>
            <a:endParaRPr lang="pl-PL" altLang="pl-PL" sz="1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334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Jakość życia w mieście</a:t>
            </a:r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024128" y="1995055"/>
            <a:ext cx="10077981" cy="4314305"/>
          </a:xfrm>
        </p:spPr>
        <p:txBody>
          <a:bodyPr>
            <a:normAutofit lnSpcReduction="10000"/>
          </a:bodyPr>
          <a:lstStyle/>
          <a:p>
            <a:pPr indent="-360000">
              <a:buFont typeface="Wingdings" panose="05000000000000000000" pitchFamily="2" charset="2"/>
              <a:buChar char="Ø"/>
            </a:pPr>
            <a:r>
              <a:rPr lang="pl-PL" dirty="0" smtClean="0"/>
              <a:t>sytuacja mieszkaniowa (zasoby mieszkaniowe, dostępność, jakość, koszty)</a:t>
            </a:r>
          </a:p>
          <a:p>
            <a:pPr indent="-360000">
              <a:buFont typeface="Wingdings" panose="05000000000000000000" pitchFamily="2" charset="2"/>
              <a:buChar char="Ø"/>
            </a:pPr>
            <a:r>
              <a:rPr lang="pl-PL" dirty="0" smtClean="0"/>
              <a:t>mobilność (transport, dostępność, komunikacja)</a:t>
            </a:r>
          </a:p>
          <a:p>
            <a:pPr indent="-360000">
              <a:buFont typeface="Wingdings" panose="05000000000000000000" pitchFamily="2" charset="2"/>
              <a:buChar char="Ø"/>
            </a:pPr>
            <a:r>
              <a:rPr lang="pl-PL" dirty="0"/>
              <a:t>a</a:t>
            </a:r>
            <a:r>
              <a:rPr lang="pl-PL" dirty="0" smtClean="0"/>
              <a:t>spekty społeczne i kulturalne (relacje, dostępność, sieci </a:t>
            </a:r>
            <a:r>
              <a:rPr lang="pl-PL" dirty="0" err="1" smtClean="0"/>
              <a:t>spoleczne</a:t>
            </a:r>
            <a:r>
              <a:rPr lang="pl-PL" dirty="0" smtClean="0"/>
              <a:t>, przestrzenie wspólne)</a:t>
            </a:r>
          </a:p>
          <a:p>
            <a:pPr indent="-360000">
              <a:buFont typeface="Wingdings" panose="05000000000000000000" pitchFamily="2" charset="2"/>
              <a:buChar char="Ø"/>
            </a:pPr>
            <a:r>
              <a:rPr lang="pl-PL" dirty="0"/>
              <a:t>p</a:t>
            </a:r>
            <a:r>
              <a:rPr lang="pl-PL" dirty="0" smtClean="0"/>
              <a:t>raca (bezrobocie, gospodarka lokalna, zamożność, edukacja)</a:t>
            </a:r>
          </a:p>
          <a:p>
            <a:pPr indent="-360000">
              <a:buFont typeface="Wingdings" panose="05000000000000000000" pitchFamily="2" charset="2"/>
              <a:buChar char="Ø"/>
            </a:pPr>
            <a:r>
              <a:rPr lang="pl-PL" dirty="0"/>
              <a:t>r</a:t>
            </a:r>
            <a:r>
              <a:rPr lang="pl-PL" dirty="0" smtClean="0"/>
              <a:t>ekreacja (zdrowie, tereny zielone, obiekty i obszary rekreacyjne, środowisko naturalne, zanieczyszczenia)</a:t>
            </a:r>
          </a:p>
          <a:p>
            <a:pPr indent="-360000">
              <a:buFont typeface="Wingdings" panose="05000000000000000000" pitchFamily="2" charset="2"/>
              <a:buChar char="Ø"/>
            </a:pPr>
            <a:r>
              <a:rPr lang="pl-PL" dirty="0"/>
              <a:t>i</a:t>
            </a:r>
            <a:r>
              <a:rPr lang="pl-PL" dirty="0" smtClean="0"/>
              <a:t>nfrastruktura miejska i usługi (udogodnienia) miejskie (infrastruktura techniczna: kanalizacja, wodociągi, ciepło miejskie, telekomunikacja, transport, elektryczność; infrastruktura miękka i usługi: szkoły, przedszkola, opieka zdrowotna, bezpieczeństwo, pomoc społeczna, polityka/ usługi mieszkaniowe, miejska kultura i rekreacja, zieleń)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043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Jakościowe miary rozwoju (miast)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19200" y="1930400"/>
            <a:ext cx="9936480" cy="3938694"/>
          </a:xfrm>
        </p:spPr>
        <p:txBody>
          <a:bodyPr>
            <a:normAutofit/>
          </a:bodyPr>
          <a:lstStyle/>
          <a:p>
            <a:pPr marL="432000" indent="-432000">
              <a:buFont typeface="Wingdings" panose="05000000000000000000" pitchFamily="2" charset="2"/>
              <a:buChar char="Ø"/>
            </a:pPr>
            <a:r>
              <a:rPr lang="pl-PL" sz="2800" dirty="0" smtClean="0"/>
              <a:t>Poziom zaspokojenia potrzeb społecznych </a:t>
            </a:r>
          </a:p>
          <a:p>
            <a:pPr marL="432000" indent="-432000">
              <a:buFont typeface="Wingdings" panose="05000000000000000000" pitchFamily="2" charset="2"/>
              <a:buChar char="Ø"/>
            </a:pPr>
            <a:r>
              <a:rPr lang="pl-PL" sz="2800" dirty="0" smtClean="0"/>
              <a:t>Postęp technologiczny </a:t>
            </a:r>
          </a:p>
          <a:p>
            <a:pPr marL="432000" indent="-432000">
              <a:buFont typeface="Wingdings" panose="05000000000000000000" pitchFamily="2" charset="2"/>
              <a:buChar char="Ø"/>
            </a:pPr>
            <a:r>
              <a:rPr lang="pl-PL" sz="2800" dirty="0" smtClean="0"/>
              <a:t>Kwalifikacje pracowników, kapitał ludzki</a:t>
            </a:r>
          </a:p>
          <a:p>
            <a:pPr marL="432000" indent="-432000">
              <a:buFont typeface="Wingdings" panose="05000000000000000000" pitchFamily="2" charset="2"/>
              <a:buChar char="Ø"/>
            </a:pPr>
            <a:r>
              <a:rPr lang="pl-PL" sz="2800" dirty="0" smtClean="0"/>
              <a:t>Jakość przestrzeni </a:t>
            </a:r>
          </a:p>
          <a:p>
            <a:pPr marL="432000" indent="-432000">
              <a:buFont typeface="Wingdings" panose="05000000000000000000" pitchFamily="2" charset="2"/>
              <a:buChar char="Ø"/>
            </a:pPr>
            <a:r>
              <a:rPr lang="pl-PL" sz="2800" dirty="0" smtClean="0"/>
              <a:t>Powiązania </a:t>
            </a:r>
            <a:r>
              <a:rPr lang="pl-PL" sz="2800" dirty="0" err="1" smtClean="0"/>
              <a:t>wewnątrzgospodarcze</a:t>
            </a:r>
            <a:r>
              <a:rPr lang="pl-PL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62622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5400" dirty="0"/>
              <a:t>Wskaźnik rozwoju miasta </a:t>
            </a:r>
            <a:br>
              <a:rPr lang="pl-PL" altLang="pl-PL" sz="5400" dirty="0"/>
            </a:br>
            <a:r>
              <a:rPr lang="pl-PL" altLang="pl-PL" sz="5400" dirty="0"/>
              <a:t>City Development Index CDI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pl-PL" altLang="pl-PL" sz="2000" dirty="0"/>
              <a:t>Składowe:</a:t>
            </a:r>
          </a:p>
          <a:p>
            <a:pPr>
              <a:lnSpc>
                <a:spcPct val="80000"/>
              </a:lnSpc>
              <a:buNone/>
            </a:pPr>
            <a:r>
              <a:rPr lang="pl-PL" altLang="pl-PL" sz="2000" dirty="0"/>
              <a:t>1) Wielkość miejskiego produktu brutto na mieszkańca miasta</a:t>
            </a:r>
          </a:p>
          <a:p>
            <a:pPr>
              <a:lnSpc>
                <a:spcPct val="80000"/>
              </a:lnSpc>
              <a:buNone/>
            </a:pPr>
            <a:r>
              <a:rPr lang="pl-PL" altLang="pl-PL" sz="2000" dirty="0"/>
              <a:t>2) Infrastruktura (elektryfikacja, wodociągi, kanalizacja, telekomunikacja)</a:t>
            </a:r>
          </a:p>
          <a:p>
            <a:pPr>
              <a:lnSpc>
                <a:spcPct val="80000"/>
              </a:lnSpc>
              <a:buNone/>
            </a:pPr>
            <a:r>
              <a:rPr lang="pl-PL" altLang="pl-PL" sz="2000" dirty="0"/>
              <a:t>3) Odpady (gospodarka odpadami, ich obróbka, oczyszczanie ścieków)</a:t>
            </a:r>
          </a:p>
          <a:p>
            <a:pPr>
              <a:lnSpc>
                <a:spcPct val="80000"/>
              </a:lnSpc>
              <a:buNone/>
            </a:pPr>
            <a:r>
              <a:rPr lang="pl-PL" altLang="pl-PL" sz="2000" dirty="0"/>
              <a:t>4) Zdrowie ludności miasta (długość życia i śmiertelność niemowląt)</a:t>
            </a:r>
          </a:p>
          <a:p>
            <a:pPr>
              <a:lnSpc>
                <a:spcPct val="80000"/>
              </a:lnSpc>
              <a:buNone/>
            </a:pPr>
            <a:r>
              <a:rPr lang="pl-PL" altLang="pl-PL" sz="2000" dirty="0"/>
              <a:t>5) Wykształcenie (poziom alfabetyzacji, udział osób z wyższym i specjalistycznym wykształceniem)</a:t>
            </a:r>
          </a:p>
        </p:txBody>
      </p:sp>
    </p:spTree>
    <p:extLst>
      <p:ext uri="{BB962C8B-B14F-4D97-AF65-F5344CB8AC3E}">
        <p14:creationId xmlns:p14="http://schemas.microsoft.com/office/powerpoint/2010/main" val="3098365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Problemy </a:t>
            </a:r>
            <a:r>
              <a:rPr lang="pl-PL" altLang="pl-PL" dirty="0" smtClean="0"/>
              <a:t>przestrzenne, infrastrukturalne </a:t>
            </a:r>
            <a:r>
              <a:rPr lang="pl-PL" altLang="pl-PL" dirty="0"/>
              <a:t>i techniczne miast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0" indent="-360000">
              <a:buFont typeface="Wingdings" panose="05000000000000000000" pitchFamily="2" charset="2"/>
              <a:buChar char="§"/>
            </a:pPr>
            <a:r>
              <a:rPr lang="pl-PL" altLang="pl-PL" sz="2400" dirty="0"/>
              <a:t>Niska jakość zabudowy</a:t>
            </a:r>
          </a:p>
          <a:p>
            <a:pPr marL="360000" indent="-360000">
              <a:buFont typeface="Wingdings" panose="05000000000000000000" pitchFamily="2" charset="2"/>
              <a:buChar char="§"/>
            </a:pPr>
            <a:r>
              <a:rPr lang="pl-PL" altLang="pl-PL" sz="2400" dirty="0"/>
              <a:t>Zły stan techniczny zabudowy </a:t>
            </a:r>
            <a:endParaRPr lang="pl-PL" altLang="pl-PL" sz="2400" dirty="0" smtClean="0"/>
          </a:p>
          <a:p>
            <a:pPr marL="360000" indent="-360000">
              <a:buFont typeface="Wingdings" panose="05000000000000000000" pitchFamily="2" charset="2"/>
              <a:buChar char="§"/>
            </a:pPr>
            <a:r>
              <a:rPr lang="pl-PL" altLang="pl-PL" sz="2400" dirty="0"/>
              <a:t>Chaos przestrzenny, niska estetyka przestrzeni i zabudowy</a:t>
            </a:r>
          </a:p>
          <a:p>
            <a:pPr marL="360000" indent="-360000">
              <a:buFont typeface="Wingdings" panose="05000000000000000000" pitchFamily="2" charset="2"/>
              <a:buChar char="§"/>
            </a:pPr>
            <a:r>
              <a:rPr lang="pl-PL" altLang="pl-PL" sz="2400" dirty="0"/>
              <a:t>Niska jakość przestrzeni publicznych </a:t>
            </a:r>
          </a:p>
          <a:p>
            <a:pPr marL="360000" indent="-360000">
              <a:buFont typeface="Wingdings" panose="05000000000000000000" pitchFamily="2" charset="2"/>
              <a:buChar char="§"/>
            </a:pPr>
            <a:r>
              <a:rPr lang="pl-PL" altLang="pl-PL" sz="2400" dirty="0"/>
              <a:t>Zła struktura wykorzystania przestrzeni (brak zieleni, terenów </a:t>
            </a:r>
            <a:r>
              <a:rPr lang="pl-PL" altLang="pl-PL" sz="2400" dirty="0" smtClean="0"/>
              <a:t>rekreacyjnych, przestrzeni publicznych odpowiednie jakości)</a:t>
            </a:r>
            <a:endParaRPr lang="pl-PL" altLang="pl-PL" sz="2400" dirty="0"/>
          </a:p>
          <a:p>
            <a:pPr marL="360000" indent="-360000">
              <a:buFont typeface="Wingdings" panose="05000000000000000000" pitchFamily="2" charset="2"/>
              <a:buChar char="§"/>
            </a:pPr>
            <a:r>
              <a:rPr lang="pl-PL" altLang="pl-PL" sz="2400" dirty="0" smtClean="0"/>
              <a:t>Zły stan infrastruktury </a:t>
            </a:r>
            <a:r>
              <a:rPr lang="pl-PL" altLang="pl-PL" sz="2400" dirty="0"/>
              <a:t>technicznej </a:t>
            </a:r>
            <a:r>
              <a:rPr lang="pl-PL" altLang="pl-PL" sz="2400" dirty="0" smtClean="0"/>
              <a:t>(wodociągi, gaz, kanalizacja, sieci energetyczne, ciepłownicze) </a:t>
            </a:r>
            <a:endParaRPr lang="pl-PL" altLang="pl-PL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207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Problemy ekologiczne miast 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4128" y="1867118"/>
            <a:ext cx="9720071" cy="4224528"/>
          </a:xfrm>
        </p:spPr>
        <p:txBody>
          <a:bodyPr>
            <a:noAutofit/>
          </a:bodyPr>
          <a:lstStyle/>
          <a:p>
            <a:pPr marL="360000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altLang="pl-PL" sz="2400" dirty="0"/>
              <a:t>Gospodarka odpadami </a:t>
            </a:r>
          </a:p>
          <a:p>
            <a:pPr marL="360000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altLang="pl-PL" sz="2400" dirty="0"/>
              <a:t>Zanieczyszczenia</a:t>
            </a:r>
          </a:p>
          <a:p>
            <a:pPr marL="542880" lvl="2" indent="-360000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pl-PL" altLang="pl-PL" sz="2000" dirty="0"/>
              <a:t>Hałas </a:t>
            </a:r>
          </a:p>
          <a:p>
            <a:pPr marL="542880" lvl="2" indent="-360000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pl-PL" altLang="pl-PL" sz="2000" dirty="0"/>
              <a:t>Szkodliwe emisje</a:t>
            </a:r>
          </a:p>
          <a:p>
            <a:pPr marL="360000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altLang="pl-PL" sz="2400" dirty="0"/>
              <a:t>Braki terenów zielonych</a:t>
            </a:r>
          </a:p>
          <a:p>
            <a:pPr marL="360000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altLang="pl-PL" sz="2400" dirty="0"/>
              <a:t>Dostępność wody </a:t>
            </a:r>
          </a:p>
          <a:p>
            <a:pPr marL="360000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altLang="pl-PL" sz="2400" dirty="0"/>
              <a:t>Wykorzystanie surowców naturalnych i jakość ekosystemów  </a:t>
            </a:r>
          </a:p>
          <a:p>
            <a:pPr marL="360000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altLang="pl-PL" sz="2400" dirty="0"/>
              <a:t>Ekstremalne zjawiska pogodowe (fale upałów – </a:t>
            </a:r>
            <a:r>
              <a:rPr lang="pl-PL" altLang="pl-PL" sz="2400" dirty="0" err="1"/>
              <a:t>heat</a:t>
            </a:r>
            <a:r>
              <a:rPr lang="pl-PL" altLang="pl-PL" sz="2400" dirty="0"/>
              <a:t> </a:t>
            </a:r>
            <a:r>
              <a:rPr lang="pl-PL" altLang="pl-PL" sz="2400" dirty="0" err="1"/>
              <a:t>islands</a:t>
            </a:r>
            <a:r>
              <a:rPr lang="pl-PL" altLang="pl-PL" sz="2400" dirty="0"/>
              <a:t>, susze, huraganowe wiatry, powodzie)</a:t>
            </a:r>
          </a:p>
        </p:txBody>
      </p:sp>
    </p:spTree>
    <p:extLst>
      <p:ext uri="{BB962C8B-B14F-4D97-AF65-F5344CB8AC3E}">
        <p14:creationId xmlns:p14="http://schemas.microsoft.com/office/powerpoint/2010/main" val="29339011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Problemy gospodarcze i społeczne miast 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0000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altLang="pl-PL" sz="2400" dirty="0"/>
              <a:t>Bezrobocie – brak miejsc pracy</a:t>
            </a:r>
          </a:p>
          <a:p>
            <a:pPr marL="360000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altLang="pl-PL" sz="2400" dirty="0"/>
              <a:t>Niski poziom dochodów miast i mieszkańców </a:t>
            </a:r>
          </a:p>
          <a:p>
            <a:pPr marL="360000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altLang="pl-PL" sz="2400" dirty="0"/>
              <a:t>Małe zróżnicowanie gospodarcze (dominacja jednego sektora gospodarki, jednej branży)</a:t>
            </a:r>
          </a:p>
          <a:p>
            <a:pPr marL="360000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altLang="pl-PL" sz="2400" dirty="0"/>
              <a:t>Niski poziom przedsiębiorczości</a:t>
            </a:r>
          </a:p>
          <a:p>
            <a:pPr marL="360000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altLang="pl-PL" sz="2400" dirty="0"/>
              <a:t>Brak inwestycji </a:t>
            </a:r>
            <a:endParaRPr lang="pl-PL" altLang="pl-PL" sz="2400" dirty="0" smtClean="0"/>
          </a:p>
          <a:p>
            <a:pPr marL="360000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altLang="pl-PL" sz="2400" dirty="0" smtClean="0"/>
              <a:t>Ubóstwo, rozwarstwienie społeczno-ekonomiczne</a:t>
            </a:r>
          </a:p>
          <a:p>
            <a:pPr marL="360000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altLang="pl-PL" sz="2400" dirty="0" smtClean="0"/>
              <a:t>Wykluczenie społeczne</a:t>
            </a:r>
            <a:endParaRPr lang="pl-PL" altLang="pl-PL" sz="2400" dirty="0"/>
          </a:p>
          <a:p>
            <a:endParaRPr lang="pl-PL" altLang="pl-PL" sz="2800" dirty="0"/>
          </a:p>
        </p:txBody>
      </p:sp>
    </p:spTree>
    <p:extLst>
      <p:ext uri="{BB962C8B-B14F-4D97-AF65-F5344CB8AC3E}">
        <p14:creationId xmlns:p14="http://schemas.microsoft.com/office/powerpoint/2010/main" val="5410817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357" y="129718"/>
            <a:ext cx="8785225" cy="862013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pl-PL" altLang="pl-PL" dirty="0" smtClean="0"/>
              <a:t>Współczesne koncepcje rewitalizacji miast</a:t>
            </a:r>
          </a:p>
        </p:txBody>
      </p:sp>
      <p:graphicFrame>
        <p:nvGraphicFramePr>
          <p:cNvPr id="2" name="Diagram 1"/>
          <p:cNvGraphicFramePr/>
          <p:nvPr>
            <p:extLst/>
          </p:nvPr>
        </p:nvGraphicFramePr>
        <p:xfrm>
          <a:off x="867178" y="1165754"/>
          <a:ext cx="1055820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33164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The New Urban Agenda Habitat III 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4224528"/>
          </a:xfrm>
        </p:spPr>
        <p:txBody>
          <a:bodyPr/>
          <a:lstStyle/>
          <a:p>
            <a:r>
              <a:rPr lang="pl-PL" dirty="0" smtClean="0"/>
              <a:t>Kontekst globalny: </a:t>
            </a:r>
          </a:p>
          <a:p>
            <a:endParaRPr lang="pl-PL" dirty="0"/>
          </a:p>
          <a:p>
            <a:r>
              <a:rPr lang="pl-PL" dirty="0" smtClean="0"/>
              <a:t>Miasta zajmują 2% powierzchni ziemi, ale: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</a:t>
            </a:r>
            <a:r>
              <a:rPr lang="pl-PL" dirty="0" smtClean="0"/>
              <a:t>wytwarzają 70% światowego PKB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</a:t>
            </a:r>
            <a:r>
              <a:rPr lang="pl-PL" dirty="0" smtClean="0"/>
              <a:t>odpowiadają za 60% światowej konsumpcji energii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</a:t>
            </a:r>
            <a:r>
              <a:rPr lang="pl-PL" dirty="0" smtClean="0"/>
              <a:t>są odpowiedzialne za 70% światowej emisji gazów cieplarnianych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</a:t>
            </a:r>
            <a:r>
              <a:rPr lang="pl-PL" dirty="0" smtClean="0"/>
              <a:t>i 70% wytwarzanych na świecie odpadów. </a:t>
            </a:r>
          </a:p>
        </p:txBody>
      </p:sp>
    </p:spTree>
    <p:extLst>
      <p:ext uri="{BB962C8B-B14F-4D97-AF65-F5344CB8AC3E}">
        <p14:creationId xmlns:p14="http://schemas.microsoft.com/office/powerpoint/2010/main" val="34218290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pl-PL" b="1" dirty="0" smtClean="0"/>
              <a:t>Rozwój zrównoważony </a:t>
            </a:r>
            <a:endParaRPr lang="en-US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19657" cy="4311226"/>
          </a:xfrm>
        </p:spPr>
        <p:txBody>
          <a:bodyPr anchor="ctr">
            <a:normAutofit/>
          </a:bodyPr>
          <a:lstStyle/>
          <a:p>
            <a:pPr algn="ctr"/>
            <a:r>
              <a:rPr lang="pl-PL" sz="4000" b="1" dirty="0" smtClean="0">
                <a:solidFill>
                  <a:schemeClr val="accent1">
                    <a:lumMod val="50000"/>
                  </a:schemeClr>
                </a:solidFill>
              </a:rPr>
              <a:t>Rozwój, </a:t>
            </a:r>
          </a:p>
          <a:p>
            <a:pPr algn="ctr"/>
            <a:r>
              <a:rPr lang="pl-PL" sz="4000" b="1" dirty="0">
                <a:solidFill>
                  <a:schemeClr val="accent1">
                    <a:lumMod val="50000"/>
                  </a:schemeClr>
                </a:solidFill>
              </a:rPr>
              <a:t>z</a:t>
            </a:r>
            <a:r>
              <a:rPr lang="pl-PL" sz="4000" b="1" dirty="0" smtClean="0">
                <a:solidFill>
                  <a:schemeClr val="accent1">
                    <a:lumMod val="50000"/>
                  </a:schemeClr>
                </a:solidFill>
              </a:rPr>
              <a:t>godny z obecnymi potrzebami ludzi, </a:t>
            </a:r>
          </a:p>
          <a:p>
            <a:pPr algn="ctr"/>
            <a:r>
              <a:rPr lang="pl-PL" sz="4000" b="1" dirty="0" smtClean="0">
                <a:solidFill>
                  <a:schemeClr val="accent1">
                    <a:lumMod val="50000"/>
                  </a:schemeClr>
                </a:solidFill>
              </a:rPr>
              <a:t>bez ograniczania </a:t>
            </a:r>
          </a:p>
          <a:p>
            <a:pPr algn="ctr"/>
            <a:r>
              <a:rPr lang="pl-PL" sz="4000" b="1" dirty="0" smtClean="0">
                <a:solidFill>
                  <a:schemeClr val="accent1">
                    <a:lumMod val="50000"/>
                  </a:schemeClr>
                </a:solidFill>
              </a:rPr>
              <a:t>przyszłym pokoleniom</a:t>
            </a:r>
          </a:p>
          <a:p>
            <a:pPr algn="ctr"/>
            <a:r>
              <a:rPr lang="pl-PL" sz="4000" b="1" dirty="0" smtClean="0">
                <a:solidFill>
                  <a:schemeClr val="accent1">
                    <a:lumMod val="50000"/>
                  </a:schemeClr>
                </a:solidFill>
              </a:rPr>
              <a:t>możliwości do zaspokojenia swoich potrzeb </a:t>
            </a:r>
            <a:endParaRPr lang="en-US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9973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24989" y="406676"/>
            <a:ext cx="10058400" cy="960306"/>
          </a:xfrm>
        </p:spPr>
        <p:txBody>
          <a:bodyPr/>
          <a:lstStyle/>
          <a:p>
            <a:r>
              <a:rPr lang="pl-PL" dirty="0" err="1"/>
              <a:t>Sustainable</a:t>
            </a:r>
            <a:r>
              <a:rPr lang="pl-PL" dirty="0"/>
              <a:t> Development </a:t>
            </a:r>
            <a:r>
              <a:rPr lang="pl-PL" dirty="0" err="1"/>
              <a:t>Goals</a:t>
            </a:r>
            <a:r>
              <a:rPr lang="pl-PL" dirty="0"/>
              <a:t> </a:t>
            </a:r>
            <a:endParaRPr lang="en-US" dirty="0"/>
          </a:p>
        </p:txBody>
      </p:sp>
      <p:pic>
        <p:nvPicPr>
          <p:cNvPr id="4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3597" y="1366982"/>
            <a:ext cx="7868323" cy="2524499"/>
          </a:xfrm>
          <a:prstGeom prst="rect">
            <a:avLst/>
          </a:prstGeom>
        </p:spPr>
      </p:pic>
      <p:sp>
        <p:nvSpPr>
          <p:cNvPr id="5" name="Objaśnienie ze strzałką w górę 4"/>
          <p:cNvSpPr/>
          <p:nvPr/>
        </p:nvSpPr>
        <p:spPr>
          <a:xfrm>
            <a:off x="1902691" y="3891480"/>
            <a:ext cx="2355273" cy="2703283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/>
              <a:t>Zmniejszanie nierówności w krajach i pomiędzy nimi </a:t>
            </a:r>
            <a:endParaRPr lang="en-US" sz="2000" dirty="0"/>
          </a:p>
        </p:txBody>
      </p:sp>
      <p:sp>
        <p:nvSpPr>
          <p:cNvPr id="6" name="Objaśnienie ze strzałką w górę 5"/>
          <p:cNvSpPr/>
          <p:nvPr/>
        </p:nvSpPr>
        <p:spPr>
          <a:xfrm>
            <a:off x="4441371" y="3891480"/>
            <a:ext cx="2494023" cy="2703283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Uczynić miasta i osiedla ludzkie bezpiecznymi, stabilnymi, zrównoważonymi oraz sprzyjającymi włączeniu społecznemu</a:t>
            </a:r>
          </a:p>
        </p:txBody>
      </p:sp>
      <p:sp>
        <p:nvSpPr>
          <p:cNvPr id="7" name="Objaśnienie ze strzałką w górę 6"/>
          <p:cNvSpPr/>
          <p:nvPr/>
        </p:nvSpPr>
        <p:spPr>
          <a:xfrm>
            <a:off x="7257551" y="3891479"/>
            <a:ext cx="2311322" cy="2703283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Zapewnić wzorce zrównoważonej konsumpcji i produkcji</a:t>
            </a:r>
          </a:p>
        </p:txBody>
      </p:sp>
    </p:spTree>
    <p:extLst>
      <p:ext uri="{BB962C8B-B14F-4D97-AF65-F5344CB8AC3E}">
        <p14:creationId xmlns:p14="http://schemas.microsoft.com/office/powerpoint/2010/main" val="1435071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6963" y="286603"/>
            <a:ext cx="10058717" cy="840233"/>
          </a:xfrm>
        </p:spPr>
        <p:txBody>
          <a:bodyPr/>
          <a:lstStyle/>
          <a:p>
            <a:r>
              <a:rPr lang="pl-PL" dirty="0" smtClean="0"/>
              <a:t>Miasto zrównoważone</a:t>
            </a:r>
            <a:endParaRPr lang="en-US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/>
          </p:nvPr>
        </p:nvGraphicFramePr>
        <p:xfrm>
          <a:off x="1096962" y="1265383"/>
          <a:ext cx="11095037" cy="5592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61880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46854" y="108698"/>
            <a:ext cx="9720072" cy="1127674"/>
          </a:xfrm>
        </p:spPr>
        <p:txBody>
          <a:bodyPr/>
          <a:lstStyle/>
          <a:p>
            <a:r>
              <a:rPr lang="pl-PL" dirty="0" smtClean="0"/>
              <a:t>Miasto zrównoważone – aspekty rozwoju </a:t>
            </a:r>
            <a:endParaRPr lang="en-US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450655"/>
              </p:ext>
            </p:extLst>
          </p:nvPr>
        </p:nvGraphicFramePr>
        <p:xfrm>
          <a:off x="853440" y="1001486"/>
          <a:ext cx="11033760" cy="58565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32615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Sustainable</a:t>
            </a:r>
            <a:r>
              <a:rPr lang="pl-PL" dirty="0" smtClean="0"/>
              <a:t> </a:t>
            </a:r>
            <a:r>
              <a:rPr lang="pl-PL" dirty="0" err="1" smtClean="0"/>
              <a:t>urban</a:t>
            </a:r>
            <a:r>
              <a:rPr lang="pl-PL" dirty="0" smtClean="0"/>
              <a:t> development – Miasto zrównoważone 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Zrównoważony rozwój </a:t>
            </a:r>
            <a:r>
              <a:rPr lang="pl-PL" sz="2400" dirty="0"/>
              <a:t>miast </a:t>
            </a:r>
            <a:r>
              <a:rPr lang="pl-PL" sz="2400" dirty="0" smtClean="0"/>
              <a:t>(konferencja </a:t>
            </a:r>
            <a:r>
              <a:rPr lang="pl-PL" sz="2400" dirty="0"/>
              <a:t>URBAN </a:t>
            </a:r>
            <a:r>
              <a:rPr lang="pl-PL" sz="2400" dirty="0" smtClean="0"/>
              <a:t>21) to </a:t>
            </a:r>
            <a:r>
              <a:rPr lang="pl-PL" sz="2800" dirty="0"/>
              <a:t>„proces, który powinien poprawić jakość życia w mieście, </a:t>
            </a:r>
            <a:r>
              <a:rPr lang="pl-PL" sz="2800" dirty="0" smtClean="0"/>
              <a:t>uwzględniając </a:t>
            </a:r>
            <a:r>
              <a:rPr lang="pl-PL" sz="2800" dirty="0"/>
              <a:t>elementy </a:t>
            </a:r>
            <a:r>
              <a:rPr lang="pl-PL" sz="2800" b="1" dirty="0"/>
              <a:t>ekologiczne, kulturowe, polityczne, instytucjonalne, społeczne i ekonomiczne</a:t>
            </a:r>
            <a:r>
              <a:rPr lang="pl-PL" sz="2800" dirty="0"/>
              <a:t>, nie obciążając przyszłych pokoleń. Obciążenie to jest wynikiem zmniejszenia kapitału naturalnego oraz powiększającego się lokalnego długu publicznego.”</a:t>
            </a:r>
            <a:endParaRPr lang="en-US" sz="28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00367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Ostrożna Odnowa miast”</a:t>
            </a:r>
            <a:br>
              <a:rPr lang="pl-PL" dirty="0"/>
            </a:br>
            <a:r>
              <a:rPr lang="pl-PL" sz="1800" dirty="0">
                <a:hlinkClick r:id="rId2"/>
              </a:rPr>
              <a:t>https://www.internationale-bauausstellungen.de/en/history/1979-1984-87-iba-berlin-inner-city-as-a-living-space%E2%80%A8/12-principles-of-cautious-urban-renewal-a-paradigm-change-in-urban-development/</a:t>
            </a:r>
            <a:r>
              <a:rPr lang="pl-PL" sz="1800" dirty="0"/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4128" y="2286000"/>
            <a:ext cx="9939963" cy="421059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err="1"/>
              <a:t>Careful</a:t>
            </a:r>
            <a:r>
              <a:rPr lang="pl-PL" dirty="0"/>
              <a:t> Urban </a:t>
            </a:r>
            <a:r>
              <a:rPr lang="pl-PL" dirty="0" err="1"/>
              <a:t>Renewal</a:t>
            </a:r>
            <a:r>
              <a:rPr lang="pl-PL" dirty="0"/>
              <a:t> – 12 </a:t>
            </a:r>
            <a:r>
              <a:rPr lang="pl-PL" dirty="0" err="1"/>
              <a:t>principles</a:t>
            </a:r>
            <a:r>
              <a:rPr lang="pl-PL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 smtClean="0"/>
              <a:t>Renowacja </a:t>
            </a:r>
            <a:r>
              <a:rPr lang="pl-PL" dirty="0"/>
              <a:t>musi być zaplanowana i zrealizowana (w celu zachowania substancji) z obecnymi mieszkańcami i właścicielami firm. </a:t>
            </a:r>
            <a:endParaRPr lang="pl-PL" dirty="0" smtClean="0"/>
          </a:p>
          <a:p>
            <a:pPr marL="457200" indent="-457200">
              <a:buFont typeface="+mj-lt"/>
              <a:buAutoNum type="arabicPeriod"/>
            </a:pPr>
            <a:r>
              <a:rPr lang="pl-PL" dirty="0" smtClean="0"/>
              <a:t>Planiści </a:t>
            </a:r>
            <a:r>
              <a:rPr lang="pl-PL" dirty="0"/>
              <a:t>powinni osiągnąć porozumienie z mieszkańcami i właścicielami firm co do celów działań rewitalizacyjnych oraz wspólnie opracować plany techniczne i społeczne. </a:t>
            </a:r>
            <a:endParaRPr lang="pl-PL" dirty="0" smtClean="0"/>
          </a:p>
          <a:p>
            <a:pPr marL="457200" indent="-457200">
              <a:buFont typeface="+mj-lt"/>
              <a:buAutoNum type="arabicPeriod"/>
            </a:pPr>
            <a:r>
              <a:rPr lang="pl-PL" dirty="0" smtClean="0"/>
              <a:t>Trzeba </a:t>
            </a:r>
            <a:r>
              <a:rPr lang="pl-PL" dirty="0"/>
              <a:t>zachować wyjątkowy charakter </a:t>
            </a:r>
            <a:r>
              <a:rPr lang="pl-PL" dirty="0" err="1"/>
              <a:t>Kreuzbergu</a:t>
            </a:r>
            <a:r>
              <a:rPr lang="pl-PL" dirty="0"/>
              <a:t>, </a:t>
            </a:r>
            <a:r>
              <a:rPr lang="pl-PL" dirty="0" smtClean="0"/>
              <a:t>a w </a:t>
            </a:r>
            <a:r>
              <a:rPr lang="pl-PL" dirty="0"/>
              <a:t>zagrożonych dzielnicach miasta przywrócić zaufanie i optymizm. Uszkodzenia budynków, które zagrażają ich integralności strukturalnej, muszą być natychmiast naprawiane. </a:t>
            </a:r>
            <a:endParaRPr lang="pl-PL" dirty="0" smtClean="0"/>
          </a:p>
          <a:p>
            <a:pPr marL="457200" indent="-457200">
              <a:buFont typeface="+mj-lt"/>
              <a:buAutoNum type="arabicPeriod"/>
            </a:pPr>
            <a:r>
              <a:rPr lang="pl-PL" dirty="0" smtClean="0"/>
              <a:t>Ostrożne </a:t>
            </a:r>
            <a:r>
              <a:rPr lang="pl-PL" dirty="0"/>
              <a:t>zmiany w planach muszą również umożliwiać nowe formy życia. </a:t>
            </a:r>
            <a:endParaRPr lang="pl-PL" dirty="0" smtClean="0"/>
          </a:p>
          <a:p>
            <a:pPr marL="457200" indent="-457200">
              <a:buFont typeface="+mj-lt"/>
              <a:buAutoNum type="arabicPeriod"/>
            </a:pPr>
            <a:r>
              <a:rPr lang="pl-PL" dirty="0" smtClean="0"/>
              <a:t>Mieszkania </a:t>
            </a:r>
            <a:r>
              <a:rPr lang="pl-PL" dirty="0"/>
              <a:t>i domy mają być sukcesywnie odnawiane i stopniowo uzupełniane. </a:t>
            </a:r>
            <a:endParaRPr lang="pl-PL" dirty="0" smtClean="0"/>
          </a:p>
          <a:p>
            <a:pPr marL="457200" indent="-457200">
              <a:buFont typeface="+mj-lt"/>
              <a:buAutoNum type="arabicPeriod"/>
            </a:pPr>
            <a:r>
              <a:rPr lang="pl-PL" dirty="0" smtClean="0"/>
              <a:t>Sytuację </a:t>
            </a:r>
            <a:r>
              <a:rPr lang="pl-PL" dirty="0"/>
              <a:t>budowlaną należy poprawić poprzez kilka wyburzeń, zazielenienie wewnętrznych bloków i zaprojektowanie elewacji.</a:t>
            </a:r>
          </a:p>
        </p:txBody>
      </p:sp>
    </p:spTree>
    <p:extLst>
      <p:ext uri="{BB962C8B-B14F-4D97-AF65-F5344CB8AC3E}">
        <p14:creationId xmlns:p14="http://schemas.microsoft.com/office/powerpoint/2010/main" val="19142081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Careful</a:t>
            </a:r>
            <a:r>
              <a:rPr lang="pl-PL" dirty="0"/>
              <a:t> Urban </a:t>
            </a:r>
            <a:r>
              <a:rPr lang="pl-PL" dirty="0" err="1"/>
              <a:t>Renewal</a:t>
            </a:r>
            <a:r>
              <a:rPr lang="pl-PL" dirty="0"/>
              <a:t> – 12 </a:t>
            </a:r>
            <a:r>
              <a:rPr lang="pl-PL" dirty="0" err="1"/>
              <a:t>principles</a:t>
            </a:r>
            <a:r>
              <a:rPr lang="pl-PL" dirty="0"/>
              <a:t>, cd.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pl-PL" dirty="0" smtClean="0"/>
              <a:t>Instytucje publiczne, </a:t>
            </a:r>
            <a:r>
              <a:rPr lang="pl-PL" dirty="0"/>
              <a:t>a także drogi, place i tereny zielone muszą być odnawiane i uzupełniane zgodnie z potrzebami. </a:t>
            </a:r>
            <a:endParaRPr lang="pl-PL" dirty="0" smtClean="0"/>
          </a:p>
          <a:p>
            <a:pPr marL="457200" indent="-457200">
              <a:buFont typeface="+mj-lt"/>
              <a:buAutoNum type="arabicPeriod" startAt="7"/>
            </a:pPr>
            <a:r>
              <a:rPr lang="pl-PL" dirty="0" smtClean="0"/>
              <a:t>Prawa </a:t>
            </a:r>
            <a:r>
              <a:rPr lang="pl-PL" dirty="0"/>
              <a:t>uczestnictwa i prawa materialne osób, których dotyczy planowanie społeczne, muszą być skoordynowane. </a:t>
            </a:r>
            <a:endParaRPr lang="pl-PL" dirty="0" smtClean="0"/>
          </a:p>
          <a:p>
            <a:pPr marL="457200" indent="-457200">
              <a:buFont typeface="+mj-lt"/>
              <a:buAutoNum type="arabicPeriod" startAt="7"/>
            </a:pPr>
            <a:r>
              <a:rPr lang="pl-PL" dirty="0" smtClean="0"/>
              <a:t>Decyzje </a:t>
            </a:r>
            <a:r>
              <a:rPr lang="pl-PL" dirty="0"/>
              <a:t>dotyczące rewitalizacji miast muszą być podejmowane publicznie iw miarę możliwości omawiane lokalnie. Należy wzmocnić reprezentację lokalną. </a:t>
            </a:r>
            <a:endParaRPr lang="pl-PL" dirty="0" smtClean="0"/>
          </a:p>
          <a:p>
            <a:pPr marL="457200" indent="-457200">
              <a:buFont typeface="+mj-lt"/>
              <a:buAutoNum type="arabicPeriod" startAt="7"/>
            </a:pPr>
            <a:r>
              <a:rPr lang="pl-PL" dirty="0" smtClean="0"/>
              <a:t>Odnowa </a:t>
            </a:r>
            <a:r>
              <a:rPr lang="pl-PL" dirty="0"/>
              <a:t>miast, która generuje zaufanie, wymaga wiarygodnych zobowiązań finansowych. Fundusze muszą być dostępne szybko i odpowiednio zainwestowane. </a:t>
            </a:r>
            <a:endParaRPr lang="pl-PL" dirty="0" smtClean="0"/>
          </a:p>
          <a:p>
            <a:pPr marL="457200" indent="-457200">
              <a:buFont typeface="+mj-lt"/>
              <a:buAutoNum type="arabicPeriod" startAt="7"/>
            </a:pPr>
            <a:r>
              <a:rPr lang="pl-PL" dirty="0" smtClean="0"/>
              <a:t>Należy </a:t>
            </a:r>
            <a:r>
              <a:rPr lang="pl-PL" dirty="0"/>
              <a:t>opracować nowe formy organizacji. Powiernicze organy (służby) ds. odbudowy i działania budowlane muszą być rozdzielone. </a:t>
            </a:r>
            <a:endParaRPr lang="pl-PL" dirty="0" smtClean="0"/>
          </a:p>
          <a:p>
            <a:pPr marL="457200" indent="-457200">
              <a:buFont typeface="+mj-lt"/>
              <a:buAutoNum type="arabicPeriod" startAt="7"/>
            </a:pPr>
            <a:r>
              <a:rPr lang="pl-PL" dirty="0" smtClean="0"/>
              <a:t>Odnowa </a:t>
            </a:r>
            <a:r>
              <a:rPr lang="pl-PL" dirty="0"/>
              <a:t>miejska zgodnie z tą koncepcją musi być gwarantowana po zakończeniu IBA.</a:t>
            </a:r>
          </a:p>
        </p:txBody>
      </p:sp>
    </p:spTree>
    <p:extLst>
      <p:ext uri="{BB962C8B-B14F-4D97-AF65-F5344CB8AC3E}">
        <p14:creationId xmlns:p14="http://schemas.microsoft.com/office/powerpoint/2010/main" val="4051725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Środowisko Miejskie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Układ składający się z:</a:t>
            </a:r>
          </a:p>
          <a:p>
            <a:pPr marL="360000" indent="-360000">
              <a:buFont typeface="Wingdings" panose="05000000000000000000" pitchFamily="2" charset="2"/>
              <a:buChar char="Ø"/>
            </a:pPr>
            <a:r>
              <a:rPr lang="pl-PL" sz="3600" dirty="0" smtClean="0"/>
              <a:t>przyrody </a:t>
            </a:r>
          </a:p>
          <a:p>
            <a:pPr marL="360000" indent="-360000">
              <a:buFont typeface="Wingdings" panose="05000000000000000000" pitchFamily="2" charset="2"/>
              <a:buChar char="Ø"/>
            </a:pPr>
            <a:r>
              <a:rPr lang="pl-PL" sz="3600" dirty="0" smtClean="0"/>
              <a:t>kultury, działalności i wytworów człowieka 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908289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Miasta – globalne wyzwania rozwojowe </a:t>
            </a:r>
            <a:endParaRPr lang="en-US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www.ted.com/talks/robert_muggah_the_biggest_risks_facing_cities_and_some_solutions</a:t>
            </a:r>
            <a:endParaRPr lang="pl-PL" dirty="0" smtClean="0"/>
          </a:p>
          <a:p>
            <a:endParaRPr lang="pl-PL" dirty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www.ted.com/playlists/326/how_to_revive_a_city</a:t>
            </a:r>
            <a:endParaRPr lang="pl-PL" dirty="0" smtClean="0"/>
          </a:p>
          <a:p>
            <a:endParaRPr lang="pl-PL" dirty="0"/>
          </a:p>
          <a:p>
            <a:r>
              <a:rPr lang="pl-PL" dirty="0">
                <a:hlinkClick r:id="rId4"/>
              </a:rPr>
              <a:t>https://</a:t>
            </a:r>
            <a:r>
              <a:rPr lang="pl-PL" dirty="0" smtClean="0">
                <a:hlinkClick r:id="rId4"/>
              </a:rPr>
              <a:t>www.ted.com/talks/vishaan_chakrabarti_3_ways_we_can_redesign_cities_for_equity_and_inclusion</a:t>
            </a:r>
            <a:endParaRPr lang="pl-PL" dirty="0" smtClean="0"/>
          </a:p>
          <a:p>
            <a:endParaRPr lang="pl-PL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003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Miasto </a:t>
            </a:r>
            <a:endParaRPr lang="en-US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1097280" y="1845733"/>
            <a:ext cx="10383520" cy="4416521"/>
          </a:xfrm>
        </p:spPr>
        <p:txBody>
          <a:bodyPr/>
          <a:lstStyle/>
          <a:p>
            <a:r>
              <a:rPr lang="pl-PL" sz="2400" dirty="0" smtClean="0"/>
              <a:t>Definiowane poprzez:</a:t>
            </a:r>
          </a:p>
          <a:p>
            <a:pPr marL="360000" indent="-360000">
              <a:buFont typeface="Wingdings" panose="05000000000000000000" pitchFamily="2" charset="2"/>
              <a:buChar char="Ø"/>
            </a:pPr>
            <a:r>
              <a:rPr lang="pl-PL" sz="2400" dirty="0" smtClean="0"/>
              <a:t>skupisko ludzi powyżej określonej liczby mieszkańców („duża liczba mieszkańców i duża gęstość zaludnienia”)</a:t>
            </a:r>
          </a:p>
          <a:p>
            <a:pPr marL="360000" indent="-360000">
              <a:buFont typeface="Wingdings" panose="05000000000000000000" pitchFamily="2" charset="2"/>
              <a:buChar char="Ø"/>
            </a:pPr>
            <a:r>
              <a:rPr lang="pl-PL" sz="2400" dirty="0" smtClean="0"/>
              <a:t>dominujące funkcje gospodarcze nierolnicze</a:t>
            </a:r>
          </a:p>
          <a:p>
            <a:pPr marL="360000" indent="-360000">
              <a:buFont typeface="Wingdings" panose="05000000000000000000" pitchFamily="2" charset="2"/>
              <a:buChar char="Ø"/>
            </a:pPr>
            <a:r>
              <a:rPr lang="pl-PL" sz="2400" dirty="0" smtClean="0"/>
              <a:t>formę przestrzenną</a:t>
            </a:r>
            <a:r>
              <a:rPr lang="pl-PL" sz="2400" dirty="0"/>
              <a:t>, </a:t>
            </a:r>
            <a:r>
              <a:rPr lang="pl-PL" sz="2400" dirty="0" smtClean="0"/>
              <a:t>architektoniczną (budynki, zwarta zabudowa, infrastruktura, przestrzenie publiczne)</a:t>
            </a:r>
          </a:p>
          <a:p>
            <a:pPr marL="360000" indent="-360000">
              <a:buFont typeface="Wingdings" panose="05000000000000000000" pitchFamily="2" charset="2"/>
              <a:buChar char="Ø"/>
            </a:pPr>
            <a:r>
              <a:rPr lang="pl-PL" sz="2400" dirty="0" smtClean="0"/>
              <a:t>granice administracyjne</a:t>
            </a:r>
          </a:p>
          <a:p>
            <a:pPr marL="360000" indent="-360000">
              <a:buFont typeface="Wingdings" panose="05000000000000000000" pitchFamily="2" charset="2"/>
              <a:buChar char="Ø"/>
            </a:pPr>
            <a:r>
              <a:rPr lang="pl-PL" sz="2400" dirty="0" smtClean="0"/>
              <a:t>aspekty kulturowe, styl życia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788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Miasto jest 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5433" y="1946662"/>
            <a:ext cx="10311476" cy="4390408"/>
          </a:xfrm>
        </p:spPr>
        <p:txBody>
          <a:bodyPr>
            <a:normAutofit lnSpcReduction="10000"/>
          </a:bodyPr>
          <a:lstStyle/>
          <a:p>
            <a:pPr indent="-360000">
              <a:lnSpc>
                <a:spcPct val="80000"/>
              </a:lnSpc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pl-PL" altLang="en-US" sz="2800" b="1" dirty="0"/>
              <a:t>intensywne </a:t>
            </a:r>
            <a:endParaRPr lang="pl-PL" altLang="en-US" sz="2800" b="1" dirty="0" smtClean="0"/>
          </a:p>
          <a:p>
            <a:pPr marL="360000" indent="-3600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pl-PL" altLang="en-US" sz="2800" b="1" dirty="0"/>
              <a:t>d</a:t>
            </a:r>
            <a:r>
              <a:rPr lang="pl-PL" altLang="en-US" sz="2800" b="1" dirty="0" smtClean="0"/>
              <a:t>ynamiczne</a:t>
            </a:r>
          </a:p>
          <a:p>
            <a:pPr marL="360000" indent="-3600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pl-PL" altLang="en-US" sz="2800" b="1" dirty="0"/>
              <a:t>innowacyjne</a:t>
            </a:r>
          </a:p>
          <a:p>
            <a:pPr marL="360000" indent="-3600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pl-PL" altLang="en-US" sz="2400" dirty="0" smtClean="0"/>
              <a:t>poddane </a:t>
            </a:r>
            <a:r>
              <a:rPr lang="pl-PL" altLang="en-US" sz="2400" dirty="0"/>
              <a:t>wzajemnym </a:t>
            </a:r>
            <a:r>
              <a:rPr lang="pl-PL" altLang="en-US" sz="2800" b="1" dirty="0"/>
              <a:t>zależnościom</a:t>
            </a:r>
            <a:r>
              <a:rPr lang="pl-PL" altLang="en-US" sz="2400" dirty="0"/>
              <a:t> pomiędzy społecznymi, gospodarczymi i przestrzennymi uwarunkowaniami</a:t>
            </a:r>
            <a:r>
              <a:rPr lang="pl-PL" altLang="en-US" sz="2400" b="1" dirty="0"/>
              <a:t> </a:t>
            </a:r>
            <a:br>
              <a:rPr lang="pl-PL" altLang="en-US" sz="2400" b="1" dirty="0"/>
            </a:br>
            <a:r>
              <a:rPr lang="pl-PL" altLang="en-US" sz="2800" b="1" dirty="0"/>
              <a:t/>
            </a:r>
            <a:br>
              <a:rPr lang="pl-PL" altLang="en-US" sz="2800" b="1" dirty="0"/>
            </a:br>
            <a:r>
              <a:rPr lang="pl-PL" altLang="en-US" sz="2800" i="1" dirty="0"/>
              <a:t>„...</a:t>
            </a:r>
            <a:r>
              <a:rPr lang="pl-PL" altLang="en-US" sz="2800" i="1" dirty="0" err="1"/>
              <a:t>social</a:t>
            </a:r>
            <a:r>
              <a:rPr lang="pl-PL" altLang="en-US" sz="2800" i="1" dirty="0"/>
              <a:t> relations </a:t>
            </a:r>
            <a:r>
              <a:rPr lang="pl-PL" altLang="en-US" sz="2800" i="1" dirty="0" err="1"/>
              <a:t>are</a:t>
            </a:r>
            <a:r>
              <a:rPr lang="pl-PL" altLang="en-US" sz="2800" i="1" dirty="0"/>
              <a:t> </a:t>
            </a:r>
            <a:r>
              <a:rPr lang="pl-PL" altLang="en-US" sz="2800" i="1" dirty="0" err="1"/>
              <a:t>frequently</a:t>
            </a:r>
            <a:r>
              <a:rPr lang="pl-PL" altLang="en-US" sz="2800" i="1" dirty="0"/>
              <a:t> and </a:t>
            </a:r>
            <a:r>
              <a:rPr lang="pl-PL" altLang="en-US" sz="2800" i="1" dirty="0" err="1"/>
              <a:t>inevitably</a:t>
            </a:r>
            <a:r>
              <a:rPr lang="pl-PL" altLang="en-US" sz="2800" i="1" dirty="0"/>
              <a:t> </a:t>
            </a:r>
            <a:r>
              <a:rPr lang="pl-PL" altLang="en-US" sz="2800" i="1" dirty="0" err="1"/>
              <a:t>correlated</a:t>
            </a:r>
            <a:r>
              <a:rPr lang="pl-PL" altLang="en-US" sz="2800" i="1" dirty="0"/>
              <a:t> with </a:t>
            </a:r>
            <a:r>
              <a:rPr lang="pl-PL" altLang="en-US" sz="2800" i="1" dirty="0" err="1"/>
              <a:t>spatial</a:t>
            </a:r>
            <a:r>
              <a:rPr lang="pl-PL" altLang="en-US" sz="2800" i="1" dirty="0"/>
              <a:t> relations; </a:t>
            </a:r>
            <a:r>
              <a:rPr lang="pl-PL" altLang="en-US" sz="2800" i="1" dirty="0" err="1"/>
              <a:t>because</a:t>
            </a:r>
            <a:r>
              <a:rPr lang="pl-PL" altLang="en-US" sz="2800" i="1" dirty="0"/>
              <a:t> </a:t>
            </a:r>
            <a:r>
              <a:rPr lang="pl-PL" altLang="en-US" sz="2800" i="1" dirty="0" err="1"/>
              <a:t>physical</a:t>
            </a:r>
            <a:r>
              <a:rPr lang="pl-PL" altLang="en-US" sz="2800" i="1" dirty="0"/>
              <a:t> </a:t>
            </a:r>
            <a:r>
              <a:rPr lang="pl-PL" altLang="en-US" sz="2800" i="1" dirty="0" err="1"/>
              <a:t>distances</a:t>
            </a:r>
            <a:r>
              <a:rPr lang="pl-PL" altLang="en-US" sz="2800" i="1" dirty="0"/>
              <a:t> </a:t>
            </a:r>
            <a:r>
              <a:rPr lang="pl-PL" altLang="en-US" sz="2800" i="1" dirty="0" err="1"/>
              <a:t>so</a:t>
            </a:r>
            <a:r>
              <a:rPr lang="pl-PL" altLang="en-US" sz="2800" i="1" dirty="0"/>
              <a:t> </a:t>
            </a:r>
            <a:r>
              <a:rPr lang="pl-PL" altLang="en-US" sz="2800" i="1" dirty="0" err="1"/>
              <a:t>frequently</a:t>
            </a:r>
            <a:r>
              <a:rPr lang="pl-PL" altLang="en-US" sz="2800" i="1" dirty="0"/>
              <a:t> </a:t>
            </a:r>
            <a:r>
              <a:rPr lang="pl-PL" altLang="en-US" sz="2800" i="1" dirty="0" err="1"/>
              <a:t>are</a:t>
            </a:r>
            <a:r>
              <a:rPr lang="pl-PL" altLang="en-US" sz="2800" i="1" dirty="0"/>
              <a:t>, </a:t>
            </a:r>
            <a:r>
              <a:rPr lang="pl-PL" altLang="en-US" sz="2800" i="1" dirty="0" err="1"/>
              <a:t>or</a:t>
            </a:r>
            <a:r>
              <a:rPr lang="pl-PL" altLang="en-US" sz="2800" i="1" dirty="0"/>
              <a:t> </a:t>
            </a:r>
            <a:r>
              <a:rPr lang="pl-PL" altLang="en-US" sz="2800" i="1" dirty="0" err="1"/>
              <a:t>seem</a:t>
            </a:r>
            <a:r>
              <a:rPr lang="pl-PL" altLang="en-US" sz="2800" i="1" dirty="0"/>
              <a:t> to be the </a:t>
            </a:r>
            <a:r>
              <a:rPr lang="pl-PL" altLang="en-US" sz="2800" i="1" dirty="0" err="1"/>
              <a:t>indexes</a:t>
            </a:r>
            <a:r>
              <a:rPr lang="pl-PL" altLang="en-US" sz="2800" i="1" dirty="0"/>
              <a:t> of </a:t>
            </a:r>
            <a:r>
              <a:rPr lang="pl-PL" altLang="en-US" sz="2800" i="1" dirty="0" err="1"/>
              <a:t>social</a:t>
            </a:r>
            <a:r>
              <a:rPr lang="pl-PL" altLang="en-US" sz="2800" i="1" dirty="0"/>
              <a:t> </a:t>
            </a:r>
            <a:r>
              <a:rPr lang="pl-PL" altLang="en-US" sz="2800" i="1" dirty="0" err="1"/>
              <a:t>distances</a:t>
            </a:r>
            <a:r>
              <a:rPr lang="pl-PL" altLang="en-US" sz="2800" i="1" dirty="0"/>
              <a:t>...” </a:t>
            </a:r>
            <a:r>
              <a:rPr lang="pl-PL" altLang="en-US" sz="2400" i="1" dirty="0"/>
              <a:t/>
            </a:r>
            <a:br>
              <a:rPr lang="pl-PL" altLang="en-US" sz="2400" i="1" dirty="0"/>
            </a:br>
            <a:r>
              <a:rPr lang="pl-PL" altLang="en-US" sz="2400" i="1" dirty="0"/>
              <a:t>[R. E. </a:t>
            </a:r>
            <a:r>
              <a:rPr lang="pl-PL" altLang="en-US" sz="2400" i="1" dirty="0" smtClean="0"/>
              <a:t>Park</a:t>
            </a:r>
            <a:r>
              <a:rPr lang="pl-PL" altLang="en-US" sz="2400" i="1" dirty="0"/>
              <a:t> </a:t>
            </a:r>
            <a:r>
              <a:rPr lang="pl-PL" altLang="en-US" sz="2400" i="1" dirty="0" smtClean="0"/>
              <a:t>– </a:t>
            </a:r>
            <a:r>
              <a:rPr lang="pl-PL" altLang="en-US" sz="2400" i="1" dirty="0" err="1" smtClean="0"/>
              <a:t>Chicago’wska</a:t>
            </a:r>
            <a:r>
              <a:rPr lang="pl-PL" altLang="en-US" sz="2400" i="1" dirty="0" smtClean="0"/>
              <a:t> szkoła socjologii miasta, początek XX w.]</a:t>
            </a:r>
            <a:endParaRPr lang="pl-PL" alt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422250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85611" y="510613"/>
            <a:ext cx="10058399" cy="130386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altLang="pl-PL" dirty="0" smtClean="0"/>
              <a:t>Miasto jako zjawisko </a:t>
            </a:r>
            <a:r>
              <a:rPr lang="pl-PL" altLang="pl-PL" dirty="0" err="1" smtClean="0"/>
              <a:t>społeczno</a:t>
            </a:r>
            <a:r>
              <a:rPr lang="pl-PL" altLang="pl-PL" dirty="0" smtClean="0"/>
              <a:t> – przestrzenne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75763" y="3193962"/>
            <a:ext cx="9903854" cy="3451538"/>
          </a:xfrm>
        </p:spPr>
        <p:txBody>
          <a:bodyPr numCol="2">
            <a:normAutofit lnSpcReduction="10000"/>
          </a:bodyPr>
          <a:lstStyle/>
          <a:p>
            <a:pPr marL="571500" indent="-571500" eaLnBrk="1" hangingPunct="1">
              <a:lnSpc>
                <a:spcPct val="90000"/>
              </a:lnSpc>
              <a:buFont typeface="+mj-lt"/>
              <a:buAutoNum type="romanUcPeriod"/>
            </a:pPr>
            <a:r>
              <a:rPr lang="pl-PL" altLang="pl-PL" sz="3200" b="1" dirty="0" smtClean="0"/>
              <a:t>Społeczne: </a:t>
            </a:r>
          </a:p>
          <a:p>
            <a:pPr marL="745236" lvl="1" indent="-571500">
              <a:buFont typeface="+mj-lt"/>
              <a:buAutoNum type="romanLcPeriod"/>
            </a:pPr>
            <a:r>
              <a:rPr lang="pl-PL" altLang="pl-PL" sz="3200" dirty="0" smtClean="0"/>
              <a:t>ludzie</a:t>
            </a:r>
            <a:r>
              <a:rPr lang="pl-PL" altLang="pl-PL" sz="3200" dirty="0"/>
              <a:t>, </a:t>
            </a:r>
            <a:endParaRPr lang="pl-PL" altLang="pl-PL" sz="3200" dirty="0" smtClean="0"/>
          </a:p>
          <a:p>
            <a:pPr marL="745236" lvl="1" indent="-571500">
              <a:buFont typeface="+mj-lt"/>
              <a:buAutoNum type="romanLcPeriod"/>
            </a:pPr>
            <a:r>
              <a:rPr lang="pl-PL" altLang="pl-PL" sz="3200" dirty="0" smtClean="0"/>
              <a:t>grupy </a:t>
            </a:r>
            <a:r>
              <a:rPr lang="pl-PL" altLang="pl-PL" sz="3200" dirty="0"/>
              <a:t>społeczne, </a:t>
            </a:r>
            <a:endParaRPr lang="pl-PL" altLang="pl-PL" sz="3200" dirty="0" smtClean="0"/>
          </a:p>
          <a:p>
            <a:pPr marL="745236" lvl="1" indent="-571500">
              <a:buFont typeface="+mj-lt"/>
              <a:buAutoNum type="romanLcPeriod"/>
            </a:pPr>
            <a:r>
              <a:rPr lang="pl-PL" altLang="pl-PL" sz="3200" dirty="0" smtClean="0"/>
              <a:t>Instytucje społeczne, </a:t>
            </a:r>
          </a:p>
          <a:p>
            <a:pPr marL="745236" lvl="1" indent="-571500">
              <a:buFont typeface="+mj-lt"/>
              <a:buAutoNum type="romanLcPeriod"/>
            </a:pPr>
            <a:r>
              <a:rPr lang="pl-PL" altLang="pl-PL" sz="3200" dirty="0" smtClean="0"/>
              <a:t>relacje</a:t>
            </a:r>
            <a:r>
              <a:rPr lang="pl-PL" altLang="pl-PL" sz="3200" dirty="0"/>
              <a:t>, </a:t>
            </a:r>
            <a:endParaRPr lang="pl-PL" altLang="pl-PL" sz="3200" dirty="0" smtClean="0"/>
          </a:p>
          <a:p>
            <a:pPr marL="745236" lvl="1" indent="-571500">
              <a:buFont typeface="+mj-lt"/>
              <a:buAutoNum type="romanLcPeriod"/>
            </a:pPr>
            <a:r>
              <a:rPr lang="pl-PL" altLang="pl-PL" sz="3200" dirty="0" smtClean="0"/>
              <a:t>systemy;</a:t>
            </a:r>
            <a:endParaRPr lang="pl-PL" altLang="pl-PL" sz="2600" dirty="0" smtClean="0"/>
          </a:p>
          <a:p>
            <a:pPr marL="745236" lvl="1" indent="-571500">
              <a:buFont typeface="+mj-lt"/>
              <a:buAutoNum type="romanLcPeriod"/>
            </a:pPr>
            <a:endParaRPr lang="pl-PL" altLang="pl-PL" sz="2600" dirty="0" smtClean="0"/>
          </a:p>
          <a:p>
            <a:pPr marL="571500" indent="-571500">
              <a:buFont typeface="+mj-lt"/>
              <a:buAutoNum type="romanUcPeriod"/>
            </a:pPr>
            <a:r>
              <a:rPr lang="pl-PL" altLang="pl-PL" sz="3400" b="1" dirty="0" smtClean="0"/>
              <a:t>Fizyczne:</a:t>
            </a:r>
            <a:r>
              <a:rPr lang="pl-PL" altLang="pl-PL" sz="3400" dirty="0" smtClean="0"/>
              <a:t> </a:t>
            </a:r>
          </a:p>
          <a:p>
            <a:pPr marL="745236" lvl="1" indent="-571500">
              <a:buFont typeface="+mj-lt"/>
              <a:buAutoNum type="romanLcPeriod"/>
            </a:pPr>
            <a:r>
              <a:rPr lang="pl-PL" altLang="pl-PL" sz="3000" dirty="0" smtClean="0"/>
              <a:t>przestrzeń-obszar</a:t>
            </a:r>
            <a:r>
              <a:rPr lang="pl-PL" altLang="pl-PL" sz="3000" dirty="0"/>
              <a:t>, </a:t>
            </a:r>
            <a:endParaRPr lang="pl-PL" altLang="pl-PL" sz="3000" dirty="0" smtClean="0"/>
          </a:p>
          <a:p>
            <a:pPr marL="745236" lvl="1" indent="-571500">
              <a:buFont typeface="+mj-lt"/>
              <a:buAutoNum type="romanLcPeriod"/>
            </a:pPr>
            <a:r>
              <a:rPr lang="pl-PL" altLang="pl-PL" sz="3000" dirty="0" smtClean="0"/>
              <a:t>budynki</a:t>
            </a:r>
            <a:r>
              <a:rPr lang="pl-PL" altLang="pl-PL" sz="3000" dirty="0"/>
              <a:t>, budowle, </a:t>
            </a:r>
            <a:endParaRPr lang="pl-PL" altLang="pl-PL" sz="3000" dirty="0" smtClean="0"/>
          </a:p>
          <a:p>
            <a:pPr marL="745236" lvl="1" indent="-571500">
              <a:buFont typeface="+mj-lt"/>
              <a:buAutoNum type="romanLcPeriod"/>
            </a:pPr>
            <a:r>
              <a:rPr lang="pl-PL" altLang="pl-PL" sz="3000" dirty="0" smtClean="0"/>
              <a:t>infrastruktura </a:t>
            </a:r>
            <a:r>
              <a:rPr lang="pl-PL" altLang="pl-PL" sz="3000" dirty="0"/>
              <a:t>i inne składniki fizyczne konieczne dla mieszkańców. 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785612" y="1609859"/>
            <a:ext cx="9659154" cy="1466904"/>
          </a:xfrm>
          <a:prstGeom prst="rect">
            <a:avLst/>
          </a:prstGeom>
        </p:spPr>
        <p:txBody>
          <a:bodyPr vert="horz" lIns="45720" tIns="45720" rIns="45720" bIns="45720" rtlCol="0">
            <a:normAutofit fontScale="925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Tw Cen MT" panose="020B0602020104020603" pitchFamily="34" charset="0"/>
              <a:buNone/>
            </a:pPr>
            <a:r>
              <a:rPr lang="pl-PL" altLang="pl-PL" sz="3400" dirty="0" smtClean="0"/>
              <a:t>	„Struktury przestrzenne miast nie tylko odzwierciedlają struktury społeczne ale także je kreują”*</a:t>
            </a:r>
            <a:br>
              <a:rPr lang="pl-PL" altLang="pl-PL" sz="3400" dirty="0" smtClean="0"/>
            </a:br>
            <a:r>
              <a:rPr lang="pl-PL" altLang="pl-PL" sz="1700" dirty="0" smtClean="0"/>
              <a:t>* </a:t>
            </a:r>
            <a:r>
              <a:rPr lang="de-DE" altLang="pl-PL" sz="1700" i="1" dirty="0" smtClean="0"/>
              <a:t>Häußermann, H.: Soziale Stadt im Umbruch, in: W. </a:t>
            </a:r>
            <a:r>
              <a:rPr lang="de-DE" altLang="pl-PL" sz="1700" i="1" dirty="0" err="1" smtClean="0"/>
              <a:t>Hanesch</a:t>
            </a:r>
            <a:r>
              <a:rPr lang="de-DE" altLang="pl-PL" sz="1700" i="1" dirty="0" smtClean="0"/>
              <a:t>, K. Krueger-Conrad (Hrsg.): Lokale Beschäftigung und Ökonomie. Herausforderung für die „Soziale Stadt“, </a:t>
            </a:r>
            <a:r>
              <a:rPr lang="pl-PL" altLang="pl-PL" sz="1700" i="1" dirty="0" smtClean="0"/>
              <a:t>V</a:t>
            </a:r>
            <a:r>
              <a:rPr lang="de-DE" altLang="pl-PL" sz="1700" i="1" dirty="0" smtClean="0"/>
              <a:t>S Verlag für Sozialwissenschaften, 2004; </a:t>
            </a:r>
            <a:endParaRPr lang="pl-PL" altLang="pl-PL" sz="1700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76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Funkcje miasta 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4128" y="2286000"/>
            <a:ext cx="10175095" cy="4023360"/>
          </a:xfrm>
        </p:spPr>
        <p:txBody>
          <a:bodyPr numCol="2"/>
          <a:lstStyle/>
          <a:p>
            <a:pPr>
              <a:buFont typeface="Wingdings" panose="05000000000000000000" pitchFamily="2" charset="2"/>
              <a:buChar char="Ø"/>
            </a:pPr>
            <a:r>
              <a:rPr lang="pl-PL" altLang="pl-PL" dirty="0" smtClean="0"/>
              <a:t> </a:t>
            </a:r>
            <a:r>
              <a:rPr lang="pl-PL" altLang="pl-PL" sz="2400" dirty="0" smtClean="0"/>
              <a:t>mieszkaniowe</a:t>
            </a:r>
            <a:endParaRPr lang="pl-PL" altLang="pl-PL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altLang="pl-PL" sz="2400" dirty="0" smtClean="0"/>
              <a:t> gospodarcze </a:t>
            </a:r>
            <a:endParaRPr lang="pl-PL" altLang="pl-PL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altLang="pl-PL" sz="2400" dirty="0" smtClean="0"/>
              <a:t> polityczno-administracyjne</a:t>
            </a:r>
            <a:endParaRPr lang="pl-PL" altLang="pl-PL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altLang="pl-PL" sz="2400" dirty="0" smtClean="0"/>
              <a:t> handlowe</a:t>
            </a:r>
            <a:endParaRPr lang="pl-PL" altLang="pl-PL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altLang="pl-PL" sz="2400" dirty="0" smtClean="0"/>
              <a:t> komunikacyjne</a:t>
            </a:r>
            <a:endParaRPr lang="pl-PL" altLang="pl-PL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altLang="pl-PL" sz="2400" dirty="0" smtClean="0"/>
              <a:t> kulturalne</a:t>
            </a:r>
            <a:r>
              <a:rPr lang="pl-PL" altLang="pl-PL" sz="2400" dirty="0"/>
              <a:t>, edukacyjne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altLang="pl-PL" sz="2400" dirty="0" smtClean="0"/>
              <a:t> turystyczne </a:t>
            </a:r>
            <a:endParaRPr lang="pl-PL" altLang="pl-PL" sz="2400" dirty="0"/>
          </a:p>
          <a:p>
            <a:pPr>
              <a:buNone/>
            </a:pPr>
            <a:r>
              <a:rPr lang="pl-PL" altLang="pl-PL" sz="2400" dirty="0"/>
              <a:t> </a:t>
            </a:r>
          </a:p>
          <a:p>
            <a:r>
              <a:rPr lang="pl-PL" sz="2800" dirty="0" smtClean="0"/>
              <a:t>Problemy rozwojowe miast = </a:t>
            </a:r>
          </a:p>
          <a:p>
            <a:r>
              <a:rPr lang="pl-PL" sz="2800" dirty="0" smtClean="0"/>
              <a:t>degradacja  = </a:t>
            </a:r>
          </a:p>
          <a:p>
            <a:r>
              <a:rPr lang="pl-PL" sz="2800" dirty="0" smtClean="0"/>
              <a:t>nieprawidłowa realizacja funkcji miejskich /obszary dysfunkcjonalne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46743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wal 15"/>
          <p:cNvSpPr/>
          <p:nvPr/>
        </p:nvSpPr>
        <p:spPr>
          <a:xfrm>
            <a:off x="8482149" y="1062446"/>
            <a:ext cx="3709851" cy="495517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dirty="0" smtClean="0"/>
              <a:t>Miasto jako przestrzeń społeczno – ekonomiczna </a:t>
            </a:r>
            <a:endParaRPr lang="en-US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4128" y="2461491"/>
            <a:ext cx="10322159" cy="4023360"/>
          </a:xfrm>
        </p:spPr>
        <p:txBody>
          <a:bodyPr>
            <a:normAutofit/>
          </a:bodyPr>
          <a:lstStyle/>
          <a:p>
            <a:pPr marL="360000" indent="-360000">
              <a:buFont typeface="+mj-lt"/>
              <a:buAutoNum type="romanUcPeriod"/>
            </a:pPr>
            <a:r>
              <a:rPr lang="pl-PL" altLang="en-US" sz="3200" b="1" dirty="0" smtClean="0"/>
              <a:t>Procesy </a:t>
            </a:r>
            <a:br>
              <a:rPr lang="pl-PL" altLang="en-US" sz="3200" b="1" dirty="0" smtClean="0"/>
            </a:br>
            <a:r>
              <a:rPr lang="pl-PL" altLang="en-US" sz="3000" b="1" dirty="0" smtClean="0">
                <a:solidFill>
                  <a:srgbClr val="FF0000"/>
                </a:solidFill>
              </a:rPr>
              <a:t>urbanizacja</a:t>
            </a:r>
            <a:r>
              <a:rPr lang="pl-PL" altLang="en-US" sz="3000" dirty="0"/>
              <a:t>, </a:t>
            </a:r>
            <a:r>
              <a:rPr lang="pl-PL" altLang="en-US" sz="3000" dirty="0" smtClean="0"/>
              <a:t>industrializacja, globalizacja;</a:t>
            </a:r>
          </a:p>
          <a:p>
            <a:pPr marL="360000" indent="-360000">
              <a:buFont typeface="+mj-lt"/>
              <a:buAutoNum type="romanUcPeriod"/>
            </a:pPr>
            <a:r>
              <a:rPr lang="pl-PL" altLang="en-US" sz="3200" b="1" dirty="0" smtClean="0"/>
              <a:t>Zmiany </a:t>
            </a:r>
            <a:br>
              <a:rPr lang="pl-PL" altLang="en-US" sz="3200" b="1" dirty="0" smtClean="0"/>
            </a:br>
            <a:r>
              <a:rPr lang="pl-PL" altLang="en-US" sz="3000" dirty="0" smtClean="0"/>
              <a:t>społeczne</a:t>
            </a:r>
            <a:r>
              <a:rPr lang="pl-PL" altLang="en-US" sz="3000" dirty="0"/>
              <a:t>, </a:t>
            </a:r>
            <a:r>
              <a:rPr lang="pl-PL" altLang="en-US" sz="3000" dirty="0" smtClean="0"/>
              <a:t>demograficzne, środowiskowe;</a:t>
            </a:r>
          </a:p>
          <a:p>
            <a:pPr marL="360000" indent="-360000">
              <a:buFont typeface="+mj-lt"/>
              <a:buAutoNum type="romanUcPeriod"/>
            </a:pPr>
            <a:r>
              <a:rPr lang="pl-PL" altLang="en-US" sz="3200" b="1" dirty="0" smtClean="0"/>
              <a:t>Składowe </a:t>
            </a:r>
            <a:br>
              <a:rPr lang="pl-PL" altLang="en-US" sz="3200" b="1" dirty="0" smtClean="0"/>
            </a:br>
            <a:r>
              <a:rPr lang="pl-PL" altLang="en-US" sz="3000" dirty="0" smtClean="0"/>
              <a:t>transport</a:t>
            </a:r>
            <a:r>
              <a:rPr lang="pl-PL" altLang="en-US" sz="3000" dirty="0"/>
              <a:t>, przemysł, handel, mieszkalnictwo, </a:t>
            </a:r>
            <a:r>
              <a:rPr lang="pl-PL" altLang="en-US" sz="3000" dirty="0" smtClean="0"/>
              <a:t>itd. </a:t>
            </a:r>
            <a:endParaRPr lang="pl-PL" altLang="en-US" sz="30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8882743" y="2084832"/>
            <a:ext cx="330925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buFontTx/>
              <a:buAutoNum type="arabicParenR"/>
            </a:pPr>
            <a:r>
              <a:rPr lang="pl-PL" altLang="en-US" dirty="0" smtClean="0"/>
              <a:t>Urbanizacja - proces</a:t>
            </a:r>
            <a:endParaRPr lang="pl-PL" altLang="en-US" dirty="0"/>
          </a:p>
          <a:p>
            <a:pPr marL="609600" indent="-609600">
              <a:buFontTx/>
              <a:buAutoNum type="arabicParenR"/>
            </a:pPr>
            <a:r>
              <a:rPr lang="pl-PL" altLang="en-US" dirty="0" smtClean="0"/>
              <a:t>Urbanizacja - stan </a:t>
            </a:r>
            <a:endParaRPr lang="pl-PL" altLang="en-US" dirty="0"/>
          </a:p>
          <a:p>
            <a:r>
              <a:rPr lang="pl-PL" altLang="en-US" dirty="0" smtClean="0"/>
              <a:t>56% ludności świata żyje w </a:t>
            </a:r>
            <a:r>
              <a:rPr lang="pl-PL" altLang="en-US" dirty="0"/>
              <a:t>miastach </a:t>
            </a:r>
            <a:endParaRPr lang="pl-PL" altLang="en-US" dirty="0" smtClean="0"/>
          </a:p>
          <a:p>
            <a:r>
              <a:rPr lang="pl-PL" altLang="en-US" dirty="0" smtClean="0"/>
              <a:t>Ponad 80% światowego PKB wytwarzane jest w miastach</a:t>
            </a:r>
            <a:endParaRPr lang="pl-PL" altLang="en-US" dirty="0"/>
          </a:p>
          <a:p>
            <a:pPr marL="817200" lvl="2" indent="-360000">
              <a:buFont typeface="Wingdings" panose="05000000000000000000" pitchFamily="2" charset="2"/>
              <a:buChar char="Ø"/>
            </a:pPr>
            <a:r>
              <a:rPr lang="pl-PL" altLang="en-US" dirty="0" smtClean="0"/>
              <a:t>demograficzna</a:t>
            </a:r>
            <a:endParaRPr lang="pl-PL" altLang="en-US" dirty="0"/>
          </a:p>
          <a:p>
            <a:pPr marL="817200" lvl="2" indent="-360000">
              <a:buFont typeface="Wingdings" panose="05000000000000000000" pitchFamily="2" charset="2"/>
              <a:buChar char="Ø"/>
            </a:pPr>
            <a:r>
              <a:rPr lang="pl-PL" altLang="en-US" dirty="0"/>
              <a:t>przestrzenna</a:t>
            </a:r>
          </a:p>
          <a:p>
            <a:pPr marL="817200" lvl="2" indent="-360000">
              <a:buFont typeface="Wingdings" panose="05000000000000000000" pitchFamily="2" charset="2"/>
              <a:buChar char="Ø"/>
            </a:pPr>
            <a:r>
              <a:rPr lang="pl-PL" altLang="en-US" dirty="0"/>
              <a:t>gospodarcza</a:t>
            </a:r>
          </a:p>
          <a:p>
            <a:pPr marL="817200" lvl="2" indent="-360000">
              <a:buFont typeface="Wingdings" panose="05000000000000000000" pitchFamily="2" charset="2"/>
              <a:buChar char="Ø"/>
            </a:pPr>
            <a:r>
              <a:rPr lang="pl-PL" altLang="en-US" dirty="0"/>
              <a:t>społeczna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7830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Niebieskozielony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963</TotalTime>
  <Words>1335</Words>
  <Application>Microsoft Office PowerPoint</Application>
  <PresentationFormat>Panoramiczny</PresentationFormat>
  <Paragraphs>208</Paragraphs>
  <Slides>26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2" baseType="lpstr">
      <vt:lpstr>Arial</vt:lpstr>
      <vt:lpstr>Tw Cen MT</vt:lpstr>
      <vt:lpstr>Tw Cen MT Condensed</vt:lpstr>
      <vt:lpstr>Wingdings</vt:lpstr>
      <vt:lpstr>Wingdings 3</vt:lpstr>
      <vt:lpstr>Integralny</vt:lpstr>
      <vt:lpstr>Rewitalizacja a rozwój miast współczesnych </vt:lpstr>
      <vt:lpstr>The New Urban Agenda Habitat III </vt:lpstr>
      <vt:lpstr>Środowisko Miejskie </vt:lpstr>
      <vt:lpstr>Miasta – globalne wyzwania rozwojowe </vt:lpstr>
      <vt:lpstr>Miasto </vt:lpstr>
      <vt:lpstr>Miasto jest </vt:lpstr>
      <vt:lpstr>Miasto jako zjawisko społeczno – przestrzenne</vt:lpstr>
      <vt:lpstr>Funkcje miasta </vt:lpstr>
      <vt:lpstr>Miasto jako przestrzeń społeczno – ekonomiczna </vt:lpstr>
      <vt:lpstr>Fazy urbanizacji </vt:lpstr>
      <vt:lpstr>Prezentacja programu PowerPoint</vt:lpstr>
      <vt:lpstr>Podstawowe zależności w systemie miejskim Źródło: Van den Berg, L., Drewett, R., Klaassen, L.H., Rossi, A., Vijverberg, C. H.: Urban Europe. A Study of Growth and Decline, Pergamon Press, 1982; s. 108;</vt:lpstr>
      <vt:lpstr>Jakość życia w mieście</vt:lpstr>
      <vt:lpstr>Jakościowe miary rozwoju (miast)</vt:lpstr>
      <vt:lpstr>Wskaźnik rozwoju miasta  City Development Index CDI</vt:lpstr>
      <vt:lpstr>Problemy przestrzenne, infrastrukturalne i techniczne miast</vt:lpstr>
      <vt:lpstr>Problemy ekologiczne miast </vt:lpstr>
      <vt:lpstr>Problemy gospodarcze i społeczne miast </vt:lpstr>
      <vt:lpstr>Współczesne koncepcje rewitalizacji miast</vt:lpstr>
      <vt:lpstr>Rozwój zrównoważony </vt:lpstr>
      <vt:lpstr>Sustainable Development Goals </vt:lpstr>
      <vt:lpstr>Miasto zrównoważone</vt:lpstr>
      <vt:lpstr>Miasto zrównoważone – aspekty rozwoju </vt:lpstr>
      <vt:lpstr>Sustainable urban development – Miasto zrównoważone </vt:lpstr>
      <vt:lpstr>Ostrożna Odnowa miast” https://www.internationale-bauausstellungen.de/en/history/1979-1984-87-iba-berlin-inner-city-as-a-living-space%E2%80%A8/12-principles-of-cautious-urban-renewal-a-paradigm-change-in-urban-development/ </vt:lpstr>
      <vt:lpstr>Careful Urban Renewal – 12 principles, cd.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Rewitalizacja Problemy rozwojowe obszarów zurbanizowanych</dc:title>
  <dc:creator>user</dc:creator>
  <cp:lastModifiedBy>user</cp:lastModifiedBy>
  <cp:revision>115</cp:revision>
  <dcterms:created xsi:type="dcterms:W3CDTF">2018-02-20T15:16:29Z</dcterms:created>
  <dcterms:modified xsi:type="dcterms:W3CDTF">2023-03-31T21:11:58Z</dcterms:modified>
</cp:coreProperties>
</file>