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449" r:id="rId3"/>
    <p:sldId id="450" r:id="rId4"/>
    <p:sldId id="451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385" r:id="rId18"/>
    <p:sldId id="464" r:id="rId19"/>
    <p:sldId id="465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44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85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46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50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61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8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73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50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4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20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37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dirty="0"/>
              <a:t>Prawo międzynarodowe publiczne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/>
          <a:p>
            <a:r>
              <a:rPr lang="pl-PL"/>
              <a:t>Ćwiczenia 13-WPPRSM1221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A5AED-66A4-C221-2606-A24E0FD8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1D948-E315-2577-36F0-18684B1F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Komitet Ministrów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Zgromadzenie Parlamentarne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organ pozastatutowy RE w dziedzinie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Komisarz Praw Człowieka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kadencja Komisarza – 6 lat</a:t>
            </a:r>
          </a:p>
          <a:p>
            <a:pPr marL="114300" indent="0">
              <a:buNone/>
            </a:pPr>
            <a:r>
              <a:rPr lang="pl-PL" sz="1600" dirty="0"/>
              <a:t>*aktualnie – od 1 kwietnia 2024 r. Michael </a:t>
            </a:r>
            <a:r>
              <a:rPr lang="pl-PL" sz="1600" dirty="0" err="1"/>
              <a:t>O'Flaherty</a:t>
            </a: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zadania Komisarza: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promocja edukacji na rzecz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wspieranie działań zmierzających do przestrzegania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wskazywanie braków państw w dziedzinie zapewnienia ochrony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180506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9FF7C2-D2A5-7863-E383-77EB56C8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36FA2E-64F7-65C4-6D01-8CF4F4618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główne umowy w ramach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ochronie praw człowieka  i podstawowych wolności podpisana dnia 4 listopada 1950 r. wraz z protokołami dodatkowymi (16 protokołów)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Europejska Karta Społeczna z Turynu, podpisana dnia 18 października 1961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zapobieganiu torturom oraz nieludzkiemu lub poniżającemu traktowaniu albo karaniu z dnia 26 listopada 1987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wykonywaniu praw dzieci z dnia 25 stycznia 1999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ramowa o ochronie mniejszości narodowych z dnia 10 listopada 1994 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o ochronie praw człowieka i godności istoty ludzkiej w odniesieniu do zastosowań biologii i medycyny, tzw. Konwencja o prawach człowieka i biomedycynie z Oviedo, z dnia 4 kwietnia 1997 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obywatelstwie z dnia 6 listopada 1997 r.</a:t>
            </a:r>
          </a:p>
        </p:txBody>
      </p:sp>
    </p:spTree>
    <p:extLst>
      <p:ext uri="{BB962C8B-B14F-4D97-AF65-F5344CB8AC3E}">
        <p14:creationId xmlns:p14="http://schemas.microsoft.com/office/powerpoint/2010/main" val="2892266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D8D885-A5DA-3E4F-1CF3-85ABCC7B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A1C0BE-80D1-B5CE-7F06-B58FD421C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4443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życia (art. 2)</a:t>
            </a:r>
          </a:p>
          <a:p>
            <a:pPr marL="114300" indent="0" algn="just">
              <a:buNone/>
            </a:pPr>
            <a:r>
              <a:rPr lang="pl-PL" sz="1600" dirty="0"/>
              <a:t>6 Protokół dodatkowy z dnia 28 kwietnia 1983 r. zakazuje stosowania kary śmierci, za wyjątkiem okresu wojny i bezpośredniego zagrożenia wojną (RP jest stroną od 1 listopada 2000 r.)</a:t>
            </a:r>
          </a:p>
          <a:p>
            <a:pPr marL="114300" indent="0" algn="just">
              <a:buNone/>
            </a:pPr>
            <a:r>
              <a:rPr lang="pl-PL" sz="1600" dirty="0"/>
              <a:t>13 Protokół dodatkowy z dnia 3 maja 2002 r. całkowicie zakazuje kary śmierci (RP jest stroną od 1 września 2014 r.)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tortur, nieludzkiego lub poniżającego traktowania albo karania (art. 3)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niewolnictwa i pracy przymusowej (art. 4)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wolności i bezpieczeństwa osobistego (art. 5)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rzetelnego procesu sądowego (art. 6)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karania bez podstawy prawnej (art. 7)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poszanowania życia prywatnego i rodzinnego (art. 8)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myśli, sumienia i wyznania (art. 9)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wyrażania opinii (art. 10)</a:t>
            </a:r>
          </a:p>
        </p:txBody>
      </p:sp>
    </p:spTree>
    <p:extLst>
      <p:ext uri="{BB962C8B-B14F-4D97-AF65-F5344CB8AC3E}">
        <p14:creationId xmlns:p14="http://schemas.microsoft.com/office/powerpoint/2010/main" val="3190732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wolność zgromadzania się i stowarzyszania się (art. 11)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zawarcia małżeństwa (art. 12)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skutecznego środka odwoławczego (art. 13)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zakaz dyskryminacji (art. 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ograniczenie działalności politycznej cudzoziemców (art. 16)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48187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9380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Protokoły dodatkowe do EKPC - obowiązujące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Protokół nr 1 z dnia 20 marca 1952 r. – gwarancje ochrony własności, prawo do nauki, prawo do wolnych wyborów, obowiązuje w RP od 10 października 1994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4 z dnia 16 września 1963 r. – zakaz pozbawiania wolności za długi, prawo do swobodnego poruszania się, zakaz wydalania obywateli, zakaz zbiorowego wydalania cudzoziemców, obowiązuje w RP od 10 października 1994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6 z dnia 28 kwietnia 1983 r. – zniesienie kary śmierci, dopuszczenie stosowania kary śmierci w czasie wojny lub w okresie bezpośredniego zagrożenia wojną, obowiązuje w RP od 1 listopada 2000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7 z dnia 22 listopada 1984 r. – gwarancje proceduralne dotyczące wydalania cudzoziemców, prawo do odwołania się w sprawach karnych, odszkodowanie za bezprawne skazanie, zakaz ponownego sądzenia lub karania, równość małżonków, obowiązuje w RP od 1 marca 2003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12 z dnia 4 listopada 2000 r. – ogólny zakaz dyskryminacji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13 z dnia 3 maja 2002 r. – zniesienie kary śmierci, zakaz uchylania stosowania zobowiązań dotyczących zniesienia kary śmierci i składania zastrzeżeń, obowiązuje w RP od 1 września 2014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 Protokół 16 z dnia 2 października 2013 r. – zmiany w procedurze postępowania przed ETPC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Protokoły nr 2, nr 3, nr 5 i nr 8 były częścią integralną EKPC, postanowienia nimi dodane lub zmienione zostały zastąpione przez postanowienia Protokołu nr 11, który wszedł w życie 1 listopada 1998 r.; z dniem wejścia w życie Protokołu nr 11 utraciły moc obowiązującą postanowienia protokołu nr 9 </a:t>
            </a:r>
          </a:p>
        </p:txBody>
      </p:sp>
    </p:spTree>
    <p:extLst>
      <p:ext uri="{BB962C8B-B14F-4D97-AF65-F5344CB8AC3E}">
        <p14:creationId xmlns:p14="http://schemas.microsoft.com/office/powerpoint/2010/main" val="2147935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204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Europejski Trybunał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zreformowany na mocy Protokołu nr 11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 wejścia w życie Protokołu nr 11 funkcjonowała także Europejska Komisja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liczba sędziów odpowiada ilości stron EKPC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kandydatów na urząd sędziego (w liczbie 3) zgłaszają państwa strony EKPC; kandydaci w dniu zgłaszania powinni mieć mniej niż 65 lat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sędziów wybiera Zgromadzenie Parlamentarne RE większością głosów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powinni być ludźmi o najwyższym poziomie moralnym, posiadać kwalifikacje do sprawowania wysokiego urzędu sędziowskiego albo być prawnikami o uznanej kompetencji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zasiadają w Trybunale we własnym imieniu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okresie sprawowania urzędu sędziowie nie mogą brać udziału w żadnej działalności, która nie da się pogodzić z niezawisłością, bezstronnością oraz z wymaganiami piastowania urzędu w pełnym wymiarze czasu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kadencja sędziów trwa 9 lat; obowiązuje zakaz reelekcji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sprawują swój urząd do czasu ich zastąpienia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sędzia może być odwołany wyłącznie w drodze decyzji pozostałych sędziów podjętej większością 2/3 głosów, jeżeli stwierdzą, że sędzia przestał spełniać wymagania do zajmowania urzędu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kadencja sędziów upływa z chwilą osiągnięcia przez nich wieku 70 lat</a:t>
            </a:r>
          </a:p>
        </p:txBody>
      </p:sp>
    </p:spTree>
    <p:extLst>
      <p:ext uri="{BB962C8B-B14F-4D97-AF65-F5344CB8AC3E}">
        <p14:creationId xmlns:p14="http://schemas.microsoft.com/office/powerpoint/2010/main" val="391650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Europejski Trybunał Praw Człowieka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Trybunałem kieruje prezes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prezesa Trybunału zastępuje 2 wiceprezesów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struktura wewnętrzna ETPC: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Zgromadzenie Plenarne Trybunału – załatwia sprawy administracyjne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Wielka Izba (17 sędziów) – rozpatruje sprawy przekazane przez Izbę Trybunału, sprawy przekazane na wniosek strony złożony ze względu np. na poważne zagadnienie dotyczące interpretacji Konwencji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panel Wielkiej Izby (5 sędziów) – decyduje o przekazaniu na wniosek strony rozpoznania sprawy do Wielkiej Izby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Izba (7 sędziów) – podstawowy skład rozpatrujący skargi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Komitet (3 sędziów) – rozpatruje skargi merytoryczne, jeżeli zagadnienie tkwiące u podstaw skargi, związane z wykładnią lub stosowaniem Konwencji, jest już przedmiotem ugruntowanego orzecznictwa Trybunału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sędziowie orzekający jednoosobowo (rozstrzygają jedynie sprawy, w których bez żadnych badań można odrzucić skargę ze względu na jej oczywistą bezzasadność)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7759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zakres kognicji ETPC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rozstrzyganie skarg państw-stron Konwencji na inne państwo-stronę zarzucających naruszenie postanowień EKPC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rozstrzyganie skarg indywidualnych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wydawanie opinii doradczych na wniosek Komitetu Ministrów RE – opinie mogą dotyczyć wykładni EKPC i Protokołów dodatkowych; opinie nie mogą dotyczyć treści i zakresu praw i wolności określonych w EKPC i protokołach, ani też jakichkolwiek innych zagadnień, które ETPC lub Komitet Ministrów RE mogłyby rozpatrywać w wyniku postępowania podjętego na podstawie postanowień Konwencji; opinie doradcze zawierają uzasadnienie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na podstawie Protokołu nr 16 </a:t>
            </a:r>
            <a:r>
              <a:rPr lang="pl-PL" sz="1600"/>
              <a:t>z dnia </a:t>
            </a:r>
            <a:r>
              <a:rPr lang="pl-PL" sz="1600" dirty="0"/>
              <a:t>2 października 2013 r., najwyższe sądy i trybunały mogą zwracać się do ETPC z wnioskiem o opinię doradczą w istotnych kwestiach dotyczących interpretacji lub stosowania praw i wolności zawartych w Konwencji i jej protokołach; wystąpienie z wnioskiem o wydanie opinii jest możliwe wyłącznie w związku ze sprawą toczącą się przed danym sądem lub trybunałem; sąd lub trybunał składający wniosek powinien go uzasadnić oraz przedstawić istotne elementy podstawy prawnej i stanu faktycznego sprawy</a:t>
            </a:r>
          </a:p>
          <a:p>
            <a:pPr marL="114300" indent="0" algn="just">
              <a:buNone/>
            </a:pPr>
            <a:r>
              <a:rPr lang="pl-PL" sz="1600" dirty="0"/>
              <a:t>*RP nie jest związana Protokołem nr 16 (został on ratyfikowany tylko przez 14 państw RE)</a:t>
            </a:r>
          </a:p>
        </p:txBody>
      </p:sp>
    </p:spTree>
    <p:extLst>
      <p:ext uri="{BB962C8B-B14F-4D97-AF65-F5344CB8AC3E}">
        <p14:creationId xmlns:p14="http://schemas.microsoft.com/office/powerpoint/2010/main" val="249303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874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Warunki dopuszczalności skargi do ETPC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wymogi formalne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skarga składana jest w formie pisemnej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skarga nie może być anonimowa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być złożona w terminie 6 miesięcy od daty podjęcia ostatecznego rozstrzygnięcia w państwie (po wyczerpaniu wszystkich środków odwoławczych przewidzianych prawem wewnętrznym)</a:t>
            </a:r>
          </a:p>
          <a:p>
            <a:pPr marL="114300" indent="0" algn="just">
              <a:buNone/>
            </a:pPr>
            <a:r>
              <a:rPr lang="pl-PL" sz="1600" b="1" dirty="0"/>
              <a:t>!od 1 lutego 2022 r. – </a:t>
            </a:r>
            <a:r>
              <a:rPr lang="pl-PL" sz="1600" dirty="0"/>
              <a:t>jeżeli ostateczne rozstrzygnięcie zapadło począwszy od 1 lutego 2022 r. </a:t>
            </a:r>
            <a:r>
              <a:rPr lang="pl-PL" sz="1600"/>
              <a:t>– </a:t>
            </a:r>
            <a:r>
              <a:rPr lang="pl-PL" sz="1600" b="1"/>
              <a:t>termin do wniesienia skargi wynosi 4 miesiące od daty podjęcia ostatecznego rozstrzygnięcia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nie jest co do istoty identyczna ze sprawą już rozpatrzoną przez Trybunał lub ze sprawą, która została poddana innej międzynarodowej procedurze dochodzenia lub rozstrzygnięcia, i skarga nie zawiera nowych, istotnych informacji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nie może być nie do pogodzenia z postanowieniami Konwencji lub jej protokołów, nie może być  w sposób oczywisty nieuzasadniona lub stanowić nadużycia prawa do skargi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jest niedopuszczalna, jeżeli skarżący nie doznał znaczącego uszczerbku, chyba że poszanowanie praw człowieka w rozumieniu Konwencji i jej Protokołów wymaga rozpatrzenia przedmiotu skargi oraz pod warunkiem, że żadna sprawa, która nie została należycie rozpatrzona przez sąd krajowy, nie może być odrzucona na tej podstawie</a:t>
            </a:r>
          </a:p>
        </p:txBody>
      </p:sp>
    </p:spTree>
    <p:extLst>
      <p:ext uri="{BB962C8B-B14F-4D97-AF65-F5344CB8AC3E}">
        <p14:creationId xmlns:p14="http://schemas.microsoft.com/office/powerpoint/2010/main" val="208902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76331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Warunki dopuszczalności skargi do ETPC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wymogi materialne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</a:t>
            </a:r>
            <a:r>
              <a:rPr lang="pl-PL" sz="1600" b="1" i="1" dirty="0" err="1"/>
              <a:t>personae</a:t>
            </a:r>
            <a:r>
              <a:rPr lang="pl-PL" sz="1600" b="1" dirty="0"/>
              <a:t> </a:t>
            </a:r>
            <a:r>
              <a:rPr lang="pl-PL" sz="1600" dirty="0"/>
              <a:t>(właściwość podmiotowa) </a:t>
            </a:r>
          </a:p>
          <a:p>
            <a:pPr marL="114300" indent="0" algn="just">
              <a:buNone/>
            </a:pPr>
            <a:r>
              <a:rPr lang="pl-PL" sz="1600" dirty="0"/>
              <a:t>skargę może wnieść każda osoba, organizacja pozarządowa lub grupa jednostek, która uważa, że stała się ofiarą naruszenia przez państwo-stronę EKPC praw zawartych w Konwencji lub jej protokołach; brak zdolności do czynności prawnych (np. małoletni) nie stanowi przeszkody do wniesienia skargi; legitymacja do wniesienia skargi nie przysługuje organizacjom o charakterze rządowym ani jednostkom samorządowym; skargę musi złożyć bezpośrednio pokrzywdzony lub osoba blisko z nim związana; wyjątkowo dopuszczalne są skargi potencjalnie pokrzywdzonego; brak możliwości złożenia skargi w cudzym imieniu; skargę wnosi się na państwo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</a:t>
            </a:r>
            <a:r>
              <a:rPr lang="pl-PL" sz="1600" b="1" i="1" dirty="0" err="1"/>
              <a:t>materiae</a:t>
            </a:r>
            <a:r>
              <a:rPr lang="pl-PL" sz="1600" b="1" dirty="0"/>
              <a:t> </a:t>
            </a:r>
            <a:r>
              <a:rPr lang="pl-PL" sz="1600" dirty="0"/>
              <a:t>(właściwość rzeczowa) </a:t>
            </a:r>
          </a:p>
          <a:p>
            <a:pPr marL="114300" indent="0" algn="just">
              <a:buNone/>
            </a:pPr>
            <a:r>
              <a:rPr lang="pl-PL" sz="1600" dirty="0"/>
              <a:t>skarga musi dotyczyć postanowień EKPC lub jej protokołów, o ile państwo, którego skarga dotyczy, jest nimi związane; ETPC nie może badać </a:t>
            </a:r>
            <a:r>
              <a:rPr lang="pl-PL" sz="1600" i="1" dirty="0"/>
              <a:t>in </a:t>
            </a:r>
            <a:r>
              <a:rPr lang="pl-PL" sz="1600" i="1" dirty="0" err="1"/>
              <a:t>abstracto</a:t>
            </a:r>
            <a:r>
              <a:rPr lang="pl-PL" sz="1600" i="1" dirty="0"/>
              <a:t> </a:t>
            </a:r>
            <a:r>
              <a:rPr lang="pl-PL" sz="1600" dirty="0"/>
              <a:t>zgodności prawa wewnętrznego z EKPC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temporis </a:t>
            </a:r>
            <a:r>
              <a:rPr lang="pl-PL" sz="1600" dirty="0"/>
              <a:t>(właściwość czasowa)</a:t>
            </a:r>
          </a:p>
          <a:p>
            <a:pPr marL="114300" indent="0" algn="just">
              <a:buNone/>
            </a:pPr>
            <a:r>
              <a:rPr lang="pl-PL" sz="1600" dirty="0"/>
              <a:t>skarga musi dotyczyć zdarzeń, które miały miejsce po dniu wejścia w życie EKPC w stosunku do danego państwa; wyjątek – tzw. naruszenie ciągłe, czyli takie, które nastąpiło wprawdzie przed wejściem w życie EKPC, ale nadal trwa</a:t>
            </a:r>
            <a:endParaRPr lang="pl-PL" sz="1600" i="1" dirty="0"/>
          </a:p>
          <a:p>
            <a:pPr marL="114300" indent="0">
              <a:buNone/>
            </a:pPr>
            <a:r>
              <a:rPr lang="pl-PL" sz="1600" dirty="0"/>
              <a:t>*retroakcja i retrospekcja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5235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A31D24-334E-4981-82E0-A5121A21F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E68E1E-CC39-44D4-B4A5-EF8CED9F4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977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skarga do Komitetu Praw Człowieka</a:t>
            </a:r>
          </a:p>
          <a:p>
            <a:pPr marL="114300" indent="0" algn="ctr">
              <a:buNone/>
            </a:pPr>
            <a:r>
              <a:rPr lang="pl-PL" sz="1600" dirty="0"/>
              <a:t>skarga indywidualna</a:t>
            </a:r>
          </a:p>
          <a:p>
            <a:pPr marL="114300" indent="0" algn="ctr">
              <a:buNone/>
            </a:pPr>
            <a:r>
              <a:rPr lang="pl-PL" sz="1600" dirty="0"/>
              <a:t>dopuszczalna, gdy jednostka uznaje, że padła ofiarą naruszenia przez państwo-stronę Paktu któregokolwiek z postanowień, a dodatkowo: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ta sama sprawa nie jest i nie była rozpatrywania przez inny organ międzynarodowy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osoby, które zgłaszają skargę wyczerpały wszystkie możliwe krajowe środki odwoławcze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państwo, przeciwko któremu kierowana jest skarga, uznaje kompetencję Komitetu do rozpatrywania skarg indywidualnych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państwo, którego dotyczy skarga, w ciągu 6 miesięcy przedkłada własne stanowisko do sprawy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skarżący ma 2 miesiące na ustosunkowanie się do stanowiska państwa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badanie istoty i zasadności skargi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0D477DB9-02B1-4B85-988E-50009865E6A2}"/>
              </a:ext>
            </a:extLst>
          </p:cNvPr>
          <p:cNvSpPr/>
          <p:nvPr/>
        </p:nvSpPr>
        <p:spPr>
          <a:xfrm>
            <a:off x="6159260" y="4301706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171531C8-9914-4A56-A7BA-2017B7806045}"/>
              </a:ext>
            </a:extLst>
          </p:cNvPr>
          <p:cNvSpPr/>
          <p:nvPr/>
        </p:nvSpPr>
        <p:spPr>
          <a:xfrm>
            <a:off x="6159260" y="4922808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7006A6C7-9A6F-45A6-8C88-C503A4F107FC}"/>
              </a:ext>
            </a:extLst>
          </p:cNvPr>
          <p:cNvSpPr/>
          <p:nvPr/>
        </p:nvSpPr>
        <p:spPr>
          <a:xfrm>
            <a:off x="6159260" y="5469147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AED26BB5-5882-44CD-B315-F5FD63B7A1D0}"/>
              </a:ext>
            </a:extLst>
          </p:cNvPr>
          <p:cNvSpPr/>
          <p:nvPr/>
        </p:nvSpPr>
        <p:spPr>
          <a:xfrm>
            <a:off x="6159260" y="6049992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95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11798-8E6C-44F9-8F1A-773DAAEF3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FA31C6-48B9-40B7-B90E-C18179B3E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8969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skarga do Komitetu</a:t>
            </a:r>
          </a:p>
          <a:p>
            <a:pPr marL="114300" indent="0" algn="ctr">
              <a:buNone/>
            </a:pPr>
            <a:r>
              <a:rPr lang="pl-PL" sz="1600" dirty="0"/>
              <a:t>Komitet </a:t>
            </a:r>
          </a:p>
          <a:p>
            <a:pPr marL="114300" indent="0" algn="ctr">
              <a:buNone/>
            </a:pPr>
            <a:r>
              <a:rPr lang="pl-PL" sz="1600" dirty="0"/>
              <a:t>w przypadku naruszenia praw wynikających z </a:t>
            </a:r>
            <a:r>
              <a:rPr lang="pl-PL" sz="1600" dirty="0" err="1"/>
              <a:t>MPPOiP</a:t>
            </a:r>
            <a:r>
              <a:rPr lang="pl-PL" sz="1600" dirty="0"/>
              <a:t> wydaje niewiążącą opinię zawierającą zalecenia dla państwa, służącą usunięciu naruszeń oraz zagwarantowaniu, że nie będzie do nich dochodzić</a:t>
            </a:r>
          </a:p>
          <a:p>
            <a:pPr marL="114300" indent="0" algn="ctr">
              <a:buNone/>
            </a:pPr>
            <a:r>
              <a:rPr lang="pl-PL" sz="1600" dirty="0"/>
              <a:t>możliwość zalecenia wypłaty odszkodowania ofierze naruszeń prawa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państwo w ciągu 3 miesięcy powinno dostarczyć informacje o krokach podjętych w celu usunięcia naruszeń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brak działań państwa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sprawy Specjalnemu Sprawozdawcy</a:t>
            </a:r>
          </a:p>
          <a:p>
            <a:pPr marL="114300" indent="0" algn="ctr">
              <a:buNone/>
            </a:pPr>
            <a:r>
              <a:rPr lang="pl-PL" sz="1600" dirty="0"/>
              <a:t>Specjalny Sprawozdawca utrzymuje stały kontakt z państwem w celu wypracowania rozwiązań służących usunięciu naruszenia praw człowieka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Komitet nie posiada żadnych środków przymusu w celu wyegzekwowania realizacji swoich zaleceń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51A27C54-8AD3-4244-8AFD-09ED1855D4D1}"/>
              </a:ext>
            </a:extLst>
          </p:cNvPr>
          <p:cNvSpPr/>
          <p:nvPr/>
        </p:nvSpPr>
        <p:spPr>
          <a:xfrm>
            <a:off x="6096000" y="3387306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D88E574F-9B86-45DC-8518-D8255803170C}"/>
              </a:ext>
            </a:extLst>
          </p:cNvPr>
          <p:cNvSpPr/>
          <p:nvPr/>
        </p:nvSpPr>
        <p:spPr>
          <a:xfrm>
            <a:off x="6096000" y="4083170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4A702F4F-6885-4D41-AA62-6B7F93FF4EE2}"/>
              </a:ext>
            </a:extLst>
          </p:cNvPr>
          <p:cNvSpPr/>
          <p:nvPr/>
        </p:nvSpPr>
        <p:spPr>
          <a:xfrm>
            <a:off x="6096000" y="4664015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104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A1C522-C767-44A8-9899-C5CF731AE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B8B577-5BCA-4ED4-A7AF-FE554438C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0699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Gospodarczych, Społecznych i Kulturalnych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 – </a:t>
            </a:r>
            <a:r>
              <a:rPr lang="pl-PL" sz="1600" dirty="0"/>
              <a:t>prawo narodów do samostanowienia oraz określenia swojego statusu politycznego i rozwoju gospodarczego, społecznego i kulturalnego, prawo narodów do korzystania z bogactw naturalnych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 – </a:t>
            </a:r>
            <a:r>
              <a:rPr lang="pl-PL" sz="1600" dirty="0"/>
              <a:t>zobowiązanie państw-stron Paktu do realizacji jego postanowień, w miarę możliwości państw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III – </a:t>
            </a:r>
            <a:r>
              <a:rPr lang="pl-PL" sz="1600" dirty="0"/>
              <a:t>prawa gospodarcze, społeczne i kulturalne: prawo do pracy, prawo do korzystnych i sprawiedliwych warunków pracy, prawo do bezpieczeństwa i higieny pracy, prawo do urlopu, możliwość awansu, prawo do odpowiedniego wynagrodzenia, prawo do tworzenia i przystępowania do związków zawodowych, prawo do strajku, prawo do zabezpieczenia społecznego, ochrona rodziny, ochrona dzieci, prawo do odpowiedniego poziomu życia, prawo do ochrony zdrowia fizycznego i psychicznego, prawo do nauki (w tym do bezpłatnego nauczania podstawowego), prawo do udziału w życiu kulturalnym, prawo do korzystania z postępu naukowego, prawo do ochrony interesów moralnych i materialnych, wynikających z wszelkiej twórczości naukowej, literackiej lub artystycznej, której dana osoba jest autorem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IV – </a:t>
            </a:r>
            <a:r>
              <a:rPr lang="pl-PL" sz="1600" dirty="0"/>
              <a:t>mechanizm kontroli realizacji postanowień </a:t>
            </a:r>
            <a:r>
              <a:rPr lang="pl-PL" sz="1600" dirty="0" err="1"/>
              <a:t>MPPGSiK</a:t>
            </a:r>
            <a:r>
              <a:rPr lang="pl-PL" sz="1600" dirty="0"/>
              <a:t> przez zobowiązanie państw-stron Paktu do składania sprawozdań Sekretarzowi Generalnemu ONZ oraz Radzie Gospodarczej i Społecznej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</a:t>
            </a:r>
            <a:r>
              <a:rPr lang="pl-PL" sz="1600" b="1" dirty="0"/>
              <a:t>część V – </a:t>
            </a:r>
            <a:r>
              <a:rPr lang="pl-PL" sz="1600" dirty="0"/>
              <a:t>postanowienia końcowe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83663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0C0ABA-99DB-44E6-A736-4571B771B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65A446-07F0-4D3E-B708-EAEBA6A58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00997"/>
            <a:ext cx="10972800" cy="514134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Międzynarodowy Pakt Praw Gospodarczych, Społecznych i Kulturalnych c.d.</a:t>
            </a:r>
          </a:p>
          <a:p>
            <a:pPr marL="114300" indent="0">
              <a:buNone/>
            </a:pPr>
            <a:r>
              <a:rPr lang="pl-PL" sz="1600" b="1" dirty="0"/>
              <a:t>Komitet Praw Gospodarczych, Społecznych i Kulturalnych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skład – 18 </a:t>
            </a:r>
            <a:r>
              <a:rPr lang="pl-PL" sz="1600"/>
              <a:t>niezależnych ekspertów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sprawozdania z postępów realizacji Paktu – teoretycznie państwa-strony Paktu powinny składać sprawozdania co 5 lat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skargi indywidualne na naruszenie praw objętych Paktem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skarga indywidualna</a:t>
            </a:r>
          </a:p>
          <a:p>
            <a:pPr marL="114300" indent="0" algn="ctr">
              <a:buNone/>
            </a:pPr>
            <a:r>
              <a:rPr lang="pl-PL" sz="1600" dirty="0"/>
              <a:t>wnoszona, gdy jednostka lub grupa jednostek uzna, że doszło do naruszenia ich praw wynikających z Paktu</a:t>
            </a:r>
          </a:p>
          <a:p>
            <a:pPr marL="114300" indent="0" algn="ctr">
              <a:buNone/>
            </a:pPr>
            <a:r>
              <a:rPr lang="pl-PL" sz="1600" dirty="0"/>
              <a:t>warunki wniesienia – analogiczne do wymogów związanych z wniesieniem skargi do Komitetu Praw Człowieka, dodatkowo: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termin do wniesienia skargi – w ciągu roku od chwili wyczerpania krajowych środków prawnych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skarżący musi wykazać, że poniósł wyraźny uszczerbek w wyniku nieprzestrzegania przez państwo postanowień </a:t>
            </a:r>
            <a:r>
              <a:rPr lang="pl-PL" sz="1600" dirty="0" err="1"/>
              <a:t>PPGSiK</a:t>
            </a:r>
            <a:endParaRPr lang="pl-PL" sz="1600" dirty="0"/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badanie dokumentów przez Komitet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wydanie niewiążącej opinii w sprawie naruszenia Paktu i zobowiązanie państwa do informowania o podjętych działaniach</a:t>
            </a:r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A7E54404-2011-45DF-9472-C491CD92C956}"/>
              </a:ext>
            </a:extLst>
          </p:cNvPr>
          <p:cNvSpPr/>
          <p:nvPr/>
        </p:nvSpPr>
        <p:spPr>
          <a:xfrm>
            <a:off x="6110378" y="5207479"/>
            <a:ext cx="74762" cy="149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D7423884-2344-476A-847E-07D69EC160D2}"/>
              </a:ext>
            </a:extLst>
          </p:cNvPr>
          <p:cNvSpPr/>
          <p:nvPr/>
        </p:nvSpPr>
        <p:spPr>
          <a:xfrm>
            <a:off x="6136258" y="5673308"/>
            <a:ext cx="74762" cy="149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608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168433-0C51-4694-8869-A04B51AB6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B95AE3-821A-4CCD-93FC-D491E707C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Rada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celem jej działania jest wspieranie powszechnego poszanowania i ochrony praw człowieka oraz podstawowych wolności w równy i uczciwy sposób dla wszystkich ludzi, bez względu na jakiekolwiek kryteria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analizuje przypadki naruszenia praw człowieka, również te najpoważniejsze i powtarzające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zalecenia dotyczące przestrzegania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zbiór zasad funkcjonowania Rady obejmuje: uniwersalny przegląd okresowy służący ocenie stanu przestrzegania praw człowieka w danym państwie, któremu towarzyszą deklaracje państwa co do poprawy przestrzegania określonych praw, procedura skargowa, w ramach której jednostki lub grupy osób mogą składać skargi do Rady  </a:t>
            </a:r>
          </a:p>
        </p:txBody>
      </p:sp>
    </p:spTree>
    <p:extLst>
      <p:ext uri="{BB962C8B-B14F-4D97-AF65-F5344CB8AC3E}">
        <p14:creationId xmlns:p14="http://schemas.microsoft.com/office/powerpoint/2010/main" val="232086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1CB4A1-FD16-4100-A227-85A98DF0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18555E-3B49-4D7D-A7E2-8A74F9A58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Wysoki Komisarz ONZ ds.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zadanie – promowanie międzynarodowej współpracy, wzmocnienie procesu wdrażania zobowiązań w sferze praw człowieka, zapobieganie i reagowanie na poważne naruszenia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jego działalność wspomaga Urząd Wysokiego Komisarza ds.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272665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1EBF02-CB02-D8FA-47DF-E35CE9C00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2F6716-AA04-B557-6870-0DD1569E9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76331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wyspecjalizowane instytucje ONZ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Przeciwko Torturom – powołany na mocy art. 17 Konwencji w sprawie zakazu stosowania tortur oraz innego okrutnego, nieludzkiego lub poniżającego traktowania albo karania z dnia 10 grudnia 1984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Eliminacji Wszelkich Form Dyskryminacji Rasowej – powołany na mocy art. 8 Konwencji w sprawie likwidacji wszelkich form dyskryminacji rasowej z dnia 7 marca 1966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Likwidacji Dyskryminacji Kobiet – powołany na mocy art. 17 Konwencji w sprawie likwidacji wszelkich form dyskryminacji kobiet z dnia 18 grudnia 1979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Ochrony Praw Pracowników Migrujących i Członków ich Rodzin – powołany na mocy art. 77 Konwencji o ochronie praw pracowników migrujących oraz członków ich rodzin z dnia 18 grudnia 1990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Praw Dziecka – powołany na mocy art. 43 Konwencji o prawach dziecka z dnia 20 listopada 1989r.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Praw Osób Niepełnosprawnych – powołany na podstawie art. 34 Konwencji o prawach osób niepełnosprawnych z dnia 13 grudnia 2006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Wymuszonych Zaginięć – powołany na podstawie art. 26-36 Międzynarodowej Konwencji w sprawie ochrony wszystkich osób przed wymuszonym zaginięciem</a:t>
            </a:r>
          </a:p>
          <a:p>
            <a:pPr marL="114300" indent="0" algn="just">
              <a:buNone/>
            </a:pPr>
            <a:r>
              <a:rPr lang="pl-PL" sz="1400" dirty="0"/>
              <a:t>*wymuszone zaginięcie – zatrzymanie, aresztowanie, uprowadzenie </a:t>
            </a:r>
            <a:r>
              <a:rPr lang="pl-PL" sz="1400"/>
              <a:t>lub jakakolwiek inna forma </a:t>
            </a:r>
            <a:r>
              <a:rPr lang="pl-PL" sz="1400" dirty="0"/>
              <a:t>pozbawienia wolności, dokonane przez przedstawicieli Państwa albo przez osoby lub grupy osób działające z upoważnieniem, pomocą lub milczącą zgodą Państwa, po którym następuje odmowa przyznania faktu pozbawienia wolności lub ukrywanie losów bądź miejsca pobytu takiej osoby, co powoduje, że znajduje się ona poza ochroną prawa </a:t>
            </a:r>
          </a:p>
        </p:txBody>
      </p:sp>
    </p:spTree>
    <p:extLst>
      <p:ext uri="{BB962C8B-B14F-4D97-AF65-F5344CB8AC3E}">
        <p14:creationId xmlns:p14="http://schemas.microsoft.com/office/powerpoint/2010/main" val="422175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D6FEE3-BBF4-647E-C28E-72C2A633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2FB8DD-8913-6E09-E464-180807468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Podstawa powstania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Statut Londyński z dnia 5 maja 1949 r.; podpisany przez 10 państw (Belgię, Danię, Francję, Holandię, Irlandię, Luksemburg, Norwegię, Szwecję, Wielką Brytanię i Włochy)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Nabycie członkostwa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zaproszenie przez Komitet Ministrów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zasady praworządności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poszanowanie praw człowieka i podstawowych wolności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przystąpienie do Europejskiej Konwencji Praw Człowieka (EKPC)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*RP jest członkiem RE od dnia 26 listopada 1991 r.</a:t>
            </a:r>
          </a:p>
        </p:txBody>
      </p:sp>
    </p:spTree>
    <p:extLst>
      <p:ext uri="{BB962C8B-B14F-4D97-AF65-F5344CB8AC3E}">
        <p14:creationId xmlns:p14="http://schemas.microsoft.com/office/powerpoint/2010/main" val="147961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2778</Words>
  <Application>Microsoft Office PowerPoint</Application>
  <PresentationFormat>Panoramiczny</PresentationFormat>
  <Paragraphs>191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4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2025-06-01T23:26:00Z</dcterms:created>
  <dcterms:modified xsi:type="dcterms:W3CDTF">2025-06-01T23:26:32Z</dcterms:modified>
</cp:coreProperties>
</file>