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91" r:id="rId3"/>
    <p:sldId id="292" r:id="rId4"/>
    <p:sldId id="257" r:id="rId5"/>
    <p:sldId id="258" r:id="rId6"/>
    <p:sldId id="259" r:id="rId7"/>
    <p:sldId id="290" r:id="rId8"/>
    <p:sldId id="29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115"/>
    <p:restoredTop sz="94737"/>
  </p:normalViewPr>
  <p:slideViewPr>
    <p:cSldViewPr snapToGrid="0">
      <p:cViewPr varScale="1">
        <p:scale>
          <a:sx n="98" d="100"/>
          <a:sy n="98" d="100"/>
        </p:scale>
        <p:origin x="224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A5E5E-67E9-CA49-97EA-D3DF89C20A6B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CA633-E4F6-F24F-BC50-8E1CA3B98B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5251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F83BC-8BB6-55A4-AC0F-E3548D088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5F805BF-98DC-3FF4-7D72-2B130A4C1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E20AF4-357E-2214-7868-F6D84565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8C5793-4C42-71BF-1A2F-D9E738EB7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AAD1D4-1DF3-9C83-534B-F8D4A3F19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01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F86EAD-B497-BF5C-B5D8-C9C99B08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04E71D2-7EE7-5356-C252-C9F3EADF0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4FD5BC-98E6-A494-75D6-E6500C5BC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2A5091-F585-99C6-0683-44BE0DAD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D6769B-6EAC-E9B7-4695-54E9AA0CB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5993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647AB31-A5F7-F5C6-FD82-89B891F9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48E4D4C-EBB5-3E89-FC43-A416EA40D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BE71D26-764B-2856-31B2-6A8D20A4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325B249-0212-128B-58D0-10F86F12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A5FC8E3-6751-638C-A22C-04FB39B4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338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FCDCB2-BD11-BDD6-23A7-1C852FBE3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C82245-1FEF-21A1-22A2-F477F0180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00B0AB-58D7-1A67-5E10-880894B5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240814A-7E64-4878-0B86-C76A430F1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1BBD4D-39DA-9666-66F3-FC245D28F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131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3C7E75-0BB1-F7DF-3521-CBE3B9B1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78859D1-8028-8DF6-F7B4-34221D598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CE1D76-7B4F-A860-FCE6-908805519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CF90A4-3159-0053-F7CE-00EDDB990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DF11B52-0A11-CD68-1AF7-ED6A4DD2B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276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D52C8A-715F-6568-9A77-5A48009C7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7437D7-2C9C-5510-F63E-0ED8ACA2A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4EAC63B-A6D7-9843-92D2-F8C5579B5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4CAE69-9F0E-9D82-85A3-D7F8192B3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4276722-0AFE-35A1-AB86-E4DB6200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F674837-00F3-ED81-6975-EE335261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484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B724A2-6AD8-14DE-6BA1-CC84E5FD6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6C40460-A803-931B-5B35-8ABC53621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D33B64F-7A68-04E0-6F52-70D4C5AF4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4605E90-CA07-E359-000B-F61204119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2B1FE13-2568-9719-4ADE-0308F6478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A7F37E9-89DA-3C86-2DA8-E7532E598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BDB368D-5625-0325-0AEB-AB84934E2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75C060E-C37F-CAD1-AB4B-4EEE1F563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129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3F8498-2702-A2B8-0E6A-B06763DE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A3CC3C8-42DE-2428-944A-B75CD7B3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7EC0234-30A9-6CD0-52D5-2C8283AC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7DA96E-D8D5-912B-6B35-11F9BB38B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61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E5DB921-B640-C918-F4ED-A179BC19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606974D-6ECA-ADB6-55BD-1254F81D8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484F50-6FCC-5F47-9346-A43A0D60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485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BAC5C3-F4CF-3E9F-781F-A9F62257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815164-07FF-C931-4B20-0007384DC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BA2A4F6-D13A-B762-207E-3E6AFB49D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7C34F8-F86B-72BF-077C-5C9F440E3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702243-3C36-75D5-0F8C-3BA8BE13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551B1FF-C155-75EC-CB75-B4C6B68AE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027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48EE4A-A99F-494A-8715-A7010C38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5B1BDF5-007F-4A4C-3251-D4AE715CC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B723303-8AE2-012F-EF90-3241C7B33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18CD294-49EF-BB54-21F1-3C6595360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BFACCA8-2CB2-C803-C68F-34DD664A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E3142BE-1A24-D48D-DA26-50E4A5E9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0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84AFE35-AC23-312C-D746-4CB71659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1CFFE99-A8F3-9CEF-E221-ADB3E1C8B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2BA983-F1E8-5771-5388-03CE45D99F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F130-AB6B-BC44-A0E2-A0B286965FD0}" type="datetimeFigureOut">
              <a:rPr lang="pl-PL" smtClean="0"/>
              <a:t>24.02.2026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5199AB-F517-C9E2-B584-6FEF5CBB9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98FB34-9122-403D-8253-53D5ABC5B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022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3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1F7F356-83F9-E5D2-1FED-23119A638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pl-PL" sz="5000" dirty="0"/>
              <a:t>Marketing zewnętrzny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393692B-B60C-9DE9-F3DE-261C32A6D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b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dr </a:t>
            </a:r>
            <a:r>
              <a:rPr lang="pl-PL" dirty="0">
                <a:latin typeface="Arial" panose="020B0604020202020204" pitchFamily="34" charset="0"/>
              </a:rPr>
              <a:t>Katarzyna Baran</a:t>
            </a:r>
            <a:endParaRPr lang="pl-PL" dirty="0"/>
          </a:p>
        </p:txBody>
      </p:sp>
      <p:sp>
        <p:nvSpPr>
          <p:cNvPr id="2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tare Wrinkled dłoni z niektórymi monetami">
            <a:extLst>
              <a:ext uri="{FF2B5EF4-FFF2-40B4-BE49-F238E27FC236}">
                <a16:creationId xmlns:a16="http://schemas.microsoft.com/office/drawing/2014/main" id="{0846219D-517E-9B3C-6472-B1962313AA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17" r="27029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3443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3C6F4E6-30A1-4F63-C8CC-028750B5A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6668" cy="4570886"/>
            <a:chOff x="0" y="0"/>
            <a:chExt cx="12196668" cy="457088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EA7CA8-3AE6-4F5F-9932-63303CF2D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12196668" cy="457063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E3E019-A259-1130-CC5C-3165020BC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791"/>
              <a:ext cx="10565988" cy="4568095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0769F99-CCA6-5CDC-D1E1-C59A4762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"/>
              <a:ext cx="12192000" cy="4549891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13E73D3-029B-3D4E-1956-8EE7068A6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10544" y="18215"/>
              <a:ext cx="8086124" cy="454988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0EB8082F-A9C1-1203-EA44-BAD32C67B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348" y="1124262"/>
            <a:ext cx="8017652" cy="26904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5400" kern="1200" noProof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Dlaczego się spotykamy?</a:t>
            </a:r>
          </a:p>
        </p:txBody>
      </p:sp>
    </p:spTree>
    <p:extLst>
      <p:ext uri="{BB962C8B-B14F-4D97-AF65-F5344CB8AC3E}">
        <p14:creationId xmlns:p14="http://schemas.microsoft.com/office/powerpoint/2010/main" val="4173559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3E5360-E2C4-7F09-2AEF-B8D1783B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Dorobek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1BCD62-B008-4E2F-BCF9-220B1A12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214"/>
            <a:ext cx="10515600" cy="4351338"/>
          </a:xfrm>
        </p:spPr>
        <p:txBody>
          <a:bodyPr>
            <a:noAutofit/>
          </a:bodyPr>
          <a:lstStyle/>
          <a:p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Itrich-Drabarek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S. Mazur, K. Baran, 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Political Influence and the Transformation of Civil Service Systems 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[w]: K. P.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Sommermann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Krzywoń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C. Fraenkel-Haeberle (red.) 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Civil Service in Europe: a Research Companion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London; New York: Routledge 2025, s. 918-940. </a:t>
            </a: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K. Baran,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Zmiana trajektorii reform zarządzania publicznego w Polsce w latach 1989-2019 - ujęcie instytucjonalne.</a:t>
            </a:r>
          </a:p>
          <a:p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K. Baran, 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 leadership – a theoretical perspective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[w]: S. Mazur (red.) 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Leadership in cities at risk of depopulation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Routledge Publisher 2023.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K. Baran, S. Mazur, M. Tyrańska, M. Żabiński,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Przywództwo w organizacjach publicznych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[w]: </a:t>
            </a:r>
            <a:r>
              <a:rPr lang="pl-PL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Frączkiewicz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-Wronka i M. Ćwiklicki (red.)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Zarządzanie publiczne – perspektywa teorii i praktyk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Wydawnictwo Uniwersytetu Ekonomiczne w Krakowie 2022.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S. Mazur, K. Baran,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Ocena wpływu członkostwa Polski w Unii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Europejskiej na jakość rządzenia – perspektywa instytucjonalna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[w]: G. Gorzelak,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Terytorialne efekty polityk europejskich w Polsce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Wydawnictwo Naukowe Scholar 2022.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K. Baran, S. Mazur,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Przywództwo w wielkich miastach – próba konceptualizacji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Wydawnictwo Studia Politologiczne Uniwersytetu Warszawskiego 2022.</a:t>
            </a:r>
            <a:endParaRPr lang="pl-PL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K. Baran, S. Mazur, P. Prokopowicz,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</a:t>
            </a:r>
            <a:r>
              <a:rPr lang="pl-PL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Multidimensional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Leadership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Questionnaire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pl-PL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leadership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Poland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Zarządzanie Publiczne, Małopolska Szkoła Administracji Publicznej. 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K. Baran,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Konsekwencje post-prawdy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[w]: Mazur S. (red.), Jak się rodzą społeczne bzdury? Małopolska Szkoła Administracji Publicznej 2022.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K. Baran, S. Mazur, </a:t>
            </a:r>
            <a:r>
              <a:rPr lang="pl-PL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Przywództwo w administracji publicznej. Perspektywa zarządzania kryzysowego</a:t>
            </a:r>
            <a:r>
              <a:rPr lang="pl-PL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Wydawnictwo Naukowe Scholar 2022.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6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07FEAF-9D63-4003-B46F-4CE87717E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/>
              <a:t>Sprawy organizacyjne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8DF21E-0368-6826-1131-C4E558BF4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Formuła zajęć:</a:t>
            </a:r>
          </a:p>
          <a:p>
            <a:r>
              <a:rPr lang="pl-PL" dirty="0"/>
              <a:t>prezentacja;</a:t>
            </a:r>
          </a:p>
          <a:p>
            <a:r>
              <a:rPr lang="pl-PL" dirty="0"/>
              <a:t>dyskusja;</a:t>
            </a:r>
          </a:p>
          <a:p>
            <a:r>
              <a:rPr lang="pl-PL" dirty="0"/>
              <a:t>udział praktyków w zajęciach.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0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0A923A-B432-9973-E573-6B6875BE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Sprawy organizacyjne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EA6528-5B81-F34E-9944-567A5EABC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Formuła zaliczenia:</a:t>
            </a:r>
          </a:p>
          <a:p>
            <a:r>
              <a:rPr lang="pl-PL" dirty="0"/>
              <a:t>70% prezentacja projektu;</a:t>
            </a:r>
          </a:p>
          <a:p>
            <a:r>
              <a:rPr lang="pl-PL" dirty="0"/>
              <a:t>30% obecność na zajęciach;</a:t>
            </a:r>
          </a:p>
          <a:p>
            <a:r>
              <a:rPr lang="pl-PL" dirty="0"/>
              <a:t>aktywność na zajęciach (3x – wzrost o pół stopnia);</a:t>
            </a:r>
          </a:p>
          <a:p>
            <a:r>
              <a:rPr lang="pl-PL" dirty="0"/>
              <a:t>Procentowa skala ocen:</a:t>
            </a:r>
            <a:br>
              <a:rPr lang="pl-PL" dirty="0"/>
            </a:br>
            <a:r>
              <a:rPr lang="pl-PL" dirty="0"/>
              <a:t>Poniżej 51% – ocena niedostateczna (2,0),</a:t>
            </a:r>
            <a:br>
              <a:rPr lang="pl-PL" dirty="0"/>
            </a:br>
            <a:r>
              <a:rPr lang="pl-PL" dirty="0"/>
              <a:t>- od 51 do 60 % - ocena dostateczna (3,0),</a:t>
            </a:r>
            <a:br>
              <a:rPr lang="pl-PL" dirty="0"/>
            </a:br>
            <a:r>
              <a:rPr lang="pl-PL" dirty="0"/>
              <a:t>- od 61 do 70 %. - ocena dostateczna plus (3,5), </a:t>
            </a:r>
            <a:br>
              <a:rPr lang="pl-PL" dirty="0"/>
            </a:br>
            <a:r>
              <a:rPr lang="pl-PL" dirty="0"/>
              <a:t>- od 71 do 80 % - ocena dobra (4,0),</a:t>
            </a:r>
            <a:br>
              <a:rPr lang="pl-PL" dirty="0"/>
            </a:br>
            <a:r>
              <a:rPr lang="pl-PL" dirty="0"/>
              <a:t>- od 81 do 90 % - ocena dobra plus (4,5),</a:t>
            </a:r>
            <a:br>
              <a:rPr lang="pl-PL" dirty="0"/>
            </a:br>
            <a:r>
              <a:rPr lang="pl-PL" dirty="0"/>
              <a:t>- od 91 do 100 % - ocena bardzo dobra (5,0). </a:t>
            </a:r>
          </a:p>
        </p:txBody>
      </p:sp>
    </p:spTree>
    <p:extLst>
      <p:ext uri="{BB962C8B-B14F-4D97-AF65-F5344CB8AC3E}">
        <p14:creationId xmlns:p14="http://schemas.microsoft.com/office/powerpoint/2010/main" val="3320132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C5A447-8DAA-1D68-2C1B-706503A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Sprawy organizacyjne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B7411C-EF2E-0A66-78EB-159D88DE4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Sposoby komunikowania się:</a:t>
            </a:r>
          </a:p>
          <a:p>
            <a:r>
              <a:rPr lang="pl-PL" dirty="0"/>
              <a:t>droga mailowa: </a:t>
            </a:r>
            <a:r>
              <a:rPr lang="pl-PL" dirty="0" err="1"/>
              <a:t>barank@uek.krakow.pl</a:t>
            </a:r>
            <a:r>
              <a:rPr lang="pl-PL" dirty="0"/>
              <a:t>;</a:t>
            </a:r>
          </a:p>
          <a:p>
            <a:r>
              <a:rPr lang="pl-PL" dirty="0" err="1"/>
              <a:t>moodle</a:t>
            </a:r>
            <a:r>
              <a:rPr lang="pl-PL" dirty="0"/>
              <a:t>;</a:t>
            </a:r>
          </a:p>
          <a:p>
            <a:r>
              <a:rPr lang="pl-PL" dirty="0"/>
              <a:t>konsultacje: Rakowicka 16, III piętro, p. 33 we wtorki o godz. 13.00-15.00</a:t>
            </a:r>
            <a:r>
              <a:rPr lang="pl-PL"/>
              <a:t>; zaoczni godzinę </a:t>
            </a:r>
            <a:r>
              <a:rPr lang="pl-PL" dirty="0"/>
              <a:t>przed realizacją zajęć. </a:t>
            </a:r>
          </a:p>
          <a:p>
            <a:r>
              <a:rPr lang="pl-PL" dirty="0"/>
              <a:t>kontakt ze Starostą.</a:t>
            </a:r>
          </a:p>
        </p:txBody>
      </p:sp>
    </p:spTree>
    <p:extLst>
      <p:ext uri="{BB962C8B-B14F-4D97-AF65-F5344CB8AC3E}">
        <p14:creationId xmlns:p14="http://schemas.microsoft.com/office/powerpoint/2010/main" val="2408383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06CE0B-0549-31B3-D78B-4A80F06C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Obszar tematyczny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E8461A-4F1F-3A9C-F3FC-00D59D2C3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1. Wprowadzenie do komunikacji w sektorze publicznym. </a:t>
            </a:r>
          </a:p>
          <a:p>
            <a:pPr marL="0" indent="0">
              <a:buNone/>
            </a:pP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2. Strategie komunikacji w sektorze publicznym. </a:t>
            </a:r>
          </a:p>
          <a:p>
            <a:pPr marL="0" indent="0">
              <a:buNone/>
            </a:pP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3. Media relations. </a:t>
            </a:r>
          </a:p>
          <a:p>
            <a:pPr marL="0" indent="0">
              <a:buNone/>
            </a:pPr>
            <a:r>
              <a:rPr lang="pl-PL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4. Tworzenie materiałów dla mediów.</a:t>
            </a:r>
          </a:p>
          <a:p>
            <a:pPr marL="0" indent="0">
              <a:buNone/>
            </a:pPr>
            <a:r>
              <a:rPr lang="pl-PL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5. Public relations.</a:t>
            </a:r>
            <a:endParaRPr lang="pl-PL" dirty="0">
              <a:solidFill>
                <a:srgbClr val="333333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pl-PL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6. Zarządzanie kryzysowe (wizerunek).</a:t>
            </a:r>
          </a:p>
          <a:p>
            <a:pPr marL="0" indent="0">
              <a:buNone/>
            </a:pPr>
            <a:r>
              <a:rPr lang="pl-PL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7. Marketin</a:t>
            </a: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g terytorialny.</a:t>
            </a:r>
          </a:p>
          <a:p>
            <a:pPr marL="0" indent="0">
              <a:buNone/>
            </a:pP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8. Zasady tworzenia kampanii reklamowej.</a:t>
            </a:r>
          </a:p>
          <a:p>
            <a:pPr marL="0" indent="0">
              <a:buNone/>
            </a:pP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9. Analiza kampanii politycznych.</a:t>
            </a:r>
          </a:p>
          <a:p>
            <a:pPr marL="0" indent="0">
              <a:buNone/>
            </a:pPr>
            <a:r>
              <a:rPr lang="pl-PL">
                <a:solidFill>
                  <a:srgbClr val="333333"/>
                </a:solidFill>
                <a:latin typeface="Roboto" panose="02000000000000000000" pitchFamily="2" charset="0"/>
              </a:rPr>
              <a:t>1</a:t>
            </a: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0</a:t>
            </a:r>
            <a:r>
              <a:rPr lang="pl-PL">
                <a:solidFill>
                  <a:srgbClr val="333333"/>
                </a:solidFill>
                <a:latin typeface="Roboto" panose="02000000000000000000" pitchFamily="2" charset="0"/>
              </a:rPr>
              <a:t>. </a:t>
            </a:r>
            <a:r>
              <a:rPr lang="pl-PL" dirty="0">
                <a:solidFill>
                  <a:srgbClr val="333333"/>
                </a:solidFill>
                <a:latin typeface="Roboto" panose="02000000000000000000" pitchFamily="2" charset="0"/>
              </a:rPr>
              <a:t>Zasady tworzenia programu wyborczego.</a:t>
            </a:r>
          </a:p>
        </p:txBody>
      </p:sp>
    </p:spTree>
    <p:extLst>
      <p:ext uri="{BB962C8B-B14F-4D97-AF65-F5344CB8AC3E}">
        <p14:creationId xmlns:p14="http://schemas.microsoft.com/office/powerpoint/2010/main" val="502319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7609455-4BDC-B568-58A0-9E437F3F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Pytania?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93705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6864</TotalTime>
  <Words>552</Words>
  <Application>Microsoft Macintosh PowerPoint</Application>
  <PresentationFormat>Panoramiczny</PresentationFormat>
  <Paragraphs>42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Times New Roman</vt:lpstr>
      <vt:lpstr>Motyw pakietu Office</vt:lpstr>
      <vt:lpstr>Marketing zewnętrzny </vt:lpstr>
      <vt:lpstr>Dlaczego się spotykamy?</vt:lpstr>
      <vt:lpstr>Dorobek</vt:lpstr>
      <vt:lpstr>Sprawy organizacyjne</vt:lpstr>
      <vt:lpstr>Sprawy organizacyjne</vt:lpstr>
      <vt:lpstr>Sprawy organizacyjne</vt:lpstr>
      <vt:lpstr>Obszar tematyczny</vt:lpstr>
      <vt:lpstr>Pytania?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Finansowanie przedsięwzięć publicznych</dc:title>
  <dc:creator>Katarzyna Baran</dc:creator>
  <cp:lastModifiedBy>K K</cp:lastModifiedBy>
  <cp:revision>16</cp:revision>
  <dcterms:created xsi:type="dcterms:W3CDTF">2023-02-25T11:03:55Z</dcterms:created>
  <dcterms:modified xsi:type="dcterms:W3CDTF">2026-02-24T13:55:12Z</dcterms:modified>
</cp:coreProperties>
</file>