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6" r:id="rId2"/>
    <p:sldId id="275" r:id="rId3"/>
    <p:sldId id="257" r:id="rId4"/>
    <p:sldId id="259" r:id="rId5"/>
    <p:sldId id="260" r:id="rId6"/>
    <p:sldId id="261" r:id="rId7"/>
    <p:sldId id="262" r:id="rId8"/>
    <p:sldId id="263" r:id="rId9"/>
    <p:sldId id="280" r:id="rId10"/>
    <p:sldId id="264" r:id="rId11"/>
    <p:sldId id="273" r:id="rId12"/>
    <p:sldId id="290" r:id="rId13"/>
    <p:sldId id="282" r:id="rId14"/>
    <p:sldId id="283" r:id="rId15"/>
    <p:sldId id="285" r:id="rId16"/>
    <p:sldId id="286" r:id="rId17"/>
    <p:sldId id="287" r:id="rId18"/>
    <p:sldId id="288" r:id="rId19"/>
    <p:sldId id="289" r:id="rId20"/>
    <p:sldId id="291" r:id="rId21"/>
    <p:sldId id="276" r:id="rId22"/>
    <p:sldId id="278" r:id="rId23"/>
    <p:sldId id="265" r:id="rId24"/>
    <p:sldId id="269" r:id="rId25"/>
    <p:sldId id="272" r:id="rId26"/>
    <p:sldId id="270" r:id="rId27"/>
    <p:sldId id="271" r:id="rId28"/>
    <p:sldId id="292" r:id="rId29"/>
    <p:sldId id="27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97" autoAdjust="0"/>
    <p:restoredTop sz="94660"/>
  </p:normalViewPr>
  <p:slideViewPr>
    <p:cSldViewPr snapToGrid="0">
      <p:cViewPr varScale="1">
        <p:scale>
          <a:sx n="69" d="100"/>
          <a:sy n="69"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583431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5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7" name="Symbol zastępczy zawartości 2">
            <a:extLst>
              <a:ext uri="{FF2B5EF4-FFF2-40B4-BE49-F238E27FC236}">
                <a16:creationId xmlns:a16="http://schemas.microsoft.com/office/drawing/2014/main" id="{FFD8D17E-C4E2-4555-937A-7E6633137D84}"/>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7E13DA11-C67D-408F-BCBD-BF358AF4354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AB503E1-28A8-4FF2-BEB3-FF100E049CC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09798A9-C41C-44D0-9913-A25357936928}"/>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28358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6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7" name="Symbol zastępczy zawartości 2">
            <a:extLst>
              <a:ext uri="{FF2B5EF4-FFF2-40B4-BE49-F238E27FC236}">
                <a16:creationId xmlns:a16="http://schemas.microsoft.com/office/drawing/2014/main" id="{36231C0D-3CB8-407F-83AB-6298745E0AA1}"/>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4E4A7E18-F58D-4751-9E14-3CF826BBA15E}"/>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ADD489B8-C260-45D1-BD9E-6E861DCF4FA1}"/>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80999CF2-182A-4736-862D-B8EED18B8EA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130692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7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D9A434EF-1933-42A9-9ECD-21E8205E674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02324E50-002B-415D-A70F-6882F72063E7}"/>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2A4AE17D-8F54-4A8B-8E78-D4BBB899F35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59951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B080E013-6721-4D76-A08B-7905F08842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932FCB0C-2AB9-492E-8450-D7BF5F1F44A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36B61DF4-8942-4633-B1A7-CBBCE25C841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5552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1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93919413-EDCE-4F60-84DB-0CD98EC70AB0}"/>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32EC12D3-3B59-48CD-9D27-A7338A0EEC5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61C7EBE2-D6BD-4F24-9318-6325D9B3A6C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464358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2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4F13F3AF-0A02-461D-8BEA-A19B69C54BFA}"/>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08BCEF4F-EC3B-4CE5-9225-99F8C286AC4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0B91C87F-4F71-40FA-9509-DD15970C662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690113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3_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858715-FAFB-4DA0-BC2D-69B50097DEE5}"/>
              </a:ext>
            </a:extLst>
          </p:cNvPr>
          <p:cNvSpPr>
            <a:spLocks noGrp="1"/>
          </p:cNvSpPr>
          <p:nvPr>
            <p:ph type="title"/>
          </p:nvPr>
        </p:nvSpPr>
        <p:spPr>
          <a:xfrm>
            <a:off x="831850" y="1499046"/>
            <a:ext cx="10515600" cy="3461647"/>
          </a:xfrm>
        </p:spPr>
        <p:txBody>
          <a:bodyPr anchor="b"/>
          <a:lstStyle>
            <a:lvl1pPr>
              <a:defRPr sz="6000"/>
            </a:lvl1pPr>
          </a:lstStyle>
          <a:p>
            <a:r>
              <a:rPr lang="pl-PL" dirty="0"/>
              <a:t>Kliknij, aby edytować styl</a:t>
            </a:r>
          </a:p>
        </p:txBody>
      </p:sp>
      <p:sp>
        <p:nvSpPr>
          <p:cNvPr id="3" name="Symbol zastępczy tekstu 2">
            <a:extLst>
              <a:ext uri="{FF2B5EF4-FFF2-40B4-BE49-F238E27FC236}">
                <a16:creationId xmlns:a16="http://schemas.microsoft.com/office/drawing/2014/main" id="{DD558BA2-76A3-4157-A4F1-3D1657A98A5A}"/>
              </a:ext>
            </a:extLst>
          </p:cNvPr>
          <p:cNvSpPr>
            <a:spLocks noGrp="1"/>
          </p:cNvSpPr>
          <p:nvPr>
            <p:ph type="body" idx="1"/>
          </p:nvPr>
        </p:nvSpPr>
        <p:spPr>
          <a:xfrm>
            <a:off x="831850" y="5317436"/>
            <a:ext cx="10515600" cy="68580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dirty="0"/>
              <a:t>Kliknij, aby edytować style wzorca tekstu</a:t>
            </a:r>
          </a:p>
        </p:txBody>
      </p:sp>
      <p:sp>
        <p:nvSpPr>
          <p:cNvPr id="7" name="Date Placeholder 3">
            <a:extLst>
              <a:ext uri="{FF2B5EF4-FFF2-40B4-BE49-F238E27FC236}">
                <a16:creationId xmlns:a16="http://schemas.microsoft.com/office/drawing/2014/main" id="{839FD439-680A-4D47-B8E5-FFADE16604D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D5007C2A-664C-4881-BC77-DA53FACABD2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DCBA2336-F34F-4315-AFC3-0F39839E1B6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946121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3" name="Date Placeholder 3">
            <a:extLst>
              <a:ext uri="{FF2B5EF4-FFF2-40B4-BE49-F238E27FC236}">
                <a16:creationId xmlns:a16="http://schemas.microsoft.com/office/drawing/2014/main" id="{1F72A31F-6224-45E6-85D5-4A8EFBB083C7}"/>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4" name="Footer Placeholder 4">
            <a:extLst>
              <a:ext uri="{FF2B5EF4-FFF2-40B4-BE49-F238E27FC236}">
                <a16:creationId xmlns:a16="http://schemas.microsoft.com/office/drawing/2014/main" id="{E89F0923-4FED-4702-8008-E8475229B38E}"/>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5" name="Slide Number Placeholder 5">
            <a:extLst>
              <a:ext uri="{FF2B5EF4-FFF2-40B4-BE49-F238E27FC236}">
                <a16:creationId xmlns:a16="http://schemas.microsoft.com/office/drawing/2014/main" id="{B25860AA-7247-4F7A-9761-7FC7FC9157B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712054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woObj" preserve="1">
  <p:cSld name="1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7E3AF587-47B3-44C8-9A31-71EFFDA582E7}"/>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8472E2AF-4904-4BB4-BB30-66FC4C0FCEAE}"/>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77A64638-0B2B-4BEA-9A3B-3AE8B752A42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992532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2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439646BB-8D32-4BA4-9E16-25522926B47C}"/>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D77D54DE-A93F-471F-AC49-8D889320076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939578BC-0A95-4E8B-9FD6-A8897B0C885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540294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solidFill>
                  <a:schemeClr val="bg1"/>
                </a:solidFill>
              </a:defRPr>
            </a:lvl1pPr>
          </a:lstStyle>
          <a:p>
            <a:r>
              <a:rPr lang="pl-PL" dirty="0"/>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4805387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Obj" preserve="1">
  <p:cSld name="3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FF68BBF9-B583-48D4-B6B1-8EB34F9F52A5}"/>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1AFFA56-174B-4320-ABFE-FD558223CA05}"/>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ECE588FD-FA4C-46B6-BC02-3F5399C1E56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682168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Obj" preserve="1">
  <p:cSld name="4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5F1488F1-8213-49A6-BCD7-14A7134265F4}"/>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A1FBFA27-8E23-4AD0-A7FC-907AE0FBF67F}"/>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CD87E1F-B3A4-4C6A-B31D-B9A61195F907}"/>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2527691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Obj" preserve="1">
  <p:cSld name="5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7ACEF064-61F6-40BF-88F2-5EC580278A10}"/>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7E09F3A0-B38E-4747-BEA4-0E785B6B6429}"/>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005DC12F-53D6-4EF8-B065-3C0155790CD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638198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woObj" preserve="1">
  <p:cSld name="6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51212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200" y="2816913"/>
            <a:ext cx="5098292"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6255508" y="1491351"/>
            <a:ext cx="5098292"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7E0A985B-9D59-469E-9594-B819A4DCFC91}"/>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F7ADD59-759A-423F-A761-A6934C004E53}"/>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5ED1E53B-662F-49D4-A415-B5816423478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63512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Obj" preserve="1">
  <p:cSld name="7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6A06103B-E214-44AE-A345-54FC2C34F003}"/>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2D04A06E-D88D-44D7-9F80-A8C3444849B4}"/>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E6F4F47C-3D7B-4595-B7EE-A71D840B116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97619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woObj" preserve="1">
  <p:cSld name="8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0093AC4B-E844-44C0-BA91-38E064C453C6}"/>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BD991CB-47AA-465B-9AAC-41872152C28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F6E9857-7737-4054-8159-2BB269CDF250}"/>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3414546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9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0FF787F7-86A2-4E98-91F8-C9AB51613AA6}"/>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FD81384-49B3-42BD-A09F-9C5C5F530D8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EE11CCBD-53E1-40C0-96F9-8BECA8C6DCD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486036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Obj" preserve="1">
  <p:cSld name="10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A8BB4FC4-29CB-4828-B732-AF7AB9DB4B07}"/>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03B51CF-5FEA-430E-AD7A-708940A36E2E}"/>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A493636A-70DC-4A20-AE2F-C49D4E6FDDC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816993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11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3C808404-195E-4F97-8241-AF583412D7BF}"/>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6956461-1E3B-497B-91F3-993BCABC7A6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9C0F0AEC-0E0E-43FC-AE3F-405B255DAEB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95744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Obj" preserve="1">
  <p:cSld name="12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8491410E-A69E-4F92-8B18-6FEBEB2E3E1B}"/>
              </a:ext>
            </a:extLst>
          </p:cNvPr>
          <p:cNvSpPr>
            <a:spLocks noGrp="1"/>
          </p:cNvSpPr>
          <p:nvPr>
            <p:ph type="dt" sz="half" idx="10"/>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1F6DC9C3-D635-4633-BF9A-4A6FEC743DD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FB71D6EF-62A6-4A76-8107-FB5F0BFA89C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813490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164487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Obj" preserve="1">
  <p:cSld name="13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8288729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woObj" preserve="1">
  <p:cSld name="14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7009495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woObj" preserve="1">
  <p:cSld name="15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12485958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woObj" preserve="1">
  <p:cSld name="16_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76A181-B05C-4FD4-9817-E468DCD2668B}"/>
              </a:ext>
            </a:extLst>
          </p:cNvPr>
          <p:cNvSpPr>
            <a:spLocks noGrp="1"/>
          </p:cNvSpPr>
          <p:nvPr>
            <p:ph type="title"/>
          </p:nvPr>
        </p:nvSpPr>
        <p:spPr>
          <a:xfrm>
            <a:off x="815225" y="1491351"/>
            <a:ext cx="7162067" cy="976075"/>
          </a:xfrm>
        </p:spPr>
        <p:txBody>
          <a:bodyPr/>
          <a:lstStyle/>
          <a:p>
            <a:r>
              <a:rPr lang="pl-PL" dirty="0"/>
              <a:t>Kliknij, aby edytować styl</a:t>
            </a:r>
          </a:p>
        </p:txBody>
      </p:sp>
      <p:sp>
        <p:nvSpPr>
          <p:cNvPr id="3" name="Symbol zastępczy zawartości 2">
            <a:extLst>
              <a:ext uri="{FF2B5EF4-FFF2-40B4-BE49-F238E27FC236}">
                <a16:creationId xmlns:a16="http://schemas.microsoft.com/office/drawing/2014/main" id="{66918F3F-8A99-40B9-99E4-1509BC849D98}"/>
              </a:ext>
            </a:extLst>
          </p:cNvPr>
          <p:cNvSpPr>
            <a:spLocks noGrp="1"/>
          </p:cNvSpPr>
          <p:nvPr>
            <p:ph sz="half" idx="1"/>
          </p:nvPr>
        </p:nvSpPr>
        <p:spPr>
          <a:xfrm>
            <a:off x="838199" y="2816913"/>
            <a:ext cx="7139093" cy="320054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zawartości 3">
            <a:extLst>
              <a:ext uri="{FF2B5EF4-FFF2-40B4-BE49-F238E27FC236}">
                <a16:creationId xmlns:a16="http://schemas.microsoft.com/office/drawing/2014/main" id="{0C89BDD9-E759-4AEF-89F6-9802C7EA0257}"/>
              </a:ext>
            </a:extLst>
          </p:cNvPr>
          <p:cNvSpPr>
            <a:spLocks noGrp="1"/>
          </p:cNvSpPr>
          <p:nvPr>
            <p:ph sz="half" idx="2"/>
          </p:nvPr>
        </p:nvSpPr>
        <p:spPr>
          <a:xfrm>
            <a:off x="8296310" y="1491351"/>
            <a:ext cx="3057489" cy="452610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7" name="Symbol zastępczy numeru slajdu 6">
            <a:extLst>
              <a:ext uri="{FF2B5EF4-FFF2-40B4-BE49-F238E27FC236}">
                <a16:creationId xmlns:a16="http://schemas.microsoft.com/office/drawing/2014/main" id="{27DBBC8C-FF2D-41BF-801C-BADEC12AC35E}"/>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8911932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15" name="Symbol zastępczy zawartości 3">
            <a:extLst>
              <a:ext uri="{FF2B5EF4-FFF2-40B4-BE49-F238E27FC236}">
                <a16:creationId xmlns:a16="http://schemas.microsoft.com/office/drawing/2014/main" id="{F0D52D38-3D7B-43D4-ABF3-D6928334B8AB}"/>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Symbol zastępczy zawartości 5">
            <a:extLst>
              <a:ext uri="{FF2B5EF4-FFF2-40B4-BE49-F238E27FC236}">
                <a16:creationId xmlns:a16="http://schemas.microsoft.com/office/drawing/2014/main" id="{07745B7F-8006-460E-A7EB-02BAD458480F}"/>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1" name="Date Placeholder 3">
            <a:extLst>
              <a:ext uri="{FF2B5EF4-FFF2-40B4-BE49-F238E27FC236}">
                <a16:creationId xmlns:a16="http://schemas.microsoft.com/office/drawing/2014/main" id="{A6986FFA-418E-4AF5-BAEF-A6826016E0A0}"/>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9971DA61-A673-40A7-BBDE-07DFA40CA1DC}"/>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190F1BD8-2EEA-4EE1-83E5-CA2A53638F1D}"/>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2507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1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1" name="Date Placeholder 3">
            <a:extLst>
              <a:ext uri="{FF2B5EF4-FFF2-40B4-BE49-F238E27FC236}">
                <a16:creationId xmlns:a16="http://schemas.microsoft.com/office/drawing/2014/main" id="{2F6CE1BB-9237-4A42-98EC-FDF2050A23F6}"/>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ACA7955B-3A22-46F8-88E3-79FF9B538A4A}"/>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4D9B6725-BCA5-489D-9A08-9DC6DB99A501}"/>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
        <p:nvSpPr>
          <p:cNvPr id="14" name="Symbol zastępczy zawartości 3">
            <a:extLst>
              <a:ext uri="{FF2B5EF4-FFF2-40B4-BE49-F238E27FC236}">
                <a16:creationId xmlns:a16="http://schemas.microsoft.com/office/drawing/2014/main" id="{255C19C3-4F61-4F6D-99EF-A96ABF60C3C6}"/>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047D6554-6B32-4DCD-ACA0-766EF068516E}"/>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Tree>
    <p:extLst>
      <p:ext uri="{BB962C8B-B14F-4D97-AF65-F5344CB8AC3E}">
        <p14:creationId xmlns:p14="http://schemas.microsoft.com/office/powerpoint/2010/main" val="18179999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2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14" name="Symbol zastępczy zawartości 3">
            <a:extLst>
              <a:ext uri="{FF2B5EF4-FFF2-40B4-BE49-F238E27FC236}">
                <a16:creationId xmlns:a16="http://schemas.microsoft.com/office/drawing/2014/main" id="{004BD524-2E6A-4C6D-B51F-6301FB890259}"/>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9F67FF1D-EC68-4428-A0BE-01F21CDB439D}"/>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Date Placeholder 3">
            <a:extLst>
              <a:ext uri="{FF2B5EF4-FFF2-40B4-BE49-F238E27FC236}">
                <a16:creationId xmlns:a16="http://schemas.microsoft.com/office/drawing/2014/main" id="{27BC8E85-628F-4613-9B3A-2B492B9171EF}"/>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77A2EF10-0E45-49C0-BB6C-619F5A95F4BE}"/>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FFA480A0-8A1A-45CB-BEFD-A98588807C73}"/>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15540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3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4" name="Symbol zastępczy zawartości 3">
            <a:extLst>
              <a:ext uri="{FF2B5EF4-FFF2-40B4-BE49-F238E27FC236}">
                <a16:creationId xmlns:a16="http://schemas.microsoft.com/office/drawing/2014/main" id="{AA254F93-9E88-407E-9989-E106C0309A35}"/>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5" name="Symbol zastępczy zawartości 5">
            <a:extLst>
              <a:ext uri="{FF2B5EF4-FFF2-40B4-BE49-F238E27FC236}">
                <a16:creationId xmlns:a16="http://schemas.microsoft.com/office/drawing/2014/main" id="{8EA534D1-85CD-4FA9-B4F5-D30300FB180C}"/>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6" name="Date Placeholder 3">
            <a:extLst>
              <a:ext uri="{FF2B5EF4-FFF2-40B4-BE49-F238E27FC236}">
                <a16:creationId xmlns:a16="http://schemas.microsoft.com/office/drawing/2014/main" id="{A770E1FB-9290-4AB2-87B7-55171E77E292}"/>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7" name="Footer Placeholder 4">
            <a:extLst>
              <a:ext uri="{FF2B5EF4-FFF2-40B4-BE49-F238E27FC236}">
                <a16:creationId xmlns:a16="http://schemas.microsoft.com/office/drawing/2014/main" id="{D9D219DC-93AF-4195-BE78-29DA67780E81}"/>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8" name="Slide Number Placeholder 5">
            <a:extLst>
              <a:ext uri="{FF2B5EF4-FFF2-40B4-BE49-F238E27FC236}">
                <a16:creationId xmlns:a16="http://schemas.microsoft.com/office/drawing/2014/main" id="{5F4AD7BE-73A5-4BD9-A662-6FC5E9D6EFE1}"/>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098661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4_Porównanie">
    <p:spTree>
      <p:nvGrpSpPr>
        <p:cNvPr id="1" name=""/>
        <p:cNvGrpSpPr/>
        <p:nvPr/>
      </p:nvGrpSpPr>
      <p:grpSpPr>
        <a:xfrm>
          <a:off x="0" y="0"/>
          <a:ext cx="0" cy="0"/>
          <a:chOff x="0" y="0"/>
          <a:chExt cx="0" cy="0"/>
        </a:xfrm>
      </p:grpSpPr>
      <p:sp>
        <p:nvSpPr>
          <p:cNvPr id="3" name="Symbol zastępczy tekstu 2">
            <a:extLst>
              <a:ext uri="{FF2B5EF4-FFF2-40B4-BE49-F238E27FC236}">
                <a16:creationId xmlns:a16="http://schemas.microsoft.com/office/drawing/2014/main" id="{D02C8185-4E6E-480F-ADDC-63773C5D8265}"/>
              </a:ext>
            </a:extLst>
          </p:cNvPr>
          <p:cNvSpPr>
            <a:spLocks noGrp="1"/>
          </p:cNvSpPr>
          <p:nvPr>
            <p:ph type="body" idx="1"/>
          </p:nvPr>
        </p:nvSpPr>
        <p:spPr>
          <a:xfrm>
            <a:off x="839788" y="25371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a:t>Kliknij, aby edytować style wzorca tekstu</a:t>
            </a:r>
          </a:p>
        </p:txBody>
      </p:sp>
      <p:sp>
        <p:nvSpPr>
          <p:cNvPr id="4" name="Symbol zastępczy zawartości 3">
            <a:extLst>
              <a:ext uri="{FF2B5EF4-FFF2-40B4-BE49-F238E27FC236}">
                <a16:creationId xmlns:a16="http://schemas.microsoft.com/office/drawing/2014/main" id="{AE0240D4-87CA-4683-A098-5116F59642F5}"/>
              </a:ext>
            </a:extLst>
          </p:cNvPr>
          <p:cNvSpPr>
            <a:spLocks noGrp="1"/>
          </p:cNvSpPr>
          <p:nvPr>
            <p:ph sz="half" idx="2"/>
          </p:nvPr>
        </p:nvSpPr>
        <p:spPr>
          <a:xfrm>
            <a:off x="839788" y="3527770"/>
            <a:ext cx="5157787" cy="251522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5" name="Symbol zastępczy tekstu 4">
            <a:extLst>
              <a:ext uri="{FF2B5EF4-FFF2-40B4-BE49-F238E27FC236}">
                <a16:creationId xmlns:a16="http://schemas.microsoft.com/office/drawing/2014/main" id="{2EE079D3-A020-48A4-8630-F99F5A77E297}"/>
              </a:ext>
            </a:extLst>
          </p:cNvPr>
          <p:cNvSpPr>
            <a:spLocks noGrp="1"/>
          </p:cNvSpPr>
          <p:nvPr>
            <p:ph type="body" sz="quarter" idx="3"/>
          </p:nvPr>
        </p:nvSpPr>
        <p:spPr>
          <a:xfrm>
            <a:off x="6172200" y="25371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70D8F000-CCD0-42D7-B71A-DAAF2A8A84E0}"/>
              </a:ext>
            </a:extLst>
          </p:cNvPr>
          <p:cNvSpPr>
            <a:spLocks noGrp="1"/>
          </p:cNvSpPr>
          <p:nvPr>
            <p:ph sz="quarter" idx="4"/>
          </p:nvPr>
        </p:nvSpPr>
        <p:spPr>
          <a:xfrm>
            <a:off x="6172200" y="3527769"/>
            <a:ext cx="5183188" cy="2515223"/>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Tytuł 1">
            <a:extLst>
              <a:ext uri="{FF2B5EF4-FFF2-40B4-BE49-F238E27FC236}">
                <a16:creationId xmlns:a16="http://schemas.microsoft.com/office/drawing/2014/main" id="{CF90307C-047F-40EC-8089-4FC7FE80B7DE}"/>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14" name="Date Placeholder 3">
            <a:extLst>
              <a:ext uri="{FF2B5EF4-FFF2-40B4-BE49-F238E27FC236}">
                <a16:creationId xmlns:a16="http://schemas.microsoft.com/office/drawing/2014/main" id="{BEA609B2-A96B-45A3-9768-D76A4FD74D5D}"/>
              </a:ext>
            </a:extLst>
          </p:cNvPr>
          <p:cNvSpPr>
            <a:spLocks noGrp="1"/>
          </p:cNvSpPr>
          <p:nvPr>
            <p:ph type="dt" sz="half" idx="10"/>
          </p:nvPr>
        </p:nvSpPr>
        <p:spPr>
          <a:xfrm>
            <a:off x="3896769" y="6364977"/>
            <a:ext cx="210080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5" name="Footer Placeholder 4">
            <a:extLst>
              <a:ext uri="{FF2B5EF4-FFF2-40B4-BE49-F238E27FC236}">
                <a16:creationId xmlns:a16="http://schemas.microsoft.com/office/drawing/2014/main" id="{52A9450F-774E-4D85-A1B3-852F9725018F}"/>
              </a:ext>
            </a:extLst>
          </p:cNvPr>
          <p:cNvSpPr>
            <a:spLocks noGrp="1"/>
          </p:cNvSpPr>
          <p:nvPr>
            <p:ph type="ftr" sz="quarter" idx="11"/>
          </p:nvPr>
        </p:nvSpPr>
        <p:spPr>
          <a:xfrm>
            <a:off x="6172201" y="6364977"/>
            <a:ext cx="3318624"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6" name="Slide Number Placeholder 5">
            <a:extLst>
              <a:ext uri="{FF2B5EF4-FFF2-40B4-BE49-F238E27FC236}">
                <a16:creationId xmlns:a16="http://schemas.microsoft.com/office/drawing/2014/main" id="{1827D9C0-DD21-478F-8802-E68CAD567706}"/>
              </a:ext>
            </a:extLst>
          </p:cNvPr>
          <p:cNvSpPr>
            <a:spLocks noGrp="1"/>
          </p:cNvSpPr>
          <p:nvPr>
            <p:ph type="sldNum" sz="quarter" idx="12"/>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343131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bg1"/>
                </a:solidFill>
              </a:rPr>
              <a:t>Kliknij, aby edytować styl</a:t>
            </a:r>
          </a:p>
        </p:txBody>
      </p:sp>
      <p:sp>
        <p:nvSpPr>
          <p:cNvPr id="7" name="Date Placeholder 3">
            <a:extLst>
              <a:ext uri="{FF2B5EF4-FFF2-40B4-BE49-F238E27FC236}">
                <a16:creationId xmlns:a16="http://schemas.microsoft.com/office/drawing/2014/main" id="{553BE248-EE54-4EA4-B20E-093E94FDC9D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FF77A115-C5CA-4C5F-8924-90A05169C68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BBEBA390-15A0-48EF-B39C-C416CCDAF79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07193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3_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1EB802B-DB5A-413E-B373-37318D09171F}"/>
              </a:ext>
            </a:extLst>
          </p:cNvPr>
          <p:cNvSpPr>
            <a:spLocks noGrp="1"/>
          </p:cNvSpPr>
          <p:nvPr>
            <p:ph type="ctrTitle"/>
          </p:nvPr>
        </p:nvSpPr>
        <p:spPr>
          <a:xfrm>
            <a:off x="815225" y="1491351"/>
            <a:ext cx="10561550" cy="2544046"/>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92A901C-AB4D-4695-A226-7A394C703528}"/>
              </a:ext>
            </a:extLst>
          </p:cNvPr>
          <p:cNvSpPr>
            <a:spLocks noGrp="1"/>
          </p:cNvSpPr>
          <p:nvPr>
            <p:ph type="subTitle" idx="1"/>
          </p:nvPr>
        </p:nvSpPr>
        <p:spPr>
          <a:xfrm>
            <a:off x="815225" y="4384883"/>
            <a:ext cx="1056155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7" name="Date Placeholder 3">
            <a:extLst>
              <a:ext uri="{FF2B5EF4-FFF2-40B4-BE49-F238E27FC236}">
                <a16:creationId xmlns:a16="http://schemas.microsoft.com/office/drawing/2014/main" id="{596563AC-BE3D-41F5-9687-8828ACBF8637}"/>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590779B-3B82-4519-8C69-44553F1877D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93B1BD5-A939-40E7-9992-ED91BA461249}"/>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38612234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1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BCE143E0-AD19-4638-A473-F5ABA42011C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ECD1A940-3BF5-4BD3-BE4D-7194A25DB517}"/>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4C5395C1-8E83-4142-A051-29B8A258765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498078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2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9650D50C-955A-4082-BF21-615DD8B1578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6398E3F-53B2-42D0-BDDC-45B373AD046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C60D3355-2627-4B0D-BD39-FEFD3332A9B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7007010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3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97B99168-456E-499C-8764-59FC92C57DC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C03BC411-1F78-4C30-ACF3-9B0BE3BFA63E}"/>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2292559B-9B97-495C-BB81-4EF655F6545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486731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4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63F25F35-C26B-4B8D-B1FE-991CB93B6B3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8057C7C0-5B5F-4B7C-B050-F05DE580DD9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AFBFDB31-DF6D-478C-AA2C-2924F23AAB3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4424457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5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bg1"/>
                </a:solidFill>
              </a:rPr>
              <a:t>Kliknij, aby edytować styl</a:t>
            </a:r>
          </a:p>
        </p:txBody>
      </p:sp>
      <p:sp>
        <p:nvSpPr>
          <p:cNvPr id="7" name="Date Placeholder 3">
            <a:extLst>
              <a:ext uri="{FF2B5EF4-FFF2-40B4-BE49-F238E27FC236}">
                <a16:creationId xmlns:a16="http://schemas.microsoft.com/office/drawing/2014/main" id="{0D4E768E-A432-47C5-888F-68096AE24A7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03AFB02A-5957-49C8-84A3-D4FE169E86C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12A45CCE-1A00-4996-9934-DAD22BFDBC6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9100169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6_Tylko tytuł">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F9AF4CFB-55EE-4BC9-8C60-0C0D8F59E347}"/>
              </a:ext>
            </a:extLst>
          </p:cNvPr>
          <p:cNvSpPr txBox="1">
            <a:spLocks/>
          </p:cNvSpPr>
          <p:nvPr userDrawn="1"/>
        </p:nvSpPr>
        <p:spPr>
          <a:xfrm>
            <a:off x="815225" y="5283254"/>
            <a:ext cx="10561550" cy="7439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dirty="0">
                <a:solidFill>
                  <a:schemeClr val="tx1"/>
                </a:solidFill>
              </a:rPr>
              <a:t>Kliknij, aby edytować styl</a:t>
            </a:r>
          </a:p>
        </p:txBody>
      </p:sp>
      <p:sp>
        <p:nvSpPr>
          <p:cNvPr id="7" name="Date Placeholder 3">
            <a:extLst>
              <a:ext uri="{FF2B5EF4-FFF2-40B4-BE49-F238E27FC236}">
                <a16:creationId xmlns:a16="http://schemas.microsoft.com/office/drawing/2014/main" id="{62D02B12-3AB6-48BA-BAE8-F0F64D21935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8" name="Footer Placeholder 4">
            <a:extLst>
              <a:ext uri="{FF2B5EF4-FFF2-40B4-BE49-F238E27FC236}">
                <a16:creationId xmlns:a16="http://schemas.microsoft.com/office/drawing/2014/main" id="{228540A5-3408-44AB-8894-00DF007DD92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9" name="Slide Number Placeholder 5">
            <a:extLst>
              <a:ext uri="{FF2B5EF4-FFF2-40B4-BE49-F238E27FC236}">
                <a16:creationId xmlns:a16="http://schemas.microsoft.com/office/drawing/2014/main" id="{82C77D95-CD96-4AAF-87B6-E84F2D2B40C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1194343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39D532A8-2075-41D7-8522-13B21197E5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D9D081A0-B6DB-4C76-82DA-DB07DD8A4E4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369945C1-C482-4601-BFA6-2E8F002B9CB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36064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blank" preserve="1">
  <p:cSld name="1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FF7E7941-CE0D-41EE-BB1D-2418C1F323DA}"/>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63B903B5-8A53-403D-82A7-16832DC77C9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A8462D8C-370B-411E-8784-8B02719AC6B3}"/>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74368111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blank" preserve="1">
  <p:cSld name="3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842CA885-0189-4ABA-94E4-04A4C220B55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1D0E3600-140F-48F6-91BE-435E89FF6A22}"/>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D88B6AE2-96D9-4048-8BE7-518D0B311C5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9831110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blank" preserve="1">
  <p:cSld name="2_Pusty">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D2B23F91-4DE6-4A3F-A6ED-50F83C7EB82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6" name="Footer Placeholder 4">
            <a:extLst>
              <a:ext uri="{FF2B5EF4-FFF2-40B4-BE49-F238E27FC236}">
                <a16:creationId xmlns:a16="http://schemas.microsoft.com/office/drawing/2014/main" id="{17F48C1C-E0F9-428F-9B85-5BC1F76A1FDD}"/>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7" name="Slide Number Placeholder 5">
            <a:extLst>
              <a:ext uri="{FF2B5EF4-FFF2-40B4-BE49-F238E27FC236}">
                <a16:creationId xmlns:a16="http://schemas.microsoft.com/office/drawing/2014/main" id="{CFDBC6F0-9F55-461A-A722-5644250C8C4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20320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Date Placeholder 3">
            <a:extLst>
              <a:ext uri="{FF2B5EF4-FFF2-40B4-BE49-F238E27FC236}">
                <a16:creationId xmlns:a16="http://schemas.microsoft.com/office/drawing/2014/main" id="{B0E8684A-D554-457D-A3A3-0C68EF9BB92F}"/>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BD172403-0626-433D-9408-6A030B1D064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018C9D0C-3CC1-44C8-AFF1-CC464D15359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2684256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3" name="Date Placeholder 3">
            <a:extLst>
              <a:ext uri="{FF2B5EF4-FFF2-40B4-BE49-F238E27FC236}">
                <a16:creationId xmlns:a16="http://schemas.microsoft.com/office/drawing/2014/main" id="{B259B481-2B45-41BA-8DB9-5E1592420AE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4" name="Footer Placeholder 4">
            <a:extLst>
              <a:ext uri="{FF2B5EF4-FFF2-40B4-BE49-F238E27FC236}">
                <a16:creationId xmlns:a16="http://schemas.microsoft.com/office/drawing/2014/main" id="{3148ACDF-FC3C-4E3A-BA7C-57056D26F879}"/>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5" name="Slide Number Placeholder 5">
            <a:extLst>
              <a:ext uri="{FF2B5EF4-FFF2-40B4-BE49-F238E27FC236}">
                <a16:creationId xmlns:a16="http://schemas.microsoft.com/office/drawing/2014/main" id="{37EB7852-9B00-41CE-AEC4-CFEA2D57B340}"/>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6486889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objTx" preserve="1">
  <p:cSld name="1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solidFill>
                  <a:schemeClr val="bg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1" name="Date Placeholder 3">
            <a:extLst>
              <a:ext uri="{FF2B5EF4-FFF2-40B4-BE49-F238E27FC236}">
                <a16:creationId xmlns:a16="http://schemas.microsoft.com/office/drawing/2014/main" id="{77AB6880-C866-401E-A8A8-5026790575C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2" name="Footer Placeholder 4">
            <a:extLst>
              <a:ext uri="{FF2B5EF4-FFF2-40B4-BE49-F238E27FC236}">
                <a16:creationId xmlns:a16="http://schemas.microsoft.com/office/drawing/2014/main" id="{6DCE5ACD-9631-4333-B028-9EBFFB45DAB7}"/>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3" name="Slide Number Placeholder 5">
            <a:extLst>
              <a:ext uri="{FF2B5EF4-FFF2-40B4-BE49-F238E27FC236}">
                <a16:creationId xmlns:a16="http://schemas.microsoft.com/office/drawing/2014/main" id="{D1B6D498-50A3-4E0F-A0C8-E2B32D983C3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9392052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2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007EA34C-5E62-406F-B868-487F2DF23E6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F037673-180B-4E31-BD43-5FBCC110AE60}"/>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3949BBAA-BCEC-4872-B25E-DFBF5A9A111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370353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objTx" preserve="1">
  <p:cSld name="3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AE9C8813-B0B2-4E8C-A70A-D3F9A17BE0CF}"/>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C42DF49-F05B-476D-A89B-21D72E3CDD6D}"/>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BCE9D692-C534-45E2-BDA3-F2F80E1D5FD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89351769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objTx" preserve="1">
  <p:cSld name="6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4615BFEE-75AF-45E0-A7A4-3FAA62915154}"/>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1B0E6BB-6CC9-4786-AD56-9EB07C17F4D8}"/>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D57DE1E-303A-4740-8ECE-CAD86CCB549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70388393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objTx" preserve="1">
  <p:cSld name="7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6906F5CD-992C-474D-B244-712890B4F24E}"/>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380B9AF-6AB9-455B-A23F-A1DADCE5577F}"/>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C2B82596-1EF7-4C64-ACC6-8DBFE5199056}"/>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89775072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objTx" preserve="1">
  <p:cSld name="8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27EE972E-C637-4381-A7AC-D278974E02E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47AE1E7A-1C10-4603-88A7-E71BCFF135D3}"/>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51F1EB4C-3AF6-430D-99E8-AAC6B71C812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86202002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objTx" preserve="1">
  <p:cSld name="9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DE1335F7-D0DA-4902-8FC0-A1AD6B8C2D38}"/>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3A99C339-E57D-4733-9C92-E5737A8CA23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0BD6AB10-B2A1-44D3-A070-E58A5A49223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79708701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objTx" preserve="1">
  <p:cSld name="4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8" name="Date Placeholder 3">
            <a:extLst>
              <a:ext uri="{FF2B5EF4-FFF2-40B4-BE49-F238E27FC236}">
                <a16:creationId xmlns:a16="http://schemas.microsoft.com/office/drawing/2014/main" id="{4C695505-8A9C-45FD-88E5-C4769A763CAC}"/>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7015B6B4-341E-4F22-BC2D-E828AC900CC6}"/>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A65009E7-47DE-47DF-BA47-0F151563694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92956537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objTx" preserve="1">
  <p:cSld name="5_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59A85E-5FAD-4698-B7FD-CA8E433322FD}"/>
              </a:ext>
            </a:extLst>
          </p:cNvPr>
          <p:cNvSpPr>
            <a:spLocks noGrp="1"/>
          </p:cNvSpPr>
          <p:nvPr>
            <p:ph type="title"/>
          </p:nvPr>
        </p:nvSpPr>
        <p:spPr>
          <a:xfrm>
            <a:off x="839788" y="1503673"/>
            <a:ext cx="5096704" cy="93345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62F7711E-06F7-4E4F-BEF0-64A3352F3F4C}"/>
              </a:ext>
            </a:extLst>
          </p:cNvPr>
          <p:cNvSpPr>
            <a:spLocks noGrp="1"/>
          </p:cNvSpPr>
          <p:nvPr>
            <p:ph idx="1"/>
          </p:nvPr>
        </p:nvSpPr>
        <p:spPr>
          <a:xfrm>
            <a:off x="6255508" y="1491351"/>
            <a:ext cx="5099880" cy="453714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01E0A51-1169-4CB5-9907-EAC5FEF4B155}"/>
              </a:ext>
            </a:extLst>
          </p:cNvPr>
          <p:cNvSpPr>
            <a:spLocks noGrp="1"/>
          </p:cNvSpPr>
          <p:nvPr>
            <p:ph type="body" sz="half" idx="2"/>
          </p:nvPr>
        </p:nvSpPr>
        <p:spPr>
          <a:xfrm>
            <a:off x="839788" y="2764977"/>
            <a:ext cx="5096704"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9" name="Date Placeholder 3">
            <a:extLst>
              <a:ext uri="{FF2B5EF4-FFF2-40B4-BE49-F238E27FC236}">
                <a16:creationId xmlns:a16="http://schemas.microsoft.com/office/drawing/2014/main" id="{08E348AF-9E8E-406D-B934-3D985E505BF9}"/>
              </a:ext>
            </a:extLst>
          </p:cNvPr>
          <p:cNvSpPr>
            <a:spLocks noGrp="1"/>
          </p:cNvSpPr>
          <p:nvPr>
            <p:ph type="dt" sz="half" idx="10"/>
          </p:nvPr>
        </p:nvSpPr>
        <p:spPr>
          <a:xfrm>
            <a:off x="3896770" y="6364977"/>
            <a:ext cx="2039722"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27F676DC-3208-4790-90E6-6BF6E950F85C}"/>
              </a:ext>
            </a:extLst>
          </p:cNvPr>
          <p:cNvSpPr>
            <a:spLocks noGrp="1"/>
          </p:cNvSpPr>
          <p:nvPr>
            <p:ph type="ftr" sz="quarter" idx="3"/>
          </p:nvPr>
        </p:nvSpPr>
        <p:spPr>
          <a:xfrm>
            <a:off x="6255507" y="6364977"/>
            <a:ext cx="32353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269DC7F6-0C06-4D37-BE7F-E77B381CD88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126271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1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96DC43AC-8B96-4504-ABCE-415B7032C41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DF721D00-5188-4A9D-91E8-50044DF4C34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2995EF76-2FF8-4860-A8A1-6694D5FFAAA8}"/>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49575038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FABE0364-BF06-4F32-9DE3-E1BAC5314FC6}"/>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8B8052DF-57D6-4710-A0E7-47CA13B23C28}"/>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98F84091-EDA2-4434-B37D-54EF7D5D2AE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35997021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1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solidFill>
                  <a:schemeClr val="bg1"/>
                </a:solidFill>
              </a:defRPr>
            </a:lvl1pPr>
          </a:lstStyle>
          <a:p>
            <a:r>
              <a:rPr lang="pl-PL" dirty="0"/>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FF37336B-E810-4B98-9B50-45AFB055E1E1}"/>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EA80A11A-954D-4170-8529-55235A1A9C34}"/>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20FC5087-4E71-40D7-BE4F-E1F6A311E46B}"/>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7469579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2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65D5DFDD-75D8-4BE3-B85C-59539701D1E1}"/>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374D2AE6-0AFC-43E4-8940-411EBBE7609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ECEFC45E-9287-47FA-8275-255D5DD9C71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90007913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3_Obraz z podpisem">
    <p:spTree>
      <p:nvGrpSpPr>
        <p:cNvPr id="1" name=""/>
        <p:cNvGrpSpPr/>
        <p:nvPr/>
      </p:nvGrpSpPr>
      <p:grpSpPr>
        <a:xfrm>
          <a:off x="0" y="0"/>
          <a:ext cx="0" cy="0"/>
          <a:chOff x="0" y="0"/>
          <a:chExt cx="0" cy="0"/>
        </a:xfrm>
      </p:grpSpPr>
      <p:sp>
        <p:nvSpPr>
          <p:cNvPr id="3" name="Symbol zastępczy obrazu 2">
            <a:extLst>
              <a:ext uri="{FF2B5EF4-FFF2-40B4-BE49-F238E27FC236}">
                <a16:creationId xmlns:a16="http://schemas.microsoft.com/office/drawing/2014/main" id="{714BED47-F1B0-4D97-A171-B576F4B64748}"/>
              </a:ext>
            </a:extLst>
          </p:cNvPr>
          <p:cNvSpPr>
            <a:spLocks noGrp="1"/>
          </p:cNvSpPr>
          <p:nvPr>
            <p:ph type="pic" idx="1"/>
          </p:nvPr>
        </p:nvSpPr>
        <p:spPr>
          <a:xfrm>
            <a:off x="3866322" y="1503673"/>
            <a:ext cx="7510452" cy="4524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8" name="Tytuł 1">
            <a:extLst>
              <a:ext uri="{FF2B5EF4-FFF2-40B4-BE49-F238E27FC236}">
                <a16:creationId xmlns:a16="http://schemas.microsoft.com/office/drawing/2014/main" id="{130CFE91-1F5E-41E2-AB52-FB08D7EC2959}"/>
              </a:ext>
            </a:extLst>
          </p:cNvPr>
          <p:cNvSpPr>
            <a:spLocks noGrp="1"/>
          </p:cNvSpPr>
          <p:nvPr>
            <p:ph type="title"/>
          </p:nvPr>
        </p:nvSpPr>
        <p:spPr>
          <a:xfrm>
            <a:off x="839788" y="1503673"/>
            <a:ext cx="2668725" cy="933450"/>
          </a:xfrm>
        </p:spPr>
        <p:txBody>
          <a:bodyPr anchor="b"/>
          <a:lstStyle>
            <a:lvl1pPr>
              <a:defRPr sz="3200"/>
            </a:lvl1pPr>
          </a:lstStyle>
          <a:p>
            <a:r>
              <a:rPr lang="pl-PL"/>
              <a:t>Kliknij, aby edytować styl</a:t>
            </a:r>
          </a:p>
        </p:txBody>
      </p:sp>
      <p:sp>
        <p:nvSpPr>
          <p:cNvPr id="9" name="Symbol zastępczy tekstu 3">
            <a:extLst>
              <a:ext uri="{FF2B5EF4-FFF2-40B4-BE49-F238E27FC236}">
                <a16:creationId xmlns:a16="http://schemas.microsoft.com/office/drawing/2014/main" id="{7BCD51F7-4641-4E5B-99D2-7BE70A377472}"/>
              </a:ext>
            </a:extLst>
          </p:cNvPr>
          <p:cNvSpPr>
            <a:spLocks noGrp="1"/>
          </p:cNvSpPr>
          <p:nvPr>
            <p:ph type="body" sz="half" idx="13"/>
          </p:nvPr>
        </p:nvSpPr>
        <p:spPr>
          <a:xfrm>
            <a:off x="839788" y="2764977"/>
            <a:ext cx="2668725" cy="32635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dirty="0"/>
              <a:t>Kliknij, aby edytować style wzorca tekstu</a:t>
            </a:r>
          </a:p>
        </p:txBody>
      </p:sp>
      <p:sp>
        <p:nvSpPr>
          <p:cNvPr id="10" name="Date Placeholder 3">
            <a:extLst>
              <a:ext uri="{FF2B5EF4-FFF2-40B4-BE49-F238E27FC236}">
                <a16:creationId xmlns:a16="http://schemas.microsoft.com/office/drawing/2014/main" id="{0E32EC9B-59C1-4F97-A951-7110130F63D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37189159-9136-4EF0-8A37-91BE95486BE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69717549-6C1F-4352-AB3B-0E6E20B09CA5}"/>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2397360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5C08F80B-E675-4763-982F-7E0BB2B9ED82}"/>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BBBDBF4B-B481-405B-9404-7957C67DE5B6}"/>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2BB143BE-9520-48D6-B629-C4296BE26F2F}"/>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09060767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1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7AC041D3-D1FE-43BB-8DFF-6845E92C7DCE}"/>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E48CF3FC-D56D-4D62-A86E-594015B3052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F7E65CD2-DC59-4DAA-B1A7-B0A45FB9AAA7}"/>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09554640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3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11DB685A-E33A-4EDE-8535-211FACC0CA69}"/>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DCA8862A-2636-4B29-A4F2-88E2BC264E2A}"/>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DC183B01-4A99-4E58-B049-45AB279AC8F2}"/>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24843128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4_Tytuł i tekst pionowy">
    <p:spTree>
      <p:nvGrpSpPr>
        <p:cNvPr id="1" name=""/>
        <p:cNvGrpSpPr/>
        <p:nvPr/>
      </p:nvGrpSpPr>
      <p:grpSpPr>
        <a:xfrm>
          <a:off x="0" y="0"/>
          <a:ext cx="0" cy="0"/>
          <a:chOff x="0" y="0"/>
          <a:chExt cx="0" cy="0"/>
        </a:xfrm>
      </p:grpSpPr>
      <p:sp>
        <p:nvSpPr>
          <p:cNvPr id="3" name="Symbol zastępczy tytułu pionowego 2">
            <a:extLst>
              <a:ext uri="{FF2B5EF4-FFF2-40B4-BE49-F238E27FC236}">
                <a16:creationId xmlns:a16="http://schemas.microsoft.com/office/drawing/2014/main" id="{71A38BFB-54AC-4711-B315-B13DC46E963E}"/>
              </a:ext>
            </a:extLst>
          </p:cNvPr>
          <p:cNvSpPr>
            <a:spLocks noGrp="1"/>
          </p:cNvSpPr>
          <p:nvPr>
            <p:ph type="body" orient="vert" idx="1"/>
          </p:nvPr>
        </p:nvSpPr>
        <p:spPr>
          <a:xfrm>
            <a:off x="815225" y="2514600"/>
            <a:ext cx="10561550" cy="352742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Tytuł 1">
            <a:extLst>
              <a:ext uri="{FF2B5EF4-FFF2-40B4-BE49-F238E27FC236}">
                <a16:creationId xmlns:a16="http://schemas.microsoft.com/office/drawing/2014/main" id="{2E056FF7-5F0F-4E69-A1FC-00A9A495F833}"/>
              </a:ext>
            </a:extLst>
          </p:cNvPr>
          <p:cNvSpPr>
            <a:spLocks noGrp="1"/>
          </p:cNvSpPr>
          <p:nvPr>
            <p:ph type="title"/>
          </p:nvPr>
        </p:nvSpPr>
        <p:spPr>
          <a:xfrm>
            <a:off x="815225" y="1491352"/>
            <a:ext cx="10561550" cy="743999"/>
          </a:xfrm>
        </p:spPr>
        <p:txBody>
          <a:bodyPr/>
          <a:lstStyle>
            <a:lvl1pPr>
              <a:defRPr>
                <a:solidFill>
                  <a:schemeClr val="tx1"/>
                </a:solidFill>
              </a:defRPr>
            </a:lvl1pPr>
          </a:lstStyle>
          <a:p>
            <a:r>
              <a:rPr lang="pl-PL" dirty="0"/>
              <a:t>Kliknij, aby edytować styl</a:t>
            </a:r>
          </a:p>
        </p:txBody>
      </p:sp>
      <p:sp>
        <p:nvSpPr>
          <p:cNvPr id="8" name="Date Placeholder 3">
            <a:extLst>
              <a:ext uri="{FF2B5EF4-FFF2-40B4-BE49-F238E27FC236}">
                <a16:creationId xmlns:a16="http://schemas.microsoft.com/office/drawing/2014/main" id="{6E9DBABF-9D71-4AF8-98F8-F8C33CCC67FC}"/>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292CE0A2-2617-4A16-B878-807D8CF5A8E5}"/>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11B47645-0415-4F69-94D6-3411D42E78EA}"/>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405241382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70971400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vertTitleAndTx" preserve="1">
  <p:cSld name="1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27522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2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8" name="Date Placeholder 3">
            <a:extLst>
              <a:ext uri="{FF2B5EF4-FFF2-40B4-BE49-F238E27FC236}">
                <a16:creationId xmlns:a16="http://schemas.microsoft.com/office/drawing/2014/main" id="{ECB5EF12-25DC-495F-8ACB-F64C3F06A218}"/>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9" name="Footer Placeholder 4">
            <a:extLst>
              <a:ext uri="{FF2B5EF4-FFF2-40B4-BE49-F238E27FC236}">
                <a16:creationId xmlns:a16="http://schemas.microsoft.com/office/drawing/2014/main" id="{51C2046F-0B2D-4A05-A307-04CCF0D0793C}"/>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0" name="Slide Number Placeholder 5">
            <a:extLst>
              <a:ext uri="{FF2B5EF4-FFF2-40B4-BE49-F238E27FC236}">
                <a16:creationId xmlns:a16="http://schemas.microsoft.com/office/drawing/2014/main" id="{08236BAD-18F2-43E7-8043-9CF2328086F4}"/>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107833438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vertTitleAndTx" preserve="1">
  <p:cSld name="2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tx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48010454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vertTitleAndTx" preserve="1">
  <p:cSld name="3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49303092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vertTitleAndTx" preserve="1">
  <p:cSld name="4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bg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328312607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vertTitleAndTx" preserve="1">
  <p:cSld name="5_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EC5D974-29F9-405B-B835-3C672A644318}"/>
              </a:ext>
            </a:extLst>
          </p:cNvPr>
          <p:cNvSpPr>
            <a:spLocks noGrp="1"/>
          </p:cNvSpPr>
          <p:nvPr>
            <p:ph type="title" orient="vert"/>
          </p:nvPr>
        </p:nvSpPr>
        <p:spPr>
          <a:xfrm>
            <a:off x="8478078" y="1500809"/>
            <a:ext cx="2898696" cy="4532243"/>
          </a:xfrm>
        </p:spPr>
        <p:txBody>
          <a:bodyPr vert="eaVert"/>
          <a:lstStyle>
            <a:lvl1pPr>
              <a:defRPr>
                <a:solidFill>
                  <a:schemeClr val="tx1"/>
                </a:solidFill>
              </a:defRPr>
            </a:lvl1pPr>
          </a:lstStyle>
          <a:p>
            <a:r>
              <a:rPr lang="pl-PL" dirty="0"/>
              <a:t>Kliknij, aby edytować styl</a:t>
            </a:r>
          </a:p>
        </p:txBody>
      </p:sp>
      <p:sp>
        <p:nvSpPr>
          <p:cNvPr id="3" name="Symbol zastępczy tytułu pionowego 2">
            <a:extLst>
              <a:ext uri="{FF2B5EF4-FFF2-40B4-BE49-F238E27FC236}">
                <a16:creationId xmlns:a16="http://schemas.microsoft.com/office/drawing/2014/main" id="{61320EDD-D3E9-44B9-A699-5A7E85FB758E}"/>
              </a:ext>
            </a:extLst>
          </p:cNvPr>
          <p:cNvSpPr>
            <a:spLocks noGrp="1"/>
          </p:cNvSpPr>
          <p:nvPr>
            <p:ph type="body" orient="vert" idx="1"/>
          </p:nvPr>
        </p:nvSpPr>
        <p:spPr>
          <a:xfrm>
            <a:off x="838200" y="1500809"/>
            <a:ext cx="7132983" cy="4532243"/>
          </a:xfrm>
        </p:spPr>
        <p:txBody>
          <a:bodyPr vert="eaVert"/>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6" name="Symbol zastępczy numeru slajdu 5">
            <a:extLst>
              <a:ext uri="{FF2B5EF4-FFF2-40B4-BE49-F238E27FC236}">
                <a16:creationId xmlns:a16="http://schemas.microsoft.com/office/drawing/2014/main" id="{AA1E0C26-5814-41BE-8B0B-F0C6318DD4B2}"/>
              </a:ext>
            </a:extLst>
          </p:cNvPr>
          <p:cNvSpPr>
            <a:spLocks noGrp="1"/>
          </p:cNvSpPr>
          <p:nvPr>
            <p:ph type="sldNum" sz="quarter" idx="12"/>
          </p:nvPr>
        </p:nvSpPr>
        <p:spPr>
          <a:xfrm>
            <a:off x="10058400" y="6356350"/>
            <a:ext cx="1318374" cy="365125"/>
          </a:xfrm>
          <a:prstGeom prst="rect">
            <a:avLst/>
          </a:prstGeom>
        </p:spPr>
        <p:txBody>
          <a:bodyPr/>
          <a:lstStyle/>
          <a:p>
            <a:fld id="{EEC69B0B-B8A3-4BEB-AC4A-E0DA085B5A33}" type="slidenum">
              <a:rPr lang="pl-PL" smtClean="0"/>
              <a:t>‹#›</a:t>
            </a:fld>
            <a:endParaRPr lang="pl-PL"/>
          </a:p>
        </p:txBody>
      </p:sp>
    </p:spTree>
    <p:extLst>
      <p:ext uri="{BB962C8B-B14F-4D97-AF65-F5344CB8AC3E}">
        <p14:creationId xmlns:p14="http://schemas.microsoft.com/office/powerpoint/2010/main" val="292505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3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38200" y="1511230"/>
            <a:ext cx="10561550" cy="743999"/>
          </a:xfr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CE17C7B-AF46-44F0-A4F9-810073AD4BC2}"/>
              </a:ext>
            </a:extLst>
          </p:cNvPr>
          <p:cNvSpPr>
            <a:spLocks noGrp="1"/>
          </p:cNvSpPr>
          <p:nvPr>
            <p:ph idx="1"/>
          </p:nvPr>
        </p:nvSpPr>
        <p:spPr>
          <a:xfrm>
            <a:off x="815225" y="2584836"/>
            <a:ext cx="10561550" cy="3457191"/>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10" name="Date Placeholder 3">
            <a:extLst>
              <a:ext uri="{FF2B5EF4-FFF2-40B4-BE49-F238E27FC236}">
                <a16:creationId xmlns:a16="http://schemas.microsoft.com/office/drawing/2014/main" id="{6599FB3E-22EE-4488-9938-984285D5D36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1" name="Footer Placeholder 4">
            <a:extLst>
              <a:ext uri="{FF2B5EF4-FFF2-40B4-BE49-F238E27FC236}">
                <a16:creationId xmlns:a16="http://schemas.microsoft.com/office/drawing/2014/main" id="{5FA49DDB-D68C-4FCB-9E1E-B062152A6E79}"/>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2" name="Slide Number Placeholder 5">
            <a:extLst>
              <a:ext uri="{FF2B5EF4-FFF2-40B4-BE49-F238E27FC236}">
                <a16:creationId xmlns:a16="http://schemas.microsoft.com/office/drawing/2014/main" id="{997FB28E-DDAB-4225-9151-D6AF4DD0C9AC}"/>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13379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_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03341B-8AD4-45FF-85E6-9D4DFAF87C5B}"/>
              </a:ext>
            </a:extLst>
          </p:cNvPr>
          <p:cNvSpPr>
            <a:spLocks noGrp="1"/>
          </p:cNvSpPr>
          <p:nvPr>
            <p:ph type="title"/>
          </p:nvPr>
        </p:nvSpPr>
        <p:spPr>
          <a:xfrm>
            <a:off x="815225" y="1491352"/>
            <a:ext cx="10561550" cy="743999"/>
          </a:xfrm>
        </p:spPr>
        <p:txBody>
          <a:bodyPr/>
          <a:lstStyle>
            <a:lvl1pPr>
              <a:defRPr>
                <a:solidFill>
                  <a:schemeClr val="bg1"/>
                </a:solidFill>
              </a:defRPr>
            </a:lvl1pPr>
          </a:lstStyle>
          <a:p>
            <a:r>
              <a:rPr lang="pl-PL" dirty="0"/>
              <a:t>Kliknij, aby edytować styl</a:t>
            </a:r>
          </a:p>
        </p:txBody>
      </p:sp>
      <p:sp>
        <p:nvSpPr>
          <p:cNvPr id="8" name="Symbol zastępczy zawartości 2">
            <a:extLst>
              <a:ext uri="{FF2B5EF4-FFF2-40B4-BE49-F238E27FC236}">
                <a16:creationId xmlns:a16="http://schemas.microsoft.com/office/drawing/2014/main" id="{4264D716-9C86-47F3-81F3-FDD5C027FE79}"/>
              </a:ext>
            </a:extLst>
          </p:cNvPr>
          <p:cNvSpPr>
            <a:spLocks noGrp="1"/>
          </p:cNvSpPr>
          <p:nvPr>
            <p:ph idx="1"/>
          </p:nvPr>
        </p:nvSpPr>
        <p:spPr>
          <a:xfrm>
            <a:off x="815225" y="2515716"/>
            <a:ext cx="10561550" cy="3526312"/>
          </a:xfrm>
        </p:spPr>
        <p:txBody>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AE7A552A-78F6-468E-97E4-6C150223EF65}"/>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F4A90475-8688-4DF9-AE5F-57C9FCFD93C0}"/>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B535DA37-1331-4FAC-9DAA-22049EE0B671}"/>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258568222"/>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theme" Target="../theme/theme1.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71"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F9634781-D2BC-4F10-90F0-C1340817C294}"/>
              </a:ext>
            </a:extLst>
          </p:cNvPr>
          <p:cNvSpPr>
            <a:spLocks noGrp="1"/>
          </p:cNvSpPr>
          <p:nvPr>
            <p:ph type="title"/>
          </p:nvPr>
        </p:nvSpPr>
        <p:spPr>
          <a:xfrm>
            <a:off x="815225" y="1491351"/>
            <a:ext cx="10561550" cy="1325563"/>
          </a:xfrm>
          <a:prstGeom prst="rect">
            <a:avLst/>
          </a:prstGeom>
        </p:spPr>
        <p:txBody>
          <a:bodyPr vert="horz" lIns="91440" tIns="45720" rIns="91440" bIns="45720" rtlCol="0" anchor="ctr">
            <a:normAutofit/>
          </a:bodyPr>
          <a:lstStyle/>
          <a:p>
            <a:r>
              <a:rPr lang="pl-PL" dirty="0"/>
              <a:t>Kliknij, aby edytować styl</a:t>
            </a:r>
          </a:p>
        </p:txBody>
      </p:sp>
      <p:sp>
        <p:nvSpPr>
          <p:cNvPr id="3" name="Symbol zastępczy tekstu 2">
            <a:extLst>
              <a:ext uri="{FF2B5EF4-FFF2-40B4-BE49-F238E27FC236}">
                <a16:creationId xmlns:a16="http://schemas.microsoft.com/office/drawing/2014/main" id="{362B27A7-0C29-455D-B4C8-0D2DF658D05C}"/>
              </a:ext>
            </a:extLst>
          </p:cNvPr>
          <p:cNvSpPr>
            <a:spLocks noGrp="1"/>
          </p:cNvSpPr>
          <p:nvPr>
            <p:ph type="body" idx="1"/>
          </p:nvPr>
        </p:nvSpPr>
        <p:spPr>
          <a:xfrm>
            <a:off x="815225" y="2974077"/>
            <a:ext cx="10561550" cy="3067950"/>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a:p>
            <a:pPr lvl="4"/>
            <a:r>
              <a:rPr lang="pl-PL" dirty="0"/>
              <a:t>Piąty poziom</a:t>
            </a:r>
          </a:p>
        </p:txBody>
      </p:sp>
      <p:sp>
        <p:nvSpPr>
          <p:cNvPr id="9" name="Date Placeholder 3">
            <a:extLst>
              <a:ext uri="{FF2B5EF4-FFF2-40B4-BE49-F238E27FC236}">
                <a16:creationId xmlns:a16="http://schemas.microsoft.com/office/drawing/2014/main" id="{85F1B18D-6C51-422D-9AFE-2C30B8901A9D}"/>
              </a:ext>
            </a:extLst>
          </p:cNvPr>
          <p:cNvSpPr>
            <a:spLocks noGrp="1"/>
          </p:cNvSpPr>
          <p:nvPr>
            <p:ph type="dt" sz="half" idx="2"/>
          </p:nvPr>
        </p:nvSpPr>
        <p:spPr>
          <a:xfrm>
            <a:off x="3896770" y="6364977"/>
            <a:ext cx="13176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l-PL" dirty="0"/>
          </a:p>
        </p:txBody>
      </p:sp>
      <p:sp>
        <p:nvSpPr>
          <p:cNvPr id="10" name="Footer Placeholder 4">
            <a:extLst>
              <a:ext uri="{FF2B5EF4-FFF2-40B4-BE49-F238E27FC236}">
                <a16:creationId xmlns:a16="http://schemas.microsoft.com/office/drawing/2014/main" id="{937C7BE0-6F3D-4269-88B9-109E689A5CC3}"/>
              </a:ext>
            </a:extLst>
          </p:cNvPr>
          <p:cNvSpPr>
            <a:spLocks noGrp="1"/>
          </p:cNvSpPr>
          <p:nvPr>
            <p:ph type="ftr" sz="quarter" idx="3"/>
          </p:nvPr>
        </p:nvSpPr>
        <p:spPr>
          <a:xfrm>
            <a:off x="5579063" y="6364977"/>
            <a:ext cx="391176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11" name="Slide Number Placeholder 5">
            <a:extLst>
              <a:ext uri="{FF2B5EF4-FFF2-40B4-BE49-F238E27FC236}">
                <a16:creationId xmlns:a16="http://schemas.microsoft.com/office/drawing/2014/main" id="{A8C7C7B7-76D0-463C-AFEA-DDB81329430D}"/>
              </a:ext>
            </a:extLst>
          </p:cNvPr>
          <p:cNvSpPr>
            <a:spLocks noGrp="1"/>
          </p:cNvSpPr>
          <p:nvPr>
            <p:ph type="sldNum" sz="quarter" idx="4"/>
          </p:nvPr>
        </p:nvSpPr>
        <p:spPr>
          <a:xfrm>
            <a:off x="9849899" y="6364977"/>
            <a:ext cx="152687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57E386-1E7B-4606-B452-EB79BD69F425}" type="slidenum">
              <a:rPr lang="pl-PL" smtClean="0"/>
              <a:t>‹#›</a:t>
            </a:fld>
            <a:endParaRPr lang="pl-PL"/>
          </a:p>
        </p:txBody>
      </p:sp>
    </p:spTree>
    <p:extLst>
      <p:ext uri="{BB962C8B-B14F-4D97-AF65-F5344CB8AC3E}">
        <p14:creationId xmlns:p14="http://schemas.microsoft.com/office/powerpoint/2010/main" val="3755633344"/>
      </p:ext>
    </p:extLst>
  </p:cSld>
  <p:clrMap bg1="lt1" tx1="dk1" bg2="lt2" tx2="dk2" accent1="accent1" accent2="accent2" accent3="accent3" accent4="accent4" accent5="accent5" accent6="accent6" hlink="hlink" folHlink="folHlink"/>
  <p:sldLayoutIdLst>
    <p:sldLayoutId id="2147483754" r:id="rId1"/>
    <p:sldLayoutId id="2147483765" r:id="rId2"/>
    <p:sldLayoutId id="2147483766" r:id="rId3"/>
    <p:sldLayoutId id="2147483767" r:id="rId4"/>
    <p:sldLayoutId id="2147483755" r:id="rId5"/>
    <p:sldLayoutId id="2147483768" r:id="rId6"/>
    <p:sldLayoutId id="2147483769" r:id="rId7"/>
    <p:sldLayoutId id="2147483770" r:id="rId8"/>
    <p:sldLayoutId id="2147483771" r:id="rId9"/>
    <p:sldLayoutId id="2147483772" r:id="rId10"/>
    <p:sldLayoutId id="2147483773" r:id="rId11"/>
    <p:sldLayoutId id="2147483774" r:id="rId12"/>
    <p:sldLayoutId id="2147483756" r:id="rId13"/>
    <p:sldLayoutId id="2147483775" r:id="rId14"/>
    <p:sldLayoutId id="2147483776" r:id="rId15"/>
    <p:sldLayoutId id="2147483777" r:id="rId16"/>
    <p:sldLayoutId id="2147483757" r:id="rId17"/>
    <p:sldLayoutId id="2147483778" r:id="rId18"/>
    <p:sldLayoutId id="2147483779" r:id="rId19"/>
    <p:sldLayoutId id="2147483780" r:id="rId20"/>
    <p:sldLayoutId id="2147483781" r:id="rId21"/>
    <p:sldLayoutId id="2147483782" r:id="rId22"/>
    <p:sldLayoutId id="2147483783" r:id="rId23"/>
    <p:sldLayoutId id="2147483787" r:id="rId24"/>
    <p:sldLayoutId id="2147483788" r:id="rId25"/>
    <p:sldLayoutId id="2147483789" r:id="rId26"/>
    <p:sldLayoutId id="2147483790" r:id="rId27"/>
    <p:sldLayoutId id="2147483791" r:id="rId28"/>
    <p:sldLayoutId id="2147483792" r:id="rId29"/>
    <p:sldLayoutId id="2147483793" r:id="rId30"/>
    <p:sldLayoutId id="2147483794" r:id="rId31"/>
    <p:sldLayoutId id="2147483795" r:id="rId32"/>
    <p:sldLayoutId id="2147483796" r:id="rId33"/>
    <p:sldLayoutId id="2147483758" r:id="rId34"/>
    <p:sldLayoutId id="2147483797" r:id="rId35"/>
    <p:sldLayoutId id="2147483798" r:id="rId36"/>
    <p:sldLayoutId id="2147483799" r:id="rId37"/>
    <p:sldLayoutId id="2147483800" r:id="rId38"/>
    <p:sldLayoutId id="2147483759" r:id="rId39"/>
    <p:sldLayoutId id="2147483801" r:id="rId40"/>
    <p:sldLayoutId id="2147483802" r:id="rId41"/>
    <p:sldLayoutId id="2147483803" r:id="rId42"/>
    <p:sldLayoutId id="2147483804" r:id="rId43"/>
    <p:sldLayoutId id="2147483805" r:id="rId44"/>
    <p:sldLayoutId id="2147483806" r:id="rId45"/>
    <p:sldLayoutId id="2147483760" r:id="rId46"/>
    <p:sldLayoutId id="2147483784" r:id="rId47"/>
    <p:sldLayoutId id="2147483786" r:id="rId48"/>
    <p:sldLayoutId id="2147483785" r:id="rId49"/>
    <p:sldLayoutId id="2147483761" r:id="rId50"/>
    <p:sldLayoutId id="2147483807" r:id="rId51"/>
    <p:sldLayoutId id="2147483808" r:id="rId52"/>
    <p:sldLayoutId id="2147483809" r:id="rId53"/>
    <p:sldLayoutId id="2147483815" r:id="rId54"/>
    <p:sldLayoutId id="2147483816" r:id="rId55"/>
    <p:sldLayoutId id="2147483817" r:id="rId56"/>
    <p:sldLayoutId id="2147483818" r:id="rId57"/>
    <p:sldLayoutId id="2147483813" r:id="rId58"/>
    <p:sldLayoutId id="2147483814" r:id="rId59"/>
    <p:sldLayoutId id="2147483762" r:id="rId60"/>
    <p:sldLayoutId id="2147483810" r:id="rId61"/>
    <p:sldLayoutId id="2147483811" r:id="rId62"/>
    <p:sldLayoutId id="2147483812" r:id="rId63"/>
    <p:sldLayoutId id="2147483763" r:id="rId64"/>
    <p:sldLayoutId id="2147483819" r:id="rId65"/>
    <p:sldLayoutId id="2147483821" r:id="rId66"/>
    <p:sldLayoutId id="2147483822" r:id="rId67"/>
    <p:sldLayoutId id="2147483764" r:id="rId68"/>
    <p:sldLayoutId id="2147483823" r:id="rId69"/>
    <p:sldLayoutId id="2147483824" r:id="rId70"/>
    <p:sldLayoutId id="2147483825" r:id="rId71"/>
    <p:sldLayoutId id="2147483826" r:id="rId72"/>
    <p:sldLayoutId id="2147483827" r:id="rId7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ytuł 8">
            <a:extLst>
              <a:ext uri="{FF2B5EF4-FFF2-40B4-BE49-F238E27FC236}">
                <a16:creationId xmlns:a16="http://schemas.microsoft.com/office/drawing/2014/main" id="{514F3CC2-86AC-4C7E-A261-E5A0D64C65D3}"/>
              </a:ext>
            </a:extLst>
          </p:cNvPr>
          <p:cNvSpPr>
            <a:spLocks noGrp="1"/>
          </p:cNvSpPr>
          <p:nvPr>
            <p:ph type="ctrTitle"/>
          </p:nvPr>
        </p:nvSpPr>
        <p:spPr>
          <a:xfrm>
            <a:off x="815225" y="1455840"/>
            <a:ext cx="10561550" cy="2544046"/>
          </a:xfrm>
        </p:spPr>
        <p:txBody>
          <a:bodyPr>
            <a:normAutofit fontScale="90000"/>
          </a:bodyPr>
          <a:lstStyle/>
          <a:p>
            <a:br>
              <a:rPr lang="pl-PL" dirty="0"/>
            </a:br>
            <a:br>
              <a:rPr lang="pl-PL" dirty="0"/>
            </a:br>
            <a:endParaRPr lang="pl-PL" dirty="0"/>
          </a:p>
        </p:txBody>
      </p:sp>
      <p:sp>
        <p:nvSpPr>
          <p:cNvPr id="10" name="Podtytuł 9">
            <a:extLst>
              <a:ext uri="{FF2B5EF4-FFF2-40B4-BE49-F238E27FC236}">
                <a16:creationId xmlns:a16="http://schemas.microsoft.com/office/drawing/2014/main" id="{73380C29-4305-4F4C-881C-7050E0BECBE8}"/>
              </a:ext>
            </a:extLst>
          </p:cNvPr>
          <p:cNvSpPr>
            <a:spLocks noGrp="1"/>
          </p:cNvSpPr>
          <p:nvPr>
            <p:ph type="subTitle" idx="1"/>
          </p:nvPr>
        </p:nvSpPr>
        <p:spPr>
          <a:xfrm>
            <a:off x="815225" y="1842655"/>
            <a:ext cx="10561550" cy="4197990"/>
          </a:xfrm>
        </p:spPr>
        <p:txBody>
          <a:bodyPr>
            <a:normAutofit/>
          </a:bodyPr>
          <a:lstStyle/>
          <a:p>
            <a:r>
              <a:rPr lang="pl-PL" sz="3600" b="1" dirty="0"/>
              <a:t>Odpowiedzialność prawna mediów</a:t>
            </a:r>
          </a:p>
        </p:txBody>
      </p:sp>
    </p:spTree>
    <p:extLst>
      <p:ext uri="{BB962C8B-B14F-4D97-AF65-F5344CB8AC3E}">
        <p14:creationId xmlns:p14="http://schemas.microsoft.com/office/powerpoint/2010/main" val="3594635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A17F429-2AD2-464C-AADF-294C0E178790}"/>
              </a:ext>
            </a:extLst>
          </p:cNvPr>
          <p:cNvSpPr>
            <a:spLocks noGrp="1"/>
          </p:cNvSpPr>
          <p:nvPr>
            <p:ph type="title"/>
          </p:nvPr>
        </p:nvSpPr>
        <p:spPr/>
        <p:txBody>
          <a:bodyPr>
            <a:normAutofit fontScale="90000"/>
          </a:bodyPr>
          <a:lstStyle/>
          <a:p>
            <a:r>
              <a:rPr lang="pl-PL" dirty="0"/>
              <a:t>Modyfikacja reguł odpowiedzialności-art.42</a:t>
            </a:r>
          </a:p>
        </p:txBody>
      </p:sp>
      <p:sp>
        <p:nvSpPr>
          <p:cNvPr id="3" name="Symbol zastępczy zawartości 2">
            <a:extLst>
              <a:ext uri="{FF2B5EF4-FFF2-40B4-BE49-F238E27FC236}">
                <a16:creationId xmlns:a16="http://schemas.microsoft.com/office/drawing/2014/main" id="{0610704F-57AD-4EEF-8CAF-A6BEC16B6FE1}"/>
              </a:ext>
            </a:extLst>
          </p:cNvPr>
          <p:cNvSpPr>
            <a:spLocks noGrp="1"/>
          </p:cNvSpPr>
          <p:nvPr>
            <p:ph idx="1"/>
          </p:nvPr>
        </p:nvSpPr>
        <p:spPr/>
        <p:txBody>
          <a:bodyPr>
            <a:normAutofit fontScale="92500" lnSpcReduction="20000"/>
          </a:bodyPr>
          <a:lstStyle/>
          <a:p>
            <a:pPr marL="0" indent="0" algn="just">
              <a:buNone/>
            </a:pPr>
            <a:r>
              <a:rPr lang="pl-PL" dirty="0"/>
              <a:t>Wyłączona jest,  zgodnie z art. 42 prawa prasowego, odpowiedzialność redaktora za treść publikacji nadesłanych przez PAP. Wyjątek ten nie dotyczy innych agencji prasowych, których materiały byłyby przedrukowywane. </a:t>
            </a:r>
          </a:p>
          <a:p>
            <a:pPr marL="0" indent="0" algn="just">
              <a:buNone/>
            </a:pPr>
            <a:r>
              <a:rPr lang="pl-PL" dirty="0"/>
              <a:t>Wyłączona jest odpowiedzialność redaktora za treść opublikowanych wyroków, listów gończych oraz komunikatów urzędowych. </a:t>
            </a:r>
          </a:p>
          <a:p>
            <a:pPr marL="0" indent="0" algn="just">
              <a:buNone/>
            </a:pPr>
            <a:r>
              <a:rPr lang="pl-PL" dirty="0"/>
              <a:t>Ustawa wyłącza ponadto odpowiedzialność wydawcy i redaktora za treść ogłoszeń i reklam opublikowanych zgodnie z przepisami prawa prasowego. </a:t>
            </a:r>
          </a:p>
          <a:p>
            <a:pPr marL="0" indent="0">
              <a:buNone/>
            </a:pPr>
            <a:r>
              <a:rPr lang="pl-PL" dirty="0"/>
              <a:t> </a:t>
            </a:r>
          </a:p>
          <a:p>
            <a:endParaRPr lang="pl-PL" dirty="0"/>
          </a:p>
        </p:txBody>
      </p:sp>
    </p:spTree>
    <p:extLst>
      <p:ext uri="{BB962C8B-B14F-4D97-AF65-F5344CB8AC3E}">
        <p14:creationId xmlns:p14="http://schemas.microsoft.com/office/powerpoint/2010/main" val="1939750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8762A8-444B-4BED-90A6-1F2C5E9252A1}"/>
              </a:ext>
            </a:extLst>
          </p:cNvPr>
          <p:cNvSpPr>
            <a:spLocks noGrp="1"/>
          </p:cNvSpPr>
          <p:nvPr>
            <p:ph type="title"/>
          </p:nvPr>
        </p:nvSpPr>
        <p:spPr/>
        <p:txBody>
          <a:bodyPr/>
          <a:lstStyle/>
          <a:p>
            <a:r>
              <a:rPr lang="pl-PL" dirty="0"/>
              <a:t>Odpowiedzialność karna</a:t>
            </a:r>
          </a:p>
        </p:txBody>
      </p:sp>
      <p:sp>
        <p:nvSpPr>
          <p:cNvPr id="3" name="Symbol zastępczy zawartości 2">
            <a:extLst>
              <a:ext uri="{FF2B5EF4-FFF2-40B4-BE49-F238E27FC236}">
                <a16:creationId xmlns:a16="http://schemas.microsoft.com/office/drawing/2014/main" id="{D8BD63EF-978E-400B-B770-C8813C0F65C2}"/>
              </a:ext>
            </a:extLst>
          </p:cNvPr>
          <p:cNvSpPr>
            <a:spLocks noGrp="1"/>
          </p:cNvSpPr>
          <p:nvPr>
            <p:ph idx="1"/>
          </p:nvPr>
        </p:nvSpPr>
        <p:spPr/>
        <p:txBody>
          <a:bodyPr>
            <a:normAutofit/>
          </a:bodyPr>
          <a:lstStyle/>
          <a:p>
            <a:r>
              <a:rPr lang="pl-PL" b="1" dirty="0"/>
              <a:t>Zasada subsydiarności</a:t>
            </a:r>
          </a:p>
          <a:p>
            <a:r>
              <a:rPr lang="pl-PL" b="1" dirty="0"/>
              <a:t>Zasada proporcjonalności</a:t>
            </a:r>
          </a:p>
          <a:p>
            <a:pPr marL="0" indent="0">
              <a:buNone/>
            </a:pPr>
            <a:endParaRPr lang="pl-PL" dirty="0">
              <a:highlight>
                <a:srgbClr val="FFFF00"/>
              </a:highlight>
            </a:endParaRPr>
          </a:p>
          <a:p>
            <a:pPr>
              <a:buFont typeface="Wingdings" panose="05000000000000000000" pitchFamily="2" charset="2"/>
              <a:buChar char="Ø"/>
            </a:pPr>
            <a:r>
              <a:rPr lang="pl-PL" dirty="0"/>
              <a:t>Przestępstwa z ustawy prawo prasowe są w</a:t>
            </a:r>
            <a:r>
              <a:rPr lang="pl-PL" u="sng" dirty="0"/>
              <a:t>ystępkami</a:t>
            </a:r>
            <a:r>
              <a:rPr lang="pl-PL" dirty="0"/>
              <a:t> (art. 43, art. 44 ust.1, ar.44 ust.2, art. 47, art. 48, art. 49, art. 49a)</a:t>
            </a:r>
          </a:p>
          <a:p>
            <a:pPr>
              <a:buFont typeface="Wingdings" panose="05000000000000000000" pitchFamily="2" charset="2"/>
              <a:buChar char="Ø"/>
            </a:pPr>
            <a:r>
              <a:rPr lang="pl-PL" dirty="0"/>
              <a:t>Wykroczenia (art.45, art. 49b prawa prasowego).</a:t>
            </a:r>
          </a:p>
          <a:p>
            <a:endParaRPr lang="pl-PL" dirty="0">
              <a:highlight>
                <a:srgbClr val="FFFF00"/>
              </a:highlight>
            </a:endParaRPr>
          </a:p>
        </p:txBody>
      </p:sp>
    </p:spTree>
    <p:extLst>
      <p:ext uri="{BB962C8B-B14F-4D97-AF65-F5344CB8AC3E}">
        <p14:creationId xmlns:p14="http://schemas.microsoft.com/office/powerpoint/2010/main" val="708569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F343C6F-ABD9-4CAD-A703-406AB91BEBC5}"/>
              </a:ext>
            </a:extLst>
          </p:cNvPr>
          <p:cNvSpPr>
            <a:spLocks noGrp="1"/>
          </p:cNvSpPr>
          <p:nvPr>
            <p:ph type="title"/>
          </p:nvPr>
        </p:nvSpPr>
        <p:spPr/>
        <p:txBody>
          <a:bodyPr/>
          <a:lstStyle/>
          <a:p>
            <a:r>
              <a:rPr lang="pl-PL" dirty="0"/>
              <a:t>Przestępstwa porządkowo-prasowe</a:t>
            </a:r>
          </a:p>
        </p:txBody>
      </p:sp>
      <p:sp>
        <p:nvSpPr>
          <p:cNvPr id="3" name="Symbol zastępczy zawartości 2">
            <a:extLst>
              <a:ext uri="{FF2B5EF4-FFF2-40B4-BE49-F238E27FC236}">
                <a16:creationId xmlns:a16="http://schemas.microsoft.com/office/drawing/2014/main" id="{DC931902-613B-4299-9A1D-A67D535A096C}"/>
              </a:ext>
            </a:extLst>
          </p:cNvPr>
          <p:cNvSpPr>
            <a:spLocks noGrp="1"/>
          </p:cNvSpPr>
          <p:nvPr>
            <p:ph idx="1"/>
          </p:nvPr>
        </p:nvSpPr>
        <p:spPr/>
        <p:txBody>
          <a:bodyPr>
            <a:normAutofit fontScale="55000" lnSpcReduction="20000"/>
          </a:bodyPr>
          <a:lstStyle/>
          <a:p>
            <a:pPr marL="0" indent="0" algn="just">
              <a:buNone/>
            </a:pPr>
            <a:r>
              <a:rPr lang="pl-PL" b="1" dirty="0"/>
              <a:t>- czyny określające warunki wydawania dziennika lub czasopisma oraz koncesjonowania i rejestracji programów radiowych i telewizyjnych. Są to art.: 45 prawa prasowego </a:t>
            </a:r>
            <a:r>
              <a:rPr lang="pl-PL" dirty="0"/>
              <a:t>(zgodnie z którym, kto wydaje dziennik lub czasopismo bez rejestracji albo zawieszone podlega karze grzywny)</a:t>
            </a:r>
            <a:r>
              <a:rPr lang="pl-PL" b="1" dirty="0"/>
              <a:t>, art. 49 w zw. z art. 27 prawa prasowego </a:t>
            </a:r>
            <a:r>
              <a:rPr lang="pl-PL" dirty="0"/>
              <a:t>(przewidujący karę</a:t>
            </a:r>
            <a:r>
              <a:rPr lang="pl-PL" b="1" dirty="0"/>
              <a:t> </a:t>
            </a:r>
            <a:r>
              <a:rPr lang="pl-PL" dirty="0"/>
              <a:t>grzywny albo karę ograniczenia wolności za złamanie przepisu dotyczącego </a:t>
            </a:r>
            <a:r>
              <a:rPr lang="pl-PL" i="1" dirty="0" err="1"/>
              <a:t>impressum</a:t>
            </a:r>
            <a:r>
              <a:rPr lang="pl-PL" dirty="0"/>
              <a:t>)</a:t>
            </a:r>
            <a:r>
              <a:rPr lang="pl-PL" b="1" dirty="0"/>
              <a:t> i art. 52 ust.1-2 ustawy o radiofonii i telewizji</a:t>
            </a:r>
            <a:r>
              <a:rPr lang="pl-PL" dirty="0"/>
              <a:t>,</a:t>
            </a:r>
            <a:r>
              <a:rPr lang="pl-PL" b="1" dirty="0"/>
              <a:t> </a:t>
            </a:r>
            <a:r>
              <a:rPr lang="pl-PL" dirty="0"/>
              <a:t>stanowiącym, iż kto rozpowszechnia program radiowy lub telewizyjny bez koncesji,  podlega grzywnie, karze ograniczenia wolności albo pozbawienia wolności do lat 2. Kto rozprowadza program radiowy lub telewizyjny bez wpisu do rejestru podlega grzywnie, karze ograniczenia wolności albo pozbawienia wolności do roku.</a:t>
            </a:r>
          </a:p>
          <a:p>
            <a:pPr marL="0" indent="0" algn="just">
              <a:buNone/>
            </a:pPr>
            <a:r>
              <a:rPr lang="pl-PL" b="1" dirty="0"/>
              <a:t>- czyny zabronione, które precyzują obowiązek lub zakaz publikacji określonych materiałów prasowych albo zakaz ujawniania określonych informacji. Są to: art. 47 prawa prasowego </a:t>
            </a:r>
            <a:r>
              <a:rPr lang="pl-PL" dirty="0"/>
              <a:t>(przewidujący karę</a:t>
            </a:r>
            <a:r>
              <a:rPr lang="pl-PL" b="1" dirty="0"/>
              <a:t> </a:t>
            </a:r>
            <a:r>
              <a:rPr lang="pl-PL" dirty="0"/>
              <a:t>grzywny albo karę ograniczenia wolności dla redaktora naczelnego za uchylanie się od obowiązku opublikowania komunikatu urzędowego, ogłoszenia sądu lub innego organu państwowego, jak również listu gończego), </a:t>
            </a:r>
            <a:r>
              <a:rPr lang="pl-PL" b="1" dirty="0"/>
              <a:t>art. 43</a:t>
            </a:r>
            <a:r>
              <a:rPr lang="pl-PL" dirty="0"/>
              <a:t> (zmuszenie dziennikarza do opublikowania lub zaniechania opublikowania materiału prasowego albo do podjęcia lub zaniechania interwencji prasowej) i </a:t>
            </a:r>
            <a:r>
              <a:rPr lang="pl-PL" b="1" dirty="0"/>
              <a:t>art. 44</a:t>
            </a:r>
            <a:r>
              <a:rPr lang="pl-PL" dirty="0"/>
              <a:t> (utrudnianie lub tłumienie krytyki prasowej) </a:t>
            </a:r>
            <a:r>
              <a:rPr lang="pl-PL" b="1" dirty="0"/>
              <a:t>oraz 49 w zw. z art. 3, art.11 ust.2, art.14 i 15 ust.2 prawa prasowego </a:t>
            </a:r>
            <a:r>
              <a:rPr lang="pl-PL" dirty="0"/>
              <a:t>(przewidujący karę</a:t>
            </a:r>
            <a:r>
              <a:rPr lang="pl-PL" b="1" dirty="0"/>
              <a:t> </a:t>
            </a:r>
            <a:r>
              <a:rPr lang="pl-PL" dirty="0"/>
              <a:t>grzywny albo karę ograniczenia wolności za działania sprzeczne z zasadami prawa prasowego i naruszające ich treść)</a:t>
            </a:r>
            <a:r>
              <a:rPr lang="pl-PL" b="1" dirty="0"/>
              <a:t>.</a:t>
            </a:r>
            <a:endParaRPr lang="pl-PL" dirty="0"/>
          </a:p>
          <a:p>
            <a:pPr marL="0" indent="0" algn="just">
              <a:buNone/>
            </a:pPr>
            <a:r>
              <a:rPr lang="pl-PL" b="1" dirty="0"/>
              <a:t>- rozpowszechnienie materiału prasowego objętego przepadkiem lub prasy zabezpieczonej jako dowód rzeczowy</a:t>
            </a:r>
            <a:r>
              <a:rPr lang="pl-PL" dirty="0"/>
              <a:t>, o czym stanowi art. 48 prawa prasowego, przewidujący karę grzywny lub ograniczenia wolności, </a:t>
            </a:r>
          </a:p>
          <a:p>
            <a:pPr marL="0" indent="0" algn="just">
              <a:buNone/>
            </a:pPr>
            <a:r>
              <a:rPr lang="pl-PL" dirty="0"/>
              <a:t>-</a:t>
            </a:r>
            <a:r>
              <a:rPr lang="pl-PL" b="1" dirty="0"/>
              <a:t> zaniechanie niedopuszczenia do publikacji bezprawnego kryminalnie materiału prasowego </a:t>
            </a:r>
            <a:r>
              <a:rPr lang="pl-PL" dirty="0"/>
              <a:t>(art. 49 a prawa prasowego, przewiduje w tym przypadku karę grzywny  albo ograniczenia wolności).</a:t>
            </a:r>
          </a:p>
          <a:p>
            <a:endParaRPr lang="pl-PL" dirty="0"/>
          </a:p>
        </p:txBody>
      </p:sp>
    </p:spTree>
    <p:extLst>
      <p:ext uri="{BB962C8B-B14F-4D97-AF65-F5344CB8AC3E}">
        <p14:creationId xmlns:p14="http://schemas.microsoft.com/office/powerpoint/2010/main" val="633241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3A86EF1-E568-4F3A-A435-51C5B988CA34}"/>
              </a:ext>
            </a:extLst>
          </p:cNvPr>
          <p:cNvSpPr>
            <a:spLocks noGrp="1"/>
          </p:cNvSpPr>
          <p:nvPr>
            <p:ph type="title"/>
          </p:nvPr>
        </p:nvSpPr>
        <p:spPr/>
        <p:txBody>
          <a:bodyPr>
            <a:normAutofit fontScale="90000"/>
          </a:bodyPr>
          <a:lstStyle/>
          <a:p>
            <a:r>
              <a:rPr lang="pl-PL" dirty="0"/>
              <a:t>Szantaż wobec dziennikarza-art. 43 prawa prasowego</a:t>
            </a:r>
          </a:p>
        </p:txBody>
      </p:sp>
      <p:sp>
        <p:nvSpPr>
          <p:cNvPr id="3" name="Symbol zastępczy zawartości 2">
            <a:extLst>
              <a:ext uri="{FF2B5EF4-FFF2-40B4-BE49-F238E27FC236}">
                <a16:creationId xmlns:a16="http://schemas.microsoft.com/office/drawing/2014/main" id="{2F60575F-1459-4644-9EEB-C7B6B0316B6B}"/>
              </a:ext>
            </a:extLst>
          </p:cNvPr>
          <p:cNvSpPr>
            <a:spLocks noGrp="1"/>
          </p:cNvSpPr>
          <p:nvPr>
            <p:ph idx="1"/>
          </p:nvPr>
        </p:nvSpPr>
        <p:spPr/>
        <p:txBody>
          <a:bodyPr>
            <a:normAutofit fontScale="92500" lnSpcReduction="20000"/>
          </a:bodyPr>
          <a:lstStyle/>
          <a:p>
            <a:pPr marL="0" indent="0" algn="just">
              <a:buNone/>
            </a:pPr>
            <a:r>
              <a:rPr lang="pl-PL" dirty="0"/>
              <a:t>Kto </a:t>
            </a:r>
            <a:r>
              <a:rPr lang="pl-PL" b="1" dirty="0"/>
              <a:t>używa przemocy </a:t>
            </a:r>
            <a:r>
              <a:rPr lang="pl-PL" dirty="0"/>
              <a:t>(użycie siły fizycznej) lub </a:t>
            </a:r>
            <a:r>
              <a:rPr lang="pl-PL" b="1" dirty="0"/>
              <a:t>groźby bezprawnej </a:t>
            </a:r>
            <a:r>
              <a:rPr lang="pl-PL" u="sng" dirty="0"/>
              <a:t>w celu</a:t>
            </a:r>
            <a:r>
              <a:rPr lang="pl-PL" dirty="0"/>
              <a:t> </a:t>
            </a:r>
            <a:r>
              <a:rPr lang="pl-PL" b="1" dirty="0"/>
              <a:t>zmuszenia d</a:t>
            </a:r>
            <a:r>
              <a:rPr lang="pl-PL" b="1" u="sng" dirty="0"/>
              <a:t>ziennikarza</a:t>
            </a:r>
            <a:r>
              <a:rPr lang="pl-PL" dirty="0"/>
              <a:t> do:</a:t>
            </a:r>
          </a:p>
          <a:p>
            <a:pPr algn="just">
              <a:buFont typeface="Wingdings" panose="05000000000000000000" pitchFamily="2" charset="2"/>
              <a:buChar char="Ø"/>
            </a:pPr>
            <a:r>
              <a:rPr lang="pl-PL" dirty="0"/>
              <a:t> opublikowania</a:t>
            </a:r>
          </a:p>
          <a:p>
            <a:pPr algn="just">
              <a:buFont typeface="Wingdings" panose="05000000000000000000" pitchFamily="2" charset="2"/>
              <a:buChar char="Ø"/>
            </a:pPr>
            <a:r>
              <a:rPr lang="pl-PL" dirty="0"/>
              <a:t> zaniechania opublikowania materiału prasowego </a:t>
            </a:r>
          </a:p>
          <a:p>
            <a:pPr algn="just">
              <a:buFont typeface="Wingdings" panose="05000000000000000000" pitchFamily="2" charset="2"/>
              <a:buChar char="Ø"/>
            </a:pPr>
            <a:r>
              <a:rPr lang="pl-PL" dirty="0"/>
              <a:t>podjęcia interwencji prasowej </a:t>
            </a:r>
          </a:p>
          <a:p>
            <a:pPr algn="just">
              <a:buFont typeface="Wingdings" panose="05000000000000000000" pitchFamily="2" charset="2"/>
              <a:buChar char="Ø"/>
            </a:pPr>
            <a:r>
              <a:rPr lang="pl-PL" dirty="0"/>
              <a:t> zaniechania interwencji prasowej</a:t>
            </a:r>
          </a:p>
          <a:p>
            <a:pPr marL="0" indent="0" algn="just">
              <a:buNone/>
            </a:pPr>
            <a:r>
              <a:rPr lang="pl-PL" dirty="0"/>
              <a:t> </a:t>
            </a:r>
            <a:r>
              <a:rPr lang="pl-PL" b="1" dirty="0"/>
              <a:t>podlega karze pozbawienia wolności do lat 3. </a:t>
            </a:r>
          </a:p>
          <a:p>
            <a:pPr marL="0" indent="0" algn="just">
              <a:buNone/>
            </a:pPr>
            <a:r>
              <a:rPr lang="pl-PL" dirty="0"/>
              <a:t>Przestępstwo może być popełnione jedynie umyślne. Ścigane jest z urzędu. Właściwy jest sąd okręgowy.</a:t>
            </a:r>
          </a:p>
        </p:txBody>
      </p:sp>
    </p:spTree>
    <p:extLst>
      <p:ext uri="{BB962C8B-B14F-4D97-AF65-F5344CB8AC3E}">
        <p14:creationId xmlns:p14="http://schemas.microsoft.com/office/powerpoint/2010/main" val="1047972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AA6E93-50F4-4EC0-A78D-64F1865F5B65}"/>
              </a:ext>
            </a:extLst>
          </p:cNvPr>
          <p:cNvSpPr>
            <a:spLocks noGrp="1"/>
          </p:cNvSpPr>
          <p:nvPr>
            <p:ph type="title"/>
          </p:nvPr>
        </p:nvSpPr>
        <p:spPr/>
        <p:txBody>
          <a:bodyPr/>
          <a:lstStyle/>
          <a:p>
            <a:r>
              <a:rPr lang="pl-PL" dirty="0"/>
              <a:t>Przestępstwa związane z krytyką prasową</a:t>
            </a:r>
          </a:p>
        </p:txBody>
      </p:sp>
      <p:sp>
        <p:nvSpPr>
          <p:cNvPr id="3" name="Symbol zastępczy zawartości 2">
            <a:extLst>
              <a:ext uri="{FF2B5EF4-FFF2-40B4-BE49-F238E27FC236}">
                <a16:creationId xmlns:a16="http://schemas.microsoft.com/office/drawing/2014/main" id="{10EA9B69-00AA-4F58-AB65-D308CA2C82B7}"/>
              </a:ext>
            </a:extLst>
          </p:cNvPr>
          <p:cNvSpPr>
            <a:spLocks noGrp="1"/>
          </p:cNvSpPr>
          <p:nvPr>
            <p:ph idx="1"/>
          </p:nvPr>
        </p:nvSpPr>
        <p:spPr/>
        <p:txBody>
          <a:bodyPr>
            <a:normAutofit fontScale="85000" lnSpcReduction="10000"/>
          </a:bodyPr>
          <a:lstStyle/>
          <a:p>
            <a:pPr marL="0" indent="0">
              <a:buNone/>
            </a:pPr>
            <a:r>
              <a:rPr lang="pl-PL" dirty="0"/>
              <a:t>Przepis art. 44 ust.1 prawa prasowego, dotyczy</a:t>
            </a:r>
          </a:p>
          <a:p>
            <a:pPr>
              <a:buFont typeface="Wingdings" panose="05000000000000000000" pitchFamily="2" charset="2"/>
              <a:buChar char="Ø"/>
            </a:pPr>
            <a:r>
              <a:rPr lang="pl-PL" b="1" dirty="0"/>
              <a:t>UTRUDNIANIA KRYTYKI </a:t>
            </a:r>
            <a:r>
              <a:rPr lang="pl-PL" dirty="0"/>
              <a:t>(jest to tzw. przestępstwo </a:t>
            </a:r>
            <a:r>
              <a:rPr lang="pl-PL" dirty="0" err="1"/>
              <a:t>bezskutkowe</a:t>
            </a:r>
            <a:r>
              <a:rPr lang="pl-PL" dirty="0"/>
              <a:t>)</a:t>
            </a:r>
          </a:p>
          <a:p>
            <a:pPr>
              <a:buFont typeface="Wingdings" panose="05000000000000000000" pitchFamily="2" charset="2"/>
              <a:buChar char="Ø"/>
            </a:pPr>
            <a:r>
              <a:rPr lang="pl-PL" b="1" dirty="0"/>
              <a:t>TŁUMIENIA KRYTYKI </a:t>
            </a:r>
            <a:r>
              <a:rPr lang="pl-PL" dirty="0"/>
              <a:t>(jest to przestępstwo skutkowe)</a:t>
            </a:r>
            <a:endParaRPr lang="pl-PL" b="1" dirty="0"/>
          </a:p>
          <a:p>
            <a:pPr marL="0" indent="0" algn="just">
              <a:buNone/>
            </a:pPr>
            <a:r>
              <a:rPr lang="pl-PL" dirty="0"/>
              <a:t>Przepis art. 44 ust.2 prawa prasowego, stanowi, iż tej samej karze podlega, kto nadużywając swego stanowiska lub funkcji </a:t>
            </a:r>
            <a:r>
              <a:rPr lang="pl-PL" b="1" dirty="0"/>
              <a:t>działa na szkodę innej osoby z powodu krytyki prasowej</a:t>
            </a:r>
            <a:r>
              <a:rPr lang="pl-PL" dirty="0"/>
              <a:t>, opublikowanej w społecznie uzasadnionym interesie. </a:t>
            </a:r>
          </a:p>
          <a:p>
            <a:pPr marL="0" indent="0" algn="just">
              <a:buNone/>
            </a:pPr>
            <a:r>
              <a:rPr lang="pl-PL" dirty="0"/>
              <a:t>Przestępstwa te mogą być popełnione wyłącznie z winy umyślnej.</a:t>
            </a:r>
          </a:p>
          <a:p>
            <a:pPr marL="0" indent="0" algn="just">
              <a:buNone/>
            </a:pPr>
            <a:r>
              <a:rPr lang="pl-PL" b="1" dirty="0"/>
              <a:t>Kara: grzywny albo ograniczenia wolności.</a:t>
            </a:r>
          </a:p>
          <a:p>
            <a:pPr marL="0" indent="0" algn="just">
              <a:buNone/>
            </a:pPr>
            <a:r>
              <a:rPr lang="pl-PL" dirty="0"/>
              <a:t>Właściwy jest sąd okręgowy.</a:t>
            </a:r>
            <a:endParaRPr lang="pl-PL" b="1" dirty="0"/>
          </a:p>
          <a:p>
            <a:pPr marL="0" indent="0" algn="just">
              <a:buNone/>
            </a:pPr>
            <a:endParaRPr lang="pl-PL" b="1" dirty="0"/>
          </a:p>
        </p:txBody>
      </p:sp>
    </p:spTree>
    <p:extLst>
      <p:ext uri="{BB962C8B-B14F-4D97-AF65-F5344CB8AC3E}">
        <p14:creationId xmlns:p14="http://schemas.microsoft.com/office/powerpoint/2010/main" val="2121578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FBB374A-BA0B-44E7-A868-F9F9B8C296B2}"/>
              </a:ext>
            </a:extLst>
          </p:cNvPr>
          <p:cNvSpPr>
            <a:spLocks noGrp="1"/>
          </p:cNvSpPr>
          <p:nvPr>
            <p:ph type="title"/>
          </p:nvPr>
        </p:nvSpPr>
        <p:spPr/>
        <p:txBody>
          <a:bodyPr>
            <a:noAutofit/>
          </a:bodyPr>
          <a:lstStyle/>
          <a:p>
            <a:r>
              <a:rPr lang="pl-PL" sz="2800" dirty="0"/>
              <a:t>Niedopełnienie obowiązku opublikowania komunikatu urzędowego –art. 47 prawa prasowego</a:t>
            </a:r>
          </a:p>
        </p:txBody>
      </p:sp>
      <p:sp>
        <p:nvSpPr>
          <p:cNvPr id="3" name="Symbol zastępczy zawartości 2">
            <a:extLst>
              <a:ext uri="{FF2B5EF4-FFF2-40B4-BE49-F238E27FC236}">
                <a16:creationId xmlns:a16="http://schemas.microsoft.com/office/drawing/2014/main" id="{CC550511-1D17-41C0-90F9-F0AC4E0EC3CA}"/>
              </a:ext>
            </a:extLst>
          </p:cNvPr>
          <p:cNvSpPr>
            <a:spLocks noGrp="1"/>
          </p:cNvSpPr>
          <p:nvPr>
            <p:ph idx="1"/>
          </p:nvPr>
        </p:nvSpPr>
        <p:spPr/>
        <p:txBody>
          <a:bodyPr>
            <a:normAutofit fontScale="92500" lnSpcReduction="20000"/>
          </a:bodyPr>
          <a:lstStyle/>
          <a:p>
            <a:pPr marL="0" indent="0">
              <a:buNone/>
            </a:pPr>
            <a:r>
              <a:rPr lang="pl-PL" dirty="0"/>
              <a:t>Przedmiot ochrony:</a:t>
            </a:r>
          </a:p>
          <a:p>
            <a:pPr marL="0" indent="0">
              <a:buNone/>
            </a:pPr>
            <a:r>
              <a:rPr lang="pl-PL" dirty="0"/>
              <a:t>-prawo do informacji oraz interes społeczeństwa, jak również wymiaru sprawiedliwości.</a:t>
            </a:r>
          </a:p>
          <a:p>
            <a:pPr marL="0" indent="0" algn="just">
              <a:buNone/>
            </a:pPr>
            <a:r>
              <a:rPr lang="pl-PL" dirty="0"/>
              <a:t>Kto wbrew obowiązkowi wynikającemu z art. 34 i 35 </a:t>
            </a:r>
            <a:r>
              <a:rPr lang="pl-PL" b="1" dirty="0"/>
              <a:t>uchyla </a:t>
            </a:r>
            <a:r>
              <a:rPr lang="pl-PL" dirty="0"/>
              <a:t>się od opublikowania komunikatu urzędowego, ogłoszenia sądu lub innego organu państwowego, jak również listu gończego – </a:t>
            </a:r>
            <a:r>
              <a:rPr lang="pl-PL" b="1" dirty="0"/>
              <a:t>podlega grzywnie albo karze ograniczenia wolności. </a:t>
            </a:r>
          </a:p>
          <a:p>
            <a:pPr marL="0" indent="0" algn="just">
              <a:buNone/>
            </a:pPr>
            <a:r>
              <a:rPr lang="pl-PL" dirty="0"/>
              <a:t>Formą czynności sprawczej: „uchylanie”-zaniechanie, popełnione umyślnie, w zamiarze bezpośrednim.</a:t>
            </a:r>
          </a:p>
          <a:p>
            <a:pPr marL="0" indent="0" algn="just">
              <a:buNone/>
            </a:pPr>
            <a:r>
              <a:rPr lang="pl-PL" dirty="0"/>
              <a:t>Sprawcą: redaktor naczelny.</a:t>
            </a:r>
          </a:p>
        </p:txBody>
      </p:sp>
    </p:spTree>
    <p:extLst>
      <p:ext uri="{BB962C8B-B14F-4D97-AF65-F5344CB8AC3E}">
        <p14:creationId xmlns:p14="http://schemas.microsoft.com/office/powerpoint/2010/main" val="3843469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2D8CBB0-E863-4929-BF53-59BEA5BFBD6B}"/>
              </a:ext>
            </a:extLst>
          </p:cNvPr>
          <p:cNvSpPr>
            <a:spLocks noGrp="1"/>
          </p:cNvSpPr>
          <p:nvPr>
            <p:ph type="title"/>
          </p:nvPr>
        </p:nvSpPr>
        <p:spPr/>
        <p:txBody>
          <a:bodyPr>
            <a:noAutofit/>
          </a:bodyPr>
          <a:lstStyle/>
          <a:p>
            <a:pPr algn="just"/>
            <a:r>
              <a:rPr lang="pl-PL" sz="3200" dirty="0"/>
              <a:t>Rozpowszechnianie materiału prasowego objętego przepadkiem-art. 48 prawa prasowego</a:t>
            </a:r>
          </a:p>
        </p:txBody>
      </p:sp>
      <p:sp>
        <p:nvSpPr>
          <p:cNvPr id="3" name="Symbol zastępczy zawartości 2">
            <a:extLst>
              <a:ext uri="{FF2B5EF4-FFF2-40B4-BE49-F238E27FC236}">
                <a16:creationId xmlns:a16="http://schemas.microsoft.com/office/drawing/2014/main" id="{C1D40E28-16F4-4A6E-A732-15AAEBDB681D}"/>
              </a:ext>
            </a:extLst>
          </p:cNvPr>
          <p:cNvSpPr>
            <a:spLocks noGrp="1"/>
          </p:cNvSpPr>
          <p:nvPr>
            <p:ph idx="1"/>
          </p:nvPr>
        </p:nvSpPr>
        <p:spPr/>
        <p:txBody>
          <a:bodyPr>
            <a:normAutofit fontScale="92500" lnSpcReduction="10000"/>
          </a:bodyPr>
          <a:lstStyle/>
          <a:p>
            <a:pPr marL="0" indent="0" algn="just">
              <a:buNone/>
            </a:pPr>
            <a:r>
              <a:rPr lang="pl-PL" dirty="0"/>
              <a:t>Przedmiot ochrony: porządek prawny w zakresie wykonywania orzeczeń przez sądy.</a:t>
            </a:r>
          </a:p>
          <a:p>
            <a:pPr marL="0" indent="0">
              <a:buNone/>
            </a:pPr>
            <a:r>
              <a:rPr lang="pl-PL" b="1" dirty="0"/>
              <a:t>Kto rozpowszechnia</a:t>
            </a:r>
            <a:r>
              <a:rPr lang="pl-PL" dirty="0"/>
              <a:t>:</a:t>
            </a:r>
          </a:p>
          <a:p>
            <a:pPr>
              <a:buFont typeface="Wingdings" panose="05000000000000000000" pitchFamily="2" charset="2"/>
              <a:buChar char="Ø"/>
            </a:pPr>
            <a:r>
              <a:rPr lang="pl-PL" dirty="0"/>
              <a:t> materiał prasowy objęty </a:t>
            </a:r>
            <a:r>
              <a:rPr lang="pl-PL" b="1" dirty="0"/>
              <a:t>przepadkiem </a:t>
            </a:r>
            <a:r>
              <a:rPr lang="pl-PL" dirty="0"/>
              <a:t>(orzeczenie przepadku jako środek karny)</a:t>
            </a:r>
          </a:p>
          <a:p>
            <a:pPr algn="just">
              <a:buFont typeface="Wingdings" panose="05000000000000000000" pitchFamily="2" charset="2"/>
              <a:buChar char="Ø"/>
            </a:pPr>
            <a:r>
              <a:rPr lang="pl-PL" dirty="0"/>
              <a:t>prasę </a:t>
            </a:r>
            <a:r>
              <a:rPr lang="pl-PL" b="1" dirty="0"/>
              <a:t>zabezpieczoną </a:t>
            </a:r>
            <a:r>
              <a:rPr lang="pl-PL" dirty="0"/>
              <a:t>jako</a:t>
            </a:r>
            <a:r>
              <a:rPr lang="pl-PL" b="1" dirty="0"/>
              <a:t> dowód rzeczowy </a:t>
            </a:r>
            <a:r>
              <a:rPr lang="pl-PL" dirty="0"/>
              <a:t>(środek zabezpieczający)</a:t>
            </a:r>
          </a:p>
          <a:p>
            <a:pPr marL="0" indent="0">
              <a:buNone/>
            </a:pPr>
            <a:r>
              <a:rPr lang="pl-PL" b="1" dirty="0"/>
              <a:t>podlega grzywnie albo karze ograniczenia wolności.</a:t>
            </a:r>
          </a:p>
          <a:p>
            <a:pPr marL="0" indent="0">
              <a:buNone/>
            </a:pPr>
            <a:r>
              <a:rPr lang="pl-PL" dirty="0"/>
              <a:t>Występek ten może być popełniony wyłącznie umyślnie.</a:t>
            </a:r>
          </a:p>
          <a:p>
            <a:pPr marL="0" indent="0">
              <a:buNone/>
            </a:pPr>
            <a:endParaRPr lang="pl-PL" b="1" dirty="0"/>
          </a:p>
        </p:txBody>
      </p:sp>
      <p:sp>
        <p:nvSpPr>
          <p:cNvPr id="4" name="Prostokąt 3">
            <a:extLst>
              <a:ext uri="{FF2B5EF4-FFF2-40B4-BE49-F238E27FC236}">
                <a16:creationId xmlns:a16="http://schemas.microsoft.com/office/drawing/2014/main" id="{9161F33D-8376-4560-B5D5-223B518C1CE7}"/>
              </a:ext>
            </a:extLst>
          </p:cNvPr>
          <p:cNvSpPr/>
          <p:nvPr/>
        </p:nvSpPr>
        <p:spPr>
          <a:xfrm>
            <a:off x="3821178" y="3244334"/>
            <a:ext cx="245580" cy="369332"/>
          </a:xfrm>
          <a:prstGeom prst="rect">
            <a:avLst/>
          </a:prstGeom>
        </p:spPr>
        <p:txBody>
          <a:bodyPr wrap="none">
            <a:spAutoFit/>
          </a:bodyPr>
          <a:lstStyle/>
          <a:p>
            <a:r>
              <a:rPr lang="pl-PL" dirty="0"/>
              <a:t> </a:t>
            </a:r>
          </a:p>
        </p:txBody>
      </p:sp>
    </p:spTree>
    <p:extLst>
      <p:ext uri="{BB962C8B-B14F-4D97-AF65-F5344CB8AC3E}">
        <p14:creationId xmlns:p14="http://schemas.microsoft.com/office/powerpoint/2010/main" val="641457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3D6FC23-DD64-4426-B326-7FB8657DA3D0}"/>
              </a:ext>
            </a:extLst>
          </p:cNvPr>
          <p:cNvSpPr>
            <a:spLocks noGrp="1"/>
          </p:cNvSpPr>
          <p:nvPr>
            <p:ph type="title"/>
          </p:nvPr>
        </p:nvSpPr>
        <p:spPr/>
        <p:txBody>
          <a:bodyPr>
            <a:normAutofit fontScale="90000"/>
          </a:bodyPr>
          <a:lstStyle/>
          <a:p>
            <a:r>
              <a:rPr lang="pl-PL" dirty="0"/>
              <a:t>Naruszenie przepisów art. 3, 11 ust. 2, art. 14, 15 ust. 2 i art. 27 prawa prasowego</a:t>
            </a:r>
          </a:p>
        </p:txBody>
      </p:sp>
      <p:sp>
        <p:nvSpPr>
          <p:cNvPr id="3" name="Symbol zastępczy zawartości 2">
            <a:extLst>
              <a:ext uri="{FF2B5EF4-FFF2-40B4-BE49-F238E27FC236}">
                <a16:creationId xmlns:a16="http://schemas.microsoft.com/office/drawing/2014/main" id="{4AC7A634-2157-4ED3-84D1-BD46D586C1D9}"/>
              </a:ext>
            </a:extLst>
          </p:cNvPr>
          <p:cNvSpPr>
            <a:spLocks noGrp="1"/>
          </p:cNvSpPr>
          <p:nvPr>
            <p:ph idx="1"/>
          </p:nvPr>
        </p:nvSpPr>
        <p:spPr/>
        <p:txBody>
          <a:bodyPr>
            <a:normAutofit fontScale="55000" lnSpcReduction="20000"/>
          </a:bodyPr>
          <a:lstStyle/>
          <a:p>
            <a:pPr marL="0" indent="0">
              <a:buNone/>
            </a:pPr>
            <a:r>
              <a:rPr lang="pl-PL" b="1" dirty="0"/>
              <a:t>Art. 49. Kto narusza przepisy art. 3, 11 ust. 2, art. 14, 15 ust. 2 i art. 27 – podlega grzywnie albo karze ograniczenia wolności. </a:t>
            </a:r>
          </a:p>
          <a:p>
            <a:pPr algn="just">
              <a:buFont typeface="Wingdings" panose="05000000000000000000" pitchFamily="2" charset="2"/>
              <a:buChar char="Ø"/>
            </a:pPr>
            <a:r>
              <a:rPr lang="pl-PL" dirty="0"/>
              <a:t>Art. 3 dotyczy ograniczania lub inny sposób utrudniania drukowania i nabywania przyjętych przez przedsiębiorstwo do druku i rozpowszechniania dzienników, czasopism lub innych publikacji prasowych z powodu ich linii programowej albo treści;</a:t>
            </a:r>
          </a:p>
          <a:p>
            <a:pPr>
              <a:buFont typeface="Wingdings" panose="05000000000000000000" pitchFamily="2" charset="2"/>
              <a:buChar char="Ø"/>
            </a:pPr>
            <a:r>
              <a:rPr lang="pl-PL" dirty="0"/>
              <a:t>Art. 11 ust.2 prawa </a:t>
            </a:r>
            <a:r>
              <a:rPr lang="pl-PL" dirty="0" err="1"/>
              <a:t>prasowego-nieudzielenie</a:t>
            </a:r>
            <a:r>
              <a:rPr lang="pl-PL" dirty="0"/>
              <a:t> informacji dziennikarzowi; </a:t>
            </a:r>
          </a:p>
          <a:p>
            <a:pPr algn="just">
              <a:buFont typeface="Wingdings" panose="05000000000000000000" pitchFamily="2" charset="2"/>
              <a:buChar char="Ø"/>
            </a:pPr>
            <a:r>
              <a:rPr lang="pl-PL" dirty="0"/>
              <a:t>Art. 14 -Publikowanie lub rozpowszechnianie w inny sposób informacji utrwalonych za pomocą zapisów fonicznych i wizualnych  bez zgody osób udzielających informacji;</a:t>
            </a:r>
          </a:p>
          <a:p>
            <a:pPr algn="just">
              <a:buFont typeface="Wingdings" panose="05000000000000000000" pitchFamily="2" charset="2"/>
              <a:buChar char="Ø"/>
            </a:pPr>
            <a:r>
              <a:rPr lang="pl-PL" dirty="0"/>
              <a:t> art. 15 niezachowanie w tajemnicy:  danych umożliwiających identyfikację autora materiału prasowego, listu do redakcji lub innego materiału o tym charakterze, jak również innych osób udzielających informacji opublikowanych albo przekazanych do opublikowania, jeżeli osoby te zastrzegły nieujawnianie powyższych danych; wszelkich informacji, których ujawnienie mogłoby naruszać chronione prawem interesy osób trzecich;</a:t>
            </a:r>
          </a:p>
          <a:p>
            <a:pPr algn="just">
              <a:buFont typeface="Wingdings" panose="05000000000000000000" pitchFamily="2" charset="2"/>
              <a:buChar char="Ø"/>
            </a:pPr>
            <a:r>
              <a:rPr lang="pl-PL" dirty="0"/>
              <a:t>Na podstawie art. 27 prawa prasowego, brak wymaganych elementów na egzemplarzu druków periodycznych, serwisów agencyjnych oraz innych podobnych druków prasowych.</a:t>
            </a:r>
          </a:p>
          <a:p>
            <a:pPr marL="0" indent="0" algn="just">
              <a:buNone/>
            </a:pPr>
            <a:r>
              <a:rPr lang="pl-PL" dirty="0"/>
              <a:t>Przestępstwa te mogą być popełniony wyłącznie umyślnie.</a:t>
            </a:r>
          </a:p>
          <a:p>
            <a:pPr marL="0" indent="0" algn="just">
              <a:buNone/>
            </a:pPr>
            <a:r>
              <a:rPr lang="pl-PL" dirty="0"/>
              <a:t>Właściwy jest sąd rejonowy.</a:t>
            </a:r>
          </a:p>
          <a:p>
            <a:pPr marL="0" indent="0" algn="just">
              <a:buNone/>
            </a:pPr>
            <a:endParaRPr lang="pl-PL" dirty="0"/>
          </a:p>
          <a:p>
            <a:pPr algn="just">
              <a:buFont typeface="Wingdings" panose="05000000000000000000" pitchFamily="2" charset="2"/>
              <a:buChar char="Ø"/>
            </a:pPr>
            <a:endParaRPr lang="pl-PL" dirty="0"/>
          </a:p>
        </p:txBody>
      </p:sp>
    </p:spTree>
    <p:extLst>
      <p:ext uri="{BB962C8B-B14F-4D97-AF65-F5344CB8AC3E}">
        <p14:creationId xmlns:p14="http://schemas.microsoft.com/office/powerpoint/2010/main" val="3432681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18A110-C3E9-47C2-85F2-6FB635BFAB83}"/>
              </a:ext>
            </a:extLst>
          </p:cNvPr>
          <p:cNvSpPr>
            <a:spLocks noGrp="1"/>
          </p:cNvSpPr>
          <p:nvPr>
            <p:ph type="title"/>
          </p:nvPr>
        </p:nvSpPr>
        <p:spPr/>
        <p:txBody>
          <a:bodyPr>
            <a:normAutofit fontScale="90000"/>
          </a:bodyPr>
          <a:lstStyle/>
          <a:p>
            <a:r>
              <a:rPr lang="pl-PL" dirty="0"/>
              <a:t>Opublikowanie materiału prasowego zawierającego znamiona przestępstwa</a:t>
            </a:r>
          </a:p>
        </p:txBody>
      </p:sp>
      <p:sp>
        <p:nvSpPr>
          <p:cNvPr id="3" name="Symbol zastępczy zawartości 2">
            <a:extLst>
              <a:ext uri="{FF2B5EF4-FFF2-40B4-BE49-F238E27FC236}">
                <a16:creationId xmlns:a16="http://schemas.microsoft.com/office/drawing/2014/main" id="{1238F9E9-97EB-4B51-99D5-96D61FDD2D58}"/>
              </a:ext>
            </a:extLst>
          </p:cNvPr>
          <p:cNvSpPr>
            <a:spLocks noGrp="1"/>
          </p:cNvSpPr>
          <p:nvPr>
            <p:ph idx="1"/>
          </p:nvPr>
        </p:nvSpPr>
        <p:spPr/>
        <p:txBody>
          <a:bodyPr/>
          <a:lstStyle/>
          <a:p>
            <a:pPr marL="0" indent="0" algn="just">
              <a:buNone/>
            </a:pPr>
            <a:r>
              <a:rPr lang="pl-PL" dirty="0"/>
              <a:t>Art. 49a. </a:t>
            </a:r>
            <a:r>
              <a:rPr lang="pl-PL" b="1" dirty="0"/>
              <a:t>Redaktor,</a:t>
            </a:r>
            <a:r>
              <a:rPr lang="pl-PL" dirty="0"/>
              <a:t> który </a:t>
            </a:r>
            <a:r>
              <a:rPr lang="pl-PL" b="1" dirty="0"/>
              <a:t>nieumyślnie</a:t>
            </a:r>
            <a:r>
              <a:rPr lang="pl-PL" dirty="0"/>
              <a:t> dopuścił do opublikowania materiału prasowego </a:t>
            </a:r>
            <a:r>
              <a:rPr lang="pl-PL" u="sng" dirty="0"/>
              <a:t>zawierającego znamiona przestępstwa</a:t>
            </a:r>
            <a:r>
              <a:rPr lang="pl-PL" dirty="0"/>
              <a:t>, o którym mowa w art. 37a – podlega grzywnie albo karze ograniczenia wolności.</a:t>
            </a:r>
          </a:p>
        </p:txBody>
      </p:sp>
    </p:spTree>
    <p:extLst>
      <p:ext uri="{BB962C8B-B14F-4D97-AF65-F5344CB8AC3E}">
        <p14:creationId xmlns:p14="http://schemas.microsoft.com/office/powerpoint/2010/main" val="3264053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645D35-CCA0-414E-B59F-09E2F3F3B59A}"/>
              </a:ext>
            </a:extLst>
          </p:cNvPr>
          <p:cNvSpPr>
            <a:spLocks noGrp="1"/>
          </p:cNvSpPr>
          <p:nvPr>
            <p:ph type="title"/>
          </p:nvPr>
        </p:nvSpPr>
        <p:spPr>
          <a:xfrm>
            <a:off x="1392274" y="1446963"/>
            <a:ext cx="10561550" cy="743999"/>
          </a:xfrm>
        </p:spPr>
        <p:txBody>
          <a:bodyPr>
            <a:noAutofit/>
          </a:bodyPr>
          <a:lstStyle/>
          <a:p>
            <a:r>
              <a:rPr lang="pl-PL" sz="2400" dirty="0"/>
              <a:t>Wykroczenie z art. 45 prawa prasowego- wydawanie dziennika lub czasopisma bez rejestracji lub zawieszonego</a:t>
            </a:r>
          </a:p>
        </p:txBody>
      </p:sp>
      <p:sp>
        <p:nvSpPr>
          <p:cNvPr id="3" name="Symbol zastępczy zawartości 2">
            <a:extLst>
              <a:ext uri="{FF2B5EF4-FFF2-40B4-BE49-F238E27FC236}">
                <a16:creationId xmlns:a16="http://schemas.microsoft.com/office/drawing/2014/main" id="{6CCEC81D-7473-4DB0-A36F-532E63CD266E}"/>
              </a:ext>
            </a:extLst>
          </p:cNvPr>
          <p:cNvSpPr>
            <a:spLocks noGrp="1"/>
          </p:cNvSpPr>
          <p:nvPr>
            <p:ph idx="1"/>
          </p:nvPr>
        </p:nvSpPr>
        <p:spPr/>
        <p:txBody>
          <a:bodyPr>
            <a:normAutofit lnSpcReduction="10000"/>
          </a:bodyPr>
          <a:lstStyle/>
          <a:p>
            <a:pPr marL="0" indent="0">
              <a:buNone/>
            </a:pPr>
            <a:r>
              <a:rPr lang="pl-PL" dirty="0"/>
              <a:t>Przedmiot ochrony:</a:t>
            </a:r>
          </a:p>
          <a:p>
            <a:pPr marL="0" indent="0">
              <a:buNone/>
            </a:pPr>
            <a:r>
              <a:rPr lang="pl-PL" dirty="0"/>
              <a:t>-zasady uczciwej konkurencji</a:t>
            </a:r>
          </a:p>
          <a:p>
            <a:pPr marL="0" indent="0" algn="just">
              <a:buNone/>
            </a:pPr>
            <a:r>
              <a:rPr lang="pl-PL" dirty="0"/>
              <a:t>-porządek publiczny w zakresie ustalenia podmiotu odpowiedzialnego za naruszenie prawa dokonane w prasie i przez prasę.</a:t>
            </a:r>
          </a:p>
          <a:p>
            <a:pPr marL="0" indent="0">
              <a:buNone/>
            </a:pPr>
            <a:r>
              <a:rPr lang="pl-PL" b="1" dirty="0"/>
              <a:t>Kto wydaje dziennik lub czasopismo bez rejestracji albo zawieszone – podlega karze grzywny</a:t>
            </a:r>
            <a:r>
              <a:rPr lang="pl-PL" dirty="0"/>
              <a:t>.</a:t>
            </a:r>
          </a:p>
          <a:p>
            <a:pPr marL="0" indent="0">
              <a:buNone/>
            </a:pPr>
            <a:r>
              <a:rPr lang="pl-PL" dirty="0"/>
              <a:t>Właściwy: sąd rejonowy.</a:t>
            </a:r>
          </a:p>
        </p:txBody>
      </p:sp>
    </p:spTree>
    <p:extLst>
      <p:ext uri="{BB962C8B-B14F-4D97-AF65-F5344CB8AC3E}">
        <p14:creationId xmlns:p14="http://schemas.microsoft.com/office/powerpoint/2010/main" val="133297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02CEC4A-C0A0-423E-A25C-EA17938D1E08}"/>
              </a:ext>
            </a:extLst>
          </p:cNvPr>
          <p:cNvSpPr>
            <a:spLocks noGrp="1"/>
          </p:cNvSpPr>
          <p:nvPr>
            <p:ph type="title"/>
          </p:nvPr>
        </p:nvSpPr>
        <p:spPr/>
        <p:txBody>
          <a:bodyPr/>
          <a:lstStyle/>
          <a:p>
            <a:r>
              <a:rPr lang="pl-PL" dirty="0"/>
              <a:t>Akty normatywne</a:t>
            </a:r>
          </a:p>
        </p:txBody>
      </p:sp>
      <p:sp>
        <p:nvSpPr>
          <p:cNvPr id="3" name="Symbol zastępczy zawartości 2">
            <a:extLst>
              <a:ext uri="{FF2B5EF4-FFF2-40B4-BE49-F238E27FC236}">
                <a16:creationId xmlns:a16="http://schemas.microsoft.com/office/drawing/2014/main" id="{A82D3017-7891-430B-B113-90C1CE7701E7}"/>
              </a:ext>
            </a:extLst>
          </p:cNvPr>
          <p:cNvSpPr>
            <a:spLocks noGrp="1"/>
          </p:cNvSpPr>
          <p:nvPr>
            <p:ph idx="1"/>
          </p:nvPr>
        </p:nvSpPr>
        <p:spPr/>
        <p:txBody>
          <a:bodyPr>
            <a:normAutofit/>
          </a:bodyPr>
          <a:lstStyle/>
          <a:p>
            <a:pPr marL="0" indent="0">
              <a:buNone/>
            </a:pPr>
            <a:endParaRPr lang="pl-PL" sz="1600" dirty="0">
              <a:highlight>
                <a:srgbClr val="FFFF00"/>
              </a:highlight>
            </a:endParaRPr>
          </a:p>
          <a:p>
            <a:r>
              <a:rPr lang="pl-PL" sz="1600" dirty="0"/>
              <a:t>Ustawa Prawo Prasowe </a:t>
            </a:r>
          </a:p>
          <a:p>
            <a:r>
              <a:rPr lang="pl-PL" sz="1600" dirty="0"/>
              <a:t>Ustawa o radiofonii i telewizji</a:t>
            </a:r>
          </a:p>
          <a:p>
            <a:r>
              <a:rPr lang="pl-PL" sz="1600" dirty="0"/>
              <a:t>Kodeks karny</a:t>
            </a:r>
          </a:p>
          <a:p>
            <a:r>
              <a:rPr lang="pl-PL" sz="1600" dirty="0"/>
              <a:t>Kodeks postępowania karnego</a:t>
            </a:r>
          </a:p>
          <a:p>
            <a:r>
              <a:rPr lang="pl-PL" sz="1600" dirty="0"/>
              <a:t>Kodeks cywilny</a:t>
            </a:r>
          </a:p>
          <a:p>
            <a:r>
              <a:rPr lang="pl-PL" sz="1600" dirty="0"/>
              <a:t>Kodeks postępowania cywilnego</a:t>
            </a:r>
          </a:p>
          <a:p>
            <a:r>
              <a:rPr lang="pl-PL" sz="1600" dirty="0"/>
              <a:t>Kodeks postępowania w sprawach o wykroczenia</a:t>
            </a:r>
          </a:p>
        </p:txBody>
      </p:sp>
    </p:spTree>
    <p:extLst>
      <p:ext uri="{BB962C8B-B14F-4D97-AF65-F5344CB8AC3E}">
        <p14:creationId xmlns:p14="http://schemas.microsoft.com/office/powerpoint/2010/main" val="625915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7667D2F-BCEB-4E06-8701-FC6FC9194309}"/>
              </a:ext>
            </a:extLst>
          </p:cNvPr>
          <p:cNvSpPr>
            <a:spLocks noGrp="1"/>
          </p:cNvSpPr>
          <p:nvPr>
            <p:ph type="title"/>
          </p:nvPr>
        </p:nvSpPr>
        <p:spPr/>
        <p:txBody>
          <a:bodyPr>
            <a:normAutofit fontScale="90000"/>
          </a:bodyPr>
          <a:lstStyle/>
          <a:p>
            <a:r>
              <a:rPr lang="pl-PL" dirty="0"/>
              <a:t>Wykroczenie dotyczące autoryzacji wypowiedzi</a:t>
            </a:r>
          </a:p>
        </p:txBody>
      </p:sp>
      <p:sp>
        <p:nvSpPr>
          <p:cNvPr id="3" name="Symbol zastępczy zawartości 2">
            <a:extLst>
              <a:ext uri="{FF2B5EF4-FFF2-40B4-BE49-F238E27FC236}">
                <a16:creationId xmlns:a16="http://schemas.microsoft.com/office/drawing/2014/main" id="{09A8D5F6-FE1B-405F-9092-BAFA55DF317B}"/>
              </a:ext>
            </a:extLst>
          </p:cNvPr>
          <p:cNvSpPr>
            <a:spLocks noGrp="1"/>
          </p:cNvSpPr>
          <p:nvPr>
            <p:ph idx="1"/>
          </p:nvPr>
        </p:nvSpPr>
        <p:spPr/>
        <p:txBody>
          <a:bodyPr/>
          <a:lstStyle/>
          <a:p>
            <a:pPr marL="0" indent="0" algn="just">
              <a:buNone/>
            </a:pPr>
            <a:r>
              <a:rPr lang="pl-PL" dirty="0"/>
              <a:t>Art. 49b. 1. Kto publikuje dosłownie cytowaną wypowiedź bez umożliwienia osobie udzielającej informacji dokonania autoryzacji na zasadach określonych w art. 14a – </a:t>
            </a:r>
            <a:r>
              <a:rPr lang="pl-PL" b="1" dirty="0"/>
              <a:t>podlega karze grzywny</a:t>
            </a:r>
            <a:r>
              <a:rPr lang="pl-PL" dirty="0"/>
              <a:t>. </a:t>
            </a:r>
          </a:p>
          <a:p>
            <a:pPr marL="0" indent="0">
              <a:buNone/>
            </a:pPr>
            <a:r>
              <a:rPr lang="pl-PL" dirty="0"/>
              <a:t>Karze nie podlega, kto publikuje wypowiedź identyczną z udzieloną przez osobę udzielającą informacji.</a:t>
            </a:r>
          </a:p>
        </p:txBody>
      </p:sp>
    </p:spTree>
    <p:extLst>
      <p:ext uri="{BB962C8B-B14F-4D97-AF65-F5344CB8AC3E}">
        <p14:creationId xmlns:p14="http://schemas.microsoft.com/office/powerpoint/2010/main" val="3083303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785417-8226-4CBB-ADB1-167161F68775}"/>
              </a:ext>
            </a:extLst>
          </p:cNvPr>
          <p:cNvSpPr>
            <a:spLocks noGrp="1"/>
          </p:cNvSpPr>
          <p:nvPr>
            <p:ph type="title"/>
          </p:nvPr>
        </p:nvSpPr>
        <p:spPr/>
        <p:txBody>
          <a:bodyPr/>
          <a:lstStyle/>
          <a:p>
            <a:r>
              <a:rPr lang="pl-PL" dirty="0"/>
              <a:t>Właściwość sądu w sprawach karnych</a:t>
            </a:r>
          </a:p>
        </p:txBody>
      </p:sp>
      <p:sp>
        <p:nvSpPr>
          <p:cNvPr id="3" name="Symbol zastępczy zawartości 2">
            <a:extLst>
              <a:ext uri="{FF2B5EF4-FFF2-40B4-BE49-F238E27FC236}">
                <a16:creationId xmlns:a16="http://schemas.microsoft.com/office/drawing/2014/main" id="{CCBB4BDE-0BC6-4E8B-9693-677A0A587057}"/>
              </a:ext>
            </a:extLst>
          </p:cNvPr>
          <p:cNvSpPr>
            <a:spLocks noGrp="1"/>
          </p:cNvSpPr>
          <p:nvPr>
            <p:ph idx="1"/>
          </p:nvPr>
        </p:nvSpPr>
        <p:spPr/>
        <p:txBody>
          <a:bodyPr>
            <a:normAutofit fontScale="62500" lnSpcReduction="20000"/>
          </a:bodyPr>
          <a:lstStyle/>
          <a:p>
            <a:pPr marL="0" indent="0">
              <a:buNone/>
            </a:pPr>
            <a:r>
              <a:rPr lang="pl-PL" dirty="0"/>
              <a:t>Jak stanowi art. 53 ust.</a:t>
            </a:r>
            <a:r>
              <a:rPr lang="pl-PL" b="1" dirty="0"/>
              <a:t> </a:t>
            </a:r>
            <a:r>
              <a:rPr lang="pl-PL" dirty="0"/>
              <a:t>1 prawa prasowego, sprawy o przestępstwa określone w art. 43 i art. 44, podlegają rozpoznaniu przez </a:t>
            </a:r>
            <a:r>
              <a:rPr lang="pl-PL" b="1" dirty="0"/>
              <a:t>sąd okręgowy</a:t>
            </a:r>
            <a:r>
              <a:rPr lang="pl-PL" dirty="0"/>
              <a:t>.</a:t>
            </a:r>
          </a:p>
          <a:p>
            <a:pPr marL="0" indent="0" algn="just">
              <a:buNone/>
            </a:pPr>
            <a:r>
              <a:rPr lang="pl-PL" dirty="0"/>
              <a:t>Sprawy o przestępstwa określone w art. 47–49a oraz o przestępstwa popełnione w prasie podlegają rozpoznaniu przez </a:t>
            </a:r>
            <a:r>
              <a:rPr lang="pl-PL" b="1" dirty="0"/>
              <a:t>sąd rejonowy</a:t>
            </a:r>
            <a:r>
              <a:rPr lang="pl-PL" dirty="0"/>
              <a:t>, przy czym Minister Sprawiedliwości, po zasięgnięciu opinii Krajowej Rady Sądownictwa, może wyznaczyć, w drodze rozporządzenia, sądy rejonowe właściwe do rozpoznawania spraw o te przestępstwa, na obszarze właściwości danego sądu okręgowego, uwzględniając liczbę spraw tego rodzaju i zakres obciążenia poszczególnych sądów rejonowych oraz potrzebę zapewnienia racjonalnej organizacji sądownictwa, ekonomię postępowania sądowego, a także konieczność zagwarantowania realizacji prawa obywatela do rozpoznania jego sprawy w rozsądnym terminie. </a:t>
            </a:r>
          </a:p>
          <a:p>
            <a:pPr marL="0" indent="0" algn="just">
              <a:buNone/>
            </a:pPr>
            <a:r>
              <a:rPr lang="pl-PL" dirty="0"/>
              <a:t>W sprawach o przestępstwa prasowe, przepisy ogólne dotyczące właściwości uregulowane w Kodeksie postępowania karnego podlegają modyfikacji, gdyż właściwość miejscową sądu ustala się według </a:t>
            </a:r>
            <a:r>
              <a:rPr lang="pl-PL" u="sng" dirty="0"/>
              <a:t>siedziby redakcji</a:t>
            </a:r>
            <a:r>
              <a:rPr lang="pl-PL" dirty="0"/>
              <a:t>, a następnie </a:t>
            </a:r>
            <a:r>
              <a:rPr lang="pl-PL" u="sng" dirty="0"/>
              <a:t>wydawnictw</a:t>
            </a:r>
            <a:r>
              <a:rPr lang="pl-PL" dirty="0"/>
              <a:t>a, a gdy ta siedziba nie jest znana lub znajduje się za granicą – według </a:t>
            </a:r>
            <a:r>
              <a:rPr lang="pl-PL" u="sng" dirty="0"/>
              <a:t>miejsca ujawnienia lub rozpowszechniania materiału prasowego</a:t>
            </a:r>
            <a:r>
              <a:rPr lang="pl-PL" dirty="0"/>
              <a:t>. Jeżeli w tej samej sprawie wszczęto postępowanie w kilku sądach, właściwy jest ten sąd, w którym najpierw wszczęto postępowanie.</a:t>
            </a:r>
          </a:p>
          <a:p>
            <a:endParaRPr lang="pl-PL" dirty="0"/>
          </a:p>
        </p:txBody>
      </p:sp>
    </p:spTree>
    <p:extLst>
      <p:ext uri="{BB962C8B-B14F-4D97-AF65-F5344CB8AC3E}">
        <p14:creationId xmlns:p14="http://schemas.microsoft.com/office/powerpoint/2010/main" val="3020472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9BCFB8-F9EA-4287-91DD-5A2B08A9B865}"/>
              </a:ext>
            </a:extLst>
          </p:cNvPr>
          <p:cNvSpPr>
            <a:spLocks noGrp="1"/>
          </p:cNvSpPr>
          <p:nvPr>
            <p:ph type="title"/>
          </p:nvPr>
        </p:nvSpPr>
        <p:spPr/>
        <p:txBody>
          <a:bodyPr/>
          <a:lstStyle/>
          <a:p>
            <a:r>
              <a:rPr lang="pl-PL" dirty="0"/>
              <a:t>Odpowiedzialność wykroczeniowa</a:t>
            </a:r>
          </a:p>
        </p:txBody>
      </p:sp>
      <p:sp>
        <p:nvSpPr>
          <p:cNvPr id="3" name="Symbol zastępczy zawartości 2">
            <a:extLst>
              <a:ext uri="{FF2B5EF4-FFF2-40B4-BE49-F238E27FC236}">
                <a16:creationId xmlns:a16="http://schemas.microsoft.com/office/drawing/2014/main" id="{A1DE506C-B65D-4C64-844C-89083DE86BE9}"/>
              </a:ext>
            </a:extLst>
          </p:cNvPr>
          <p:cNvSpPr>
            <a:spLocks noGrp="1"/>
          </p:cNvSpPr>
          <p:nvPr>
            <p:ph idx="1"/>
          </p:nvPr>
        </p:nvSpPr>
        <p:spPr/>
        <p:txBody>
          <a:bodyPr/>
          <a:lstStyle/>
          <a:p>
            <a:pPr marL="0" indent="0">
              <a:buNone/>
            </a:pPr>
            <a:r>
              <a:rPr lang="pl-PL" dirty="0"/>
              <a:t>Orzekanie w sprawach:</a:t>
            </a:r>
          </a:p>
          <a:p>
            <a:pPr>
              <a:buFont typeface="Wingdings" panose="05000000000000000000" pitchFamily="2" charset="2"/>
              <a:buChar char="Ø"/>
            </a:pPr>
            <a:r>
              <a:rPr lang="pl-PL" dirty="0"/>
              <a:t> wydawania dziennika lub czasopisma bez rejestracji</a:t>
            </a:r>
          </a:p>
          <a:p>
            <a:pPr>
              <a:buFont typeface="Wingdings" panose="05000000000000000000" pitchFamily="2" charset="2"/>
              <a:buChar char="Ø"/>
            </a:pPr>
            <a:r>
              <a:rPr lang="pl-PL" dirty="0"/>
              <a:t> opublikowanie dosłownie cytowanej wypowiedzi bez umożliwienia dokonania autoryzacji </a:t>
            </a:r>
          </a:p>
          <a:p>
            <a:pPr marL="0" indent="0" algn="just">
              <a:buNone/>
            </a:pPr>
            <a:r>
              <a:rPr lang="pl-PL" dirty="0"/>
              <a:t>następuje na podstawie </a:t>
            </a:r>
            <a:r>
              <a:rPr lang="pl-PL" b="1" dirty="0"/>
              <a:t>przepisów Kodeksu postępowania w sprawach o wykroczenia. </a:t>
            </a:r>
          </a:p>
          <a:p>
            <a:endParaRPr lang="pl-PL" dirty="0"/>
          </a:p>
        </p:txBody>
      </p:sp>
    </p:spTree>
    <p:extLst>
      <p:ext uri="{BB962C8B-B14F-4D97-AF65-F5344CB8AC3E}">
        <p14:creationId xmlns:p14="http://schemas.microsoft.com/office/powerpoint/2010/main" val="3057181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88BD932-2ACE-4FDA-BF8C-E78CBF67DCA2}"/>
              </a:ext>
            </a:extLst>
          </p:cNvPr>
          <p:cNvSpPr>
            <a:spLocks noGrp="1"/>
          </p:cNvSpPr>
          <p:nvPr>
            <p:ph type="title"/>
          </p:nvPr>
        </p:nvSpPr>
        <p:spPr/>
        <p:txBody>
          <a:bodyPr>
            <a:normAutofit fontScale="90000"/>
          </a:bodyPr>
          <a:lstStyle/>
          <a:p>
            <a:r>
              <a:rPr lang="pl-PL" dirty="0"/>
              <a:t>Odpowiedzialność karna –przestępstwa prasowe</a:t>
            </a:r>
          </a:p>
        </p:txBody>
      </p:sp>
      <p:sp>
        <p:nvSpPr>
          <p:cNvPr id="3" name="Symbol zastępczy zawartości 2">
            <a:extLst>
              <a:ext uri="{FF2B5EF4-FFF2-40B4-BE49-F238E27FC236}">
                <a16:creationId xmlns:a16="http://schemas.microsoft.com/office/drawing/2014/main" id="{BB834C69-FF93-4A2F-92E8-BBDA82F06B6F}"/>
              </a:ext>
            </a:extLst>
          </p:cNvPr>
          <p:cNvSpPr>
            <a:spLocks noGrp="1"/>
          </p:cNvSpPr>
          <p:nvPr>
            <p:ph idx="1"/>
          </p:nvPr>
        </p:nvSpPr>
        <p:spPr/>
        <p:txBody>
          <a:bodyPr>
            <a:normAutofit/>
          </a:bodyPr>
          <a:lstStyle/>
          <a:p>
            <a:pPr marL="0" indent="0" algn="just">
              <a:buNone/>
            </a:pPr>
            <a:r>
              <a:rPr lang="pl-PL" dirty="0"/>
              <a:t>Przestępstwami prasowe są czynami polegającymi na opublikowaniu lub nieopublikowaniu materiału prasowego, który narusza granice wolności prasy przewidziane w obowiązującym ustawodawstwie:</a:t>
            </a:r>
          </a:p>
          <a:p>
            <a:pPr algn="just">
              <a:buFont typeface="Wingdings" panose="05000000000000000000" pitchFamily="2" charset="2"/>
              <a:buChar char="Ø"/>
            </a:pPr>
            <a:r>
              <a:rPr lang="pl-PL" b="1" dirty="0"/>
              <a:t>właściwe (porządkowo-prasowe)</a:t>
            </a:r>
            <a:r>
              <a:rPr lang="pl-PL" dirty="0"/>
              <a:t>, do których istoty należy naruszenie norm funkcjonowania porządku ustalonego dla prasy, radia i telewizji</a:t>
            </a:r>
          </a:p>
          <a:p>
            <a:pPr algn="just">
              <a:buFont typeface="Wingdings" panose="05000000000000000000" pitchFamily="2" charset="2"/>
              <a:buChar char="Ø"/>
            </a:pPr>
            <a:r>
              <a:rPr lang="pl-PL" dirty="0"/>
              <a:t> </a:t>
            </a:r>
            <a:r>
              <a:rPr lang="pl-PL" b="1" dirty="0"/>
              <a:t>niewłaściwe (popełnione w treści materiału prasowego</a:t>
            </a:r>
            <a:r>
              <a:rPr lang="pl-PL" dirty="0"/>
              <a:t>).</a:t>
            </a:r>
          </a:p>
          <a:p>
            <a:endParaRPr lang="pl-PL" dirty="0"/>
          </a:p>
        </p:txBody>
      </p:sp>
    </p:spTree>
    <p:extLst>
      <p:ext uri="{BB962C8B-B14F-4D97-AF65-F5344CB8AC3E}">
        <p14:creationId xmlns:p14="http://schemas.microsoft.com/office/powerpoint/2010/main" val="3877227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E241AE5-BA2D-4D9F-972D-B69C0549C57F}"/>
              </a:ext>
            </a:extLst>
          </p:cNvPr>
          <p:cNvSpPr>
            <a:spLocks noGrp="1"/>
          </p:cNvSpPr>
          <p:nvPr>
            <p:ph type="title"/>
          </p:nvPr>
        </p:nvSpPr>
        <p:spPr/>
        <p:txBody>
          <a:bodyPr>
            <a:normAutofit fontScale="90000"/>
          </a:bodyPr>
          <a:lstStyle/>
          <a:p>
            <a:r>
              <a:rPr lang="pl-PL" dirty="0"/>
              <a:t>Odpowiedzialność za zniesławienie-art.212 KK</a:t>
            </a:r>
          </a:p>
        </p:txBody>
      </p:sp>
      <p:sp>
        <p:nvSpPr>
          <p:cNvPr id="3" name="Symbol zastępczy zawartości 2">
            <a:extLst>
              <a:ext uri="{FF2B5EF4-FFF2-40B4-BE49-F238E27FC236}">
                <a16:creationId xmlns:a16="http://schemas.microsoft.com/office/drawing/2014/main" id="{2AAA7D5A-7243-4B51-BDE8-ECCEA829F922}"/>
              </a:ext>
            </a:extLst>
          </p:cNvPr>
          <p:cNvSpPr>
            <a:spLocks noGrp="1"/>
          </p:cNvSpPr>
          <p:nvPr>
            <p:ph idx="1"/>
          </p:nvPr>
        </p:nvSpPr>
        <p:spPr/>
        <p:txBody>
          <a:bodyPr>
            <a:normAutofit fontScale="77500" lnSpcReduction="20000"/>
          </a:bodyPr>
          <a:lstStyle/>
          <a:p>
            <a:pPr marL="0" indent="0" algn="just">
              <a:buNone/>
            </a:pPr>
            <a:r>
              <a:rPr lang="pl-PL" dirty="0"/>
              <a:t>Najczęściej popełnianym przestępstwem w działalności dziennikarskiej jest zniesławienie. </a:t>
            </a:r>
          </a:p>
          <a:p>
            <a:pPr marL="0" indent="0" algn="just">
              <a:buNone/>
            </a:pPr>
            <a:r>
              <a:rPr lang="pl-PL" dirty="0"/>
              <a:t>Jak stanowi art. 212 k.k. w</a:t>
            </a:r>
            <a:r>
              <a:rPr lang="pl-PL" b="1" dirty="0"/>
              <a:t> </a:t>
            </a:r>
            <a:r>
              <a:rPr lang="pl-PL" dirty="0"/>
              <a:t>§ 1, kto pomawia inną osobę, grupę osób, instytucję, osobę prawną lub jednostkę organizacyjną niemającą osobowości prawnej o takie postępowanie lub właściwości, które mogą poniżyć ją w opinii publicznej lub narazić na utratę zaufania potrzebnego dla danego stanowiska, zawodu lub rodzaju działalności, podlega grzywnie albo karze ograniczenia wolności. </a:t>
            </a:r>
          </a:p>
          <a:p>
            <a:pPr marL="0" indent="0" algn="just">
              <a:buNone/>
            </a:pPr>
            <a:r>
              <a:rPr lang="pl-PL" dirty="0"/>
              <a:t>Tak zwanego </a:t>
            </a:r>
            <a:r>
              <a:rPr lang="pl-PL" b="1" dirty="0"/>
              <a:t>zniesławienia prasowego</a:t>
            </a:r>
            <a:r>
              <a:rPr lang="pl-PL" dirty="0"/>
              <a:t> dotyczy § 2 art. 212 k.k., stanowiąc, iż jeżeli sprawca dopuszcza się czynu za pomocą środków masowego komunikowania, podlega grzywnie, karze ograniczenia wolności albo pozbawienia wolności do roku. </a:t>
            </a:r>
          </a:p>
          <a:p>
            <a:pPr marL="0" indent="0" algn="just">
              <a:buNone/>
            </a:pPr>
            <a:r>
              <a:rPr lang="pl-PL" dirty="0"/>
              <a:t>Wyższa szkodliwość czyn znajduje swoje odbicie w wyższym wymiarze kary.</a:t>
            </a:r>
          </a:p>
          <a:p>
            <a:endParaRPr lang="pl-PL" dirty="0"/>
          </a:p>
        </p:txBody>
      </p:sp>
    </p:spTree>
    <p:extLst>
      <p:ext uri="{BB962C8B-B14F-4D97-AF65-F5344CB8AC3E}">
        <p14:creationId xmlns:p14="http://schemas.microsoft.com/office/powerpoint/2010/main" val="3075715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27CE65F-80AF-4EAB-906D-4E379A2754AE}"/>
              </a:ext>
            </a:extLst>
          </p:cNvPr>
          <p:cNvSpPr>
            <a:spLocks noGrp="1"/>
          </p:cNvSpPr>
          <p:nvPr>
            <p:ph type="title"/>
          </p:nvPr>
        </p:nvSpPr>
        <p:spPr/>
        <p:txBody>
          <a:bodyPr>
            <a:normAutofit fontScale="90000"/>
          </a:bodyPr>
          <a:lstStyle/>
          <a:p>
            <a:r>
              <a:rPr lang="pl-PL" dirty="0"/>
              <a:t>Kontratyp dozwolonej krytyki –art.213 § 2 k.k. </a:t>
            </a:r>
          </a:p>
        </p:txBody>
      </p:sp>
      <p:sp>
        <p:nvSpPr>
          <p:cNvPr id="3" name="Symbol zastępczy zawartości 2">
            <a:extLst>
              <a:ext uri="{FF2B5EF4-FFF2-40B4-BE49-F238E27FC236}">
                <a16:creationId xmlns:a16="http://schemas.microsoft.com/office/drawing/2014/main" id="{1109EDEF-4FD0-453D-A1FA-0D4577BB4F08}"/>
              </a:ext>
            </a:extLst>
          </p:cNvPr>
          <p:cNvSpPr>
            <a:spLocks noGrp="1"/>
          </p:cNvSpPr>
          <p:nvPr>
            <p:ph idx="1"/>
          </p:nvPr>
        </p:nvSpPr>
        <p:spPr/>
        <p:txBody>
          <a:bodyPr>
            <a:normAutofit fontScale="92500" lnSpcReduction="10000"/>
          </a:bodyPr>
          <a:lstStyle/>
          <a:p>
            <a:pPr marL="0" indent="0" algn="just">
              <a:buNone/>
            </a:pPr>
            <a:r>
              <a:rPr lang="pl-PL" dirty="0"/>
              <a:t>Nie popełnia przestępstwa kto </a:t>
            </a:r>
          </a:p>
          <a:p>
            <a:pPr marL="0" indent="0" algn="just">
              <a:buNone/>
            </a:pPr>
            <a:r>
              <a:rPr lang="pl-PL" b="1" dirty="0"/>
              <a:t>publicznie podnosi lub rozgłasza</a:t>
            </a:r>
            <a:r>
              <a:rPr lang="pl-PL" dirty="0"/>
              <a:t> </a:t>
            </a:r>
            <a:r>
              <a:rPr lang="pl-PL" b="1" dirty="0"/>
              <a:t>prawdziwy zarzut </a:t>
            </a:r>
          </a:p>
          <a:p>
            <a:pPr algn="just">
              <a:buFont typeface="Wingdings" panose="05000000000000000000" pitchFamily="2" charset="2"/>
              <a:buChar char="Ø"/>
            </a:pPr>
            <a:r>
              <a:rPr lang="pl-PL" b="1" dirty="0"/>
              <a:t>dotyczący postępowania osoby pełniącej funkcję publiczną</a:t>
            </a:r>
          </a:p>
          <a:p>
            <a:pPr algn="just">
              <a:buFont typeface="Wingdings" panose="05000000000000000000" pitchFamily="2" charset="2"/>
              <a:buChar char="Ø"/>
            </a:pPr>
            <a:r>
              <a:rPr lang="pl-PL" b="1" dirty="0"/>
              <a:t> służący obronie społecznie uzasadnionego interesu. </a:t>
            </a:r>
          </a:p>
          <a:p>
            <a:pPr marL="0" indent="0" algn="just">
              <a:buNone/>
            </a:pPr>
            <a:endParaRPr lang="pl-PL" b="1" dirty="0"/>
          </a:p>
          <a:p>
            <a:pPr marL="0" indent="0" algn="just">
              <a:buNone/>
            </a:pPr>
            <a:r>
              <a:rPr lang="pl-PL" dirty="0"/>
              <a:t>!!!Zgodnie z art. 214 k.k., brak przestępstwa wynikający z przyczyn określonych w art. 213 nie wyłącza odpowiedzialności sprawcy za zniewagę ze względu na formę podniesienia lub rozgłoszenia zarzutu.</a:t>
            </a:r>
          </a:p>
          <a:p>
            <a:endParaRPr lang="pl-PL" dirty="0"/>
          </a:p>
        </p:txBody>
      </p:sp>
    </p:spTree>
    <p:extLst>
      <p:ext uri="{BB962C8B-B14F-4D97-AF65-F5344CB8AC3E}">
        <p14:creationId xmlns:p14="http://schemas.microsoft.com/office/powerpoint/2010/main" val="260751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AED670D-EC03-429A-A800-1ADEE1561804}"/>
              </a:ext>
            </a:extLst>
          </p:cNvPr>
          <p:cNvSpPr>
            <a:spLocks noGrp="1"/>
          </p:cNvSpPr>
          <p:nvPr>
            <p:ph type="title"/>
          </p:nvPr>
        </p:nvSpPr>
        <p:spPr/>
        <p:txBody>
          <a:bodyPr/>
          <a:lstStyle/>
          <a:p>
            <a:r>
              <a:rPr lang="pl-PL" dirty="0"/>
              <a:t>Odpowiedzialność za zniewagę-art.216 KK</a:t>
            </a:r>
          </a:p>
        </p:txBody>
      </p:sp>
      <p:sp>
        <p:nvSpPr>
          <p:cNvPr id="3" name="Symbol zastępczy zawartości 2">
            <a:extLst>
              <a:ext uri="{FF2B5EF4-FFF2-40B4-BE49-F238E27FC236}">
                <a16:creationId xmlns:a16="http://schemas.microsoft.com/office/drawing/2014/main" id="{30A9195F-E60E-43CF-8FCC-3B7D4BC2B4BA}"/>
              </a:ext>
            </a:extLst>
          </p:cNvPr>
          <p:cNvSpPr>
            <a:spLocks noGrp="1"/>
          </p:cNvSpPr>
          <p:nvPr>
            <p:ph idx="1"/>
          </p:nvPr>
        </p:nvSpPr>
        <p:spPr/>
        <p:txBody>
          <a:bodyPr>
            <a:normAutofit fontScale="77500" lnSpcReduction="20000"/>
          </a:bodyPr>
          <a:lstStyle/>
          <a:p>
            <a:pPr marL="0" indent="0" algn="just">
              <a:buNone/>
            </a:pPr>
            <a:r>
              <a:rPr lang="pl-PL" dirty="0"/>
              <a:t>Odpowiedzialność za zniewagę</a:t>
            </a:r>
            <a:r>
              <a:rPr lang="pl-PL" b="1" dirty="0"/>
              <a:t> </a:t>
            </a:r>
            <a:r>
              <a:rPr lang="pl-PL" dirty="0"/>
              <a:t>została uregulowana w art. 216 k.k., stanowiącym w § 1, iż to znieważa </a:t>
            </a:r>
            <a:r>
              <a:rPr lang="pl-PL" u="sng" dirty="0"/>
              <a:t>inną osobę w jej obecnoś</a:t>
            </a:r>
            <a:r>
              <a:rPr lang="pl-PL" dirty="0"/>
              <a:t>ci albo ch</a:t>
            </a:r>
            <a:r>
              <a:rPr lang="pl-PL" u="sng" dirty="0"/>
              <a:t>oćby pod jej nieobecność, lecz publicznie </a:t>
            </a:r>
            <a:r>
              <a:rPr lang="pl-PL" dirty="0"/>
              <a:t>lub w </a:t>
            </a:r>
            <a:r>
              <a:rPr lang="pl-PL" u="sng" dirty="0"/>
              <a:t>zamiarze, aby zniewaga do osoby tej dotarła</a:t>
            </a:r>
            <a:r>
              <a:rPr lang="pl-PL" dirty="0"/>
              <a:t>,  podlega grzywnie albo karze ograniczenia wolności. </a:t>
            </a:r>
          </a:p>
          <a:p>
            <a:pPr marL="0" indent="0" algn="just">
              <a:buNone/>
            </a:pPr>
            <a:r>
              <a:rPr lang="pl-PL" b="1" dirty="0"/>
              <a:t>Zniewagi w prasie </a:t>
            </a:r>
            <a:r>
              <a:rPr lang="pl-PL" dirty="0"/>
              <a:t>dotyczy § 2, przewidując, iż kto znieważa inną osobę </a:t>
            </a:r>
            <a:r>
              <a:rPr lang="pl-PL" b="1" dirty="0"/>
              <a:t>za pomocą środków masowego komunikowania</a:t>
            </a:r>
            <a:r>
              <a:rPr lang="pl-PL" dirty="0"/>
              <a:t>, podlega grzywnie, karze ograniczenia wolności albo pozbawienia wolności do roku. </a:t>
            </a:r>
          </a:p>
          <a:p>
            <a:pPr marL="0" indent="0" algn="just">
              <a:buNone/>
            </a:pPr>
            <a:r>
              <a:rPr lang="pl-PL" dirty="0"/>
              <a:t>Odstąpienie od wymierzenia kary jest możliwe:</a:t>
            </a:r>
          </a:p>
          <a:p>
            <a:pPr algn="just">
              <a:buFont typeface="Wingdings" panose="05000000000000000000" pitchFamily="2" charset="2"/>
              <a:buChar char="Ø"/>
            </a:pPr>
            <a:r>
              <a:rPr lang="pl-PL" dirty="0"/>
              <a:t> jeżeli zniewagę wywołało wyzywające zachowanie się pokrzywdzonego </a:t>
            </a:r>
            <a:r>
              <a:rPr lang="pl-PL" b="1" dirty="0"/>
              <a:t>(prowokacja)</a:t>
            </a:r>
          </a:p>
          <a:p>
            <a:pPr algn="just">
              <a:buFont typeface="Wingdings" panose="05000000000000000000" pitchFamily="2" charset="2"/>
              <a:buChar char="Ø"/>
            </a:pPr>
            <a:r>
              <a:rPr lang="pl-PL" dirty="0"/>
              <a:t> jeżeli pokrzywdzony odpowiedział naruszeniem nietykalności cielesnej lub zniewagą wzajemną </a:t>
            </a:r>
            <a:r>
              <a:rPr lang="pl-PL" b="1" dirty="0"/>
              <a:t>(retorsja</a:t>
            </a:r>
            <a:r>
              <a:rPr lang="pl-PL" dirty="0"/>
              <a:t>). </a:t>
            </a:r>
          </a:p>
          <a:p>
            <a:endParaRPr lang="pl-PL" dirty="0"/>
          </a:p>
        </p:txBody>
      </p:sp>
    </p:spTree>
    <p:extLst>
      <p:ext uri="{BB962C8B-B14F-4D97-AF65-F5344CB8AC3E}">
        <p14:creationId xmlns:p14="http://schemas.microsoft.com/office/powerpoint/2010/main" val="4284021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DBAF4F-13F3-4029-B6EF-43FFDA3BB81A}"/>
              </a:ext>
            </a:extLst>
          </p:cNvPr>
          <p:cNvSpPr>
            <a:spLocks noGrp="1"/>
          </p:cNvSpPr>
          <p:nvPr>
            <p:ph type="title"/>
          </p:nvPr>
        </p:nvSpPr>
        <p:spPr/>
        <p:txBody>
          <a:bodyPr/>
          <a:lstStyle/>
          <a:p>
            <a:r>
              <a:rPr lang="pl-PL" dirty="0"/>
              <a:t>Odpowiedzialność karna –cd.</a:t>
            </a:r>
          </a:p>
        </p:txBody>
      </p:sp>
      <p:sp>
        <p:nvSpPr>
          <p:cNvPr id="3" name="Symbol zastępczy zawartości 2">
            <a:extLst>
              <a:ext uri="{FF2B5EF4-FFF2-40B4-BE49-F238E27FC236}">
                <a16:creationId xmlns:a16="http://schemas.microsoft.com/office/drawing/2014/main" id="{77572875-958B-45EB-8162-FCB813F7AA78}"/>
              </a:ext>
            </a:extLst>
          </p:cNvPr>
          <p:cNvSpPr>
            <a:spLocks noGrp="1"/>
          </p:cNvSpPr>
          <p:nvPr>
            <p:ph idx="1"/>
          </p:nvPr>
        </p:nvSpPr>
        <p:spPr/>
        <p:txBody>
          <a:bodyPr>
            <a:normAutofit lnSpcReduction="10000"/>
          </a:bodyPr>
          <a:lstStyle/>
          <a:p>
            <a:r>
              <a:rPr lang="pl-PL" dirty="0"/>
              <a:t>art.265 KK-nielegalne ujawnienie lub wykorzystanie informacji niejawnych objętych klauzulami „tajne” i „ściśle tajne”</a:t>
            </a:r>
          </a:p>
          <a:p>
            <a:r>
              <a:rPr lang="pl-PL" dirty="0"/>
              <a:t>art.255 KK-publiczne nawoływanie i pochwalanie przestępstwa</a:t>
            </a:r>
          </a:p>
          <a:p>
            <a:r>
              <a:rPr lang="pl-PL" dirty="0"/>
              <a:t>art.196 KK–obraza uczuć religijnych innych osób</a:t>
            </a:r>
          </a:p>
          <a:p>
            <a:pPr algn="just"/>
            <a:r>
              <a:rPr lang="pl-PL" dirty="0"/>
              <a:t>art.241KK-publiczne rozpowszechnianie wiadomości z postępowania przygotowawczego zanim zostały ujawnione w postępowaniu sądowym, rozpowszechnienie informacji z rozprawy prowadzonej z wyłączeniem jawności</a:t>
            </a:r>
          </a:p>
        </p:txBody>
      </p:sp>
    </p:spTree>
    <p:extLst>
      <p:ext uri="{BB962C8B-B14F-4D97-AF65-F5344CB8AC3E}">
        <p14:creationId xmlns:p14="http://schemas.microsoft.com/office/powerpoint/2010/main" val="898912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B223E5-EEE4-46CC-BA91-93C8AD2EBE5B}"/>
              </a:ext>
            </a:extLst>
          </p:cNvPr>
          <p:cNvSpPr>
            <a:spLocks noGrp="1"/>
          </p:cNvSpPr>
          <p:nvPr>
            <p:ph type="title"/>
          </p:nvPr>
        </p:nvSpPr>
        <p:spPr/>
        <p:txBody>
          <a:bodyPr>
            <a:noAutofit/>
          </a:bodyPr>
          <a:lstStyle/>
          <a:p>
            <a:r>
              <a:rPr lang="pl-PL" sz="2400" dirty="0"/>
              <a:t>Naruszenie prawa w pozaprasowych publikacjach internetowych - art. 54 b prawa prasowego</a:t>
            </a:r>
          </a:p>
        </p:txBody>
      </p:sp>
      <p:sp>
        <p:nvSpPr>
          <p:cNvPr id="3" name="Symbol zastępczy zawartości 2">
            <a:extLst>
              <a:ext uri="{FF2B5EF4-FFF2-40B4-BE49-F238E27FC236}">
                <a16:creationId xmlns:a16="http://schemas.microsoft.com/office/drawing/2014/main" id="{4B24E2B0-74B1-4C37-922B-7D545661713B}"/>
              </a:ext>
            </a:extLst>
          </p:cNvPr>
          <p:cNvSpPr>
            <a:spLocks noGrp="1"/>
          </p:cNvSpPr>
          <p:nvPr>
            <p:ph idx="1"/>
          </p:nvPr>
        </p:nvSpPr>
        <p:spPr/>
        <p:txBody>
          <a:bodyPr/>
          <a:lstStyle/>
          <a:p>
            <a:pPr marL="0" indent="0" algn="just">
              <a:buNone/>
            </a:pPr>
            <a:r>
              <a:rPr lang="pl-PL" dirty="0"/>
              <a:t>Przepisy o odpowiedzialności prawnej i postępowaniu w sprawach prasowych stosuje się odpowiednio do </a:t>
            </a:r>
            <a:r>
              <a:rPr lang="pl-PL" b="1" dirty="0"/>
              <a:t>naruszeń prawa związanych z przekazywaniem myśli ludzkiej za pomocą innych niż prasa środków przeznaczonych do rozpowszechniania, niezależnie od techniki przekazu</a:t>
            </a:r>
            <a:r>
              <a:rPr lang="pl-PL" dirty="0"/>
              <a:t>, w szczególności publikacji nieperiodycznych oraz innych wytworów druku, wizji i fonii. </a:t>
            </a:r>
          </a:p>
        </p:txBody>
      </p:sp>
    </p:spTree>
    <p:extLst>
      <p:ext uri="{BB962C8B-B14F-4D97-AF65-F5344CB8AC3E}">
        <p14:creationId xmlns:p14="http://schemas.microsoft.com/office/powerpoint/2010/main" val="4192517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3D44D1-B86D-4A26-9652-F36A485E0877}"/>
              </a:ext>
            </a:extLst>
          </p:cNvPr>
          <p:cNvSpPr>
            <a:spLocks noGrp="1"/>
          </p:cNvSpPr>
          <p:nvPr>
            <p:ph type="title"/>
          </p:nvPr>
        </p:nvSpPr>
        <p:spPr/>
        <p:txBody>
          <a:bodyPr>
            <a:normAutofit fontScale="90000"/>
          </a:bodyPr>
          <a:lstStyle/>
          <a:p>
            <a:r>
              <a:rPr lang="pl-PL" dirty="0"/>
              <a:t>Odpowiedzialność w ustawie o radiofonii i telewizji</a:t>
            </a:r>
          </a:p>
        </p:txBody>
      </p:sp>
      <p:sp>
        <p:nvSpPr>
          <p:cNvPr id="3" name="Symbol zastępczy zawartości 2">
            <a:extLst>
              <a:ext uri="{FF2B5EF4-FFF2-40B4-BE49-F238E27FC236}">
                <a16:creationId xmlns:a16="http://schemas.microsoft.com/office/drawing/2014/main" id="{C6A35AC5-973D-41D7-BD24-0B87C077EC7A}"/>
              </a:ext>
            </a:extLst>
          </p:cNvPr>
          <p:cNvSpPr>
            <a:spLocks noGrp="1"/>
          </p:cNvSpPr>
          <p:nvPr>
            <p:ph idx="1"/>
          </p:nvPr>
        </p:nvSpPr>
        <p:spPr/>
        <p:txBody>
          <a:bodyPr>
            <a:normAutofit fontScale="62500" lnSpcReduction="20000"/>
          </a:bodyPr>
          <a:lstStyle/>
          <a:p>
            <a:pPr marL="0" indent="0" algn="just">
              <a:buNone/>
            </a:pPr>
            <a:r>
              <a:rPr lang="pl-PL" dirty="0"/>
              <a:t>W rozdziale 8 znalazły się przepisy regulujące odpowiedzialność karną w przypadku naruszenia zasad  ustawy o radiofonii i telewizji oraz przepisy przewidujące kary charakterze administracyjnym i normy procesowe.</a:t>
            </a:r>
          </a:p>
          <a:p>
            <a:pPr marL="0" indent="0">
              <a:buNone/>
            </a:pPr>
            <a:endParaRPr lang="pl-PL" dirty="0"/>
          </a:p>
          <a:p>
            <a:pPr marL="0" indent="0" algn="just">
              <a:buNone/>
            </a:pPr>
            <a:r>
              <a:rPr lang="pl-PL" b="1" dirty="0"/>
              <a:t>!</a:t>
            </a:r>
            <a:r>
              <a:rPr lang="pl-PL" dirty="0"/>
              <a:t> Jak stanowią przepisy art. 53, 53 a-d oraz 54 ustawy o radiofonii i telewizji, jeżeli nadawca/dostawca usługi medialnej/operator rozprowadzający/ podmiot dostarczający audiowizualną usługę medialną na żądanie program narusza   przepisy  ustawy, Przewodniczący Krajowej Rady Radiofonii i Telewizji, wydaje </a:t>
            </a:r>
            <a:r>
              <a:rPr lang="pl-PL" b="1" u="sng" dirty="0"/>
              <a:t>decyzję administracyjną </a:t>
            </a:r>
            <a:r>
              <a:rPr lang="pl-PL" u="sng" dirty="0"/>
              <a:t>nakładającą</a:t>
            </a:r>
            <a:r>
              <a:rPr lang="pl-PL" b="1" u="sng" dirty="0"/>
              <a:t> karę pieniężną</a:t>
            </a:r>
            <a:r>
              <a:rPr lang="pl-PL" b="1" dirty="0"/>
              <a:t>. </a:t>
            </a:r>
          </a:p>
          <a:p>
            <a:pPr marL="0" indent="0" algn="just">
              <a:buNone/>
            </a:pPr>
            <a:r>
              <a:rPr lang="pl-PL" dirty="0"/>
              <a:t>Wymierzenie kary pieniężnej nie następuje w drodze wyroku skazującego, wydanego przez sąd, jako kary za popełnienie przestępstwa, nie jest uzależnione od stwierdzenia winy w rozumieniu prawa karnego. Kary pieniężne (o charakterze administracyjnym) podlegają wpłacie do budżetu państwa; są płatne z dochodu po opodatkowaniu lub z innej formy nadwyżki przychodów nad wydatkami, zmniejszonej o podatki.  </a:t>
            </a:r>
          </a:p>
          <a:p>
            <a:pPr marL="0" indent="0" algn="just">
              <a:buNone/>
            </a:pPr>
            <a:r>
              <a:rPr lang="pl-PL" dirty="0"/>
              <a:t>Od decyzji Przewodniczącego KRRiT służy </a:t>
            </a:r>
            <a:r>
              <a:rPr lang="pl-PL" b="1" dirty="0"/>
              <a:t>odwołanie do Sądu Okręgowego w Warszawie </a:t>
            </a:r>
            <a:r>
              <a:rPr lang="pl-PL" dirty="0"/>
              <a:t>– sądu gospodarczego </a:t>
            </a:r>
            <a:r>
              <a:rPr lang="pl-PL" b="1" dirty="0"/>
              <a:t>w trybie k.p.c., </a:t>
            </a:r>
            <a:r>
              <a:rPr lang="pl-PL" dirty="0"/>
              <a:t>zaś stronie nie przysługują środki prawne wzruszenia decyzji przewidziane w Kodeksie postępowania administracyjnego.</a:t>
            </a:r>
            <a:r>
              <a:rPr lang="pl-PL" b="1" dirty="0"/>
              <a:t> </a:t>
            </a:r>
            <a:endParaRPr lang="pl-PL" dirty="0"/>
          </a:p>
          <a:p>
            <a:pPr marL="0" indent="0">
              <a:buNone/>
            </a:pPr>
            <a:endParaRPr lang="pl-PL" dirty="0"/>
          </a:p>
        </p:txBody>
      </p:sp>
    </p:spTree>
    <p:extLst>
      <p:ext uri="{BB962C8B-B14F-4D97-AF65-F5344CB8AC3E}">
        <p14:creationId xmlns:p14="http://schemas.microsoft.com/office/powerpoint/2010/main" val="16698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FFC1C4-1DEC-4BAD-A99B-85603D51E3AF}"/>
              </a:ext>
            </a:extLst>
          </p:cNvPr>
          <p:cNvSpPr>
            <a:spLocks noGrp="1"/>
          </p:cNvSpPr>
          <p:nvPr>
            <p:ph type="title"/>
          </p:nvPr>
        </p:nvSpPr>
        <p:spPr/>
        <p:txBody>
          <a:bodyPr>
            <a:normAutofit fontScale="90000"/>
          </a:bodyPr>
          <a:lstStyle/>
          <a:p>
            <a:pPr algn="just"/>
            <a:r>
              <a:rPr lang="pl-PL" dirty="0"/>
              <a:t>Odpowiedzialność prawna mediów-zasada ogólna</a:t>
            </a:r>
          </a:p>
        </p:txBody>
      </p:sp>
      <p:sp>
        <p:nvSpPr>
          <p:cNvPr id="3" name="Symbol zastępczy zawartości 2">
            <a:extLst>
              <a:ext uri="{FF2B5EF4-FFF2-40B4-BE49-F238E27FC236}">
                <a16:creationId xmlns:a16="http://schemas.microsoft.com/office/drawing/2014/main" id="{00F7F78B-8BA3-4104-B505-24A53BBD0F73}"/>
              </a:ext>
            </a:extLst>
          </p:cNvPr>
          <p:cNvSpPr>
            <a:spLocks noGrp="1"/>
          </p:cNvSpPr>
          <p:nvPr>
            <p:ph idx="1"/>
          </p:nvPr>
        </p:nvSpPr>
        <p:spPr/>
        <p:txBody>
          <a:bodyPr>
            <a:normAutofit fontScale="62500" lnSpcReduction="20000"/>
          </a:bodyPr>
          <a:lstStyle/>
          <a:p>
            <a:pPr marL="0" indent="0">
              <a:buNone/>
            </a:pPr>
            <a:endParaRPr lang="pl-PL" b="1" dirty="0"/>
          </a:p>
          <a:p>
            <a:pPr marL="0" indent="0" algn="just">
              <a:buNone/>
            </a:pPr>
            <a:r>
              <a:rPr lang="pl-PL" dirty="0"/>
              <a:t>Jak stanowi art. 37 prawa prasowego</a:t>
            </a:r>
            <a:r>
              <a:rPr lang="pl-PL" b="1" dirty="0"/>
              <a:t>, do odpowiedzialności za naruszenie prawa spowodowane opublikowaniem materiału prasowego stosuje się zasady ogólne, chyba że ustawa stanowi inaczej.</a:t>
            </a:r>
            <a:endParaRPr lang="pl-PL" dirty="0"/>
          </a:p>
          <a:p>
            <a:pPr marL="0" indent="0" algn="just">
              <a:buNone/>
            </a:pPr>
            <a:endParaRPr lang="pl-PL" dirty="0"/>
          </a:p>
          <a:p>
            <a:pPr marL="0" indent="0" algn="just">
              <a:buNone/>
            </a:pPr>
            <a:r>
              <a:rPr lang="pl-PL" dirty="0"/>
              <a:t>Oznacza to, iż:</a:t>
            </a:r>
          </a:p>
          <a:p>
            <a:pPr algn="just">
              <a:buFont typeface="Wingdings" panose="05000000000000000000" pitchFamily="2" charset="2"/>
              <a:buChar char="Ø"/>
            </a:pPr>
            <a:r>
              <a:rPr lang="pl-PL" dirty="0"/>
              <a:t> do odpowiedzialności cywilnej stosuje się przepisy</a:t>
            </a:r>
            <a:r>
              <a:rPr lang="pl-PL" b="1" dirty="0"/>
              <a:t> </a:t>
            </a:r>
            <a:r>
              <a:rPr lang="pl-PL" u="sng" dirty="0"/>
              <a:t>Kodeksu cywilnego </a:t>
            </a:r>
            <a:r>
              <a:rPr lang="pl-PL" dirty="0"/>
              <a:t>oraz </a:t>
            </a:r>
            <a:r>
              <a:rPr lang="pl-PL" u="sng" dirty="0"/>
              <a:t>Kodeksu postępowania cywilnego</a:t>
            </a:r>
            <a:r>
              <a:rPr lang="pl-PL" dirty="0"/>
              <a:t>,</a:t>
            </a:r>
          </a:p>
          <a:p>
            <a:pPr algn="just">
              <a:buFont typeface="Wingdings" panose="05000000000000000000" pitchFamily="2" charset="2"/>
              <a:buChar char="Ø"/>
            </a:pPr>
            <a:r>
              <a:rPr lang="pl-PL" dirty="0"/>
              <a:t> do odpowiedzialności karnej i wykroczeniowej za  przestępstwa określone w prawie prasowym stosuje się </a:t>
            </a:r>
            <a:r>
              <a:rPr lang="pl-PL" u="sng" dirty="0"/>
              <a:t>przepisy  kodeksu karnego i Kodeksu postępowania karnego i Kodeksu postępowania w sprawach o wykroczenia.</a:t>
            </a:r>
          </a:p>
          <a:p>
            <a:pPr marL="0" indent="0" algn="just">
              <a:buNone/>
            </a:pPr>
            <a:r>
              <a:rPr lang="pl-PL" b="1" dirty="0"/>
              <a:t>Zgodnie z art. 3 ustawy o radiofonii i telewizji, do rozpowszechniania programów radiowych i telewizyjnych stosuje się przepisy prawa prasowego, o ile ustawa nie stanowi inaczej.</a:t>
            </a:r>
          </a:p>
        </p:txBody>
      </p:sp>
    </p:spTree>
    <p:extLst>
      <p:ext uri="{BB962C8B-B14F-4D97-AF65-F5344CB8AC3E}">
        <p14:creationId xmlns:p14="http://schemas.microsoft.com/office/powerpoint/2010/main" val="141913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6A5875-5AB7-4556-AB2D-9E4DED993FDB}"/>
              </a:ext>
            </a:extLst>
          </p:cNvPr>
          <p:cNvSpPr>
            <a:spLocks noGrp="1"/>
          </p:cNvSpPr>
          <p:nvPr>
            <p:ph type="title"/>
          </p:nvPr>
        </p:nvSpPr>
        <p:spPr/>
        <p:txBody>
          <a:bodyPr>
            <a:normAutofit fontScale="90000"/>
          </a:bodyPr>
          <a:lstStyle/>
          <a:p>
            <a:pPr algn="just"/>
            <a:r>
              <a:rPr lang="pl-PL" b="1" dirty="0"/>
              <a:t>Roszczenia z tytułu naruszenia dóbr osobistych-art. 24 Kodeksu cywilnego</a:t>
            </a:r>
            <a:endParaRPr lang="pl-PL" dirty="0"/>
          </a:p>
        </p:txBody>
      </p:sp>
      <p:sp>
        <p:nvSpPr>
          <p:cNvPr id="3" name="Symbol zastępczy zawartości 2">
            <a:extLst>
              <a:ext uri="{FF2B5EF4-FFF2-40B4-BE49-F238E27FC236}">
                <a16:creationId xmlns:a16="http://schemas.microsoft.com/office/drawing/2014/main" id="{E570B149-7970-482E-8203-3ABEA2296D69}"/>
              </a:ext>
            </a:extLst>
          </p:cNvPr>
          <p:cNvSpPr>
            <a:spLocks noGrp="1"/>
          </p:cNvSpPr>
          <p:nvPr>
            <p:ph idx="1"/>
          </p:nvPr>
        </p:nvSpPr>
        <p:spPr/>
        <p:txBody>
          <a:bodyPr>
            <a:normAutofit fontScale="92500" lnSpcReduction="20000"/>
          </a:bodyPr>
          <a:lstStyle/>
          <a:p>
            <a:pPr marL="0" indent="0">
              <a:buNone/>
            </a:pPr>
            <a:r>
              <a:rPr lang="pl-PL" u="sng" dirty="0"/>
              <a:t>Do roszczeń niemajątkowych</a:t>
            </a:r>
            <a:r>
              <a:rPr lang="pl-PL" dirty="0"/>
              <a:t> zalicza się: </a:t>
            </a:r>
          </a:p>
          <a:p>
            <a:pPr>
              <a:buFont typeface="Wingdings" panose="05000000000000000000" pitchFamily="2" charset="2"/>
              <a:buChar char="Ø"/>
            </a:pPr>
            <a:r>
              <a:rPr lang="pl-PL" dirty="0"/>
              <a:t>roszczenie o zaniechanie działania</a:t>
            </a:r>
          </a:p>
          <a:p>
            <a:pPr algn="just">
              <a:buFont typeface="Wingdings" panose="05000000000000000000" pitchFamily="2" charset="2"/>
              <a:buChar char="Ø"/>
            </a:pPr>
            <a:r>
              <a:rPr lang="pl-PL" dirty="0"/>
              <a:t>roszczenie o dopełnienie czynności potrzebnych do usunięcia skutków naruszenia. </a:t>
            </a:r>
          </a:p>
          <a:p>
            <a:pPr marL="0" indent="0">
              <a:buNone/>
            </a:pPr>
            <a:r>
              <a:rPr lang="pl-PL" u="sng" dirty="0"/>
              <a:t>Roszczeniami o charakterze majątkowym</a:t>
            </a:r>
            <a:r>
              <a:rPr lang="pl-PL" dirty="0"/>
              <a:t> są: </a:t>
            </a:r>
          </a:p>
          <a:p>
            <a:pPr>
              <a:buFont typeface="Wingdings" panose="05000000000000000000" pitchFamily="2" charset="2"/>
              <a:buChar char="Ø"/>
            </a:pPr>
            <a:r>
              <a:rPr lang="pl-PL" dirty="0"/>
              <a:t>roszczenie o zapłatę zadośćuczynienia pieniężnego za doznaną krzywdę </a:t>
            </a:r>
          </a:p>
          <a:p>
            <a:pPr algn="just">
              <a:buFont typeface="Wingdings" panose="05000000000000000000" pitchFamily="2" charset="2"/>
              <a:buChar char="Ø"/>
            </a:pPr>
            <a:r>
              <a:rPr lang="pl-PL" dirty="0"/>
              <a:t>roszczenie o zapłatę odpowiedniej sumy pieniężnej na wskazany cel społeczny</a:t>
            </a:r>
          </a:p>
          <a:p>
            <a:pPr>
              <a:buFont typeface="Wingdings" panose="05000000000000000000" pitchFamily="2" charset="2"/>
              <a:buChar char="Ø"/>
            </a:pPr>
            <a:r>
              <a:rPr lang="pl-PL" dirty="0"/>
              <a:t> roszczenie o naprawienie wyrządzonej szkody.</a:t>
            </a:r>
          </a:p>
          <a:p>
            <a:pPr>
              <a:buFont typeface="Wingdings" panose="05000000000000000000" pitchFamily="2" charset="2"/>
              <a:buChar char="Ø"/>
            </a:pPr>
            <a:endParaRPr lang="pl-PL" dirty="0"/>
          </a:p>
          <a:p>
            <a:endParaRPr lang="pl-PL" dirty="0"/>
          </a:p>
        </p:txBody>
      </p:sp>
    </p:spTree>
    <p:extLst>
      <p:ext uri="{BB962C8B-B14F-4D97-AF65-F5344CB8AC3E}">
        <p14:creationId xmlns:p14="http://schemas.microsoft.com/office/powerpoint/2010/main" val="424080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ECD47E-432B-4ECD-BC8A-7C8ECDABA6ED}"/>
              </a:ext>
            </a:extLst>
          </p:cNvPr>
          <p:cNvSpPr>
            <a:spLocks noGrp="1"/>
          </p:cNvSpPr>
          <p:nvPr>
            <p:ph type="title"/>
          </p:nvPr>
        </p:nvSpPr>
        <p:spPr/>
        <p:txBody>
          <a:bodyPr>
            <a:normAutofit/>
          </a:bodyPr>
          <a:lstStyle/>
          <a:p>
            <a:r>
              <a:rPr lang="pl-PL" dirty="0"/>
              <a:t>Charakterystyka roszczeń niemajątkowych </a:t>
            </a:r>
          </a:p>
        </p:txBody>
      </p:sp>
      <p:sp>
        <p:nvSpPr>
          <p:cNvPr id="3" name="Symbol zastępczy zawartości 2">
            <a:extLst>
              <a:ext uri="{FF2B5EF4-FFF2-40B4-BE49-F238E27FC236}">
                <a16:creationId xmlns:a16="http://schemas.microsoft.com/office/drawing/2014/main" id="{A93D1EC7-13D2-4C93-AEB3-0B3E40A46BEE}"/>
              </a:ext>
            </a:extLst>
          </p:cNvPr>
          <p:cNvSpPr>
            <a:spLocks noGrp="1"/>
          </p:cNvSpPr>
          <p:nvPr>
            <p:ph idx="1"/>
          </p:nvPr>
        </p:nvSpPr>
        <p:spPr/>
        <p:txBody>
          <a:bodyPr>
            <a:normAutofit fontScale="70000" lnSpcReduction="20000"/>
          </a:bodyPr>
          <a:lstStyle/>
          <a:p>
            <a:pPr algn="just">
              <a:buFont typeface="Wingdings" panose="05000000000000000000" pitchFamily="2" charset="2"/>
              <a:buChar char="Ø"/>
            </a:pPr>
            <a:r>
              <a:rPr lang="pl-PL" dirty="0"/>
              <a:t>Realizując </a:t>
            </a:r>
            <a:r>
              <a:rPr lang="pl-PL" b="1" dirty="0"/>
              <a:t>powództwo o zaniechanie</a:t>
            </a:r>
            <a:r>
              <a:rPr lang="pl-PL" dirty="0"/>
              <a:t> pokrzywdzony może żądać zaniechania ściśle określonego działania.</a:t>
            </a:r>
          </a:p>
          <a:p>
            <a:pPr marL="0" indent="0" algn="just">
              <a:buNone/>
            </a:pPr>
            <a:r>
              <a:rPr lang="pl-PL" dirty="0"/>
              <a:t>Przykładowo: wstrzymania cyklu artykułów czy audycji na dany temat, co w wielu wypadkach zagwarantuje, że w przyszłości naruszenie się nie powtórzy. </a:t>
            </a:r>
          </a:p>
          <a:p>
            <a:pPr algn="just">
              <a:buFont typeface="Wingdings" panose="05000000000000000000" pitchFamily="2" charset="2"/>
              <a:buChar char="Ø"/>
            </a:pPr>
            <a:r>
              <a:rPr lang="pl-PL" b="1" dirty="0"/>
              <a:t>Powództwo o dopełnienie czynności niezbędnych dla usunięcia stanu naruszenia </a:t>
            </a:r>
            <a:r>
              <a:rPr lang="pl-PL" dirty="0"/>
              <a:t>ma charakter uzupełniający w stosunku do roszczenia o zaniechanie działań naruszających. </a:t>
            </a:r>
          </a:p>
          <a:p>
            <a:pPr marL="0" indent="0" algn="just">
              <a:buNone/>
            </a:pPr>
            <a:r>
              <a:rPr lang="pl-PL" dirty="0"/>
              <a:t>W praktyce procesów prasowych: zniszczenia zapisu audycji na taśmie filmowej lub magnetycznej, wycofania jakiejś książki ze sprzedaży, z biblioteki. </a:t>
            </a:r>
          </a:p>
          <a:p>
            <a:pPr marL="0" indent="0" algn="just">
              <a:buNone/>
            </a:pPr>
            <a:r>
              <a:rPr lang="pl-PL" dirty="0"/>
              <a:t>Może to być również </a:t>
            </a:r>
            <a:r>
              <a:rPr lang="pl-PL" u="sng" dirty="0"/>
              <a:t>zakomunikowanie oświadczenia osobom trzecim</a:t>
            </a:r>
            <a:r>
              <a:rPr lang="pl-PL" dirty="0"/>
              <a:t>, np. podanie go do wiadomości publicznej przez ogłoszenie w dziennikach lub w odpowiednich czasopismach fachowych, w postaci przeproszenia, odwołania, wyjaśnienia lub wyrażenia żalu. </a:t>
            </a:r>
          </a:p>
          <a:p>
            <a:pPr marL="0" indent="0" algn="just">
              <a:buNone/>
            </a:pPr>
            <a:endParaRPr lang="pl-PL" dirty="0"/>
          </a:p>
          <a:p>
            <a:pPr marL="0" indent="0" algn="just">
              <a:buNone/>
            </a:pPr>
            <a:endParaRPr lang="pl-PL" dirty="0"/>
          </a:p>
          <a:p>
            <a:endParaRPr lang="pl-PL" dirty="0"/>
          </a:p>
        </p:txBody>
      </p:sp>
    </p:spTree>
    <p:extLst>
      <p:ext uri="{BB962C8B-B14F-4D97-AF65-F5344CB8AC3E}">
        <p14:creationId xmlns:p14="http://schemas.microsoft.com/office/powerpoint/2010/main" val="2805584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8D8FD3F-1796-4B42-BC3A-951A4B49F30E}"/>
              </a:ext>
            </a:extLst>
          </p:cNvPr>
          <p:cNvSpPr>
            <a:spLocks noGrp="1"/>
          </p:cNvSpPr>
          <p:nvPr>
            <p:ph type="title"/>
          </p:nvPr>
        </p:nvSpPr>
        <p:spPr/>
        <p:txBody>
          <a:bodyPr/>
          <a:lstStyle/>
          <a:p>
            <a:r>
              <a:rPr lang="pl-PL" dirty="0"/>
              <a:t>Charakterystyka roszczeń majątkowych</a:t>
            </a:r>
          </a:p>
        </p:txBody>
      </p:sp>
      <p:sp>
        <p:nvSpPr>
          <p:cNvPr id="3" name="Symbol zastępczy zawartości 2">
            <a:extLst>
              <a:ext uri="{FF2B5EF4-FFF2-40B4-BE49-F238E27FC236}">
                <a16:creationId xmlns:a16="http://schemas.microsoft.com/office/drawing/2014/main" id="{FA2E8247-6CDF-4A50-9125-EED728C8BD4E}"/>
              </a:ext>
            </a:extLst>
          </p:cNvPr>
          <p:cNvSpPr>
            <a:spLocks noGrp="1"/>
          </p:cNvSpPr>
          <p:nvPr>
            <p:ph idx="1"/>
          </p:nvPr>
        </p:nvSpPr>
        <p:spPr/>
        <p:txBody>
          <a:bodyPr>
            <a:normAutofit fontScale="47500" lnSpcReduction="20000"/>
          </a:bodyPr>
          <a:lstStyle/>
          <a:p>
            <a:pPr marL="0" indent="0" algn="just">
              <a:buNone/>
            </a:pPr>
            <a:r>
              <a:rPr lang="pl-PL" b="1" dirty="0"/>
              <a:t>Roszczenie o zadośćuczynienie </a:t>
            </a:r>
            <a:r>
              <a:rPr lang="pl-PL" dirty="0"/>
              <a:t>pełni funkcję kompensacyjną, prowadzącą do naprawienia krzywdy, rozumianej jako szkoda niemajątkowa. </a:t>
            </a:r>
          </a:p>
          <a:p>
            <a:pPr marL="0" indent="0" algn="just">
              <a:buNone/>
            </a:pPr>
            <a:r>
              <a:rPr lang="pl-PL" sz="2600" dirty="0"/>
              <a:t>Przesłankami zasądzenia zadośćuczynienia są: </a:t>
            </a:r>
          </a:p>
          <a:p>
            <a:pPr algn="just">
              <a:buFont typeface="Wingdings" panose="05000000000000000000" pitchFamily="2" charset="2"/>
              <a:buChar char="Ø"/>
            </a:pPr>
            <a:r>
              <a:rPr lang="pl-PL" sz="2600" dirty="0"/>
              <a:t>bezprawne naruszenie dóbr osobistych, </a:t>
            </a:r>
          </a:p>
          <a:p>
            <a:pPr algn="just">
              <a:buFont typeface="Wingdings" panose="05000000000000000000" pitchFamily="2" charset="2"/>
              <a:buChar char="Ø"/>
            </a:pPr>
            <a:r>
              <a:rPr lang="pl-PL" sz="2600" dirty="0"/>
              <a:t>wina po stronie osoby dokonującej naruszenia, </a:t>
            </a:r>
          </a:p>
          <a:p>
            <a:pPr algn="just">
              <a:buFont typeface="Wingdings" panose="05000000000000000000" pitchFamily="2" charset="2"/>
              <a:buChar char="Ø"/>
            </a:pPr>
            <a:r>
              <a:rPr lang="pl-PL" sz="2600" dirty="0"/>
              <a:t>wystąpienie krzywdy</a:t>
            </a:r>
          </a:p>
          <a:p>
            <a:pPr algn="just">
              <a:buFont typeface="Wingdings" panose="05000000000000000000" pitchFamily="2" charset="2"/>
              <a:buChar char="Ø"/>
            </a:pPr>
            <a:r>
              <a:rPr lang="pl-PL" sz="2600" dirty="0"/>
              <a:t> istnienie adekwatnego związku przyczynowego między krzywdą a bezprawnym zdarzeniem, które ją spowodowało.</a:t>
            </a:r>
          </a:p>
          <a:p>
            <a:pPr marL="0" indent="0" algn="just">
              <a:buNone/>
            </a:pPr>
            <a:r>
              <a:rPr lang="pl-PL" b="1" dirty="0"/>
              <a:t>Roszczenie o zapłatę odpowiedniej sumy pieniężnej na wskazany cel społeczny </a:t>
            </a:r>
            <a:r>
              <a:rPr lang="pl-PL" dirty="0"/>
              <a:t>ma charakter fakultatywny i jest przyznawane wyłącznie na żądanie osoby, której dobra osobiste zostały naruszone.</a:t>
            </a:r>
          </a:p>
          <a:p>
            <a:pPr marL="0" indent="0" algn="just">
              <a:buNone/>
            </a:pPr>
            <a:r>
              <a:rPr lang="pl-PL" b="1" dirty="0"/>
              <a:t>Roszczenie o naprawienie wyrządzonej szkody </a:t>
            </a:r>
            <a:r>
              <a:rPr lang="pl-PL" dirty="0"/>
              <a:t>może być dochodzone tylko wtedy, gdy wskutek naruszenia dobra osobistego została wyrządzona szkoda majątkowa. </a:t>
            </a:r>
          </a:p>
          <a:p>
            <a:pPr marL="0" indent="0" algn="just">
              <a:buNone/>
            </a:pPr>
            <a:r>
              <a:rPr lang="pl-PL" dirty="0"/>
              <a:t>Przesłanki roszczenia o naprawienie wyrządzonej szkody:</a:t>
            </a:r>
          </a:p>
          <a:p>
            <a:pPr algn="just">
              <a:buFont typeface="Wingdings" panose="05000000000000000000" pitchFamily="2" charset="2"/>
              <a:buChar char="Ø"/>
            </a:pPr>
            <a:r>
              <a:rPr lang="pl-PL" dirty="0"/>
              <a:t>Istnienie szkody</a:t>
            </a:r>
          </a:p>
          <a:p>
            <a:pPr algn="just">
              <a:buFont typeface="Wingdings" panose="05000000000000000000" pitchFamily="2" charset="2"/>
              <a:buChar char="Ø"/>
            </a:pPr>
            <a:r>
              <a:rPr lang="pl-PL" dirty="0"/>
              <a:t>Zawinione działania sprawcy</a:t>
            </a:r>
          </a:p>
          <a:p>
            <a:pPr algn="just">
              <a:buFont typeface="Wingdings" panose="05000000000000000000" pitchFamily="2" charset="2"/>
              <a:buChar char="Ø"/>
            </a:pPr>
            <a:r>
              <a:rPr lang="pl-PL" dirty="0"/>
              <a:t>Normalny związek przyczynowy między działaniem a szkodą.</a:t>
            </a:r>
          </a:p>
          <a:p>
            <a:pPr algn="just"/>
            <a:endParaRPr lang="pl-PL" dirty="0"/>
          </a:p>
          <a:p>
            <a:endParaRPr lang="pl-PL" dirty="0"/>
          </a:p>
        </p:txBody>
      </p:sp>
    </p:spTree>
    <p:extLst>
      <p:ext uri="{BB962C8B-B14F-4D97-AF65-F5344CB8AC3E}">
        <p14:creationId xmlns:p14="http://schemas.microsoft.com/office/powerpoint/2010/main" val="611820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0D3D1E-9203-4017-95E4-94A14D02EAB6}"/>
              </a:ext>
            </a:extLst>
          </p:cNvPr>
          <p:cNvSpPr>
            <a:spLocks noGrp="1"/>
          </p:cNvSpPr>
          <p:nvPr>
            <p:ph type="title"/>
          </p:nvPr>
        </p:nvSpPr>
        <p:spPr/>
        <p:txBody>
          <a:bodyPr/>
          <a:lstStyle/>
          <a:p>
            <a:r>
              <a:rPr lang="pl-PL" dirty="0"/>
              <a:t>Podmioty odpowiedzialne</a:t>
            </a:r>
          </a:p>
        </p:txBody>
      </p:sp>
      <p:sp>
        <p:nvSpPr>
          <p:cNvPr id="3" name="Symbol zastępczy zawartości 2">
            <a:extLst>
              <a:ext uri="{FF2B5EF4-FFF2-40B4-BE49-F238E27FC236}">
                <a16:creationId xmlns:a16="http://schemas.microsoft.com/office/drawing/2014/main" id="{DBAD3EDA-C586-4531-899F-5FC3F20B743F}"/>
              </a:ext>
            </a:extLst>
          </p:cNvPr>
          <p:cNvSpPr>
            <a:spLocks noGrp="1"/>
          </p:cNvSpPr>
          <p:nvPr>
            <p:ph idx="1"/>
          </p:nvPr>
        </p:nvSpPr>
        <p:spPr/>
        <p:txBody>
          <a:bodyPr>
            <a:normAutofit fontScale="55000" lnSpcReduction="20000"/>
          </a:bodyPr>
          <a:lstStyle/>
          <a:p>
            <a:pPr marL="0" indent="0">
              <a:buNone/>
            </a:pPr>
            <a:r>
              <a:rPr lang="pl-PL" sz="3600" dirty="0"/>
              <a:t>Odpowiedzialność cywilną za naruszenie prawa spowodowane opublikowaniem materiału prasowego ponoszą osoby wymienione w art. 38 prawa prasowego, którymi są: </a:t>
            </a:r>
          </a:p>
          <a:p>
            <a:pPr>
              <a:buFont typeface="Wingdings" panose="05000000000000000000" pitchFamily="2" charset="2"/>
              <a:buChar char="§"/>
            </a:pPr>
            <a:r>
              <a:rPr lang="pl-PL" sz="3600" dirty="0"/>
              <a:t>autor publikacji, </a:t>
            </a:r>
          </a:p>
          <a:p>
            <a:pPr>
              <a:buFont typeface="Wingdings" panose="05000000000000000000" pitchFamily="2" charset="2"/>
              <a:buChar char="§"/>
            </a:pPr>
            <a:r>
              <a:rPr lang="pl-PL" sz="3600" dirty="0"/>
              <a:t>redaktor lub redaktor naczelny, </a:t>
            </a:r>
          </a:p>
          <a:p>
            <a:pPr>
              <a:buFont typeface="Wingdings" panose="05000000000000000000" pitchFamily="2" charset="2"/>
              <a:buChar char="§"/>
            </a:pPr>
            <a:r>
              <a:rPr lang="pl-PL" sz="3600" dirty="0"/>
              <a:t> inna osoba, która spowodowała opublikowanie materiału </a:t>
            </a:r>
            <a:r>
              <a:rPr lang="pl-PL" sz="3600" u="sng" dirty="0"/>
              <a:t>(</a:t>
            </a:r>
            <a:r>
              <a:rPr lang="pl-PL" sz="3600" dirty="0"/>
              <a:t>decydowała lub współdecydowała o publikacji, tzw. informatorzy prasy, np. rzecznik prasowy, agencja prasowa) </a:t>
            </a:r>
          </a:p>
          <a:p>
            <a:pPr>
              <a:buFont typeface="Wingdings" panose="05000000000000000000" pitchFamily="2" charset="2"/>
              <a:buChar char="§"/>
            </a:pPr>
            <a:r>
              <a:rPr lang="pl-PL" sz="3600" dirty="0"/>
              <a:t> wydawca. </a:t>
            </a:r>
          </a:p>
          <a:p>
            <a:pPr marL="0" indent="0" algn="just">
              <a:buNone/>
            </a:pPr>
            <a:r>
              <a:rPr lang="pl-PL" sz="3600" dirty="0"/>
              <a:t>!Odpowiedzialność </a:t>
            </a:r>
            <a:r>
              <a:rPr lang="pl-PL" sz="3600" u="sng" dirty="0"/>
              <a:t>majątkow</a:t>
            </a:r>
            <a:r>
              <a:rPr lang="pl-PL" sz="3600" dirty="0"/>
              <a:t>a wskazanych osób jest </a:t>
            </a:r>
            <a:r>
              <a:rPr lang="pl-PL" sz="3600" b="1" dirty="0"/>
              <a:t>solidarn</a:t>
            </a:r>
            <a:r>
              <a:rPr lang="pl-PL" sz="3600" dirty="0"/>
              <a:t>a, co oznacza, iż poszkodowany może żądać całości lub części świadczenia od wszystkich wymienionych osób łącznie, od kilku z nich lub od każdego z osobna. </a:t>
            </a:r>
          </a:p>
          <a:p>
            <a:pPr marL="0" indent="0" algn="just">
              <a:buNone/>
            </a:pPr>
            <a:r>
              <a:rPr lang="pl-PL" sz="3600" dirty="0"/>
              <a:t>!W sytuacji, gdy naruszenie dobra osobistego powoduje </a:t>
            </a:r>
            <a:r>
              <a:rPr lang="pl-PL" sz="3600" u="sng" dirty="0"/>
              <a:t>szkodę niemajątkową</a:t>
            </a:r>
            <a:r>
              <a:rPr lang="pl-PL" sz="3600" dirty="0"/>
              <a:t>, każda ze wskazanych wyżej osób odpowiada za własne, odrębne działanie.</a:t>
            </a:r>
          </a:p>
          <a:p>
            <a:endParaRPr lang="pl-PL" dirty="0"/>
          </a:p>
        </p:txBody>
      </p:sp>
    </p:spTree>
    <p:extLst>
      <p:ext uri="{BB962C8B-B14F-4D97-AF65-F5344CB8AC3E}">
        <p14:creationId xmlns:p14="http://schemas.microsoft.com/office/powerpoint/2010/main" val="1389582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D29E404-890A-40F6-B709-779712230A0E}"/>
              </a:ext>
            </a:extLst>
          </p:cNvPr>
          <p:cNvSpPr>
            <a:spLocks noGrp="1"/>
          </p:cNvSpPr>
          <p:nvPr>
            <p:ph type="title"/>
          </p:nvPr>
        </p:nvSpPr>
        <p:spPr/>
        <p:txBody>
          <a:bodyPr>
            <a:normAutofit fontScale="90000"/>
          </a:bodyPr>
          <a:lstStyle/>
          <a:p>
            <a:r>
              <a:rPr lang="pl-PL" dirty="0"/>
              <a:t>Postępowanie cywilne w sprawach prasowych</a:t>
            </a:r>
          </a:p>
        </p:txBody>
      </p:sp>
      <p:sp>
        <p:nvSpPr>
          <p:cNvPr id="3" name="Symbol zastępczy zawartości 2">
            <a:extLst>
              <a:ext uri="{FF2B5EF4-FFF2-40B4-BE49-F238E27FC236}">
                <a16:creationId xmlns:a16="http://schemas.microsoft.com/office/drawing/2014/main" id="{A4C821FB-7E5C-472A-9E89-7A07E38DFB67}"/>
              </a:ext>
            </a:extLst>
          </p:cNvPr>
          <p:cNvSpPr>
            <a:spLocks noGrp="1"/>
          </p:cNvSpPr>
          <p:nvPr>
            <p:ph idx="1"/>
          </p:nvPr>
        </p:nvSpPr>
        <p:spPr/>
        <p:txBody>
          <a:bodyPr>
            <a:normAutofit fontScale="40000" lnSpcReduction="20000"/>
          </a:bodyPr>
          <a:lstStyle/>
          <a:p>
            <a:pPr marL="0" indent="0" algn="just">
              <a:buNone/>
            </a:pPr>
            <a:r>
              <a:rPr lang="pl-PL" dirty="0"/>
              <a:t>Zgodnie z art.50 prawa prasowego, postępowanie w sprawach prasowych o charakterze cywilnoprawnym są prowadzone na zasadach określonych w </a:t>
            </a:r>
            <a:r>
              <a:rPr lang="pl-PL" b="1" dirty="0"/>
              <a:t>Kodeksie postępowania cywilnego</a:t>
            </a:r>
            <a:r>
              <a:rPr lang="pl-PL" dirty="0"/>
              <a:t>, chyba, że Prawo prasowe stanowi inaczej. </a:t>
            </a:r>
          </a:p>
          <a:p>
            <a:pPr marL="0" indent="0" algn="just">
              <a:buNone/>
            </a:pPr>
            <a:r>
              <a:rPr lang="pl-PL" dirty="0"/>
              <a:t>Procedura cywilna jest stosowana do:</a:t>
            </a:r>
          </a:p>
          <a:p>
            <a:pPr algn="just">
              <a:buFont typeface="Wingdings" panose="05000000000000000000" pitchFamily="2" charset="2"/>
              <a:buChar char="Ø"/>
            </a:pPr>
            <a:r>
              <a:rPr lang="pl-PL" dirty="0"/>
              <a:t> roszczeń o odszkodowanie i zadośćuczynienie za naruszenie prawa spowodowane opublikowaniem materiału prasowego, </a:t>
            </a:r>
          </a:p>
          <a:p>
            <a:pPr algn="just">
              <a:buFont typeface="Wingdings" panose="05000000000000000000" pitchFamily="2" charset="2"/>
              <a:buChar char="Ø"/>
            </a:pPr>
            <a:r>
              <a:rPr lang="pl-PL" dirty="0"/>
              <a:t>żądań opublikowania sprostowania, </a:t>
            </a:r>
          </a:p>
          <a:p>
            <a:pPr algn="just">
              <a:buFont typeface="Wingdings" panose="05000000000000000000" pitchFamily="2" charset="2"/>
              <a:buChar char="Ø"/>
            </a:pPr>
            <a:r>
              <a:rPr lang="pl-PL" dirty="0"/>
              <a:t>postępowania rejestracyjnego</a:t>
            </a:r>
          </a:p>
          <a:p>
            <a:pPr algn="just">
              <a:buFont typeface="Wingdings" panose="05000000000000000000" pitchFamily="2" charset="2"/>
              <a:buChar char="Ø"/>
            </a:pPr>
            <a:r>
              <a:rPr lang="pl-PL" dirty="0"/>
              <a:t> egzekucji wyroku nakazującego opublikowanie sprostowania.</a:t>
            </a:r>
          </a:p>
          <a:p>
            <a:pPr algn="just">
              <a:buFont typeface="Wingdings" panose="05000000000000000000" pitchFamily="2" charset="2"/>
              <a:buChar char="Ø"/>
            </a:pPr>
            <a:endParaRPr lang="pl-PL" dirty="0"/>
          </a:p>
          <a:p>
            <a:pPr marL="0" indent="0" algn="just">
              <a:buNone/>
            </a:pPr>
            <a:r>
              <a:rPr lang="pl-PL" dirty="0"/>
              <a:t>Konieczne jest wniesienie pozwu o roszczenia z ustawy Prawo prasowe do sądu </a:t>
            </a:r>
            <a:r>
              <a:rPr lang="pl-PL" b="1" dirty="0"/>
              <a:t>właściwego:</a:t>
            </a:r>
          </a:p>
          <a:p>
            <a:pPr algn="just">
              <a:buFont typeface="Wingdings" panose="05000000000000000000" pitchFamily="2" charset="2"/>
              <a:buChar char="§"/>
            </a:pPr>
            <a:r>
              <a:rPr lang="pl-PL" b="1" dirty="0"/>
              <a:t> miejscowo</a:t>
            </a:r>
            <a:r>
              <a:rPr lang="pl-PL" dirty="0"/>
              <a:t> (sąd I instancji, w którego okręgu pozwany ma miejsce zamieszkania lub siedzibę) </a:t>
            </a:r>
          </a:p>
          <a:p>
            <a:pPr algn="just">
              <a:buFont typeface="Wingdings" panose="05000000000000000000" pitchFamily="2" charset="2"/>
              <a:buChar char="§"/>
            </a:pPr>
            <a:r>
              <a:rPr lang="pl-PL" b="1" dirty="0"/>
              <a:t>rzeczowo</a:t>
            </a:r>
            <a:r>
              <a:rPr lang="pl-PL" dirty="0"/>
              <a:t> (sąd okręgowy).</a:t>
            </a:r>
          </a:p>
          <a:p>
            <a:pPr marL="0" indent="0" algn="just">
              <a:buNone/>
            </a:pPr>
            <a:r>
              <a:rPr lang="pl-PL" dirty="0"/>
              <a:t>Sąd wydaje wyrok po przeprowadzeniu postępowania dowodowego.  </a:t>
            </a:r>
          </a:p>
          <a:p>
            <a:pPr marL="0" indent="0" algn="just">
              <a:buNone/>
            </a:pPr>
            <a:r>
              <a:rPr lang="pl-PL" b="1" dirty="0"/>
              <a:t>Środkami dowodowymi w sprawach prasowych </a:t>
            </a:r>
            <a:r>
              <a:rPr lang="pl-PL" dirty="0"/>
              <a:t>są najczęściej: dowód z treści materiału prasowego, zeznania świadków, opinia biegłego sądowego.</a:t>
            </a:r>
          </a:p>
          <a:p>
            <a:pPr marL="0" indent="0" algn="just">
              <a:buNone/>
            </a:pPr>
            <a:r>
              <a:rPr lang="pl-PL" dirty="0"/>
              <a:t>Od wyroku sądu okręgowego przysługuje apelacja do sądu apelacyjnego.</a:t>
            </a:r>
          </a:p>
          <a:p>
            <a:endParaRPr lang="pl-PL" dirty="0"/>
          </a:p>
        </p:txBody>
      </p:sp>
    </p:spTree>
    <p:extLst>
      <p:ext uri="{BB962C8B-B14F-4D97-AF65-F5344CB8AC3E}">
        <p14:creationId xmlns:p14="http://schemas.microsoft.com/office/powerpoint/2010/main" val="655076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F22403D-DB66-401F-85C9-B2C599C4F63F}"/>
              </a:ext>
            </a:extLst>
          </p:cNvPr>
          <p:cNvSpPr>
            <a:spLocks noGrp="1"/>
          </p:cNvSpPr>
          <p:nvPr>
            <p:ph type="title"/>
          </p:nvPr>
        </p:nvSpPr>
        <p:spPr/>
        <p:txBody>
          <a:bodyPr/>
          <a:lstStyle/>
          <a:p>
            <a:r>
              <a:rPr lang="pl-PL" dirty="0"/>
              <a:t>Okoliczności wyłączające bezprawność</a:t>
            </a:r>
          </a:p>
        </p:txBody>
      </p:sp>
      <p:sp>
        <p:nvSpPr>
          <p:cNvPr id="3" name="Symbol zastępczy zawartości 2">
            <a:extLst>
              <a:ext uri="{FF2B5EF4-FFF2-40B4-BE49-F238E27FC236}">
                <a16:creationId xmlns:a16="http://schemas.microsoft.com/office/drawing/2014/main" id="{B30BF743-C4D5-4618-94EB-CA0176E737DD}"/>
              </a:ext>
            </a:extLst>
          </p:cNvPr>
          <p:cNvSpPr>
            <a:spLocks noGrp="1"/>
          </p:cNvSpPr>
          <p:nvPr>
            <p:ph idx="1"/>
          </p:nvPr>
        </p:nvSpPr>
        <p:spPr/>
        <p:txBody>
          <a:bodyPr/>
          <a:lstStyle/>
          <a:p>
            <a:pPr>
              <a:buFont typeface="Wingdings" panose="05000000000000000000" pitchFamily="2" charset="2"/>
              <a:buChar char="Ø"/>
            </a:pPr>
            <a:r>
              <a:rPr lang="pl-PL" dirty="0"/>
              <a:t>Działania w ramach porządku prawnego (art.14 ust. 6 prawa prasowego, art.42 </a:t>
            </a:r>
            <a:r>
              <a:rPr lang="pl-PL" dirty="0" err="1"/>
              <a:t>pr.pras</a:t>
            </a:r>
            <a:r>
              <a:rPr lang="pl-PL" dirty="0"/>
              <a:t>, art.41, art. 13 ust.3 </a:t>
            </a:r>
            <a:r>
              <a:rPr lang="pl-PL" dirty="0" err="1"/>
              <a:t>pr.pras</a:t>
            </a:r>
            <a:r>
              <a:rPr lang="pl-PL" dirty="0"/>
              <a:t>.; art. 81ust.2 prawa autorskiego)</a:t>
            </a:r>
          </a:p>
          <a:p>
            <a:pPr>
              <a:buFont typeface="Wingdings" panose="05000000000000000000" pitchFamily="2" charset="2"/>
              <a:buChar char="Ø"/>
            </a:pPr>
            <a:r>
              <a:rPr lang="pl-PL" dirty="0"/>
              <a:t>Działanie ze względu na interes społeczny lub interes jednostki</a:t>
            </a:r>
          </a:p>
          <a:p>
            <a:pPr>
              <a:buFont typeface="Wingdings" panose="05000000000000000000" pitchFamily="2" charset="2"/>
              <a:buChar char="Ø"/>
            </a:pPr>
            <a:r>
              <a:rPr lang="pl-PL" dirty="0"/>
              <a:t>Działanie za zgodą uprawnionego</a:t>
            </a:r>
          </a:p>
          <a:p>
            <a:pPr>
              <a:buFont typeface="Wingdings" panose="05000000000000000000" pitchFamily="2" charset="2"/>
              <a:buChar char="Ø"/>
            </a:pPr>
            <a:endParaRPr lang="pl-PL" dirty="0"/>
          </a:p>
        </p:txBody>
      </p:sp>
    </p:spTree>
    <p:extLst>
      <p:ext uri="{BB962C8B-B14F-4D97-AF65-F5344CB8AC3E}">
        <p14:creationId xmlns:p14="http://schemas.microsoft.com/office/powerpoint/2010/main" val="449605328"/>
      </p:ext>
    </p:extLst>
  </p:cSld>
  <p:clrMapOvr>
    <a:masterClrMapping/>
  </p:clrMapOvr>
</p:sld>
</file>

<file path=ppt/theme/theme1.xml><?xml version="1.0" encoding="utf-8"?>
<a:theme xmlns:a="http://schemas.openxmlformats.org/drawingml/2006/main" name="Projekt niestandardowy">
  <a:themeElements>
    <a:clrScheme name="US">
      <a:dk1>
        <a:srgbClr val="002D59"/>
      </a:dk1>
      <a:lt1>
        <a:sysClr val="window" lastClr="FFFFFF"/>
      </a:lt1>
      <a:dk2>
        <a:srgbClr val="004993"/>
      </a:dk2>
      <a:lt2>
        <a:srgbClr val="E7E6E6"/>
      </a:lt2>
      <a:accent1>
        <a:srgbClr val="C00000"/>
      </a:accent1>
      <a:accent2>
        <a:srgbClr val="FF0000"/>
      </a:accent2>
      <a:accent3>
        <a:srgbClr val="A5A5A5"/>
      </a:accent3>
      <a:accent4>
        <a:srgbClr val="FFC000"/>
      </a:accent4>
      <a:accent5>
        <a:srgbClr val="5BADFF"/>
      </a:accent5>
      <a:accent6>
        <a:srgbClr val="92D050"/>
      </a:accent6>
      <a:hlink>
        <a:srgbClr val="0071E2"/>
      </a:hlink>
      <a:folHlink>
        <a:srgbClr val="7F7F7F"/>
      </a:folHlink>
    </a:clrScheme>
    <a:fontScheme name="Uniwersytet Śląski">
      <a:majorFont>
        <a:latin typeface="PT Sans Bold"/>
        <a:ea typeface=""/>
        <a:cs typeface=""/>
      </a:majorFont>
      <a:minorFont>
        <a:latin typeface="PT Sans"/>
        <a:ea typeface=""/>
        <a:cs typeface=""/>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5964</TotalTime>
  <Words>2835</Words>
  <Application>Microsoft Office PowerPoint</Application>
  <PresentationFormat>Panoramiczny</PresentationFormat>
  <Paragraphs>183</Paragraphs>
  <Slides>29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29</vt:i4>
      </vt:variant>
    </vt:vector>
  </HeadingPairs>
  <TitlesOfParts>
    <vt:vector size="34" baseType="lpstr">
      <vt:lpstr>Arial</vt:lpstr>
      <vt:lpstr>PT Sans</vt:lpstr>
      <vt:lpstr>PT Sans Bold</vt:lpstr>
      <vt:lpstr>Wingdings</vt:lpstr>
      <vt:lpstr>Projekt niestandardowy</vt:lpstr>
      <vt:lpstr>  </vt:lpstr>
      <vt:lpstr>Akty normatywne</vt:lpstr>
      <vt:lpstr>Odpowiedzialność prawna mediów-zasada ogólna</vt:lpstr>
      <vt:lpstr>Roszczenia z tytułu naruszenia dóbr osobistych-art. 24 Kodeksu cywilnego</vt:lpstr>
      <vt:lpstr>Charakterystyka roszczeń niemajątkowych </vt:lpstr>
      <vt:lpstr>Charakterystyka roszczeń majątkowych</vt:lpstr>
      <vt:lpstr>Podmioty odpowiedzialne</vt:lpstr>
      <vt:lpstr>Postępowanie cywilne w sprawach prasowych</vt:lpstr>
      <vt:lpstr>Okoliczności wyłączające bezprawność</vt:lpstr>
      <vt:lpstr>Modyfikacja reguł odpowiedzialności-art.42</vt:lpstr>
      <vt:lpstr>Odpowiedzialność karna</vt:lpstr>
      <vt:lpstr>Przestępstwa porządkowo-prasowe</vt:lpstr>
      <vt:lpstr>Szantaż wobec dziennikarza-art. 43 prawa prasowego</vt:lpstr>
      <vt:lpstr>Przestępstwa związane z krytyką prasową</vt:lpstr>
      <vt:lpstr>Niedopełnienie obowiązku opublikowania komunikatu urzędowego –art. 47 prawa prasowego</vt:lpstr>
      <vt:lpstr>Rozpowszechnianie materiału prasowego objętego przepadkiem-art. 48 prawa prasowego</vt:lpstr>
      <vt:lpstr>Naruszenie przepisów art. 3, 11 ust. 2, art. 14, 15 ust. 2 i art. 27 prawa prasowego</vt:lpstr>
      <vt:lpstr>Opublikowanie materiału prasowego zawierającego znamiona przestępstwa</vt:lpstr>
      <vt:lpstr>Wykroczenie z art. 45 prawa prasowego- wydawanie dziennika lub czasopisma bez rejestracji lub zawieszonego</vt:lpstr>
      <vt:lpstr>Wykroczenie dotyczące autoryzacji wypowiedzi</vt:lpstr>
      <vt:lpstr>Właściwość sądu w sprawach karnych</vt:lpstr>
      <vt:lpstr>Odpowiedzialność wykroczeniowa</vt:lpstr>
      <vt:lpstr>Odpowiedzialność karna –przestępstwa prasowe</vt:lpstr>
      <vt:lpstr>Odpowiedzialność za zniesławienie-art.212 KK</vt:lpstr>
      <vt:lpstr>Kontratyp dozwolonej krytyki –art.213 § 2 k.k. </vt:lpstr>
      <vt:lpstr>Odpowiedzialność za zniewagę-art.216 KK</vt:lpstr>
      <vt:lpstr>Odpowiedzialność karna –cd.</vt:lpstr>
      <vt:lpstr>Naruszenie prawa w pozaprasowych publikacjach internetowych - art. 54 b prawa prasowego</vt:lpstr>
      <vt:lpstr>Odpowiedzialność w ustawie o radiofonii i telewizji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Iwona Cichy</dc:creator>
  <cp:lastModifiedBy>Piotr Horosz</cp:lastModifiedBy>
  <cp:revision>223</cp:revision>
  <dcterms:created xsi:type="dcterms:W3CDTF">2019-03-06T11:23:46Z</dcterms:created>
  <dcterms:modified xsi:type="dcterms:W3CDTF">2022-05-01T16:04:33Z</dcterms:modified>
</cp:coreProperties>
</file>