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343" r:id="rId5"/>
    <p:sldId id="344" r:id="rId6"/>
    <p:sldId id="345" r:id="rId7"/>
    <p:sldId id="346" r:id="rId8"/>
    <p:sldId id="352" r:id="rId9"/>
    <p:sldId id="353" r:id="rId10"/>
    <p:sldId id="354" r:id="rId11"/>
    <p:sldId id="347" r:id="rId12"/>
    <p:sldId id="348" r:id="rId13"/>
    <p:sldId id="349" r:id="rId14"/>
    <p:sldId id="350" r:id="rId15"/>
    <p:sldId id="355" r:id="rId16"/>
    <p:sldId id="356" r:id="rId17"/>
    <p:sldId id="357" r:id="rId18"/>
    <p:sldId id="358" r:id="rId19"/>
    <p:sldId id="359" r:id="rId20"/>
    <p:sldId id="360" r:id="rId21"/>
    <p:sldId id="361" r:id="rId22"/>
    <p:sldId id="362" r:id="rId2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8E4D6C-323A-89E3-D1E0-71C66936A22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4BB766D-A270-3A24-4CE7-AB1AD09EEC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8D604A14-3378-75D7-C6DF-D0497FA06C23}"/>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5" name="Symbol zastępczy stopki 4">
            <a:extLst>
              <a:ext uri="{FF2B5EF4-FFF2-40B4-BE49-F238E27FC236}">
                <a16:creationId xmlns:a16="http://schemas.microsoft.com/office/drawing/2014/main" id="{D2F99A05-9AC0-9E4A-94A8-B964A351A52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3CD6092-AEEB-C505-B8EE-9B39B0C6181B}"/>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421152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42ABDB-8779-335D-C629-4EFBF1B055CC}"/>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B12072C6-3888-3D11-C6B1-7DBF15E77611}"/>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9AAA404-EEB0-0D7D-C2A5-05BC0C8C1C6B}"/>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5" name="Symbol zastępczy stopki 4">
            <a:extLst>
              <a:ext uri="{FF2B5EF4-FFF2-40B4-BE49-F238E27FC236}">
                <a16:creationId xmlns:a16="http://schemas.microsoft.com/office/drawing/2014/main" id="{646A3FC6-FA8B-B6E4-E4C4-6B6E760134E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A7BCDD8-15B8-B871-0FB8-CD080A1F622F}"/>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1053729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89430DAF-6465-18A2-558D-51276AE42C4C}"/>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CF337535-151F-B319-6B2E-A368B881C1D5}"/>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20CFC26-E747-3D10-B18D-0E97975FFD86}"/>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5" name="Symbol zastępczy stopki 4">
            <a:extLst>
              <a:ext uri="{FF2B5EF4-FFF2-40B4-BE49-F238E27FC236}">
                <a16:creationId xmlns:a16="http://schemas.microsoft.com/office/drawing/2014/main" id="{79469496-822D-0E4F-E539-82B4C5595E5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3FCE65D-0B13-4A94-54D7-2E758CCACC66}"/>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3633338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205066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15217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37185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28329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94457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17875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04925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8659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5B814F-6626-4A8C-7F51-D3674AEB063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BA2E433-E495-1893-CF12-F66514361B48}"/>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12DA241-A710-573D-3921-0B11917E7DFA}"/>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5" name="Symbol zastępczy stopki 4">
            <a:extLst>
              <a:ext uri="{FF2B5EF4-FFF2-40B4-BE49-F238E27FC236}">
                <a16:creationId xmlns:a16="http://schemas.microsoft.com/office/drawing/2014/main" id="{ABD7942C-ED62-6980-9519-88E5C716DF3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7248432-30E3-1D74-7B91-5F9B83982DC3}"/>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1239565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887280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90265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2282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99332E-D24D-7665-05A3-EBA447F698F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3834258-2B1E-1732-1C3A-2956F3283FA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B232D555-DA82-4446-BFD2-1434E3F55C34}"/>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5" name="Symbol zastępczy stopki 4">
            <a:extLst>
              <a:ext uri="{FF2B5EF4-FFF2-40B4-BE49-F238E27FC236}">
                <a16:creationId xmlns:a16="http://schemas.microsoft.com/office/drawing/2014/main" id="{EC6928BB-6C9B-A09D-4A6C-A94DD28F7A5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E3C23E7-7101-39FA-EB5A-66949EC133B3}"/>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305876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F4BE37-069D-6265-FA02-FE5B13B84F0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12E99B2-3C77-B43E-9C10-42D79813A3C8}"/>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5B0F3AD-4729-04B0-583F-67C183B3213A}"/>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B619A87-2138-C84D-E6A5-A5A7FF09870B}"/>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6" name="Symbol zastępczy stopki 5">
            <a:extLst>
              <a:ext uri="{FF2B5EF4-FFF2-40B4-BE49-F238E27FC236}">
                <a16:creationId xmlns:a16="http://schemas.microsoft.com/office/drawing/2014/main" id="{593EF3EB-6C4A-5901-FC48-D67C73976EE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A316B98-1E50-4846-76BB-2173CEAFADA1}"/>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2066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5BF233-73A5-CA6F-78CC-544C2CEE1FF5}"/>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452502BF-7FEC-C32C-E3A8-435B72325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93BED12-5D5E-44BA-0706-6B16BFECB71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A81914D-07D7-8A0F-E21B-B966FEF92D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977E6647-2E75-9FA9-C3F9-63EC52B061C8}"/>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8E0A5DD-37EA-16B1-1865-6133280B878D}"/>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8" name="Symbol zastępczy stopki 7">
            <a:extLst>
              <a:ext uri="{FF2B5EF4-FFF2-40B4-BE49-F238E27FC236}">
                <a16:creationId xmlns:a16="http://schemas.microsoft.com/office/drawing/2014/main" id="{B579A967-F79C-90AB-D304-24793508C90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B3E568C1-D032-945C-D73B-DEADB0475463}"/>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205702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7DF96-69C7-0761-C4F3-E2082E2D6F1A}"/>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B075FC77-9DF3-BF99-49CF-4C3BD55B2E23}"/>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4" name="Symbol zastępczy stopki 3">
            <a:extLst>
              <a:ext uri="{FF2B5EF4-FFF2-40B4-BE49-F238E27FC236}">
                <a16:creationId xmlns:a16="http://schemas.microsoft.com/office/drawing/2014/main" id="{ACC00B4C-AA04-BC50-9F6A-0D816B4CA70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2C7C5C1-5CF9-DE0E-2250-E4F2F248A923}"/>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211777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83441234-C605-E68A-CD14-25657DE75D37}"/>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3" name="Symbol zastępczy stopki 2">
            <a:extLst>
              <a:ext uri="{FF2B5EF4-FFF2-40B4-BE49-F238E27FC236}">
                <a16:creationId xmlns:a16="http://schemas.microsoft.com/office/drawing/2014/main" id="{BA3D7C32-C4B2-51FD-33E3-2DC19F3F4EE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73FBFE9-7F23-48C1-22C9-EE5A30C232C0}"/>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4935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E9CB6B-A436-541B-7B0E-6D8AB612657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48F1D55-10D4-E77B-A229-863CE96CCB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98782D88-A890-0B4D-FE11-1B0ECB9644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50B817B-A48C-46D7-00A0-0DABCFAFB398}"/>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6" name="Symbol zastępczy stopki 5">
            <a:extLst>
              <a:ext uri="{FF2B5EF4-FFF2-40B4-BE49-F238E27FC236}">
                <a16:creationId xmlns:a16="http://schemas.microsoft.com/office/drawing/2014/main" id="{CC42DA44-29EB-BDBC-75B5-FA7CAF78A7C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F56F3B9-B069-2EAC-0AC6-11DE9642A7BB}"/>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15977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53C114-1AFE-9B0D-FE8B-94BE36FC5B6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2C6FD58-C4C7-94C9-224B-E260F50CCA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1732F302-41D6-0FAB-63F1-5039172161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38C4A6C-C5D9-FD24-A638-B7B0066EA9D1}"/>
              </a:ext>
            </a:extLst>
          </p:cNvPr>
          <p:cNvSpPr>
            <a:spLocks noGrp="1"/>
          </p:cNvSpPr>
          <p:nvPr>
            <p:ph type="dt" sz="half" idx="10"/>
          </p:nvPr>
        </p:nvSpPr>
        <p:spPr/>
        <p:txBody>
          <a:bodyPr/>
          <a:lstStyle/>
          <a:p>
            <a:fld id="{1E4DE8BD-DAB9-4881-8572-A20013A5435F}" type="datetimeFigureOut">
              <a:rPr lang="pl-PL" smtClean="0"/>
              <a:t>12.05.2024</a:t>
            </a:fld>
            <a:endParaRPr lang="pl-PL"/>
          </a:p>
        </p:txBody>
      </p:sp>
      <p:sp>
        <p:nvSpPr>
          <p:cNvPr id="6" name="Symbol zastępczy stopki 5">
            <a:extLst>
              <a:ext uri="{FF2B5EF4-FFF2-40B4-BE49-F238E27FC236}">
                <a16:creationId xmlns:a16="http://schemas.microsoft.com/office/drawing/2014/main" id="{F3C40F45-0364-DDAB-414C-15B6948E14A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7B2ED73-833D-7E34-BF72-58F1812D66BE}"/>
              </a:ext>
            </a:extLst>
          </p:cNvPr>
          <p:cNvSpPr>
            <a:spLocks noGrp="1"/>
          </p:cNvSpPr>
          <p:nvPr>
            <p:ph type="sldNum" sz="quarter" idx="12"/>
          </p:nvPr>
        </p:nvSpPr>
        <p:spPr/>
        <p:txBody>
          <a:bodyPr/>
          <a:lstStyle/>
          <a:p>
            <a:fld id="{AC6B1F00-1DDC-4FAD-94C8-7B0697E3D220}" type="slidenum">
              <a:rPr lang="pl-PL" smtClean="0"/>
              <a:t>‹#›</a:t>
            </a:fld>
            <a:endParaRPr lang="pl-PL"/>
          </a:p>
        </p:txBody>
      </p:sp>
    </p:spTree>
    <p:extLst>
      <p:ext uri="{BB962C8B-B14F-4D97-AF65-F5344CB8AC3E}">
        <p14:creationId xmlns:p14="http://schemas.microsoft.com/office/powerpoint/2010/main" val="2241257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964DF02-8776-283E-57AA-9122CBA6B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B961C2F-6277-D3EB-1CB6-3765B7DBBD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E66A4EA-40C0-4D4D-FEA9-AAA65EBDA5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E4DE8BD-DAB9-4881-8572-A20013A5435F}" type="datetimeFigureOut">
              <a:rPr lang="pl-PL" smtClean="0"/>
              <a:t>12.05.2024</a:t>
            </a:fld>
            <a:endParaRPr lang="pl-PL"/>
          </a:p>
        </p:txBody>
      </p:sp>
      <p:sp>
        <p:nvSpPr>
          <p:cNvPr id="5" name="Symbol zastępczy stopki 4">
            <a:extLst>
              <a:ext uri="{FF2B5EF4-FFF2-40B4-BE49-F238E27FC236}">
                <a16:creationId xmlns:a16="http://schemas.microsoft.com/office/drawing/2014/main" id="{B9032F2D-990E-B75F-CACD-1548C4008F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ymbol zastępczy numeru slajdu 5">
            <a:extLst>
              <a:ext uri="{FF2B5EF4-FFF2-40B4-BE49-F238E27FC236}">
                <a16:creationId xmlns:a16="http://schemas.microsoft.com/office/drawing/2014/main" id="{E251BDBD-38BC-1ACA-CDD0-88B5AC2AC3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C6B1F00-1DDC-4FAD-94C8-7B0697E3D220}" type="slidenum">
              <a:rPr lang="pl-PL" smtClean="0"/>
              <a:t>‹#›</a:t>
            </a:fld>
            <a:endParaRPr lang="pl-PL"/>
          </a:p>
        </p:txBody>
      </p:sp>
    </p:spTree>
    <p:extLst>
      <p:ext uri="{BB962C8B-B14F-4D97-AF65-F5344CB8AC3E}">
        <p14:creationId xmlns:p14="http://schemas.microsoft.com/office/powerpoint/2010/main" val="3728093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022772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B9AEDA-05C5-59DE-D558-7FCDB6E621F4}"/>
              </a:ext>
            </a:extLst>
          </p:cNvPr>
          <p:cNvSpPr>
            <a:spLocks noGrp="1"/>
          </p:cNvSpPr>
          <p:nvPr>
            <p:ph type="ctrTitle"/>
          </p:nvPr>
        </p:nvSpPr>
        <p:spPr/>
        <p:txBody>
          <a:bodyPr/>
          <a:lstStyle/>
          <a:p>
            <a:endParaRPr lang="pl-PL"/>
          </a:p>
        </p:txBody>
      </p:sp>
      <p:sp>
        <p:nvSpPr>
          <p:cNvPr id="3" name="Podtytuł 2">
            <a:extLst>
              <a:ext uri="{FF2B5EF4-FFF2-40B4-BE49-F238E27FC236}">
                <a16:creationId xmlns:a16="http://schemas.microsoft.com/office/drawing/2014/main" id="{3436BF78-2864-E176-B8FF-B0F422D956AB}"/>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88834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923080"/>
          </a:xfrm>
        </p:spPr>
        <p:txBody>
          <a:bodyPr>
            <a:normAutofit lnSpcReduction="10000"/>
          </a:bodyPr>
          <a:lstStyle/>
          <a:p>
            <a:pPr algn="just">
              <a:buFont typeface="Wingdings" panose="05000000000000000000" pitchFamily="2" charset="2"/>
              <a:buChar char="Ø"/>
            </a:pPr>
            <a:r>
              <a:rPr lang="pl-PL" sz="1600" dirty="0"/>
              <a:t>geneza – badania geologiczne wykazały, że dno morskie łagodnie opada do głębokości ok. 200 m tworząc swego rodzaju półkę (ang. </a:t>
            </a:r>
            <a:r>
              <a:rPr lang="pl-PL" sz="1600" dirty="0" err="1"/>
              <a:t>shelf</a:t>
            </a:r>
            <a:r>
              <a:rPr lang="pl-PL" sz="1600" dirty="0"/>
              <a:t>), a następnie opada w sposób gwałtowny i powstaje zbocze kontynentalne; szerokość szelfu jest różna w poszczególnych miejscach</a:t>
            </a:r>
          </a:p>
          <a:p>
            <a:pPr marL="114300" indent="0" algn="just">
              <a:buNone/>
            </a:pPr>
            <a:r>
              <a:rPr lang="pl-PL" sz="1600" dirty="0"/>
              <a:t>*niektóre obszary morskie, w których głębokość nie przekracza 200 m w całości położone są na szelfie np. Zatoka Perska czy Morze Bałtyckie; są to tzw. morza szelfowe czy epikontynentalne</a:t>
            </a:r>
          </a:p>
          <a:p>
            <a:pPr marL="114300" indent="0" algn="just">
              <a:buNone/>
            </a:pPr>
            <a:r>
              <a:rPr lang="pl-PL" sz="1600" dirty="0"/>
              <a:t>**w 1945 r. w drodze deklaracji prezydenta Trumana Stany Zjednoczone uznały obszar szelfu kontynentalnego za podległy ich wyłącznej jurysdykcji</a:t>
            </a:r>
          </a:p>
          <a:p>
            <a:pPr algn="just">
              <a:buFont typeface="Wingdings" panose="05000000000000000000" pitchFamily="2" charset="2"/>
              <a:buChar char="Ø"/>
            </a:pPr>
            <a:r>
              <a:rPr lang="pl-PL" sz="1600" dirty="0"/>
              <a:t>szelf – dno morza i warstwy ziemi znajdujące się pod dnem morskim przylegające do wybrzeża, choć znajdujące się poza granicami morza terytorialnego, stanowiące naturalne przedłużenie terytorium lądowego państwa (art. 76 Konwencji o prawie morza z 1982 r.)</a:t>
            </a:r>
          </a:p>
          <a:p>
            <a:pPr algn="just">
              <a:buFont typeface="Wingdings" panose="05000000000000000000" pitchFamily="2" charset="2"/>
              <a:buChar char="Ø"/>
            </a:pPr>
            <a:r>
              <a:rPr lang="pl-PL" sz="1600" dirty="0"/>
              <a:t>prawa państwa nadbrzeżnego - państwo nadbrzeżne wykonuje suwerenne prawa w odniesieniu do szelfu kontynentalnego w celu jego badania i eksploatacji jego zasobów naturalnych; prawa państwa nadbrzeżnego w odniesieniu do szelfu kontynentalnego nie są uzależnione od rzeczywistego lub formalnego zawładnięcia ani od jakiegokolwiek wyraźnego oświadczenia na ten temat</a:t>
            </a:r>
          </a:p>
          <a:p>
            <a:pPr algn="just">
              <a:buFont typeface="Wingdings" panose="05000000000000000000" pitchFamily="2" charset="2"/>
              <a:buChar char="Ø"/>
            </a:pPr>
            <a:r>
              <a:rPr lang="pl-PL" sz="1600" dirty="0"/>
              <a:t>zasoby naturalne szelfu obejmują zasoby mineralne oraz inne nieożywione zasoby dna morskiego i jego podziemia, jak również organizmy żywe należące do gatunków osiadłych, to znaczy organizmy, które w stadium, gdy nadają się do połowu, albo pozostają nieruchome na dnie morskim lub pod nim, albo nie są zdolne do poruszania się inaczej, niż pozostając w stałym fizycznym kontakcie z dnem morskim lub jego podziemiem</a:t>
            </a:r>
          </a:p>
        </p:txBody>
      </p:sp>
    </p:spTree>
    <p:extLst>
      <p:ext uri="{BB962C8B-B14F-4D97-AF65-F5344CB8AC3E}">
        <p14:creationId xmlns:p14="http://schemas.microsoft.com/office/powerpoint/2010/main" val="308105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3676"/>
            <a:ext cx="10972800" cy="5065663"/>
          </a:xfrm>
        </p:spPr>
        <p:txBody>
          <a:bodyPr>
            <a:normAutofit fontScale="92500" lnSpcReduction="20000"/>
          </a:bodyPr>
          <a:lstStyle/>
          <a:p>
            <a:pPr algn="just">
              <a:buFont typeface="Wingdings" panose="05000000000000000000" pitchFamily="2" charset="2"/>
              <a:buChar char="Ø"/>
            </a:pPr>
            <a:r>
              <a:rPr lang="pl-PL" sz="1600" dirty="0"/>
              <a:t>delimitacja szelfu kontynentalnego:</a:t>
            </a:r>
          </a:p>
          <a:p>
            <a:pPr algn="just">
              <a:buFont typeface="Wingdings" panose="05000000000000000000" pitchFamily="2" charset="2"/>
              <a:buChar char="§"/>
            </a:pPr>
            <a:r>
              <a:rPr lang="pl-PL" sz="1600" dirty="0"/>
              <a:t>szelf kontynentalny państwa nadbrzeżnego obejmuje dno morskie i podziemie obszarów podmorskich, które rozciągają się poza jego morzem terytorialnym na całej długości naturalnego przedłużenia jego terytorium lądowego aż do zewnętrznej krawędzi obrzeża kontynentalnego albo na odległość 200 mil morskich od linii podstawowych, od których mierzy się szerokość morza terytorialnego, jeżeli zewnętrzna krawędź obrzeża kontynentalnego nie sięga do tej odległości</a:t>
            </a:r>
          </a:p>
          <a:p>
            <a:pPr algn="just">
              <a:buFont typeface="Wingdings" panose="05000000000000000000" pitchFamily="2" charset="2"/>
              <a:buChar char="§"/>
            </a:pPr>
            <a:r>
              <a:rPr lang="pl-PL" sz="1600" dirty="0"/>
              <a:t>obrzeże kontynentalne stanowi podwodne przedłużenie masywu lądowego państwa nadbrzeżnego i składa się z dna i podziemia szelfu, zbocza i wzniesienia; nie obejmuje ono dna oceanicznego na dużych głębokościach z jego grzbietami ani jego podziemia</a:t>
            </a:r>
          </a:p>
          <a:p>
            <a:pPr algn="just">
              <a:buFont typeface="Wingdings" panose="05000000000000000000" pitchFamily="2" charset="2"/>
              <a:buChar char="§"/>
            </a:pPr>
            <a:r>
              <a:rPr lang="pl-PL" sz="1600" dirty="0"/>
              <a:t>jeżeli zewnętrzny skraj kontynentalny przekracza szerokość 200 mil, to maksymalna dopuszczalna szerokość szelfu nie może przekraczać 350 mil od linii podstawowej lub 100 mil od izobaty 2500 m</a:t>
            </a:r>
          </a:p>
          <a:p>
            <a:pPr marL="114300" indent="0" algn="just">
              <a:buNone/>
            </a:pPr>
            <a:r>
              <a:rPr lang="pl-PL" sz="1600" dirty="0"/>
              <a:t>*izobata – linia łącząca punkty o określonej głębokości</a:t>
            </a:r>
          </a:p>
          <a:p>
            <a:pPr algn="just">
              <a:buFont typeface="Wingdings" panose="05000000000000000000" pitchFamily="2" charset="2"/>
              <a:buChar char="§"/>
            </a:pPr>
            <a:r>
              <a:rPr lang="pl-PL" sz="1600" dirty="0"/>
              <a:t>delimitacja szelfu pomiędzy państwami, których wybrzeża są położone naprzeciwko siebie lub sąsiadują ze sobą, następuje w drodze umowy pomiędzy zainteresowanymi państwami</a:t>
            </a:r>
          </a:p>
          <a:p>
            <a:pPr marL="114300" indent="0" algn="just">
              <a:buNone/>
            </a:pPr>
            <a:r>
              <a:rPr lang="pl-PL" sz="1600" dirty="0"/>
              <a:t> *orzeczenia MTS w sprawie szelfu kontynentalnego – </a:t>
            </a:r>
            <a:r>
              <a:rPr lang="pl-PL" sz="1600" i="1" dirty="0"/>
              <a:t>delimitacja musi być przedmiotem porozumienia między zainteresowanymi państwami; porozumienie to musi zostać zawarte zgodnie z zasadami słuszności. Wynika to z ogólnych zasad sprawiedliwości i dobrej wiary, a więc norm, które znajdują swe zastosowanie w przypadku każdej delimitacji. Zawierając takie porozumienie, strony powinny wziąć też pod uwagę wszystkie szczególne okoliczności konkretnego przypadku, aby porozumienie przyznawało każdej ze stron maksymalnie dużą część szelfu kontynentalnego stanowiącego podwodne przedłużenie jej terytorium lądowego, bez naruszania granic naturalnego przedłużenia terytorium lądowego pozostałych państw. </a:t>
            </a:r>
            <a:r>
              <a:rPr lang="pl-PL" sz="1600" dirty="0"/>
              <a:t>(Sprawa szelfu kontynentalnego Morza Północnego, Dania v. RFN, Holandia v. RFN, orzeczenie z dnia 20.02.1969 r.)</a:t>
            </a:r>
          </a:p>
          <a:p>
            <a:pPr marL="114300" indent="0" algn="just">
              <a:buNone/>
            </a:pPr>
            <a:r>
              <a:rPr lang="pl-PL" sz="1600" dirty="0"/>
              <a:t>**</a:t>
            </a:r>
            <a:r>
              <a:rPr lang="pl-PL" sz="1600" dirty="0" err="1"/>
              <a:t>ekwidystans</a:t>
            </a:r>
            <a:r>
              <a:rPr lang="pl-PL" sz="1600" dirty="0"/>
              <a:t> – metoda rozgraniczania obszarów morskich pomiędzy państwami, polegająca na poprowadzeniu granic morskich linią środkową między państwami, znajdującą się w równej odległości od najbliższych punktów wybrzeża</a:t>
            </a:r>
          </a:p>
          <a:p>
            <a:pPr marL="114300" indent="0" algn="just">
              <a:buNone/>
            </a:pPr>
            <a:endParaRPr lang="pl-PL" sz="1600" dirty="0"/>
          </a:p>
          <a:p>
            <a:pPr algn="just">
              <a:buFont typeface="Wingdings" panose="05000000000000000000" pitchFamily="2" charset="2"/>
              <a:buChar char="§"/>
            </a:pPr>
            <a:endParaRPr lang="pl-PL" sz="1600" dirty="0"/>
          </a:p>
        </p:txBody>
      </p:sp>
    </p:spTree>
    <p:extLst>
      <p:ext uri="{BB962C8B-B14F-4D97-AF65-F5344CB8AC3E}">
        <p14:creationId xmlns:p14="http://schemas.microsoft.com/office/powerpoint/2010/main" val="224716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fontScale="92500" lnSpcReduction="10000"/>
          </a:bodyPr>
          <a:lstStyle/>
          <a:p>
            <a:pPr marL="114300" indent="0">
              <a:buNone/>
            </a:pPr>
            <a:r>
              <a:rPr lang="pl-PL" sz="1600" b="1" dirty="0"/>
              <a:t>Komisja Granic Szelfu Kontynentalnego</a:t>
            </a:r>
          </a:p>
          <a:p>
            <a:pPr>
              <a:buFont typeface="Wingdings" panose="05000000000000000000" pitchFamily="2" charset="2"/>
              <a:buChar char="Ø"/>
            </a:pPr>
            <a:r>
              <a:rPr lang="pl-PL" sz="1600" dirty="0"/>
              <a:t>utworzona zgodnie z aneksem II do Konwencji o prawie morza z 1982 r. w celu rozpatrywania zgłoszeń państw-stron Konwencji dotyczących zamiaru wyznaczenia granicy szelfu kontynentalnego poza 200 mil morskich</a:t>
            </a:r>
          </a:p>
          <a:p>
            <a:pPr algn="just">
              <a:buFont typeface="Wingdings" panose="05000000000000000000" pitchFamily="2" charset="2"/>
              <a:buChar char="Ø"/>
            </a:pPr>
            <a:r>
              <a:rPr lang="pl-PL" sz="1600" dirty="0"/>
              <a:t>skład: 21 członków będących ekspertami w dziedzinie geologii, geofizyki lub hydrografii, wybieranych przez państwa-strony Konwencji; kadencja 5 lat z możliwością reelekcji</a:t>
            </a:r>
          </a:p>
          <a:p>
            <a:pPr algn="just">
              <a:buFont typeface="Wingdings" panose="05000000000000000000" pitchFamily="2" charset="2"/>
              <a:buChar char="Ø"/>
            </a:pPr>
            <a:r>
              <a:rPr lang="pl-PL" sz="1600" dirty="0"/>
              <a:t>zadania Komisji:</a:t>
            </a:r>
          </a:p>
          <a:p>
            <a:pPr algn="just">
              <a:buFont typeface="Wingdings" panose="05000000000000000000" pitchFamily="2" charset="2"/>
              <a:buChar char="§"/>
            </a:pPr>
            <a:r>
              <a:rPr lang="pl-PL" sz="1600" dirty="0"/>
              <a:t>rozpatrywanie danych i innych materiałów przedstawionych przez państwa nadbrzeżne, dotyczących zewnętrznych granic szelfu kontynentalnego na obszarach, gdzie granice te wykraczają poza 200 mil morskich oraz wydawanie zaleceń państwom nadbrzeżnym w sprawach dotyczących ustanowienia zewnętrznych granic ich szelfu kontynentalnego</a:t>
            </a:r>
          </a:p>
          <a:p>
            <a:pPr algn="just">
              <a:buFont typeface="Wingdings" panose="05000000000000000000" pitchFamily="2" charset="2"/>
              <a:buChar char="§"/>
            </a:pPr>
            <a:r>
              <a:rPr lang="pl-PL" sz="1600" dirty="0"/>
              <a:t>udzielanie porad naukowych i technicznych na prośbę zainteresowanego państwa nadbrzeżnego podczas przygotowywania danych związanych z wyznaczaniem granicy szelfu kontynentalnego</a:t>
            </a:r>
          </a:p>
          <a:p>
            <a:pPr algn="just">
              <a:buFont typeface="Wingdings" panose="05000000000000000000" pitchFamily="2" charset="2"/>
              <a:buChar char="Ø"/>
            </a:pPr>
            <a:r>
              <a:rPr lang="pl-PL" sz="1600" dirty="0"/>
              <a:t>postępowanie związane z wyznaczeniem granicy szelfu poza granicę 200 mil morskich:</a:t>
            </a:r>
          </a:p>
          <a:p>
            <a:pPr algn="just">
              <a:buFont typeface="Wingdings" panose="05000000000000000000" pitchFamily="2" charset="2"/>
              <a:buChar char="§"/>
            </a:pPr>
            <a:r>
              <a:rPr lang="pl-PL" sz="1600" dirty="0"/>
              <a:t>państwo nadbrzeżne zgłasza Komisji szczegółowe informacje dotyczące granic szelfu sięgających poza 200 mil, łącznie z uzupełniającymi danymi naukowymi i technicznymi</a:t>
            </a:r>
          </a:p>
          <a:p>
            <a:pPr algn="just">
              <a:buFont typeface="Wingdings" panose="05000000000000000000" pitchFamily="2" charset="2"/>
              <a:buChar char="§"/>
            </a:pPr>
            <a:r>
              <a:rPr lang="pl-PL" sz="1600" dirty="0"/>
              <a:t> Komisja wydaje zalecania dotyczące wyznaczenia granic szelfu</a:t>
            </a:r>
          </a:p>
          <a:p>
            <a:pPr algn="just">
              <a:buFont typeface="Wingdings" panose="05000000000000000000" pitchFamily="2" charset="2"/>
              <a:buChar char="§"/>
            </a:pPr>
            <a:r>
              <a:rPr lang="pl-PL" sz="1600" dirty="0"/>
              <a:t>granice szelfu ustanowione przez państwo nadbrzeżne na podstawie zaleceń Komisji są ostateczne i wiążące</a:t>
            </a:r>
          </a:p>
          <a:p>
            <a:pPr algn="just">
              <a:buFont typeface="Wingdings" panose="05000000000000000000" pitchFamily="2" charset="2"/>
              <a:buChar char="§"/>
            </a:pPr>
            <a:r>
              <a:rPr lang="pl-PL" sz="1600" dirty="0"/>
              <a:t>jeżeli państwo nadbrzeżne nie zgadza się z zaleceniami Komisji, to dokonuje ono, w zasadnym czasie, zmienionego lub nowego zgłoszenia do Komisji</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55042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6"/>
            <a:ext cx="10972800" cy="5009565"/>
          </a:xfrm>
        </p:spPr>
        <p:txBody>
          <a:bodyPr>
            <a:normAutofit/>
          </a:bodyPr>
          <a:lstStyle/>
          <a:p>
            <a:pPr marL="114300" indent="0">
              <a:buNone/>
            </a:pPr>
            <a:r>
              <a:rPr lang="pl-PL" sz="1600" dirty="0"/>
              <a:t>Wpłaty i świadczenia za eksploatację szelfu kontynentalnego poza 200 milami morskimi</a:t>
            </a:r>
          </a:p>
          <a:p>
            <a:pPr>
              <a:buFont typeface="Wingdings" panose="05000000000000000000" pitchFamily="2" charset="2"/>
              <a:buChar char="Ø"/>
            </a:pPr>
            <a:r>
              <a:rPr lang="pl-PL" sz="1600" dirty="0"/>
              <a:t>obowiązek uiszczania wpłat i świadczeń – art. 82 Konwencji o prawie morza</a:t>
            </a:r>
          </a:p>
          <a:p>
            <a:pPr algn="just">
              <a:buFont typeface="Wingdings" panose="05000000000000000000" pitchFamily="2" charset="2"/>
              <a:buChar char="Ø"/>
            </a:pPr>
            <a:r>
              <a:rPr lang="pl-PL" sz="1600" dirty="0"/>
              <a:t>wpłaty i świadczenia są dokonywane co roku, z uwzględnieniem całej produkcji w danym miejscu po upływie pierwszych pięciu lat eksploatacji szelfu; wpłaty lub świadczenia w naturze za szósty rok wynoszą jeden procent wartości lub ilości produkcji w miejscu eksploatacji, a następnie stawka wzrasta o jeden procent rocznie za każdy kolejny rok aż do dwunastego roku; potem pozostaje na poziomie siedmiu procent; możliwość odliczenia zasobów zużytych w związku z eksploatacją</a:t>
            </a:r>
          </a:p>
          <a:p>
            <a:pPr algn="just">
              <a:buFont typeface="Wingdings" panose="05000000000000000000" pitchFamily="2" charset="2"/>
              <a:buChar char="Ø"/>
            </a:pPr>
            <a:r>
              <a:rPr lang="pl-PL" sz="1600" dirty="0"/>
              <a:t>państwo rozwijające się, które jest importerem netto zasobów mineralnych wydobywanych z jego szelfu kontynentalnego, jest zwolnione od dokonywania takich wpłat lub świadczeń w naturze w stosunku do tych zasobów mineralnych</a:t>
            </a:r>
          </a:p>
          <a:p>
            <a:pPr algn="just">
              <a:buFont typeface="Wingdings" panose="05000000000000000000" pitchFamily="2" charset="2"/>
              <a:buChar char="Ø"/>
            </a:pPr>
            <a:r>
              <a:rPr lang="pl-PL" sz="1600" dirty="0"/>
              <a:t>wpłaty lub świadczenia w naturze są dokonywane za pośrednictwem Międzynarodowej Organizacji Dna Morskiego, która rozdziela je pomiędzy państwa-strony niniejszej Konwencji o prawie morza na podstawie sprawiedliwych kryteriów, uwzględniając interesy i potrzeby państw rozwijających się, w szczególności tych spośród nich, które są najsłabiej rozwinięte, oraz państw śródlądowych</a:t>
            </a:r>
          </a:p>
          <a:p>
            <a:pPr marL="114300" indent="0" algn="just">
              <a:buNone/>
            </a:pPr>
            <a:r>
              <a:rPr lang="pl-PL" sz="1400" dirty="0"/>
              <a:t>*Międzynarodowa Organizacja Dna Morskiego</a:t>
            </a:r>
          </a:p>
          <a:p>
            <a:pPr algn="just">
              <a:buFont typeface="Wingdings" panose="05000000000000000000" pitchFamily="2" charset="2"/>
              <a:buChar char="§"/>
            </a:pPr>
            <a:r>
              <a:rPr lang="pl-PL" sz="1400" dirty="0"/>
              <a:t>utworzona na podstawie aneksu I do Konwencji o prawie morza</a:t>
            </a:r>
          </a:p>
          <a:p>
            <a:pPr algn="just">
              <a:buFont typeface="Wingdings" panose="05000000000000000000" pitchFamily="2" charset="2"/>
              <a:buChar char="§"/>
            </a:pPr>
            <a:r>
              <a:rPr lang="pl-PL" sz="1400" dirty="0"/>
              <a:t>instytucja, za pośrednictwem której państwa-strony Konwencji o prawie morza organizują i kontrolują działalność na obszarze dna morskiego w szczególności w celu zarządzania znajdującymi się tam zasobami </a:t>
            </a:r>
          </a:p>
        </p:txBody>
      </p:sp>
    </p:spTree>
    <p:extLst>
      <p:ext uri="{BB962C8B-B14F-4D97-AF65-F5344CB8AC3E}">
        <p14:creationId xmlns:p14="http://schemas.microsoft.com/office/powerpoint/2010/main" val="42073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zasada wolności mórz – wykształciła się w XVII i XVIII wieku; jej podstawy sformułował Hugo Grocjusz – </a:t>
            </a:r>
            <a:r>
              <a:rPr lang="pl-PL" sz="1600" i="1" dirty="0"/>
              <a:t>Mare Liberum</a:t>
            </a:r>
            <a:r>
              <a:rPr lang="pl-PL" sz="1600" dirty="0"/>
              <a:t>, 1609 r.</a:t>
            </a:r>
          </a:p>
          <a:p>
            <a:pPr marL="114300" indent="0" algn="just">
              <a:buNone/>
            </a:pPr>
            <a:r>
              <a:rPr lang="pl-PL" sz="1600" dirty="0"/>
              <a:t>*nie wszystkie państwa akceptowały zasadę wolności mórz (zwłaszcza państwa iberyjskie i Anglia) np. praca Johna </a:t>
            </a:r>
            <a:r>
              <a:rPr lang="pl-PL" sz="1600" dirty="0" err="1"/>
              <a:t>Seldena</a:t>
            </a:r>
            <a:r>
              <a:rPr lang="pl-PL" sz="1600" dirty="0"/>
              <a:t> </a:t>
            </a:r>
            <a:r>
              <a:rPr lang="pl-PL" sz="1600" i="1" dirty="0"/>
              <a:t>Mare </a:t>
            </a:r>
            <a:r>
              <a:rPr lang="pl-PL" sz="1600" i="1" dirty="0" err="1"/>
              <a:t>Clausum</a:t>
            </a:r>
            <a:r>
              <a:rPr lang="pl-PL" sz="1600" dirty="0"/>
              <a:t>, 1635 r.</a:t>
            </a:r>
          </a:p>
          <a:p>
            <a:pPr algn="just">
              <a:buFont typeface="Wingdings" panose="05000000000000000000" pitchFamily="2" charset="2"/>
              <a:buChar char="Ø"/>
            </a:pPr>
            <a:r>
              <a:rPr lang="pl-PL" sz="1600" dirty="0"/>
              <a:t>morze pełne (zwane morzem otwartym) – obszar morski znajdujący się na zewnątrz granicy wyłącznej strefy rybołówstwa lub wyłącznej strefy ekonomicznej albo na zewnątrz granicy morza terytorialnego, jeżeli państwo nie posiada wyłącznej strefy rybołówstwa/ekonomicznej</a:t>
            </a:r>
          </a:p>
          <a:p>
            <a:pPr algn="just">
              <a:buFont typeface="Wingdings" panose="05000000000000000000" pitchFamily="2" charset="2"/>
              <a:buChar char="Ø"/>
            </a:pPr>
            <a:r>
              <a:rPr lang="pl-PL" sz="1600" dirty="0"/>
              <a:t>jest otwarte dla wszystkich państw i żadne państwo nie może zgłaszać swoich roszczeń do poddania swej suwerenności jakiejkolwiek części morza otwartego (art. 2 Konwencji o morzu otwartym z 1958 r., art. 87 i art. 89 Konwencji o prawie morza z 1982 r.)</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62946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a:buFont typeface="Wingdings" panose="05000000000000000000" pitchFamily="2" charset="2"/>
              <a:buChar char="Ø"/>
            </a:pPr>
            <a:r>
              <a:rPr lang="pl-PL" sz="1600" dirty="0"/>
              <a:t>każde państwo może korzystać z wolności morza otwartego, czyli (art. 87 Konwencji o prawie morza z 1982 r.):</a:t>
            </a:r>
          </a:p>
          <a:p>
            <a:pPr>
              <a:buFont typeface="Wingdings" panose="05000000000000000000" pitchFamily="2" charset="2"/>
              <a:buChar char="§"/>
            </a:pPr>
            <a:r>
              <a:rPr lang="pl-PL" sz="1600" dirty="0"/>
              <a:t>wolności żeglugi</a:t>
            </a:r>
          </a:p>
          <a:p>
            <a:pPr>
              <a:buFont typeface="Wingdings" panose="05000000000000000000" pitchFamily="2" charset="2"/>
              <a:buChar char="§"/>
            </a:pPr>
            <a:r>
              <a:rPr lang="pl-PL" sz="1600" dirty="0"/>
              <a:t>wolności przelotu</a:t>
            </a:r>
          </a:p>
          <a:p>
            <a:pPr>
              <a:buFont typeface="Wingdings" panose="05000000000000000000" pitchFamily="2" charset="2"/>
              <a:buChar char="§"/>
            </a:pPr>
            <a:r>
              <a:rPr lang="pl-PL" sz="1600" dirty="0"/>
              <a:t>wolności układania podmorskich kabli i rurociągów</a:t>
            </a:r>
          </a:p>
          <a:p>
            <a:pPr>
              <a:buFont typeface="Wingdings" panose="05000000000000000000" pitchFamily="2" charset="2"/>
              <a:buChar char="§"/>
            </a:pPr>
            <a:r>
              <a:rPr lang="pl-PL" sz="1600" dirty="0"/>
              <a:t>wolności budowania sztucznych wysp i instalacji</a:t>
            </a:r>
          </a:p>
          <a:p>
            <a:pPr>
              <a:buFont typeface="Wingdings" panose="05000000000000000000" pitchFamily="2" charset="2"/>
              <a:buChar char="§"/>
            </a:pPr>
            <a:r>
              <a:rPr lang="pl-PL" sz="1600" dirty="0"/>
              <a:t>wolności rybołówstwa</a:t>
            </a:r>
          </a:p>
          <a:p>
            <a:pPr>
              <a:buFont typeface="Wingdings" panose="05000000000000000000" pitchFamily="2" charset="2"/>
              <a:buChar char="§"/>
            </a:pPr>
            <a:r>
              <a:rPr lang="pl-PL" sz="1600" dirty="0"/>
              <a:t>wolności badań naukowych</a:t>
            </a:r>
          </a:p>
          <a:p>
            <a:pPr algn="just">
              <a:buFont typeface="Wingdings" panose="05000000000000000000" pitchFamily="2" charset="2"/>
              <a:buChar char="Ø"/>
            </a:pPr>
            <a:r>
              <a:rPr lang="pl-PL" sz="1600" dirty="0"/>
              <a:t>korzystanie z wolności morza otwartego powinno uwzględniać interesy innych państw korzystających z wolności morza oraz uwzględniać prawa dotyczące działalności na dnie mórz poza granicami jurysdykcji państwowej wynikające z Konwencji o prawie morza</a:t>
            </a:r>
          </a:p>
          <a:p>
            <a:pPr algn="just">
              <a:buFont typeface="Wingdings" panose="05000000000000000000" pitchFamily="2" charset="2"/>
              <a:buChar char="Ø"/>
            </a:pPr>
            <a:r>
              <a:rPr lang="pl-PL" sz="1600" dirty="0"/>
              <a:t>morze pełne jest wykorzystywane wyłącznie do celów pokojowych (art. 88 Konwencji o prawie morza)</a:t>
            </a:r>
          </a:p>
          <a:p>
            <a:pPr marL="114300" indent="0" algn="just">
              <a:buNone/>
            </a:pPr>
            <a:r>
              <a:rPr lang="pl-PL" sz="1600" dirty="0"/>
              <a:t>*w czasie wojny falklandzkiej w 1982 r. (Wielka Brytania-Argentyna) Wielka Brytania ustanowiła wokół Wysp Falklandzkich strefę blokady całkowitej obszaru morskiego i powietrznego sięgającą 200 mil – każde wejście do strefy statku uzależnione było od uzyskania zgody </a:t>
            </a:r>
          </a:p>
        </p:txBody>
      </p:sp>
    </p:spTree>
    <p:extLst>
      <p:ext uri="{BB962C8B-B14F-4D97-AF65-F5344CB8AC3E}">
        <p14:creationId xmlns:p14="http://schemas.microsoft.com/office/powerpoint/2010/main" val="317055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9286"/>
            <a:ext cx="10972800" cy="4964687"/>
          </a:xfrm>
        </p:spPr>
        <p:txBody>
          <a:bodyPr>
            <a:normAutofit lnSpcReduction="10000"/>
          </a:bodyPr>
          <a:lstStyle/>
          <a:p>
            <a:pPr algn="just">
              <a:buFont typeface="Wingdings" panose="05000000000000000000" pitchFamily="2" charset="2"/>
              <a:buChar char="Ø"/>
            </a:pPr>
            <a:r>
              <a:rPr lang="pl-PL" sz="1600" dirty="0"/>
              <a:t>każde państwo ma prawo uprawiać żeglugę na morzu pełnym na statkach i okrętach wojennych podnoszących jego banderę</a:t>
            </a:r>
          </a:p>
          <a:p>
            <a:pPr algn="just">
              <a:buFont typeface="Wingdings" panose="05000000000000000000" pitchFamily="2" charset="2"/>
              <a:buChar char="Ø"/>
            </a:pPr>
            <a:r>
              <a:rPr lang="pl-PL" sz="1600" dirty="0"/>
              <a:t>prawo do bandery posiadają wszystkie państwa (nadbrzeżne i pozbawione wybrzeża morskiego) oraz organizacje międzynarodowe (art. 93 Konwencji o prawie morza) np. statki pozostające w oficjalnej służbie ONZ, organizacji wyspecjalizowanych ONZ, Międzynarodowej Agencji Energii Atomowej</a:t>
            </a:r>
          </a:p>
          <a:p>
            <a:pPr algn="just">
              <a:buFont typeface="Wingdings" panose="05000000000000000000" pitchFamily="2" charset="2"/>
              <a:buChar char="§"/>
            </a:pPr>
            <a:r>
              <a:rPr lang="pl-PL" sz="1600" dirty="0"/>
              <a:t>statki posiadają przynależność państwową tego państwa, którego banderę podnoszą</a:t>
            </a:r>
          </a:p>
          <a:p>
            <a:pPr algn="just">
              <a:buFont typeface="Wingdings" panose="05000000000000000000" pitchFamily="2" charset="2"/>
              <a:buChar char="§"/>
            </a:pPr>
            <a:r>
              <a:rPr lang="pl-PL" sz="1600" dirty="0"/>
              <a:t>każde państwo samodzielnie określa zasady przyznawania swojej przynależności państwowej, rejestrowania statków i prawa do podnoszenia bandery </a:t>
            </a:r>
          </a:p>
          <a:p>
            <a:pPr algn="just">
              <a:buFont typeface="Wingdings" panose="05000000000000000000" pitchFamily="2" charset="2"/>
              <a:buChar char="§"/>
            </a:pPr>
            <a:r>
              <a:rPr lang="pl-PL" sz="1600" dirty="0"/>
              <a:t>tzw. tanie bandery – niektóre państwa przyznają swoją przynależność państwową np. za uiszczenie jednorazowej zryczałtowanej opłaty, wymagają uiszczania niższych podatków i opłat, posiadają mniej rygorystyczne przepisy dotyczące bezpieczeństwa, warunków pracy i zabezpieczenia socjalnego niż w innych państwach</a:t>
            </a:r>
          </a:p>
          <a:p>
            <a:pPr marL="114300" indent="0" algn="just">
              <a:buNone/>
            </a:pPr>
            <a:r>
              <a:rPr lang="pl-PL" sz="1600" dirty="0"/>
              <a:t>*np. Panama, Liberia, Malta, Cypr, Bahamy, Bermudy, Honduras, Mauritius, Liban, Jamajka</a:t>
            </a:r>
          </a:p>
          <a:p>
            <a:pPr algn="just">
              <a:buFont typeface="Wingdings" panose="05000000000000000000" pitchFamily="2" charset="2"/>
              <a:buChar char="§"/>
            </a:pPr>
            <a:r>
              <a:rPr lang="pl-PL" sz="1600" dirty="0"/>
              <a:t>prawo międzynarodowe – wymaga istnienia rzeczywistej więzi pomiędzy państwem a statkiem – państwo powinno efektywnie wykonywać jurysdykcję nad statkiem, kontrolę w dziedzinie administracyjnej, technicznej i socjalnej</a:t>
            </a:r>
          </a:p>
          <a:p>
            <a:pPr algn="just">
              <a:buFont typeface="Wingdings" panose="05000000000000000000" pitchFamily="2" charset="2"/>
              <a:buChar char="§"/>
            </a:pPr>
            <a:r>
              <a:rPr lang="pl-PL" sz="1600" dirty="0"/>
              <a:t>statki powinny pływać pod banderą tylko jednego państwa</a:t>
            </a:r>
          </a:p>
          <a:p>
            <a:pPr marL="114300" indent="0" algn="just">
              <a:buNone/>
            </a:pPr>
            <a:r>
              <a:rPr lang="pl-PL" sz="1600" dirty="0"/>
              <a:t>*jeżeli statek używa bander dwu lub więcej państw, nie może powoływać się na przynależność państwową żadnego z państw bandery i traktowany jest jak statek nieposiadający żadnej przynależności państwowej</a:t>
            </a:r>
          </a:p>
          <a:p>
            <a:pPr marL="114300" indent="0">
              <a:buNone/>
            </a:pPr>
            <a:endParaRPr lang="pl-PL" sz="1600" dirty="0"/>
          </a:p>
        </p:txBody>
      </p:sp>
    </p:spTree>
    <p:extLst>
      <p:ext uri="{BB962C8B-B14F-4D97-AF65-F5344CB8AC3E}">
        <p14:creationId xmlns:p14="http://schemas.microsoft.com/office/powerpoint/2010/main" val="388944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542700"/>
            <a:ext cx="10972800" cy="5177860"/>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a:t>
            </a:r>
          </a:p>
          <a:p>
            <a:pPr algn="just">
              <a:buFont typeface="Wingdings" panose="05000000000000000000" pitchFamily="2" charset="2"/>
              <a:buChar char="§"/>
            </a:pPr>
            <a:r>
              <a:rPr lang="pl-PL" sz="1600" dirty="0"/>
              <a:t>tak stanowią </a:t>
            </a:r>
            <a:r>
              <a:rPr lang="pl-PL" sz="1600" b="1" dirty="0"/>
              <a:t>umowy międzynarodowe </a:t>
            </a:r>
            <a:r>
              <a:rPr lang="pl-PL" sz="1600" dirty="0"/>
              <a:t>zawarte przez państwo bandery statku</a:t>
            </a:r>
          </a:p>
          <a:p>
            <a:pPr algn="just">
              <a:buFont typeface="Wingdings" panose="05000000000000000000" pitchFamily="2" charset="2"/>
              <a:buChar char="§"/>
            </a:pPr>
            <a:r>
              <a:rPr lang="pl-PL" sz="1600" dirty="0"/>
              <a:t>zastosowano </a:t>
            </a:r>
            <a:r>
              <a:rPr lang="pl-PL" sz="1600" b="1" dirty="0"/>
              <a:t>prawo wizyty </a:t>
            </a:r>
            <a:r>
              <a:rPr lang="pl-PL" sz="1600" dirty="0"/>
              <a:t>– prawo okrętu wojennego do przeprowadzenia kontroli obcego statku na morzu pełnym; kontrola ma charakter wyjątkowy i może być przeprowadzana, gdy istnieje uzasadnione podejrzenie, że: statek trudni się piractwem lub handlem niewolnikami, nadaje nielegalne audycje, nie posiada przynależności państwowej albo podnosząc obcą banderę lub odmawiając pokazania bandery ma tą samą przynależność państwową co okręt wojenny; jeżeli podejrzenie okazało się bezzasadne, konieczne jest wynagrodzenie wszelkich strat i szkód wyrządzonych skontrolowanemu statkowi</a:t>
            </a:r>
          </a:p>
          <a:p>
            <a:pPr algn="just">
              <a:buFont typeface="Wingdings" panose="05000000000000000000" pitchFamily="2" charset="2"/>
              <a:buChar char="§"/>
            </a:pPr>
            <a:r>
              <a:rPr lang="pl-PL" sz="1600" dirty="0"/>
              <a:t>jest to konieczne dla </a:t>
            </a:r>
            <a:r>
              <a:rPr lang="pl-PL" sz="1600" b="1" dirty="0"/>
              <a:t>zwalczania piractwa </a:t>
            </a:r>
            <a:r>
              <a:rPr lang="pl-PL" sz="1600" i="1" dirty="0"/>
              <a:t>(</a:t>
            </a:r>
            <a:r>
              <a:rPr lang="pl-PL" sz="1600" i="1" dirty="0" err="1"/>
              <a:t>delictum</a:t>
            </a:r>
            <a:r>
              <a:rPr lang="pl-PL" sz="1600" i="1" dirty="0"/>
              <a:t> iuris </a:t>
            </a:r>
            <a:r>
              <a:rPr lang="pl-PL" sz="1600" i="1" dirty="0" err="1"/>
              <a:t>gentium</a:t>
            </a:r>
            <a:r>
              <a:rPr lang="pl-PL" sz="1600" i="1" dirty="0"/>
              <a:t>)</a:t>
            </a:r>
            <a:r>
              <a:rPr lang="pl-PL" sz="1600" dirty="0"/>
              <a:t>; zasada powszechnej represji piractwa – każde państwo może na obszarze morza pełnego lub obszarze niepodlegającym jurysdykcji żadnego państwa zająć piracki statek morski lub powietrzny oraz aresztować osoby i zająć mienie na jego pokładzie; sądy państwa, które dokonało zajęcia mogą decydować o wymiarze kary</a:t>
            </a:r>
          </a:p>
          <a:p>
            <a:pPr marL="114300" indent="0" algn="just">
              <a:buNone/>
            </a:pPr>
            <a:r>
              <a:rPr lang="pl-PL" sz="1200" i="1" dirty="0"/>
              <a:t>*</a:t>
            </a:r>
            <a:r>
              <a:rPr lang="pl-PL" sz="1200" dirty="0"/>
              <a:t>gr.</a:t>
            </a:r>
            <a:r>
              <a:rPr lang="pl-PL" sz="1200" i="1" dirty="0"/>
              <a:t> </a:t>
            </a:r>
            <a:r>
              <a:rPr lang="pl-PL" sz="1200" i="1" dirty="0" err="1"/>
              <a:t>pirates</a:t>
            </a:r>
            <a:r>
              <a:rPr lang="pl-PL" sz="1200" dirty="0"/>
              <a:t> – napadający na morzu</a:t>
            </a:r>
          </a:p>
          <a:p>
            <a:pPr marL="114300" indent="0" algn="just">
              <a:buNone/>
            </a:pPr>
            <a:r>
              <a:rPr lang="pl-PL" sz="1200" dirty="0"/>
              <a:t>art 101 Konwencji o prawie morza – akty piractwa: wszelki bezprawny akt gwałtu, zatrzymania lub grabieży popełniony dla celów osobistych przez załogę lub pasażerów prywatnego statku lub samolotu i wymierzony na morzu pełnym przeciwko innemu statkowi morskiemu lub powietrznemu albo przeciwko osobom lub mieniu na pokładzie takiego statku morskiego lub powietrznego albo przeciwko statkowi morskiemu lub powietrznemu, osobom lub mieniu w miejscu niepodlegającym jurysdykcji żadnego państwa; wszelki akt dobrowolnego udziału w korzystaniu ze statku morskiego lub powietrznego, jeżeli jego sprawca wiedział o okolicznościach nadających takiemu statkowi charakter pirackiego statku morskiego lub powietrznego; wszelki akt podżegania do popełnienia czynów poprzednio określonych lub wszelki akt celowego ułatwiania popełnienia takich czynów</a:t>
            </a:r>
          </a:p>
          <a:p>
            <a:pPr marL="114300" indent="0" algn="just">
              <a:buNone/>
            </a:pPr>
            <a:r>
              <a:rPr lang="pl-PL" sz="1200" dirty="0"/>
              <a:t>terroryzm morski – akty bezprawne na morzu z pobudek politycznych</a:t>
            </a:r>
          </a:p>
          <a:p>
            <a:pPr marL="114300" indent="0" algn="just">
              <a:buNone/>
            </a:pPr>
            <a:r>
              <a:rPr lang="pl-PL" sz="1200" dirty="0"/>
              <a:t>**Konwencja w sprawie przeciwdziałania bezprawnym czynom przeciwko bezpieczeństwu żeglugi morskiej sporządzona w Rzymie 10 marca 1988r.; RP ratyfikowała Konwencję w 1991 r.</a:t>
            </a:r>
          </a:p>
          <a:p>
            <a:pPr marL="114300" indent="0" algn="just">
              <a:buNone/>
            </a:pPr>
            <a:r>
              <a:rPr lang="pl-PL" sz="1200" dirty="0"/>
              <a:t>***uprowadzenie statku wycieczkowego </a:t>
            </a:r>
            <a:r>
              <a:rPr lang="pl-PL" sz="1200" i="1" dirty="0" err="1"/>
              <a:t>Achille</a:t>
            </a:r>
            <a:r>
              <a:rPr lang="pl-PL" sz="1200" i="1" dirty="0"/>
              <a:t> Lauro </a:t>
            </a:r>
            <a:r>
              <a:rPr lang="pl-PL" sz="1200" dirty="0"/>
              <a:t>w październiku 1985 r.; zabójstwo Leona </a:t>
            </a:r>
            <a:r>
              <a:rPr lang="pl-PL" sz="1200" dirty="0" err="1"/>
              <a:t>Kinghoffera</a:t>
            </a:r>
            <a:endParaRPr lang="pl-PL" sz="1200" dirty="0"/>
          </a:p>
        </p:txBody>
      </p:sp>
    </p:spTree>
    <p:extLst>
      <p:ext uri="{BB962C8B-B14F-4D97-AF65-F5344CB8AC3E}">
        <p14:creationId xmlns:p14="http://schemas.microsoft.com/office/powerpoint/2010/main" val="167698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806361"/>
            <a:ext cx="10972800" cy="4643266"/>
          </a:xfrm>
        </p:spPr>
        <p:txBody>
          <a:bodyPr>
            <a:normAutofit/>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jest to konieczne </a:t>
            </a:r>
            <a:r>
              <a:rPr lang="pl-PL" sz="1600" b="1" dirty="0"/>
              <a:t>do zwalczania handlu niewolnikami</a:t>
            </a:r>
          </a:p>
          <a:p>
            <a:pPr marL="114300" indent="0" algn="just">
              <a:buNone/>
            </a:pPr>
            <a:r>
              <a:rPr lang="pl-PL" sz="1600" dirty="0"/>
              <a:t>*każde państwo zobowiązane jest do zwalczania niewolnictwa; każdy niewolnik, który znajdzie schronienie na statku, niezależnie od bandery statku, staje się wolny</a:t>
            </a:r>
          </a:p>
          <a:p>
            <a:pPr algn="just">
              <a:buFont typeface="Wingdings" panose="05000000000000000000" pitchFamily="2" charset="2"/>
              <a:buChar char="§"/>
            </a:pPr>
            <a:r>
              <a:rPr lang="pl-PL" sz="1600" dirty="0"/>
              <a:t>jest to konieczne do </a:t>
            </a:r>
            <a:r>
              <a:rPr lang="pl-PL" sz="1600" b="1" dirty="0"/>
              <a:t>zwalczania nielegalnego handlu narkotykami i środkami psychotropowymi</a:t>
            </a:r>
            <a:r>
              <a:rPr lang="pl-PL" sz="1600" dirty="0"/>
              <a:t>; każde państwo, które ma uzasadnione podstawy, by podejrzewać, że statek podnoszący jego banderę zajmuje się nielegalnym handlem narkotykami lub substancjami psychotropowymi, może zwrócić się do innych państw z prośbą o współdziałanie w zwalczaniu takiego handlu </a:t>
            </a:r>
          </a:p>
          <a:p>
            <a:pPr algn="just">
              <a:buFont typeface="Wingdings" panose="05000000000000000000" pitchFamily="2" charset="2"/>
              <a:buChar char="§"/>
            </a:pPr>
            <a:r>
              <a:rPr lang="pl-PL" sz="1600" dirty="0"/>
              <a:t>jest to konieczne do </a:t>
            </a:r>
            <a:r>
              <a:rPr lang="pl-PL" sz="1600" b="1" dirty="0"/>
              <a:t>zwalczania nielegalnego nadawania audycji </a:t>
            </a:r>
            <a:r>
              <a:rPr lang="pl-PL" sz="1600" dirty="0"/>
              <a:t>z morza otwartego</a:t>
            </a:r>
          </a:p>
          <a:p>
            <a:pPr marL="114300" indent="0" algn="just">
              <a:buNone/>
            </a:pPr>
            <a:r>
              <a:rPr lang="pl-PL" sz="1600" dirty="0"/>
              <a:t>na gruncie Konwencji o prawie morza: „nadawanie audycji bez upoważnienia" oznacza sprzeczny z przepisami międzynarodowymi przekaz dźwiękowych audycji radiowych lub telewizyjnych ze statku lub instalacji na morzu pełnym z przeznaczeniem do powszechnego odbioru, jednak z wyjątkiem przekazywania wezwań o ratunek</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40833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zastosowano </a:t>
            </a:r>
            <a:r>
              <a:rPr lang="pl-PL" sz="1600" b="1" dirty="0"/>
              <a:t>prawo pościgu</a:t>
            </a:r>
            <a:r>
              <a:rPr lang="pl-PL" sz="1600" dirty="0"/>
              <a:t> – statek państwa nadbrzeżnego może ścigać na morzu otwartym statek podejrzany o naruszenie ustaw i przepisów państwa nadbrzeżnego</a:t>
            </a:r>
          </a:p>
          <a:p>
            <a:pPr marL="114300" indent="0" algn="just">
              <a:buNone/>
            </a:pPr>
            <a:r>
              <a:rPr lang="pl-PL" sz="1600" dirty="0"/>
              <a:t>warunki skuteczności pościgu:</a:t>
            </a:r>
          </a:p>
          <a:p>
            <a:pPr algn="just">
              <a:buFont typeface="Wingdings" panose="05000000000000000000" pitchFamily="2" charset="2"/>
              <a:buChar char="ü"/>
            </a:pPr>
            <a:r>
              <a:rPr lang="pl-PL" sz="1600" dirty="0"/>
              <a:t>pościg musi się rozpocząć, gdy obcy statek lub jedna z jego łodzi znajduje się na wodach wewnętrznych, na wodach archipelagowych, morzu terytorialnym lub w strefie przyległej państwa ścigającego lub gdy naruszenie prawa nastąpiło w wyłącznej strefie ekonomicznej lub na szelfie kontynentalnym, łącznie ze strefami bezpieczeństwa wokół instalacji na szelfie kontynentalnym, </a:t>
            </a:r>
          </a:p>
          <a:p>
            <a:pPr algn="just">
              <a:buFont typeface="Wingdings" panose="05000000000000000000" pitchFamily="2" charset="2"/>
              <a:buChar char="ü"/>
            </a:pPr>
            <a:r>
              <a:rPr lang="pl-PL" sz="1600" dirty="0"/>
              <a:t>może być kontynuowany poza morzem terytorialnym lub strefą przyległą, pod warunkiem że pościg nie został przerwany; prawo pościgu ustaje z chwilą wejścia ściganego statku na morze terytorialne własnego państwa lub państwa trzeciego </a:t>
            </a:r>
          </a:p>
          <a:p>
            <a:pPr algn="just">
              <a:buFont typeface="Wingdings" panose="05000000000000000000" pitchFamily="2" charset="2"/>
              <a:buChar char="ü"/>
            </a:pPr>
            <a:r>
              <a:rPr lang="pl-PL" sz="1600" dirty="0"/>
              <a:t>pościg można wszcząć wyłącznie po podaniu wizualnego lub dźwiękowego sygnału do zatrzymania się, z odległości pozwalającej na jego odbiór przez obcy statek</a:t>
            </a:r>
          </a:p>
          <a:p>
            <a:pPr algn="just">
              <a:buFont typeface="Wingdings" panose="05000000000000000000" pitchFamily="2" charset="2"/>
              <a:buChar char="ü"/>
            </a:pPr>
            <a:r>
              <a:rPr lang="pl-PL" sz="1600" dirty="0"/>
              <a:t>prawo pościgu może być wykonywane tylko przez okręty wojenne lub samoloty wojskowe albo przez inne statki morskie lub powietrzne, które posiadają wyraźne znaki rozpoznawcze świadczące o tym, że pozostają one w służbie rządowej i że są upoważnione do takich działań</a:t>
            </a:r>
          </a:p>
          <a:p>
            <a:pPr algn="just">
              <a:buFont typeface="Wingdings" panose="05000000000000000000" pitchFamily="2" charset="2"/>
              <a:buChar char="ü"/>
            </a:pPr>
            <a:r>
              <a:rPr lang="pl-PL" sz="1600" dirty="0"/>
              <a:t>pościg musi być „gorący” i „ciągły” – rozpoczęty bezpośrednio po stwierdzeniu naruszenia prawa państwa nadbrzeżnego i prowadzony nieprzerwanie</a:t>
            </a:r>
          </a:p>
          <a:p>
            <a:pPr marL="114300" indent="0">
              <a:buNone/>
            </a:pPr>
            <a:endParaRPr lang="pl-PL" sz="1600" dirty="0"/>
          </a:p>
        </p:txBody>
      </p:sp>
    </p:spTree>
    <p:extLst>
      <p:ext uri="{BB962C8B-B14F-4D97-AF65-F5344CB8AC3E}">
        <p14:creationId xmlns:p14="http://schemas.microsoft.com/office/powerpoint/2010/main" val="25726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10-EPPRS-1221</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16493"/>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doszło do </a:t>
            </a:r>
            <a:r>
              <a:rPr lang="pl-PL" sz="1600" b="1" dirty="0"/>
              <a:t>kolizji na morzu </a:t>
            </a:r>
            <a:r>
              <a:rPr lang="pl-PL" sz="1600" dirty="0"/>
              <a:t>otwartym - w przypadku zderzenia lub innego wypadku w żegludze dotyczącego statku na morzu pełnym, powodującego odpowiedzialność karną lub dyscyplinarną kapitana lub każdej innej osoby zatrudnionej na statku, postępowanie karne lub dyscyplinarne przeciwko takiej osobie może być wszczęte wyłącznie przed władzami sądowymi lub administracyjnymi państwa bandery albo państwa, którego obywatelstwo posiada ta osoba</a:t>
            </a:r>
          </a:p>
          <a:p>
            <a:pPr marL="114300" indent="0" algn="just">
              <a:buNone/>
            </a:pPr>
            <a:r>
              <a:rPr lang="pl-PL" sz="1500" dirty="0"/>
              <a:t>*nieco inaczej - sprawa francuskiego parowca Lotus (Francja v. Turcja) – na morzu otwartym francuski parowiec Lotus zderzył się ze statkiem tureckim; oficer pełniący wachtę na statku Lotus podczas katastrofy był Francuzem; Turcja wszczęła przeciwko niemu postępowanie; Francja argumentowała, że tylko państwo bandery posiada jurysdykcję i przywoływała rozstrzygnięcia w podobnych sprawach; Stały Trybunał Sprawiedliwości Międzynarodowej stwierdził, że praktyka międzynarodowa nie świadczy o istnieniu odpowiedniej normy zwyczaju międzynarodowego, a w przypadku braku normy prawa międzynarodowego jurysdykcja państwa poszkodowanego nie stanowi naruszenia prawa</a:t>
            </a:r>
          </a:p>
          <a:p>
            <a:pPr marL="114300" indent="0" algn="just">
              <a:buNone/>
            </a:pPr>
            <a:r>
              <a:rPr lang="pl-PL" sz="1600" dirty="0"/>
              <a:t>!uwaga: obecnie art. 97 Konwencji o prawie morza wyklucza jurysdykcję innych państw niż państwo bandery i państwo, którego obywatelem jest osoba oskarżona o spowodowanie kolizji</a:t>
            </a:r>
          </a:p>
          <a:p>
            <a:pPr algn="just">
              <a:buFont typeface="Wingdings" panose="05000000000000000000" pitchFamily="2" charset="2"/>
              <a:buChar char="§"/>
            </a:pPr>
            <a:r>
              <a:rPr lang="pl-PL" sz="1600" dirty="0"/>
              <a:t>zachodzi </a:t>
            </a:r>
            <a:r>
              <a:rPr lang="pl-PL" sz="1600" b="1" dirty="0"/>
              <a:t>stan wyższej konieczności </a:t>
            </a:r>
            <a:r>
              <a:rPr lang="pl-PL" sz="1600" dirty="0"/>
              <a:t>– państwa mogą zastosować wszelkie środki w celu przeciwdziałania bardzo poważnym zagrożeniom powstałym np. na skutek katastrofy </a:t>
            </a:r>
          </a:p>
          <a:p>
            <a:pPr marL="114300" indent="0" algn="just">
              <a:buNone/>
            </a:pPr>
            <a:r>
              <a:rPr lang="pl-PL" sz="1600" dirty="0"/>
              <a:t>*katastrofa liberyjskiego tankowca </a:t>
            </a:r>
            <a:r>
              <a:rPr lang="pl-PL" sz="1600" i="1" dirty="0" err="1"/>
              <a:t>Torrey</a:t>
            </a:r>
            <a:r>
              <a:rPr lang="pl-PL" sz="1600" i="1" dirty="0"/>
              <a:t> </a:t>
            </a:r>
            <a:r>
              <a:rPr lang="pl-PL" sz="1600" i="1" dirty="0" err="1"/>
              <a:t>Canyon</a:t>
            </a:r>
            <a:r>
              <a:rPr lang="pl-PL" sz="1600" dirty="0"/>
              <a:t> – w celu zapobieżenia skażeniu ropą wybrzeży Kornwalii Wielka Brytania zbombardowała i podpaliła tankowiec</a:t>
            </a:r>
          </a:p>
          <a:p>
            <a:pPr marL="114300" indent="0">
              <a:buNone/>
            </a:pPr>
            <a:endParaRPr lang="pl-PL" sz="1600" dirty="0"/>
          </a:p>
        </p:txBody>
      </p:sp>
    </p:spTree>
    <p:extLst>
      <p:ext uri="{BB962C8B-B14F-4D97-AF65-F5344CB8AC3E}">
        <p14:creationId xmlns:p14="http://schemas.microsoft.com/office/powerpoint/2010/main" val="265249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a:bodyPr>
          <a:lstStyle/>
          <a:p>
            <a:pPr marL="114300" indent="0">
              <a:buNone/>
            </a:pPr>
            <a:r>
              <a:rPr lang="pl-PL" sz="1600" b="1" dirty="0"/>
              <a:t>wolność przelotu</a:t>
            </a:r>
          </a:p>
          <a:p>
            <a:pPr algn="just">
              <a:buFont typeface="Wingdings" panose="05000000000000000000" pitchFamily="2" charset="2"/>
              <a:buChar char="Ø"/>
            </a:pPr>
            <a:r>
              <a:rPr lang="pl-PL" sz="1600" dirty="0"/>
              <a:t>każde państwo może korzystać z prawa przelotu nad morzem pełnym</a:t>
            </a:r>
          </a:p>
          <a:p>
            <a:pPr algn="just">
              <a:buFont typeface="Wingdings" panose="05000000000000000000" pitchFamily="2" charset="2"/>
              <a:buChar char="Ø"/>
            </a:pPr>
            <a:r>
              <a:rPr lang="pl-PL" sz="1600" dirty="0"/>
              <a:t>nad bezpieczeństwem lotów czuwa Międzynarodowa Organizacja Lotnictwa Cywilnego (ICAO)</a:t>
            </a:r>
          </a:p>
          <a:p>
            <a:pPr marL="114300" indent="0" algn="just">
              <a:buNone/>
            </a:pPr>
            <a:endParaRPr lang="pl-PL" sz="1600" dirty="0"/>
          </a:p>
          <a:p>
            <a:pPr marL="114300" indent="0" algn="just">
              <a:buNone/>
            </a:pPr>
            <a:r>
              <a:rPr lang="pl-PL" sz="1600" b="1" dirty="0"/>
              <a:t>wolność układania podmorskich kabli i rurociągów</a:t>
            </a:r>
          </a:p>
          <a:p>
            <a:pPr algn="just">
              <a:buFont typeface="Wingdings" panose="05000000000000000000" pitchFamily="2" charset="2"/>
              <a:buChar char="Ø"/>
            </a:pPr>
            <a:r>
              <a:rPr lang="pl-PL" sz="1600" dirty="0"/>
              <a:t> wszystkie państwa mają prawo do układania podmorskich kabli i rurociągów na dnie morza pełnego poza szelfem kontynentalnym</a:t>
            </a:r>
          </a:p>
          <a:p>
            <a:pPr algn="just">
              <a:buFont typeface="Wingdings" panose="05000000000000000000" pitchFamily="2" charset="2"/>
              <a:buChar char="Ø"/>
            </a:pPr>
            <a:r>
              <a:rPr lang="pl-PL" sz="1600" dirty="0"/>
              <a:t>podczas układania podmorskich kabli lub rurociągów państwa zwracają należytą uwagę na istniejące już kable lub rurociągi. W szczególności nie powinny ulec pogorszeniu możliwości naprawy istniejących kabli lub rurociągów</a:t>
            </a:r>
          </a:p>
          <a:p>
            <a:pPr algn="just">
              <a:buFont typeface="Wingdings" panose="05000000000000000000" pitchFamily="2" charset="2"/>
              <a:buChar char="Ø"/>
            </a:pPr>
            <a:r>
              <a:rPr lang="pl-PL" sz="1600" dirty="0"/>
              <a:t>państwo powinno penalizować w swoim prawie wewnętrznym czyny polegające na zerwaniu lub uszkodzeniu podmorskiego kabla lub rurociągu</a:t>
            </a:r>
          </a:p>
          <a:p>
            <a:pPr algn="just">
              <a:buFont typeface="Wingdings" panose="05000000000000000000" pitchFamily="2" charset="2"/>
              <a:buChar char="Ø"/>
            </a:pPr>
            <a:r>
              <a:rPr lang="pl-PL" sz="1600" dirty="0"/>
              <a:t>na właścicielu kabla lub rurociągu spoczywa obowiązek odszkodowania dla właścicieli statków, którzy poświęcili kotwicę, sieć lub inny sprzęt rybacki, aby uniknąć uszkodzenia kabla lub rurociągu  </a:t>
            </a:r>
          </a:p>
        </p:txBody>
      </p:sp>
    </p:spTree>
    <p:extLst>
      <p:ext uri="{BB962C8B-B14F-4D97-AF65-F5344CB8AC3E}">
        <p14:creationId xmlns:p14="http://schemas.microsoft.com/office/powerpoint/2010/main" val="359040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morska strefa przyległa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lnSpcReduction="10000"/>
          </a:bodyPr>
          <a:lstStyle/>
          <a:p>
            <a:pPr algn="just">
              <a:buFont typeface="Wingdings" panose="05000000000000000000" pitchFamily="2" charset="2"/>
              <a:buChar char="Ø"/>
            </a:pPr>
            <a:r>
              <a:rPr lang="pl-PL" sz="1600" dirty="0"/>
              <a:t>nie stanowi terytorium państwa nadbrzeżnego </a:t>
            </a:r>
          </a:p>
          <a:p>
            <a:pPr algn="just">
              <a:buFont typeface="Wingdings" panose="05000000000000000000" pitchFamily="2" charset="2"/>
              <a:buChar char="Ø"/>
            </a:pPr>
            <a:r>
              <a:rPr lang="pl-PL" sz="1600" dirty="0"/>
              <a:t>stanowi część morza pełnego przyległą do morza terytorialnego, w której państwo nadbrzeżne posiada specjalne uprawnienia, ściśle określone i służące mu do specjalnych celów</a:t>
            </a:r>
          </a:p>
          <a:p>
            <a:pPr algn="just">
              <a:buFont typeface="Wingdings" panose="05000000000000000000" pitchFamily="2" charset="2"/>
              <a:buChar char="Ø"/>
            </a:pPr>
            <a:r>
              <a:rPr lang="pl-PL" sz="1600" dirty="0"/>
              <a:t>strefa przyległa może całkowicie lub częściowo pokrywać się ze strefą wyłącznego rybołówstwa lub strefą ekonomiczną</a:t>
            </a:r>
          </a:p>
          <a:p>
            <a:pPr algn="just">
              <a:buFont typeface="Wingdings" panose="05000000000000000000" pitchFamily="2" charset="2"/>
              <a:buChar char="Ø"/>
            </a:pPr>
            <a:r>
              <a:rPr lang="pl-PL" sz="1600" dirty="0"/>
              <a:t>państwo nadbrzeżne może w tej strefie sprawować kontrolę niezbędną do:</a:t>
            </a:r>
          </a:p>
          <a:p>
            <a:pPr algn="just">
              <a:buFont typeface="Wingdings" panose="05000000000000000000" pitchFamily="2" charset="2"/>
              <a:buChar char="§"/>
            </a:pPr>
            <a:r>
              <a:rPr lang="pl-PL" sz="1600" dirty="0"/>
              <a:t>zapobiegania naruszeniom przepisów celnych, skarbowych, imigracyjnych i sanitarnych na jego terytorium lub morzu terytorialnym</a:t>
            </a:r>
          </a:p>
          <a:p>
            <a:pPr algn="just">
              <a:buFont typeface="Wingdings" panose="05000000000000000000" pitchFamily="2" charset="2"/>
              <a:buChar char="§"/>
            </a:pPr>
            <a:r>
              <a:rPr lang="pl-PL" sz="1600" dirty="0"/>
              <a:t>karania naruszeń tych przepisów popełnionych na jego terytorium lub na morzu terytorialnym</a:t>
            </a:r>
          </a:p>
          <a:p>
            <a:pPr algn="just">
              <a:buFont typeface="Wingdings" panose="05000000000000000000" pitchFamily="2" charset="2"/>
              <a:buChar char="Ø"/>
            </a:pPr>
            <a:r>
              <a:rPr lang="pl-PL" sz="1600" dirty="0"/>
              <a:t>Konwencja o prawie morza z 1982 r. dopuszcza możliwość ustanowienia strefy przyległej sięgającej nie dalej niż 24 mile od linii podstawowej</a:t>
            </a:r>
          </a:p>
          <a:p>
            <a:pPr marL="114300" indent="0" algn="just">
              <a:buNone/>
            </a:pPr>
            <a:r>
              <a:rPr lang="pl-PL" sz="1600" dirty="0"/>
              <a:t>*od momentu rozszerzenia morza terytorialnego w 1978 r. Polska nie posiadała strefy przyległej; ponowne ustanowienie strefy przyległej nastąpiło 19 listopada 2015 r. – zewnętrzna granica strefy przyległej jest oddalona nie więcej niż 24 mile od linii podstawowej</a:t>
            </a:r>
          </a:p>
          <a:p>
            <a:pPr algn="just">
              <a:buFont typeface="Wingdings" panose="05000000000000000000" pitchFamily="2" charset="2"/>
              <a:buChar char="Ø"/>
            </a:pPr>
            <a:r>
              <a:rPr lang="pl-PL" sz="1600" dirty="0"/>
              <a:t>w dziedzinach, w których państwo nadbrzeżne sprawuje władzę w strefie przyległej, państwo to sprawuje jurysdykcję nad statkami w takim zakresie i w taki sposób jak na morzu terytorialnym </a:t>
            </a:r>
          </a:p>
        </p:txBody>
      </p:sp>
    </p:spTree>
    <p:extLst>
      <p:ext uri="{BB962C8B-B14F-4D97-AF65-F5344CB8AC3E}">
        <p14:creationId xmlns:p14="http://schemas.microsoft.com/office/powerpoint/2010/main" val="290189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strefa wyłącznego rybołówstwa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obszar, na którym państwo nadbrzeżne może zastrzec wyłączność rybołówstwa wyłącznie dla własnych obywateli, a dopuszczenie obcych rybaków do połowów uzależnione jest od zgody państwa nadbrzeżnego i może nastąpić na podstawie umów międzynarodowych albo przepisów wewnętrznych i decyzji odpowiednich władz (wydawanie licencji)</a:t>
            </a:r>
          </a:p>
          <a:p>
            <a:pPr algn="just">
              <a:buFont typeface="Wingdings" panose="05000000000000000000" pitchFamily="2" charset="2"/>
              <a:buChar char="Ø"/>
            </a:pPr>
            <a:r>
              <a:rPr lang="pl-PL" sz="1600" dirty="0"/>
              <a:t>państwa nadbrzeżne mogą tworzyć strefę wyłącznego rybołówstwa o szerokości 200 mil</a:t>
            </a:r>
          </a:p>
          <a:p>
            <a:pPr algn="just">
              <a:buFont typeface="Wingdings" panose="05000000000000000000" pitchFamily="2" charset="2"/>
              <a:buChar char="Ø"/>
            </a:pPr>
            <a:r>
              <a:rPr lang="pl-PL" sz="1600" dirty="0"/>
              <a:t>Polska strefa rybołówstwa graniczy ze strefami rybołówstwa Niemiec, Danii, Szwecji i Rosji; na obszarze tym rybołówstwo mogą uprawiać wyłącznie polskie statki rybackie; w przypadku obcych statków – rybołówstwo jest dopuszczalne, jeżeli przewiduje to umowa międzynarodowa zawarta przez Polskę z państwem przynależności statku   </a:t>
            </a:r>
          </a:p>
        </p:txBody>
      </p:sp>
    </p:spTree>
    <p:extLst>
      <p:ext uri="{BB962C8B-B14F-4D97-AF65-F5344CB8AC3E}">
        <p14:creationId xmlns:p14="http://schemas.microsoft.com/office/powerpoint/2010/main" val="65674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 wyłączna strefa ekonomiczna </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82945"/>
            <a:ext cx="10972800" cy="4835661"/>
          </a:xfrm>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obszar rozciągający się poza morzem terytorialnym, na którym państwo nadbrzeżne posiada suwerenne prawa poszukiwania, eksploatacji, ochrony i gospodarowania zasobami naturalnymi, zarówno żywymi, jak i mineralnymi, wód morskich, jak również dna morskiego i jego podziemia</a:t>
            </a:r>
          </a:p>
          <a:p>
            <a:pPr algn="just">
              <a:buFont typeface="Wingdings" panose="05000000000000000000" pitchFamily="2" charset="2"/>
              <a:buChar char="Ø"/>
            </a:pPr>
            <a:r>
              <a:rPr lang="pl-PL" sz="1600" dirty="0"/>
              <a:t>państwa nadbrzeżne mogą tworzyć strefę ekonomiczną o szerokości 200 mil</a:t>
            </a:r>
          </a:p>
          <a:p>
            <a:pPr algn="just">
              <a:buFont typeface="Wingdings" panose="05000000000000000000" pitchFamily="2" charset="2"/>
              <a:buChar char="Ø"/>
            </a:pPr>
            <a:r>
              <a:rPr lang="pl-PL" sz="1600" dirty="0"/>
              <a:t>niekiedy państwa nie mogą skorzystać z maksymalnej dopuszczalnej strefy ekonomicznej ze względu na bliskie sąsiedztwo z wybrzeżem innego państwa – wówczas delimitacja powinna nastąpić w drodze umowy międzynarodowej pomiędzy zainteresowanymi stronami (art. 74 Konwencji o prawie morza)</a:t>
            </a:r>
          </a:p>
          <a:p>
            <a:pPr algn="just">
              <a:buFont typeface="Wingdings" panose="05000000000000000000" pitchFamily="2" charset="2"/>
              <a:buChar char="Ø"/>
            </a:pPr>
            <a:r>
              <a:rPr lang="pl-PL" sz="1600" dirty="0"/>
              <a:t>Państwu nadbrzeżnemu w strefie ekonomicznej przysługują (art. 56 Konwencji o prawie morza z 1982 r.):</a:t>
            </a:r>
          </a:p>
          <a:p>
            <a:pPr algn="just">
              <a:buFont typeface="Wingdings" panose="05000000000000000000" pitchFamily="2" charset="2"/>
              <a:buChar char="§"/>
            </a:pPr>
            <a:r>
              <a:rPr lang="pl-PL" sz="1600" dirty="0"/>
              <a:t>suwerenne prawa w celu eksploatacji i eksploracji, ochrony i gospodarowania zasobami naturalnymi, zarówno żywymi, jak i nieożywionymi dna morza, jego podziemia oraz pokrywających je wód, jak również odnośnie innych przedsięwzięć w zakresie gospodarczej eksploracji i eksploatacji strefy, takich jak wykorzystanie w celach energetycznych wody, prądów i wiatrów</a:t>
            </a:r>
          </a:p>
          <a:p>
            <a:pPr algn="just">
              <a:buFont typeface="Wingdings" panose="05000000000000000000" pitchFamily="2" charset="2"/>
              <a:buChar char="§"/>
            </a:pPr>
            <a:r>
              <a:rPr lang="pl-PL" sz="1600" dirty="0"/>
              <a:t>jurysdykcja w zakresie ustanawiania i użytkowania sztucznych wysp, instalacji i konstrukcji, badań morza, ochrony i zachowania środowiska morskiego</a:t>
            </a:r>
          </a:p>
          <a:p>
            <a:pPr algn="just">
              <a:buFont typeface="Wingdings" panose="05000000000000000000" pitchFamily="2" charset="2"/>
              <a:buChar char="§"/>
            </a:pPr>
            <a:r>
              <a:rPr lang="pl-PL" sz="1600" dirty="0"/>
              <a:t>inne prawa i obowiązki przewidziane w Konwencji</a:t>
            </a:r>
          </a:p>
        </p:txBody>
      </p:sp>
    </p:spTree>
    <p:extLst>
      <p:ext uri="{BB962C8B-B14F-4D97-AF65-F5344CB8AC3E}">
        <p14:creationId xmlns:p14="http://schemas.microsoft.com/office/powerpoint/2010/main" val="17875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wyłączna strefa ekonomiczna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buFont typeface="Wingdings" panose="05000000000000000000" pitchFamily="2" charset="2"/>
              <a:buChar char="Ø"/>
            </a:pPr>
            <a:r>
              <a:rPr lang="pl-PL" sz="1600" dirty="0"/>
              <a:t>prawa innych państw w strefie ekonomicznej:</a:t>
            </a:r>
          </a:p>
          <a:p>
            <a:pPr algn="just">
              <a:buFont typeface="Wingdings" panose="05000000000000000000" pitchFamily="2" charset="2"/>
              <a:buChar char="§"/>
            </a:pPr>
            <a:r>
              <a:rPr lang="pl-PL" sz="1600" dirty="0"/>
              <a:t>wolność żeglugi i przelotu</a:t>
            </a:r>
          </a:p>
          <a:p>
            <a:pPr algn="just">
              <a:buFont typeface="Wingdings" panose="05000000000000000000" pitchFamily="2" charset="2"/>
              <a:buChar char="§"/>
            </a:pPr>
            <a:r>
              <a:rPr lang="pl-PL" sz="1600" dirty="0"/>
              <a:t>wolność układania podmorskich kabli i rurociągów </a:t>
            </a:r>
          </a:p>
          <a:p>
            <a:pPr algn="just">
              <a:buFont typeface="Wingdings" panose="05000000000000000000" pitchFamily="2" charset="2"/>
              <a:buChar char="§"/>
            </a:pPr>
            <a:r>
              <a:rPr lang="pl-PL" sz="1600" dirty="0"/>
              <a:t>inne zgodne z prawem międzynarodowym sposoby korzystania z morza wiążące się z tymi wolnościami w zakresie używania statków morskich i powietrznych oraz podmorskich kabli i rurociągów</a:t>
            </a:r>
          </a:p>
          <a:p>
            <a:pPr algn="just">
              <a:buFont typeface="Wingdings" panose="05000000000000000000" pitchFamily="2" charset="2"/>
              <a:buChar char="Ø"/>
            </a:pPr>
            <a:r>
              <a:rPr lang="pl-PL" sz="1600" dirty="0"/>
              <a:t>Polska posiada umowy dotyczące delimitacji strefy rybołówstwa, strefy ekonomicznej, szelfu kontynentalnego z Rosją, Królestwem Szwecji, Niemcami oraz Danią (historycznie najmłodsza – z 19 listopada 2018 r.) </a:t>
            </a:r>
          </a:p>
        </p:txBody>
      </p:sp>
    </p:spTree>
    <p:extLst>
      <p:ext uri="{BB962C8B-B14F-4D97-AF65-F5344CB8AC3E}">
        <p14:creationId xmlns:p14="http://schemas.microsoft.com/office/powerpoint/2010/main" val="155960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04407"/>
            <a:ext cx="10972800" cy="5144202"/>
          </a:xfrm>
        </p:spPr>
        <p:txBody>
          <a:bodyPr>
            <a:normAutofit/>
          </a:bodyPr>
          <a:lstStyle/>
          <a:p>
            <a:pPr marL="114300" indent="0">
              <a:buNone/>
            </a:pPr>
            <a:r>
              <a:rPr lang="pl-PL" sz="1600" dirty="0"/>
              <a:t>Do 1982 r. – szerokość strefy wyłącznego rybołówstwa i wyłącznej strefy ekonomicznej pozostawała sporna</a:t>
            </a:r>
          </a:p>
          <a:p>
            <a:pPr marL="114300" indent="0">
              <a:buNone/>
            </a:pPr>
            <a:endParaRPr lang="pl-PL" sz="1600" dirty="0"/>
          </a:p>
          <a:p>
            <a:pPr marL="114300" indent="0">
              <a:buNone/>
            </a:pPr>
            <a:r>
              <a:rPr lang="pl-PL" sz="1600" dirty="0"/>
              <a:t>*tzw. wojny dorszowe – głównie między Wielką Brytanią a Islandią</a:t>
            </a:r>
          </a:p>
          <a:p>
            <a:pPr marL="114300" indent="0">
              <a:buNone/>
            </a:pPr>
            <a:r>
              <a:rPr lang="pl-PL" sz="1600" dirty="0"/>
              <a:t>pierwsza wojna dorszowa (1958-1961)</a:t>
            </a:r>
          </a:p>
          <a:p>
            <a:pPr marL="114300" indent="0">
              <a:buNone/>
            </a:pPr>
            <a:r>
              <a:rPr lang="pl-PL" sz="1600" dirty="0"/>
              <a:t>Była konsekwencją rozciągnięcia przez Islandię strefy wyłącznego rybołówstwa z 4 do 12 mil morskich. Wywołało to protesty innych państw europejskich.</a:t>
            </a:r>
          </a:p>
          <a:p>
            <a:pPr marL="114300" indent="0">
              <a:buNone/>
            </a:pPr>
            <a:endParaRPr lang="pl-PL" sz="1600" dirty="0"/>
          </a:p>
          <a:p>
            <a:pPr marL="114300" indent="0">
              <a:buNone/>
            </a:pPr>
            <a:r>
              <a:rPr lang="pl-PL" sz="1600" dirty="0"/>
              <a:t>druga wojna dorszowa (1972-1974)</a:t>
            </a:r>
          </a:p>
          <a:p>
            <a:pPr marL="114300" indent="0" algn="just">
              <a:buNone/>
            </a:pPr>
            <a:r>
              <a:rPr lang="pl-PL" sz="1600" dirty="0"/>
              <a:t>Islandia rozszerzyła ponownie strefę do 50 mil – motyw: konieczność ochrony zasobów ryb, w szczególności dorszy. Wielka Brytania i Niemcy wniosły skargę do MTS: czy zgodne z prawem międzynarodowym jest ustanowienie tak szerokiej strefy wyłącznego rybołówstwa. </a:t>
            </a:r>
          </a:p>
          <a:p>
            <a:pPr marL="114300" indent="0" algn="just">
              <a:buNone/>
            </a:pPr>
            <a:r>
              <a:rPr lang="pl-PL" sz="1600" dirty="0"/>
              <a:t>W 1974 r. MTS w swoim orzeczeniu stwierdził:</a:t>
            </a:r>
          </a:p>
          <a:p>
            <a:pPr algn="just">
              <a:buFont typeface="Wingdings" panose="05000000000000000000" pitchFamily="2" charset="2"/>
              <a:buChar char="ü"/>
            </a:pPr>
            <a:r>
              <a:rPr lang="pl-PL" sz="1600" dirty="0"/>
              <a:t>akceptowalne jest rozszerzenie strefy wyłącznego rybołówstwa do 12 mil </a:t>
            </a:r>
          </a:p>
          <a:p>
            <a:pPr algn="just">
              <a:buFont typeface="Wingdings" panose="05000000000000000000" pitchFamily="2" charset="2"/>
              <a:buChar char="ü"/>
            </a:pPr>
            <a:r>
              <a:rPr lang="pl-PL" sz="1600" dirty="0"/>
              <a:t>rozszerzenie strefy do 50 mil narusza zasadę wolności morza otwartego; jednocześnie MTS nie przesądził, czy w ogóle jest dopuszczalne rozszerzenie strefy wyłącznego rybołówstwa do 50 mil</a:t>
            </a:r>
          </a:p>
          <a:p>
            <a:pPr algn="just">
              <a:buFont typeface="Wingdings" panose="05000000000000000000" pitchFamily="2" charset="2"/>
              <a:buChar char="ü"/>
            </a:pPr>
            <a:r>
              <a:rPr lang="pl-PL" sz="1600" dirty="0"/>
              <a:t>w odniesieniu do Wielkiej Brytanii i Niemiec akt rozszerzenia strefy nie jest skuteczny, ponieważ nie uznały one rozszerzenia strefy przez Islandię (tzw. koncepcja praw preferencyjnych) </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39944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*wojny dorszowe c.d.</a:t>
            </a:r>
          </a:p>
          <a:p>
            <a:pPr marL="114300" indent="0">
              <a:buNone/>
            </a:pPr>
            <a:r>
              <a:rPr lang="pl-PL" sz="1600" dirty="0"/>
              <a:t>trzecia wojna dorszowa (1975-1976)</a:t>
            </a:r>
          </a:p>
          <a:p>
            <a:pPr marL="114300" indent="0">
              <a:buNone/>
            </a:pPr>
            <a:r>
              <a:rPr lang="pl-PL" sz="1600" dirty="0"/>
              <a:t>Islandia w 1975 r. ponownie rozszerzyła strefę wyłącznego rybołówstwa - do 200 mil. Doszło do zerwania brytyjsko-islandzkich stosunków dyplomatycznych.</a:t>
            </a:r>
          </a:p>
          <a:p>
            <a:pPr marL="114300" indent="0">
              <a:buNone/>
            </a:pPr>
            <a:r>
              <a:rPr lang="pl-PL" sz="1600" dirty="0"/>
              <a:t>W 1976 r. zawarto porozumienie – uznano szerokość islandzkiej wyłącznej strefy rybołówstwa, inne państwa otrzymały w zamian prawo ograniczonych połowów na wodach strefy </a:t>
            </a:r>
          </a:p>
          <a:p>
            <a:pPr marL="114300" indent="0">
              <a:buNone/>
            </a:pPr>
            <a:endParaRPr lang="pl-PL" sz="1600" dirty="0"/>
          </a:p>
        </p:txBody>
      </p:sp>
    </p:spTree>
    <p:extLst>
      <p:ext uri="{BB962C8B-B14F-4D97-AF65-F5344CB8AC3E}">
        <p14:creationId xmlns:p14="http://schemas.microsoft.com/office/powerpoint/2010/main" val="2763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**Morze Południowochińskie</a:t>
            </a:r>
          </a:p>
          <a:p>
            <a:pPr algn="just">
              <a:buFont typeface="Wingdings" panose="05000000000000000000" pitchFamily="2" charset="2"/>
              <a:buChar char="Ø"/>
            </a:pPr>
            <a:r>
              <a:rPr lang="pl-PL" sz="1600" dirty="0"/>
              <a:t>Chiny wysuwają roszczenia rozszerzenia wyłącznej strefy ekonomicznej poza granicę 200 mil – uzasadniają to swoimi prawami historycznymi i tradycyjną granicą morską, którą ma wyznaczać tzw. linia dziewięciu kresek (uwzględnia ona wyspy położone na Morzu Południowochińskim, na skutek czego większość Morza znajduje się wewnątrz chińskiej strefy wpływów)</a:t>
            </a:r>
          </a:p>
          <a:p>
            <a:pPr algn="just">
              <a:buFont typeface="Wingdings" panose="05000000000000000000" pitchFamily="2" charset="2"/>
              <a:buChar char="Ø"/>
            </a:pPr>
            <a:r>
              <a:rPr lang="pl-PL" sz="1600" dirty="0"/>
              <a:t>roszczenia Chin wywołały spór z Wietnamem, Filipinami, Malezją, Brunei, Republiką Chińską na Tajwanie i Japonią</a:t>
            </a:r>
          </a:p>
          <a:p>
            <a:pPr algn="just">
              <a:buFont typeface="Wingdings" panose="05000000000000000000" pitchFamily="2" charset="2"/>
              <a:buChar char="Ø"/>
            </a:pPr>
            <a:r>
              <a:rPr lang="pl-PL" sz="1600" dirty="0"/>
              <a:t>od 2013 r. Chiny rozpoczęły usypywanie sztucznych wysepek na spornym obszarze; na niektórych z nich funkcjonują lotniska </a:t>
            </a:r>
          </a:p>
          <a:p>
            <a:pPr marL="114300" indent="0" algn="just">
              <a:buNone/>
            </a:pPr>
            <a:r>
              <a:rPr lang="pl-PL" sz="1600" dirty="0"/>
              <a:t>! sztuczne wyspy i konstrukcje nie mają statusu wysp (art. 60 Konwencji o prawie morza)</a:t>
            </a:r>
          </a:p>
          <a:p>
            <a:pPr algn="just">
              <a:buFont typeface="Wingdings" panose="05000000000000000000" pitchFamily="2" charset="2"/>
              <a:buChar char="Ø"/>
            </a:pPr>
            <a:r>
              <a:rPr lang="pl-PL" sz="1600" dirty="0"/>
              <a:t>w 2013 r. Filipiny złożyły przeciwko Chinom skargę do Stałego Trybunału Arbitrażowego w Hadze </a:t>
            </a:r>
            <a:r>
              <a:rPr lang="pl-PL" sz="1600" i="1" dirty="0"/>
              <a:t>(The </a:t>
            </a:r>
            <a:r>
              <a:rPr lang="pl-PL" sz="1600" i="1" dirty="0" err="1"/>
              <a:t>South</a:t>
            </a:r>
            <a:r>
              <a:rPr lang="pl-PL" sz="1600" i="1" dirty="0"/>
              <a:t> China Sea </a:t>
            </a:r>
            <a:r>
              <a:rPr lang="pl-PL" sz="1600" i="1" dirty="0" err="1"/>
              <a:t>Arbitration</a:t>
            </a:r>
            <a:r>
              <a:rPr lang="pl-PL" sz="1600" i="1" dirty="0"/>
              <a:t>, The Republic of </a:t>
            </a:r>
            <a:r>
              <a:rPr lang="pl-PL" sz="1600" i="1" dirty="0" err="1"/>
              <a:t>Philippines</a:t>
            </a:r>
            <a:r>
              <a:rPr lang="pl-PL" sz="1600" i="1" dirty="0"/>
              <a:t> v. The </a:t>
            </a:r>
            <a:r>
              <a:rPr lang="pl-PL" sz="1600" i="1" dirty="0" err="1"/>
              <a:t>People’s</a:t>
            </a:r>
            <a:r>
              <a:rPr lang="pl-PL" sz="1600" i="1" dirty="0"/>
              <a:t> Republic of China)</a:t>
            </a:r>
          </a:p>
          <a:p>
            <a:pPr algn="just">
              <a:buFont typeface="Wingdings" panose="05000000000000000000" pitchFamily="2" charset="2"/>
              <a:buChar char="Ø"/>
            </a:pPr>
            <a:r>
              <a:rPr lang="pl-PL" sz="1600" dirty="0"/>
              <a:t>wyrok Stałego Trybunału Arbitrażowego z dnia 12 lipca 2016 r. – uznanie roszczeń Filipin – Chiny nie mają żadnych praw do spornego obszaru</a:t>
            </a:r>
          </a:p>
          <a:p>
            <a:pPr algn="just">
              <a:buFont typeface="Wingdings" panose="05000000000000000000" pitchFamily="2" charset="2"/>
              <a:buChar char="Ø"/>
            </a:pPr>
            <a:r>
              <a:rPr lang="pl-PL" sz="1600" dirty="0"/>
              <a:t>Chiny nie uznają wyroku Trybunału i odmawiają jego wykonywania</a:t>
            </a:r>
          </a:p>
        </p:txBody>
      </p:sp>
    </p:spTree>
    <p:extLst>
      <p:ext uri="{BB962C8B-B14F-4D97-AF65-F5344CB8AC3E}">
        <p14:creationId xmlns:p14="http://schemas.microsoft.com/office/powerpoint/2010/main" val="252224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3634</Words>
  <Application>Microsoft Office PowerPoint</Application>
  <PresentationFormat>Panoramiczny</PresentationFormat>
  <Paragraphs>172</Paragraphs>
  <Slides>21</Slides>
  <Notes>0</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21</vt:i4>
      </vt:variant>
    </vt:vector>
  </HeadingPairs>
  <TitlesOfParts>
    <vt:vector size="29" baseType="lpstr">
      <vt:lpstr>Aptos</vt:lpstr>
      <vt:lpstr>Aptos Display</vt:lpstr>
      <vt:lpstr>Arial</vt:lpstr>
      <vt:lpstr>Book Antiqua</vt:lpstr>
      <vt:lpstr>Century Gothic</vt:lpstr>
      <vt:lpstr>Wingdings</vt:lpstr>
      <vt:lpstr>Motyw pakietu Office</vt:lpstr>
      <vt:lpstr>Apteka</vt:lpstr>
      <vt:lpstr>Prezentacja programu PowerPoint</vt:lpstr>
      <vt:lpstr>Prawo międzynarodowe publiczne</vt:lpstr>
      <vt:lpstr>Prawo morza morska strefa przyległa</vt:lpstr>
      <vt:lpstr>Prawo morza strefa wyłącznego rybołówstwa</vt:lpstr>
      <vt:lpstr>Prawo morza  wyłączna strefa ekonomiczna </vt:lpstr>
      <vt:lpstr>Prawo morza wyłączna strefa ekonomiczna</vt:lpstr>
      <vt:lpstr>Prawo morza</vt:lpstr>
      <vt:lpstr>Prawo morza</vt:lpstr>
      <vt:lpstr>Prawo morza</vt:lpstr>
      <vt:lpstr>Prawo morza Szelf kontynentalny</vt:lpstr>
      <vt:lpstr>Prawo morza szelf kontynentalny</vt:lpstr>
      <vt:lpstr>Prawo morza szelf kontynentalny</vt:lpstr>
      <vt:lpstr>Prawo morza szelf kontynentalny</vt:lpstr>
      <vt:lpstr>Prawo morza morze pełne</vt:lpstr>
      <vt:lpstr>Prawo morza morze pełne</vt:lpstr>
      <vt:lpstr>Prawo morza morze pełne – wolność żeglugi</vt:lpstr>
      <vt:lpstr>Prawo morza morze pełne – wolność żeglugi</vt:lpstr>
      <vt:lpstr>Prawo morza morze pełne – wolność żeglugi</vt:lpstr>
      <vt:lpstr>Prawo morza morze pełne – wolność żeglugi</vt:lpstr>
      <vt:lpstr>Prawo morza morze pełne – wolność żeglugi</vt:lpstr>
      <vt:lpstr>Prawo morza morze pełne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Anna Surówka</dc:creator>
  <cp:lastModifiedBy>Anna Surówka</cp:lastModifiedBy>
  <cp:revision>2</cp:revision>
  <dcterms:created xsi:type="dcterms:W3CDTF">2024-05-12T18:30:36Z</dcterms:created>
  <dcterms:modified xsi:type="dcterms:W3CDTF">2024-05-12T19:54:12Z</dcterms:modified>
</cp:coreProperties>
</file>