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2"/>
  </p:notesMasterIdLst>
  <p:sldIdLst>
    <p:sldId id="302"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5" r:id="rId41"/>
    <p:sldId id="297" r:id="rId42"/>
    <p:sldId id="300" r:id="rId43"/>
    <p:sldId id="301"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24" r:id="rId57"/>
    <p:sldId id="315" r:id="rId58"/>
    <p:sldId id="316" r:id="rId59"/>
    <p:sldId id="317" r:id="rId60"/>
    <p:sldId id="318" r:id="rId61"/>
    <p:sldId id="319" r:id="rId62"/>
    <p:sldId id="320" r:id="rId63"/>
    <p:sldId id="321" r:id="rId64"/>
    <p:sldId id="322" r:id="rId65"/>
    <p:sldId id="323"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7" r:id="rId79"/>
    <p:sldId id="352" r:id="rId80"/>
    <p:sldId id="338" r:id="rId81"/>
    <p:sldId id="339" r:id="rId82"/>
    <p:sldId id="340" r:id="rId83"/>
    <p:sldId id="341" r:id="rId84"/>
    <p:sldId id="351" r:id="rId85"/>
    <p:sldId id="342" r:id="rId86"/>
    <p:sldId id="343" r:id="rId87"/>
    <p:sldId id="353" r:id="rId88"/>
    <p:sldId id="344" r:id="rId89"/>
    <p:sldId id="345" r:id="rId90"/>
    <p:sldId id="346" r:id="rId91"/>
    <p:sldId id="347" r:id="rId92"/>
    <p:sldId id="348" r:id="rId93"/>
    <p:sldId id="354" r:id="rId94"/>
    <p:sldId id="349" r:id="rId95"/>
    <p:sldId id="350" r:id="rId96"/>
    <p:sldId id="355" r:id="rId97"/>
    <p:sldId id="356" r:id="rId98"/>
    <p:sldId id="357" r:id="rId99"/>
    <p:sldId id="363" r:id="rId100"/>
    <p:sldId id="358" r:id="rId101"/>
    <p:sldId id="359" r:id="rId102"/>
    <p:sldId id="364" r:id="rId103"/>
    <p:sldId id="360" r:id="rId104"/>
    <p:sldId id="365" r:id="rId105"/>
    <p:sldId id="361" r:id="rId106"/>
    <p:sldId id="362" r:id="rId107"/>
    <p:sldId id="366" r:id="rId108"/>
    <p:sldId id="367" r:id="rId109"/>
    <p:sldId id="368" r:id="rId110"/>
    <p:sldId id="370" r:id="rId111"/>
    <p:sldId id="371" r:id="rId112"/>
    <p:sldId id="372" r:id="rId113"/>
    <p:sldId id="373" r:id="rId114"/>
    <p:sldId id="374" r:id="rId115"/>
    <p:sldId id="375" r:id="rId116"/>
    <p:sldId id="376" r:id="rId117"/>
    <p:sldId id="377" r:id="rId118"/>
    <p:sldId id="378" r:id="rId119"/>
    <p:sldId id="379" r:id="rId120"/>
    <p:sldId id="380" r:id="rId121"/>
    <p:sldId id="381" r:id="rId122"/>
    <p:sldId id="382" r:id="rId123"/>
    <p:sldId id="383" r:id="rId124"/>
    <p:sldId id="384" r:id="rId125"/>
    <p:sldId id="385" r:id="rId126"/>
    <p:sldId id="386" r:id="rId127"/>
    <p:sldId id="387" r:id="rId128"/>
    <p:sldId id="388" r:id="rId129"/>
    <p:sldId id="389" r:id="rId130"/>
    <p:sldId id="390" r:id="rId131"/>
    <p:sldId id="391" r:id="rId132"/>
    <p:sldId id="392" r:id="rId133"/>
    <p:sldId id="393" r:id="rId134"/>
    <p:sldId id="394" r:id="rId135"/>
    <p:sldId id="395" r:id="rId136"/>
    <p:sldId id="396" r:id="rId137"/>
    <p:sldId id="397" r:id="rId138"/>
    <p:sldId id="398" r:id="rId139"/>
    <p:sldId id="399" r:id="rId140"/>
    <p:sldId id="400" r:id="rId141"/>
    <p:sldId id="401" r:id="rId142"/>
    <p:sldId id="402" r:id="rId143"/>
    <p:sldId id="403" r:id="rId144"/>
    <p:sldId id="404" r:id="rId145"/>
    <p:sldId id="405" r:id="rId146"/>
    <p:sldId id="406" r:id="rId147"/>
    <p:sldId id="407" r:id="rId148"/>
    <p:sldId id="408" r:id="rId149"/>
    <p:sldId id="409" r:id="rId150"/>
    <p:sldId id="410" r:id="rId1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50" d="100"/>
          <a:sy n="50" d="100"/>
        </p:scale>
        <p:origin x="1666" y="68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DE37FB-6769-490C-8B3A-ED0F1603D335}"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4CFAD3DB-4155-4D2E-9A6B-FD7E544DB87C}">
      <dgm:prSet/>
      <dgm:spPr/>
      <dgm:t>
        <a:bodyPr/>
        <a:lstStyle/>
        <a:p>
          <a:r>
            <a:rPr lang="en-US"/>
            <a:t>Problem związany z miopijną awersją do strat może oznaczać, że możemy zrezygnować z aplikacji w niewłaściwym momencie, ponieważ nasze statystyki się pogorszyły. </a:t>
          </a:r>
        </a:p>
      </dgm:t>
    </dgm:pt>
    <dgm:pt modelId="{DE65DA3A-80D9-4B6E-BC53-BA868801603E}" type="parTrans" cxnId="{1F45A2B5-6912-45FA-BF40-F13B083B1CFD}">
      <dgm:prSet/>
      <dgm:spPr/>
      <dgm:t>
        <a:bodyPr/>
        <a:lstStyle/>
        <a:p>
          <a:endParaRPr lang="en-US"/>
        </a:p>
      </dgm:t>
    </dgm:pt>
    <dgm:pt modelId="{68E95954-1F4D-4609-B5AC-A81535194961}" type="sibTrans" cxnId="{1F45A2B5-6912-45FA-BF40-F13B083B1CFD}">
      <dgm:prSet/>
      <dgm:spPr/>
      <dgm:t>
        <a:bodyPr/>
        <a:lstStyle/>
        <a:p>
          <a:endParaRPr lang="en-US"/>
        </a:p>
      </dgm:t>
    </dgm:pt>
    <dgm:pt modelId="{4D9C7189-21F7-4EC4-A3D0-506EABF85EB9}">
      <dgm:prSet/>
      <dgm:spPr/>
      <dgm:t>
        <a:bodyPr/>
        <a:lstStyle/>
        <a:p>
          <a:r>
            <a:rPr lang="en-US"/>
            <a:t>To jednak ryzyko, które twórcy postanowili podjąć, i myślę, że było ono warte podjęcia.</a:t>
          </a:r>
        </a:p>
      </dgm:t>
    </dgm:pt>
    <dgm:pt modelId="{F7D4F377-3CCD-465B-B716-D43517A8B6EF}" type="parTrans" cxnId="{F7368651-CDB2-4603-A214-47038DAE054C}">
      <dgm:prSet/>
      <dgm:spPr/>
      <dgm:t>
        <a:bodyPr/>
        <a:lstStyle/>
        <a:p>
          <a:endParaRPr lang="en-US"/>
        </a:p>
      </dgm:t>
    </dgm:pt>
    <dgm:pt modelId="{B62F87ED-9A6D-45EC-B96D-158188055930}" type="sibTrans" cxnId="{F7368651-CDB2-4603-A214-47038DAE054C}">
      <dgm:prSet/>
      <dgm:spPr/>
      <dgm:t>
        <a:bodyPr/>
        <a:lstStyle/>
        <a:p>
          <a:endParaRPr lang="en-US"/>
        </a:p>
      </dgm:t>
    </dgm:pt>
    <dgm:pt modelId="{AE2A756F-5015-442E-9379-42937B607A03}" type="pres">
      <dgm:prSet presAssocID="{92DE37FB-6769-490C-8B3A-ED0F1603D335}" presName="root" presStyleCnt="0">
        <dgm:presLayoutVars>
          <dgm:dir/>
          <dgm:resizeHandles val="exact"/>
        </dgm:presLayoutVars>
      </dgm:prSet>
      <dgm:spPr/>
    </dgm:pt>
    <dgm:pt modelId="{CE8006A6-0197-4556-9661-1C282C80C24F}" type="pres">
      <dgm:prSet presAssocID="{4CFAD3DB-4155-4D2E-9A6B-FD7E544DB87C}" presName="compNode" presStyleCnt="0"/>
      <dgm:spPr/>
    </dgm:pt>
    <dgm:pt modelId="{E6482714-7FE0-48CE-8864-DB94DDDE5470}" type="pres">
      <dgm:prSet presAssocID="{4CFAD3DB-4155-4D2E-9A6B-FD7E544DB87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E6B09BA7-2CA8-4538-B12E-FF32EC0361CB}" type="pres">
      <dgm:prSet presAssocID="{4CFAD3DB-4155-4D2E-9A6B-FD7E544DB87C}" presName="spaceRect" presStyleCnt="0"/>
      <dgm:spPr/>
    </dgm:pt>
    <dgm:pt modelId="{979AB2DC-22A9-4F09-9FC1-07D1DE6D1617}" type="pres">
      <dgm:prSet presAssocID="{4CFAD3DB-4155-4D2E-9A6B-FD7E544DB87C}" presName="textRect" presStyleLbl="revTx" presStyleIdx="0" presStyleCnt="2">
        <dgm:presLayoutVars>
          <dgm:chMax val="1"/>
          <dgm:chPref val="1"/>
        </dgm:presLayoutVars>
      </dgm:prSet>
      <dgm:spPr/>
    </dgm:pt>
    <dgm:pt modelId="{77BCC8AC-A9E5-4C56-9B33-E77D8B4E2AAF}" type="pres">
      <dgm:prSet presAssocID="{68E95954-1F4D-4609-B5AC-A81535194961}" presName="sibTrans" presStyleCnt="0"/>
      <dgm:spPr/>
    </dgm:pt>
    <dgm:pt modelId="{414EE80B-3245-47C2-B2BB-3EEDAFEE00AF}" type="pres">
      <dgm:prSet presAssocID="{4D9C7189-21F7-4EC4-A3D0-506EABF85EB9}" presName="compNode" presStyleCnt="0"/>
      <dgm:spPr/>
    </dgm:pt>
    <dgm:pt modelId="{0E3703E7-5B71-4230-A8A7-15F5BE072171}" type="pres">
      <dgm:prSet presAssocID="{4D9C7189-21F7-4EC4-A3D0-506EABF85EB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apanese Dolls"/>
        </a:ext>
      </dgm:extLst>
    </dgm:pt>
    <dgm:pt modelId="{CED448E5-545C-4BE2-8A14-AAEA091DF0F2}" type="pres">
      <dgm:prSet presAssocID="{4D9C7189-21F7-4EC4-A3D0-506EABF85EB9}" presName="spaceRect" presStyleCnt="0"/>
      <dgm:spPr/>
    </dgm:pt>
    <dgm:pt modelId="{B20C6208-D425-4717-9ADB-D87691F360E9}" type="pres">
      <dgm:prSet presAssocID="{4D9C7189-21F7-4EC4-A3D0-506EABF85EB9}" presName="textRect" presStyleLbl="revTx" presStyleIdx="1" presStyleCnt="2">
        <dgm:presLayoutVars>
          <dgm:chMax val="1"/>
          <dgm:chPref val="1"/>
        </dgm:presLayoutVars>
      </dgm:prSet>
      <dgm:spPr/>
    </dgm:pt>
  </dgm:ptLst>
  <dgm:cxnLst>
    <dgm:cxn modelId="{81530325-7946-41EB-AE06-866A081EF0AA}" type="presOf" srcId="{4CFAD3DB-4155-4D2E-9A6B-FD7E544DB87C}" destId="{979AB2DC-22A9-4F09-9FC1-07D1DE6D1617}" srcOrd="0" destOrd="0" presId="urn:microsoft.com/office/officeart/2018/2/layout/IconLabelList"/>
    <dgm:cxn modelId="{E22BC261-0B75-4058-9BEA-CB4F2BD7D192}" type="presOf" srcId="{4D9C7189-21F7-4EC4-A3D0-506EABF85EB9}" destId="{B20C6208-D425-4717-9ADB-D87691F360E9}" srcOrd="0" destOrd="0" presId="urn:microsoft.com/office/officeart/2018/2/layout/IconLabelList"/>
    <dgm:cxn modelId="{F7368651-CDB2-4603-A214-47038DAE054C}" srcId="{92DE37FB-6769-490C-8B3A-ED0F1603D335}" destId="{4D9C7189-21F7-4EC4-A3D0-506EABF85EB9}" srcOrd="1" destOrd="0" parTransId="{F7D4F377-3CCD-465B-B716-D43517A8B6EF}" sibTransId="{B62F87ED-9A6D-45EC-B96D-158188055930}"/>
    <dgm:cxn modelId="{1F45A2B5-6912-45FA-BF40-F13B083B1CFD}" srcId="{92DE37FB-6769-490C-8B3A-ED0F1603D335}" destId="{4CFAD3DB-4155-4D2E-9A6B-FD7E544DB87C}" srcOrd="0" destOrd="0" parTransId="{DE65DA3A-80D9-4B6E-BC53-BA868801603E}" sibTransId="{68E95954-1F4D-4609-B5AC-A81535194961}"/>
    <dgm:cxn modelId="{2CE76DC6-EB96-41AD-A3AF-ABC03DA53FDD}" type="presOf" srcId="{92DE37FB-6769-490C-8B3A-ED0F1603D335}" destId="{AE2A756F-5015-442E-9379-42937B607A03}" srcOrd="0" destOrd="0" presId="urn:microsoft.com/office/officeart/2018/2/layout/IconLabelList"/>
    <dgm:cxn modelId="{9D1BC5A2-65A0-4D68-934B-6D2C1D9F4252}" type="presParOf" srcId="{AE2A756F-5015-442E-9379-42937B607A03}" destId="{CE8006A6-0197-4556-9661-1C282C80C24F}" srcOrd="0" destOrd="0" presId="urn:microsoft.com/office/officeart/2018/2/layout/IconLabelList"/>
    <dgm:cxn modelId="{827F765E-BB18-4246-A6D8-D7F19C1969C3}" type="presParOf" srcId="{CE8006A6-0197-4556-9661-1C282C80C24F}" destId="{E6482714-7FE0-48CE-8864-DB94DDDE5470}" srcOrd="0" destOrd="0" presId="urn:microsoft.com/office/officeart/2018/2/layout/IconLabelList"/>
    <dgm:cxn modelId="{946D4B85-100B-42C9-BC0B-5C51F63A123D}" type="presParOf" srcId="{CE8006A6-0197-4556-9661-1C282C80C24F}" destId="{E6B09BA7-2CA8-4538-B12E-FF32EC0361CB}" srcOrd="1" destOrd="0" presId="urn:microsoft.com/office/officeart/2018/2/layout/IconLabelList"/>
    <dgm:cxn modelId="{996C5396-F97F-427F-9788-6587EBB110EC}" type="presParOf" srcId="{CE8006A6-0197-4556-9661-1C282C80C24F}" destId="{979AB2DC-22A9-4F09-9FC1-07D1DE6D1617}" srcOrd="2" destOrd="0" presId="urn:microsoft.com/office/officeart/2018/2/layout/IconLabelList"/>
    <dgm:cxn modelId="{BC346F3B-8236-41C1-B8DB-0D4A13AC6011}" type="presParOf" srcId="{AE2A756F-5015-442E-9379-42937B607A03}" destId="{77BCC8AC-A9E5-4C56-9B33-E77D8B4E2AAF}" srcOrd="1" destOrd="0" presId="urn:microsoft.com/office/officeart/2018/2/layout/IconLabelList"/>
    <dgm:cxn modelId="{2155358C-6620-45E6-976D-479CD6307B48}" type="presParOf" srcId="{AE2A756F-5015-442E-9379-42937B607A03}" destId="{414EE80B-3245-47C2-B2BB-3EEDAFEE00AF}" srcOrd="2" destOrd="0" presId="urn:microsoft.com/office/officeart/2018/2/layout/IconLabelList"/>
    <dgm:cxn modelId="{8178748B-5179-448F-82CE-EF246CE30592}" type="presParOf" srcId="{414EE80B-3245-47C2-B2BB-3EEDAFEE00AF}" destId="{0E3703E7-5B71-4230-A8A7-15F5BE072171}" srcOrd="0" destOrd="0" presId="urn:microsoft.com/office/officeart/2018/2/layout/IconLabelList"/>
    <dgm:cxn modelId="{F00EB302-74DD-4AA7-B819-0BD030C60D86}" type="presParOf" srcId="{414EE80B-3245-47C2-B2BB-3EEDAFEE00AF}" destId="{CED448E5-545C-4BE2-8A14-AAEA091DF0F2}" srcOrd="1" destOrd="0" presId="urn:microsoft.com/office/officeart/2018/2/layout/IconLabelList"/>
    <dgm:cxn modelId="{2AB7857D-0E08-425D-A68D-083141783CA0}" type="presParOf" srcId="{414EE80B-3245-47C2-B2BB-3EEDAFEE00AF}" destId="{B20C6208-D425-4717-9ADB-D87691F360E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5FBEBD-D263-4D8D-BC62-8B2920DEFF7A}"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F4FE372F-CF76-4DE7-8513-15BA831F3D3E}">
      <dgm:prSet/>
      <dgm:spPr/>
      <dgm:t>
        <a:bodyPr/>
        <a:lstStyle/>
        <a:p>
          <a:r>
            <a:rPr lang="pl-PL"/>
            <a:t>W Duolingo, po ukończeniu rozdziału i uzupełnieniu paska postępu, możemy dać odpocząć tej części mózgu, która pamiętała, że trzeba nad tym pracować. </a:t>
          </a:r>
          <a:endParaRPr lang="en-US"/>
        </a:p>
      </dgm:t>
    </dgm:pt>
    <dgm:pt modelId="{85BB450E-8462-451B-8495-275EADE8ED7E}" type="parTrans" cxnId="{F220AA16-C063-48A0-99DC-48591755CF38}">
      <dgm:prSet/>
      <dgm:spPr/>
      <dgm:t>
        <a:bodyPr/>
        <a:lstStyle/>
        <a:p>
          <a:endParaRPr lang="en-US"/>
        </a:p>
      </dgm:t>
    </dgm:pt>
    <dgm:pt modelId="{4D6EFF55-D63B-4C25-A54C-1C1E9ADA9BBF}" type="sibTrans" cxnId="{F220AA16-C063-48A0-99DC-48591755CF38}">
      <dgm:prSet/>
      <dgm:spPr/>
      <dgm:t>
        <a:bodyPr/>
        <a:lstStyle/>
        <a:p>
          <a:endParaRPr lang="en-US"/>
        </a:p>
      </dgm:t>
    </dgm:pt>
    <dgm:pt modelId="{7AF4EA70-165B-4163-A3EA-C04B51E16C9B}">
      <dgm:prSet/>
      <dgm:spPr/>
      <dgm:t>
        <a:bodyPr/>
        <a:lstStyle/>
        <a:p>
          <a:r>
            <a:rPr lang="pl-PL"/>
            <a:t>To daje uczucie satysfakcji, ale może prowadzić do zapominania treści.</a:t>
          </a:r>
          <a:endParaRPr lang="en-US"/>
        </a:p>
      </dgm:t>
    </dgm:pt>
    <dgm:pt modelId="{2729B52F-9833-44F6-A484-AEAE3AFCF6E1}" type="parTrans" cxnId="{082FAC72-9EBE-49D6-96DC-A55366A06A8D}">
      <dgm:prSet/>
      <dgm:spPr/>
      <dgm:t>
        <a:bodyPr/>
        <a:lstStyle/>
        <a:p>
          <a:endParaRPr lang="en-US"/>
        </a:p>
      </dgm:t>
    </dgm:pt>
    <dgm:pt modelId="{48562C6A-F53F-42FC-88D8-3D679BE514B4}" type="sibTrans" cxnId="{082FAC72-9EBE-49D6-96DC-A55366A06A8D}">
      <dgm:prSet/>
      <dgm:spPr/>
      <dgm:t>
        <a:bodyPr/>
        <a:lstStyle/>
        <a:p>
          <a:endParaRPr lang="en-US"/>
        </a:p>
      </dgm:t>
    </dgm:pt>
    <dgm:pt modelId="{7355A423-8985-453F-A8A8-DFE3A5117642}" type="pres">
      <dgm:prSet presAssocID="{C95FBEBD-D263-4D8D-BC62-8B2920DEFF7A}" presName="linear" presStyleCnt="0">
        <dgm:presLayoutVars>
          <dgm:animLvl val="lvl"/>
          <dgm:resizeHandles val="exact"/>
        </dgm:presLayoutVars>
      </dgm:prSet>
      <dgm:spPr/>
    </dgm:pt>
    <dgm:pt modelId="{8F765184-965B-45E1-917F-A679D3F76ED2}" type="pres">
      <dgm:prSet presAssocID="{F4FE372F-CF76-4DE7-8513-15BA831F3D3E}" presName="parentText" presStyleLbl="node1" presStyleIdx="0" presStyleCnt="2">
        <dgm:presLayoutVars>
          <dgm:chMax val="0"/>
          <dgm:bulletEnabled val="1"/>
        </dgm:presLayoutVars>
      </dgm:prSet>
      <dgm:spPr/>
    </dgm:pt>
    <dgm:pt modelId="{F5710453-78A0-4199-B442-E2688363AE25}" type="pres">
      <dgm:prSet presAssocID="{4D6EFF55-D63B-4C25-A54C-1C1E9ADA9BBF}" presName="spacer" presStyleCnt="0"/>
      <dgm:spPr/>
    </dgm:pt>
    <dgm:pt modelId="{BE7831EE-933E-457F-8B04-B3FBF0FCF866}" type="pres">
      <dgm:prSet presAssocID="{7AF4EA70-165B-4163-A3EA-C04B51E16C9B}" presName="parentText" presStyleLbl="node1" presStyleIdx="1" presStyleCnt="2">
        <dgm:presLayoutVars>
          <dgm:chMax val="0"/>
          <dgm:bulletEnabled val="1"/>
        </dgm:presLayoutVars>
      </dgm:prSet>
      <dgm:spPr/>
    </dgm:pt>
  </dgm:ptLst>
  <dgm:cxnLst>
    <dgm:cxn modelId="{F220AA16-C063-48A0-99DC-48591755CF38}" srcId="{C95FBEBD-D263-4D8D-BC62-8B2920DEFF7A}" destId="{F4FE372F-CF76-4DE7-8513-15BA831F3D3E}" srcOrd="0" destOrd="0" parTransId="{85BB450E-8462-451B-8495-275EADE8ED7E}" sibTransId="{4D6EFF55-D63B-4C25-A54C-1C1E9ADA9BBF}"/>
    <dgm:cxn modelId="{082FAC72-9EBE-49D6-96DC-A55366A06A8D}" srcId="{C95FBEBD-D263-4D8D-BC62-8B2920DEFF7A}" destId="{7AF4EA70-165B-4163-A3EA-C04B51E16C9B}" srcOrd="1" destOrd="0" parTransId="{2729B52F-9833-44F6-A484-AEAE3AFCF6E1}" sibTransId="{48562C6A-F53F-42FC-88D8-3D679BE514B4}"/>
    <dgm:cxn modelId="{FA09C998-F56D-4F1C-86EB-DD24202D8F07}" type="presOf" srcId="{7AF4EA70-165B-4163-A3EA-C04B51E16C9B}" destId="{BE7831EE-933E-457F-8B04-B3FBF0FCF866}" srcOrd="0" destOrd="0" presId="urn:microsoft.com/office/officeart/2005/8/layout/vList2"/>
    <dgm:cxn modelId="{42107EA3-A86A-45BE-A764-2323D3A18F58}" type="presOf" srcId="{F4FE372F-CF76-4DE7-8513-15BA831F3D3E}" destId="{8F765184-965B-45E1-917F-A679D3F76ED2}" srcOrd="0" destOrd="0" presId="urn:microsoft.com/office/officeart/2005/8/layout/vList2"/>
    <dgm:cxn modelId="{4E4C4EC6-8835-4981-BBFD-1145F8FF1DFC}" type="presOf" srcId="{C95FBEBD-D263-4D8D-BC62-8B2920DEFF7A}" destId="{7355A423-8985-453F-A8A8-DFE3A5117642}" srcOrd="0" destOrd="0" presId="urn:microsoft.com/office/officeart/2005/8/layout/vList2"/>
    <dgm:cxn modelId="{1FE072D8-AAD4-4000-914B-D6CAB2275126}" type="presParOf" srcId="{7355A423-8985-453F-A8A8-DFE3A5117642}" destId="{8F765184-965B-45E1-917F-A679D3F76ED2}" srcOrd="0" destOrd="0" presId="urn:microsoft.com/office/officeart/2005/8/layout/vList2"/>
    <dgm:cxn modelId="{32386E70-EBA4-44AF-9991-E3B40D01AC0C}" type="presParOf" srcId="{7355A423-8985-453F-A8A8-DFE3A5117642}" destId="{F5710453-78A0-4199-B442-E2688363AE25}" srcOrd="1" destOrd="0" presId="urn:microsoft.com/office/officeart/2005/8/layout/vList2"/>
    <dgm:cxn modelId="{18A47CD2-9D12-456B-A10D-EBA04ADDF013}" type="presParOf" srcId="{7355A423-8985-453F-A8A8-DFE3A5117642}" destId="{BE7831EE-933E-457F-8B04-B3FBF0FCF86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F34E3D-E1E7-4620-B36B-84A246B0F1B5}"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E61C34E7-91CC-40E8-9702-8A8CD859D923}">
      <dgm:prSet/>
      <dgm:spPr/>
      <dgm:t>
        <a:bodyPr/>
        <a:lstStyle/>
        <a:p>
          <a:r>
            <a:rPr lang="pl-PL"/>
            <a:t>Aplikacje takie jak Chore Wars, Habitica, Bounty Task czy Fitocracy pozwalają nam na posiadanie fantastycznej postaci w grze. </a:t>
          </a:r>
          <a:endParaRPr lang="en-US"/>
        </a:p>
      </dgm:t>
    </dgm:pt>
    <dgm:pt modelId="{FE3DE595-3244-41C4-A353-E257EFDF965C}" type="parTrans" cxnId="{78019DCC-CF2F-46B7-B659-805CC11AF7A1}">
      <dgm:prSet/>
      <dgm:spPr/>
      <dgm:t>
        <a:bodyPr/>
        <a:lstStyle/>
        <a:p>
          <a:endParaRPr lang="en-US"/>
        </a:p>
      </dgm:t>
    </dgm:pt>
    <dgm:pt modelId="{B2E79205-70A0-4532-8238-DE1EADDA6B22}" type="sibTrans" cxnId="{78019DCC-CF2F-46B7-B659-805CC11AF7A1}">
      <dgm:prSet/>
      <dgm:spPr/>
      <dgm:t>
        <a:bodyPr/>
        <a:lstStyle/>
        <a:p>
          <a:endParaRPr lang="en-US"/>
        </a:p>
      </dgm:t>
    </dgm:pt>
    <dgm:pt modelId="{0FC434DD-4895-47DB-9BC9-84D98D9BDB8B}">
      <dgm:prSet/>
      <dgm:spPr/>
      <dgm:t>
        <a:bodyPr/>
        <a:lstStyle/>
        <a:p>
          <a:r>
            <a:rPr lang="pl-PL"/>
            <a:t>Możemy ją nazwać i zdecydować, jak się ubiera, co daje poczucie autonomii.</a:t>
          </a:r>
          <a:endParaRPr lang="en-US"/>
        </a:p>
      </dgm:t>
    </dgm:pt>
    <dgm:pt modelId="{1687CD3E-FE6D-4761-AE8D-66289FABDD7B}" type="parTrans" cxnId="{E9E44F84-9A46-4579-A75B-8014244A87C9}">
      <dgm:prSet/>
      <dgm:spPr/>
      <dgm:t>
        <a:bodyPr/>
        <a:lstStyle/>
        <a:p>
          <a:endParaRPr lang="en-US"/>
        </a:p>
      </dgm:t>
    </dgm:pt>
    <dgm:pt modelId="{7F64E3EA-8D49-48F3-87E2-4D875FC3D230}" type="sibTrans" cxnId="{E9E44F84-9A46-4579-A75B-8014244A87C9}">
      <dgm:prSet/>
      <dgm:spPr/>
      <dgm:t>
        <a:bodyPr/>
        <a:lstStyle/>
        <a:p>
          <a:endParaRPr lang="en-US"/>
        </a:p>
      </dgm:t>
    </dgm:pt>
    <dgm:pt modelId="{57B30C5D-3491-4521-B03C-AA41EC43B5CA}" type="pres">
      <dgm:prSet presAssocID="{5DF34E3D-E1E7-4620-B36B-84A246B0F1B5}" presName="linear" presStyleCnt="0">
        <dgm:presLayoutVars>
          <dgm:animLvl val="lvl"/>
          <dgm:resizeHandles val="exact"/>
        </dgm:presLayoutVars>
      </dgm:prSet>
      <dgm:spPr/>
    </dgm:pt>
    <dgm:pt modelId="{77F2AC47-5B41-4C84-AF35-3D3403B6A064}" type="pres">
      <dgm:prSet presAssocID="{E61C34E7-91CC-40E8-9702-8A8CD859D923}" presName="parentText" presStyleLbl="node1" presStyleIdx="0" presStyleCnt="2">
        <dgm:presLayoutVars>
          <dgm:chMax val="0"/>
          <dgm:bulletEnabled val="1"/>
        </dgm:presLayoutVars>
      </dgm:prSet>
      <dgm:spPr/>
    </dgm:pt>
    <dgm:pt modelId="{B5D2C9D6-6A25-4AB5-A111-6234F691003D}" type="pres">
      <dgm:prSet presAssocID="{B2E79205-70A0-4532-8238-DE1EADDA6B22}" presName="spacer" presStyleCnt="0"/>
      <dgm:spPr/>
    </dgm:pt>
    <dgm:pt modelId="{0DF07377-A7C8-4B74-828B-C47BCA8856C0}" type="pres">
      <dgm:prSet presAssocID="{0FC434DD-4895-47DB-9BC9-84D98D9BDB8B}" presName="parentText" presStyleLbl="node1" presStyleIdx="1" presStyleCnt="2">
        <dgm:presLayoutVars>
          <dgm:chMax val="0"/>
          <dgm:bulletEnabled val="1"/>
        </dgm:presLayoutVars>
      </dgm:prSet>
      <dgm:spPr/>
    </dgm:pt>
  </dgm:ptLst>
  <dgm:cxnLst>
    <dgm:cxn modelId="{44657E07-898B-47E0-BDCF-DBD6C3F7E083}" type="presOf" srcId="{5DF34E3D-E1E7-4620-B36B-84A246B0F1B5}" destId="{57B30C5D-3491-4521-B03C-AA41EC43B5CA}" srcOrd="0" destOrd="0" presId="urn:microsoft.com/office/officeart/2005/8/layout/vList2"/>
    <dgm:cxn modelId="{E7FF0E36-BF96-4905-89A9-B124C64BF913}" type="presOf" srcId="{0FC434DD-4895-47DB-9BC9-84D98D9BDB8B}" destId="{0DF07377-A7C8-4B74-828B-C47BCA8856C0}" srcOrd="0" destOrd="0" presId="urn:microsoft.com/office/officeart/2005/8/layout/vList2"/>
    <dgm:cxn modelId="{E9E44F84-9A46-4579-A75B-8014244A87C9}" srcId="{5DF34E3D-E1E7-4620-B36B-84A246B0F1B5}" destId="{0FC434DD-4895-47DB-9BC9-84D98D9BDB8B}" srcOrd="1" destOrd="0" parTransId="{1687CD3E-FE6D-4761-AE8D-66289FABDD7B}" sibTransId="{7F64E3EA-8D49-48F3-87E2-4D875FC3D230}"/>
    <dgm:cxn modelId="{78019DCC-CF2F-46B7-B659-805CC11AF7A1}" srcId="{5DF34E3D-E1E7-4620-B36B-84A246B0F1B5}" destId="{E61C34E7-91CC-40E8-9702-8A8CD859D923}" srcOrd="0" destOrd="0" parTransId="{FE3DE595-3244-41C4-A353-E257EFDF965C}" sibTransId="{B2E79205-70A0-4532-8238-DE1EADDA6B22}"/>
    <dgm:cxn modelId="{67E16DFD-BB73-4833-8FCB-92BFD938AC3F}" type="presOf" srcId="{E61C34E7-91CC-40E8-9702-8A8CD859D923}" destId="{77F2AC47-5B41-4C84-AF35-3D3403B6A064}" srcOrd="0" destOrd="0" presId="urn:microsoft.com/office/officeart/2005/8/layout/vList2"/>
    <dgm:cxn modelId="{E4ED4FB1-7B3B-4C10-A476-43150BDAF9E3}" type="presParOf" srcId="{57B30C5D-3491-4521-B03C-AA41EC43B5CA}" destId="{77F2AC47-5B41-4C84-AF35-3D3403B6A064}" srcOrd="0" destOrd="0" presId="urn:microsoft.com/office/officeart/2005/8/layout/vList2"/>
    <dgm:cxn modelId="{A7BC4646-895D-4B0E-A847-FE7DDE61FC12}" type="presParOf" srcId="{57B30C5D-3491-4521-B03C-AA41EC43B5CA}" destId="{B5D2C9D6-6A25-4AB5-A111-6234F691003D}" srcOrd="1" destOrd="0" presId="urn:microsoft.com/office/officeart/2005/8/layout/vList2"/>
    <dgm:cxn modelId="{7C6D4FF9-717F-4238-89DC-6BC84CFA6598}" type="presParOf" srcId="{57B30C5D-3491-4521-B03C-AA41EC43B5CA}" destId="{0DF07377-A7C8-4B74-828B-C47BCA8856C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957F27-AD5F-4E2F-9188-979D7E79B58A}" type="doc">
      <dgm:prSet loTypeId="urn:microsoft.com/office/officeart/2008/layout/LinedList" loCatId="list" qsTypeId="urn:microsoft.com/office/officeart/2005/8/quickstyle/simple4" qsCatId="simple" csTypeId="urn:microsoft.com/office/officeart/2005/8/colors/colorful5" csCatId="colorful"/>
      <dgm:spPr/>
      <dgm:t>
        <a:bodyPr/>
        <a:lstStyle/>
        <a:p>
          <a:endParaRPr lang="en-US"/>
        </a:p>
      </dgm:t>
    </dgm:pt>
    <dgm:pt modelId="{8DD1E860-9B2F-4606-9C0B-DCF95E42F437}">
      <dgm:prSet/>
      <dgm:spPr/>
      <dgm:t>
        <a:bodyPr/>
        <a:lstStyle/>
        <a:p>
          <a:r>
            <a:rPr lang="en-US"/>
            <a:t>Łatwo jest zmierzyć, ile osób skorzystało z lekcji, ale trudniej ocenić, czy naprawdę czegoś się z niej nauczyły. </a:t>
          </a:r>
        </a:p>
      </dgm:t>
    </dgm:pt>
    <dgm:pt modelId="{81789416-1D83-4BF9-939F-5ED397582E81}" type="parTrans" cxnId="{C6B2D13F-D073-44BE-BD9C-3A7DA76389AA}">
      <dgm:prSet/>
      <dgm:spPr/>
      <dgm:t>
        <a:bodyPr/>
        <a:lstStyle/>
        <a:p>
          <a:endParaRPr lang="en-US"/>
        </a:p>
      </dgm:t>
    </dgm:pt>
    <dgm:pt modelId="{83789A32-1926-4322-BFCC-D87E07D47D3A}" type="sibTrans" cxnId="{C6B2D13F-D073-44BE-BD9C-3A7DA76389AA}">
      <dgm:prSet/>
      <dgm:spPr/>
      <dgm:t>
        <a:bodyPr/>
        <a:lstStyle/>
        <a:p>
          <a:endParaRPr lang="en-US"/>
        </a:p>
      </dgm:t>
    </dgm:pt>
    <dgm:pt modelId="{24C8DEC7-386E-466D-97BD-FC4987CE3E6C}">
      <dgm:prSet/>
      <dgm:spPr/>
      <dgm:t>
        <a:bodyPr/>
        <a:lstStyle/>
        <a:p>
          <a:r>
            <a:rPr lang="en-US"/>
            <a:t>Większość systemów skupia się wyłącznie na krótkoterminowej motywacji użytkowników.</a:t>
          </a:r>
        </a:p>
      </dgm:t>
    </dgm:pt>
    <dgm:pt modelId="{4DB79631-DC20-4570-9646-3B4FA9DFE7D4}" type="parTrans" cxnId="{E29801CD-1E8A-4C73-8653-6A0EA8A3FBE3}">
      <dgm:prSet/>
      <dgm:spPr/>
      <dgm:t>
        <a:bodyPr/>
        <a:lstStyle/>
        <a:p>
          <a:endParaRPr lang="en-US"/>
        </a:p>
      </dgm:t>
    </dgm:pt>
    <dgm:pt modelId="{D0877AC4-1E5F-4F39-8703-4D744FDC2955}" type="sibTrans" cxnId="{E29801CD-1E8A-4C73-8653-6A0EA8A3FBE3}">
      <dgm:prSet/>
      <dgm:spPr/>
      <dgm:t>
        <a:bodyPr/>
        <a:lstStyle/>
        <a:p>
          <a:endParaRPr lang="en-US"/>
        </a:p>
      </dgm:t>
    </dgm:pt>
    <dgm:pt modelId="{0BC8BF91-FA43-47E5-A5C2-E2E2024D4080}" type="pres">
      <dgm:prSet presAssocID="{8D957F27-AD5F-4E2F-9188-979D7E79B58A}" presName="vert0" presStyleCnt="0">
        <dgm:presLayoutVars>
          <dgm:dir/>
          <dgm:animOne val="branch"/>
          <dgm:animLvl val="lvl"/>
        </dgm:presLayoutVars>
      </dgm:prSet>
      <dgm:spPr/>
    </dgm:pt>
    <dgm:pt modelId="{B6566BE2-84A5-4778-B87F-3E402112D786}" type="pres">
      <dgm:prSet presAssocID="{8DD1E860-9B2F-4606-9C0B-DCF95E42F437}" presName="thickLine" presStyleLbl="alignNode1" presStyleIdx="0" presStyleCnt="2"/>
      <dgm:spPr/>
    </dgm:pt>
    <dgm:pt modelId="{687B1024-4EC2-4923-AD71-2DF5B255F79A}" type="pres">
      <dgm:prSet presAssocID="{8DD1E860-9B2F-4606-9C0B-DCF95E42F437}" presName="horz1" presStyleCnt="0"/>
      <dgm:spPr/>
    </dgm:pt>
    <dgm:pt modelId="{FE08DE35-B866-41C8-A8A8-6D93D27BE1EF}" type="pres">
      <dgm:prSet presAssocID="{8DD1E860-9B2F-4606-9C0B-DCF95E42F437}" presName="tx1" presStyleLbl="revTx" presStyleIdx="0" presStyleCnt="2"/>
      <dgm:spPr/>
    </dgm:pt>
    <dgm:pt modelId="{0D255E04-CF5C-424D-A80C-25873F860312}" type="pres">
      <dgm:prSet presAssocID="{8DD1E860-9B2F-4606-9C0B-DCF95E42F437}" presName="vert1" presStyleCnt="0"/>
      <dgm:spPr/>
    </dgm:pt>
    <dgm:pt modelId="{7C25F0FF-6098-4231-B8C6-D9BC09BE758A}" type="pres">
      <dgm:prSet presAssocID="{24C8DEC7-386E-466D-97BD-FC4987CE3E6C}" presName="thickLine" presStyleLbl="alignNode1" presStyleIdx="1" presStyleCnt="2"/>
      <dgm:spPr/>
    </dgm:pt>
    <dgm:pt modelId="{D54C9364-7AC6-42A8-B257-B3B0C2252192}" type="pres">
      <dgm:prSet presAssocID="{24C8DEC7-386E-466D-97BD-FC4987CE3E6C}" presName="horz1" presStyleCnt="0"/>
      <dgm:spPr/>
    </dgm:pt>
    <dgm:pt modelId="{13275191-D65C-44D3-A07D-7B74BEF6D4B2}" type="pres">
      <dgm:prSet presAssocID="{24C8DEC7-386E-466D-97BD-FC4987CE3E6C}" presName="tx1" presStyleLbl="revTx" presStyleIdx="1" presStyleCnt="2"/>
      <dgm:spPr/>
    </dgm:pt>
    <dgm:pt modelId="{DF798140-7439-465D-B6A9-089FF38E5C9E}" type="pres">
      <dgm:prSet presAssocID="{24C8DEC7-386E-466D-97BD-FC4987CE3E6C}" presName="vert1" presStyleCnt="0"/>
      <dgm:spPr/>
    </dgm:pt>
  </dgm:ptLst>
  <dgm:cxnLst>
    <dgm:cxn modelId="{7C29010C-7928-45AD-BB7D-B2CE813ADACF}" type="presOf" srcId="{24C8DEC7-386E-466D-97BD-FC4987CE3E6C}" destId="{13275191-D65C-44D3-A07D-7B74BEF6D4B2}" srcOrd="0" destOrd="0" presId="urn:microsoft.com/office/officeart/2008/layout/LinedList"/>
    <dgm:cxn modelId="{C6B2D13F-D073-44BE-BD9C-3A7DA76389AA}" srcId="{8D957F27-AD5F-4E2F-9188-979D7E79B58A}" destId="{8DD1E860-9B2F-4606-9C0B-DCF95E42F437}" srcOrd="0" destOrd="0" parTransId="{81789416-1D83-4BF9-939F-5ED397582E81}" sibTransId="{83789A32-1926-4322-BFCC-D87E07D47D3A}"/>
    <dgm:cxn modelId="{1ABD1C53-62E1-4704-B666-0E92791D71F0}" type="presOf" srcId="{8D957F27-AD5F-4E2F-9188-979D7E79B58A}" destId="{0BC8BF91-FA43-47E5-A5C2-E2E2024D4080}" srcOrd="0" destOrd="0" presId="urn:microsoft.com/office/officeart/2008/layout/LinedList"/>
    <dgm:cxn modelId="{D316CDB1-4B7E-4D98-B02F-3AE5DD4E5454}" type="presOf" srcId="{8DD1E860-9B2F-4606-9C0B-DCF95E42F437}" destId="{FE08DE35-B866-41C8-A8A8-6D93D27BE1EF}" srcOrd="0" destOrd="0" presId="urn:microsoft.com/office/officeart/2008/layout/LinedList"/>
    <dgm:cxn modelId="{E29801CD-1E8A-4C73-8653-6A0EA8A3FBE3}" srcId="{8D957F27-AD5F-4E2F-9188-979D7E79B58A}" destId="{24C8DEC7-386E-466D-97BD-FC4987CE3E6C}" srcOrd="1" destOrd="0" parTransId="{4DB79631-DC20-4570-9646-3B4FA9DFE7D4}" sibTransId="{D0877AC4-1E5F-4F39-8703-4D744FDC2955}"/>
    <dgm:cxn modelId="{FEB3B9AA-A3F4-4D64-8E63-038DF731867B}" type="presParOf" srcId="{0BC8BF91-FA43-47E5-A5C2-E2E2024D4080}" destId="{B6566BE2-84A5-4778-B87F-3E402112D786}" srcOrd="0" destOrd="0" presId="urn:microsoft.com/office/officeart/2008/layout/LinedList"/>
    <dgm:cxn modelId="{7EBE869F-C6DD-44CC-858F-2AB3AD5634C1}" type="presParOf" srcId="{0BC8BF91-FA43-47E5-A5C2-E2E2024D4080}" destId="{687B1024-4EC2-4923-AD71-2DF5B255F79A}" srcOrd="1" destOrd="0" presId="urn:microsoft.com/office/officeart/2008/layout/LinedList"/>
    <dgm:cxn modelId="{7B45C434-0CDE-4F73-BD4D-8A0739E44A43}" type="presParOf" srcId="{687B1024-4EC2-4923-AD71-2DF5B255F79A}" destId="{FE08DE35-B866-41C8-A8A8-6D93D27BE1EF}" srcOrd="0" destOrd="0" presId="urn:microsoft.com/office/officeart/2008/layout/LinedList"/>
    <dgm:cxn modelId="{6462E406-896F-4D65-BC87-1445201F44D8}" type="presParOf" srcId="{687B1024-4EC2-4923-AD71-2DF5B255F79A}" destId="{0D255E04-CF5C-424D-A80C-25873F860312}" srcOrd="1" destOrd="0" presId="urn:microsoft.com/office/officeart/2008/layout/LinedList"/>
    <dgm:cxn modelId="{62CACB7E-CCB7-4FE5-8567-46163BB40D75}" type="presParOf" srcId="{0BC8BF91-FA43-47E5-A5C2-E2E2024D4080}" destId="{7C25F0FF-6098-4231-B8C6-D9BC09BE758A}" srcOrd="2" destOrd="0" presId="urn:microsoft.com/office/officeart/2008/layout/LinedList"/>
    <dgm:cxn modelId="{8A928A83-E62C-42AE-B013-2120D754E849}" type="presParOf" srcId="{0BC8BF91-FA43-47E5-A5C2-E2E2024D4080}" destId="{D54C9364-7AC6-42A8-B257-B3B0C2252192}" srcOrd="3" destOrd="0" presId="urn:microsoft.com/office/officeart/2008/layout/LinedList"/>
    <dgm:cxn modelId="{50F4F9F5-5EBA-42B3-9C47-CF8384E65584}" type="presParOf" srcId="{D54C9364-7AC6-42A8-B257-B3B0C2252192}" destId="{13275191-D65C-44D3-A07D-7B74BEF6D4B2}" srcOrd="0" destOrd="0" presId="urn:microsoft.com/office/officeart/2008/layout/LinedList"/>
    <dgm:cxn modelId="{0BA401B1-40B2-4ED5-8B83-8481A451C0BE}" type="presParOf" srcId="{D54C9364-7AC6-42A8-B257-B3B0C2252192}" destId="{DF798140-7439-465D-B6A9-089FF38E5C9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368067-25C4-4CCF-A1BE-74C4751A96D1}"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7AF4FB25-6D19-4BE5-8E2F-C125943CF4EF}">
      <dgm:prSet/>
      <dgm:spPr/>
      <dgm:t>
        <a:bodyPr/>
        <a:lstStyle/>
        <a:p>
          <a:r>
            <a:rPr lang="en-US"/>
            <a:t>Punkty, odznaki i rankingi są popularne, ponieważ dobrze sprawdzają się w krótkoterminowej motywacji. </a:t>
          </a:r>
        </a:p>
      </dgm:t>
    </dgm:pt>
    <dgm:pt modelId="{C269F015-E79A-40A8-8C41-9CD3FA851BE4}" type="parTrans" cxnId="{613AA626-27E6-46BE-89B6-94B5F388C119}">
      <dgm:prSet/>
      <dgm:spPr/>
      <dgm:t>
        <a:bodyPr/>
        <a:lstStyle/>
        <a:p>
          <a:endParaRPr lang="en-US"/>
        </a:p>
      </dgm:t>
    </dgm:pt>
    <dgm:pt modelId="{9D54ABC7-8F33-449B-92A7-9B5BA8C47036}" type="sibTrans" cxnId="{613AA626-27E6-46BE-89B6-94B5F388C119}">
      <dgm:prSet/>
      <dgm:spPr/>
      <dgm:t>
        <a:bodyPr/>
        <a:lstStyle/>
        <a:p>
          <a:endParaRPr lang="en-US"/>
        </a:p>
      </dgm:t>
    </dgm:pt>
    <dgm:pt modelId="{4D5F9609-1A5C-4F00-810B-44A9A36CE1F4}">
      <dgm:prSet/>
      <dgm:spPr/>
      <dgm:t>
        <a:bodyPr/>
        <a:lstStyle/>
        <a:p>
          <a:r>
            <a:rPr lang="en-US"/>
            <a:t>Jednak w dłuższej perspektywie mogą być nieskuteczne i nie prowadzą do zaangażowania.</a:t>
          </a:r>
        </a:p>
      </dgm:t>
    </dgm:pt>
    <dgm:pt modelId="{0D02EF7B-40FF-4493-9A59-E05C56AED674}" type="parTrans" cxnId="{7ED54EA5-268A-46A1-8CA0-CF0E706C92D0}">
      <dgm:prSet/>
      <dgm:spPr/>
      <dgm:t>
        <a:bodyPr/>
        <a:lstStyle/>
        <a:p>
          <a:endParaRPr lang="en-US"/>
        </a:p>
      </dgm:t>
    </dgm:pt>
    <dgm:pt modelId="{F409383D-49F5-4D7B-B7B2-7C850B1D8124}" type="sibTrans" cxnId="{7ED54EA5-268A-46A1-8CA0-CF0E706C92D0}">
      <dgm:prSet/>
      <dgm:spPr/>
      <dgm:t>
        <a:bodyPr/>
        <a:lstStyle/>
        <a:p>
          <a:endParaRPr lang="en-US"/>
        </a:p>
      </dgm:t>
    </dgm:pt>
    <dgm:pt modelId="{0528A758-BD3A-4D78-82B8-7CE5C1A31E89}" type="pres">
      <dgm:prSet presAssocID="{00368067-25C4-4CCF-A1BE-74C4751A96D1}" presName="linear" presStyleCnt="0">
        <dgm:presLayoutVars>
          <dgm:animLvl val="lvl"/>
          <dgm:resizeHandles val="exact"/>
        </dgm:presLayoutVars>
      </dgm:prSet>
      <dgm:spPr/>
    </dgm:pt>
    <dgm:pt modelId="{69F0E9DF-759C-4569-96F4-0EAA52F1910D}" type="pres">
      <dgm:prSet presAssocID="{7AF4FB25-6D19-4BE5-8E2F-C125943CF4EF}" presName="parentText" presStyleLbl="node1" presStyleIdx="0" presStyleCnt="2">
        <dgm:presLayoutVars>
          <dgm:chMax val="0"/>
          <dgm:bulletEnabled val="1"/>
        </dgm:presLayoutVars>
      </dgm:prSet>
      <dgm:spPr/>
    </dgm:pt>
    <dgm:pt modelId="{2928DCBB-FA19-41FB-932C-74953DEAB544}" type="pres">
      <dgm:prSet presAssocID="{9D54ABC7-8F33-449B-92A7-9B5BA8C47036}" presName="spacer" presStyleCnt="0"/>
      <dgm:spPr/>
    </dgm:pt>
    <dgm:pt modelId="{FAD50DC8-27BC-47C6-9A36-75C949487DE8}" type="pres">
      <dgm:prSet presAssocID="{4D5F9609-1A5C-4F00-810B-44A9A36CE1F4}" presName="parentText" presStyleLbl="node1" presStyleIdx="1" presStyleCnt="2">
        <dgm:presLayoutVars>
          <dgm:chMax val="0"/>
          <dgm:bulletEnabled val="1"/>
        </dgm:presLayoutVars>
      </dgm:prSet>
      <dgm:spPr/>
    </dgm:pt>
  </dgm:ptLst>
  <dgm:cxnLst>
    <dgm:cxn modelId="{613AA626-27E6-46BE-89B6-94B5F388C119}" srcId="{00368067-25C4-4CCF-A1BE-74C4751A96D1}" destId="{7AF4FB25-6D19-4BE5-8E2F-C125943CF4EF}" srcOrd="0" destOrd="0" parTransId="{C269F015-E79A-40A8-8C41-9CD3FA851BE4}" sibTransId="{9D54ABC7-8F33-449B-92A7-9B5BA8C47036}"/>
    <dgm:cxn modelId="{EF02ED8A-6340-43E1-BBB4-6E5FAA4C222E}" type="presOf" srcId="{00368067-25C4-4CCF-A1BE-74C4751A96D1}" destId="{0528A758-BD3A-4D78-82B8-7CE5C1A31E89}" srcOrd="0" destOrd="0" presId="urn:microsoft.com/office/officeart/2005/8/layout/vList2"/>
    <dgm:cxn modelId="{A2E0BC9D-5402-4140-8513-3393BFBBCF53}" type="presOf" srcId="{4D5F9609-1A5C-4F00-810B-44A9A36CE1F4}" destId="{FAD50DC8-27BC-47C6-9A36-75C949487DE8}" srcOrd="0" destOrd="0" presId="urn:microsoft.com/office/officeart/2005/8/layout/vList2"/>
    <dgm:cxn modelId="{7ED54EA5-268A-46A1-8CA0-CF0E706C92D0}" srcId="{00368067-25C4-4CCF-A1BE-74C4751A96D1}" destId="{4D5F9609-1A5C-4F00-810B-44A9A36CE1F4}" srcOrd="1" destOrd="0" parTransId="{0D02EF7B-40FF-4493-9A59-E05C56AED674}" sibTransId="{F409383D-49F5-4D7B-B7B2-7C850B1D8124}"/>
    <dgm:cxn modelId="{BA5CB3D7-90FF-49E1-A1B4-4EDBE41119A3}" type="presOf" srcId="{7AF4FB25-6D19-4BE5-8E2F-C125943CF4EF}" destId="{69F0E9DF-759C-4569-96F4-0EAA52F1910D}" srcOrd="0" destOrd="0" presId="urn:microsoft.com/office/officeart/2005/8/layout/vList2"/>
    <dgm:cxn modelId="{498BBFDC-C6F9-4277-B486-234D6A86D125}" type="presParOf" srcId="{0528A758-BD3A-4D78-82B8-7CE5C1A31E89}" destId="{69F0E9DF-759C-4569-96F4-0EAA52F1910D}" srcOrd="0" destOrd="0" presId="urn:microsoft.com/office/officeart/2005/8/layout/vList2"/>
    <dgm:cxn modelId="{C638C6F0-B157-4A73-8114-96AA8D937D88}" type="presParOf" srcId="{0528A758-BD3A-4D78-82B8-7CE5C1A31E89}" destId="{2928DCBB-FA19-41FB-932C-74953DEAB544}" srcOrd="1" destOrd="0" presId="urn:microsoft.com/office/officeart/2005/8/layout/vList2"/>
    <dgm:cxn modelId="{3759895A-B2F4-41D1-8E02-7D0ECCBB757B}" type="presParOf" srcId="{0528A758-BD3A-4D78-82B8-7CE5C1A31E89}" destId="{FAD50DC8-27BC-47C6-9A36-75C949487DE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82714-7FE0-48CE-8864-DB94DDDE5470}">
      <dsp:nvSpPr>
        <dsp:cNvPr id="0" name=""/>
        <dsp:cNvSpPr/>
      </dsp:nvSpPr>
      <dsp:spPr>
        <a:xfrm>
          <a:off x="1099810" y="696102"/>
          <a:ext cx="1660500" cy="1660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9AB2DC-22A9-4F09-9FC1-07D1DE6D1617}">
      <dsp:nvSpPr>
        <dsp:cNvPr id="0" name=""/>
        <dsp:cNvSpPr/>
      </dsp:nvSpPr>
      <dsp:spPr>
        <a:xfrm>
          <a:off x="85060" y="2776702"/>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Problem związany z miopijną awersją do strat może oznaczać, że możemy zrezygnować z aplikacji w niewłaściwym momencie, ponieważ nasze statystyki się pogorszyły. </a:t>
          </a:r>
        </a:p>
      </dsp:txBody>
      <dsp:txXfrm>
        <a:off x="85060" y="2776702"/>
        <a:ext cx="3690000" cy="720000"/>
      </dsp:txXfrm>
    </dsp:sp>
    <dsp:sp modelId="{0E3703E7-5B71-4230-A8A7-15F5BE072171}">
      <dsp:nvSpPr>
        <dsp:cNvPr id="0" name=""/>
        <dsp:cNvSpPr/>
      </dsp:nvSpPr>
      <dsp:spPr>
        <a:xfrm>
          <a:off x="5435560" y="696102"/>
          <a:ext cx="1660500" cy="1660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0C6208-D425-4717-9ADB-D87691F360E9}">
      <dsp:nvSpPr>
        <dsp:cNvPr id="0" name=""/>
        <dsp:cNvSpPr/>
      </dsp:nvSpPr>
      <dsp:spPr>
        <a:xfrm>
          <a:off x="4420810" y="2776702"/>
          <a:ext cx="369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To jednak ryzyko, które twórcy postanowili podjąć, i myślę, że było ono warte podjęcia.</a:t>
          </a:r>
        </a:p>
      </dsp:txBody>
      <dsp:txXfrm>
        <a:off x="4420810" y="2776702"/>
        <a:ext cx="369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65184-965B-45E1-917F-A679D3F76ED2}">
      <dsp:nvSpPr>
        <dsp:cNvPr id="0" name=""/>
        <dsp:cNvSpPr/>
      </dsp:nvSpPr>
      <dsp:spPr>
        <a:xfrm>
          <a:off x="0" y="438439"/>
          <a:ext cx="5000124" cy="2251080"/>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pl-PL" sz="2600" kern="1200"/>
            <a:t>W Duolingo, po ukończeniu rozdziału i uzupełnieniu paska postępu, możemy dać odpocząć tej części mózgu, która pamiętała, że trzeba nad tym pracować. </a:t>
          </a:r>
          <a:endParaRPr lang="en-US" sz="2600" kern="1200"/>
        </a:p>
      </dsp:txBody>
      <dsp:txXfrm>
        <a:off x="109889" y="548328"/>
        <a:ext cx="4780346" cy="2031302"/>
      </dsp:txXfrm>
    </dsp:sp>
    <dsp:sp modelId="{BE7831EE-933E-457F-8B04-B3FBF0FCF866}">
      <dsp:nvSpPr>
        <dsp:cNvPr id="0" name=""/>
        <dsp:cNvSpPr/>
      </dsp:nvSpPr>
      <dsp:spPr>
        <a:xfrm>
          <a:off x="0" y="2764400"/>
          <a:ext cx="5000124" cy="2251080"/>
        </a:xfrm>
        <a:prstGeom prst="roundRect">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pl-PL" sz="2600" kern="1200"/>
            <a:t>To daje uczucie satysfakcji, ale może prowadzić do zapominania treści.</a:t>
          </a:r>
          <a:endParaRPr lang="en-US" sz="2600" kern="1200"/>
        </a:p>
      </dsp:txBody>
      <dsp:txXfrm>
        <a:off x="109889" y="2874289"/>
        <a:ext cx="4780346" cy="20313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2AC47-5B41-4C84-AF35-3D3403B6A064}">
      <dsp:nvSpPr>
        <dsp:cNvPr id="0" name=""/>
        <dsp:cNvSpPr/>
      </dsp:nvSpPr>
      <dsp:spPr>
        <a:xfrm>
          <a:off x="0" y="86359"/>
          <a:ext cx="5000124" cy="2597400"/>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pl-PL" sz="3000" kern="1200"/>
            <a:t>Aplikacje takie jak Chore Wars, Habitica, Bounty Task czy Fitocracy pozwalają nam na posiadanie fantastycznej postaci w grze. </a:t>
          </a:r>
          <a:endParaRPr lang="en-US" sz="3000" kern="1200"/>
        </a:p>
      </dsp:txBody>
      <dsp:txXfrm>
        <a:off x="126795" y="213154"/>
        <a:ext cx="4746534" cy="2343810"/>
      </dsp:txXfrm>
    </dsp:sp>
    <dsp:sp modelId="{0DF07377-A7C8-4B74-828B-C47BCA8856C0}">
      <dsp:nvSpPr>
        <dsp:cNvPr id="0" name=""/>
        <dsp:cNvSpPr/>
      </dsp:nvSpPr>
      <dsp:spPr>
        <a:xfrm>
          <a:off x="0" y="2770160"/>
          <a:ext cx="5000124" cy="2597400"/>
        </a:xfrm>
        <a:prstGeom prst="roundRect">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pl-PL" sz="3000" kern="1200"/>
            <a:t>Możemy ją nazwać i zdecydować, jak się ubiera, co daje poczucie autonomii.</a:t>
          </a:r>
          <a:endParaRPr lang="en-US" sz="3000" kern="1200"/>
        </a:p>
      </dsp:txBody>
      <dsp:txXfrm>
        <a:off x="126795" y="2896955"/>
        <a:ext cx="4746534" cy="23438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66BE2-84A5-4778-B87F-3E402112D786}">
      <dsp:nvSpPr>
        <dsp:cNvPr id="0" name=""/>
        <dsp:cNvSpPr/>
      </dsp:nvSpPr>
      <dsp:spPr>
        <a:xfrm>
          <a:off x="0" y="0"/>
          <a:ext cx="5000124" cy="0"/>
        </a:xfrm>
        <a:prstGeom prst="line">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E08DE35-B866-41C8-A8A8-6D93D27BE1EF}">
      <dsp:nvSpPr>
        <dsp:cNvPr id="0" name=""/>
        <dsp:cNvSpPr/>
      </dsp:nvSpPr>
      <dsp:spPr>
        <a:xfrm>
          <a:off x="0" y="0"/>
          <a:ext cx="5000124" cy="272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Łatwo jest zmierzyć, ile osób skorzystało z lekcji, ale trudniej ocenić, czy naprawdę czegoś się z niej nauczyły. </a:t>
          </a:r>
        </a:p>
      </dsp:txBody>
      <dsp:txXfrm>
        <a:off x="0" y="0"/>
        <a:ext cx="5000124" cy="2726960"/>
      </dsp:txXfrm>
    </dsp:sp>
    <dsp:sp modelId="{7C25F0FF-6098-4231-B8C6-D9BC09BE758A}">
      <dsp:nvSpPr>
        <dsp:cNvPr id="0" name=""/>
        <dsp:cNvSpPr/>
      </dsp:nvSpPr>
      <dsp:spPr>
        <a:xfrm>
          <a:off x="0" y="2726960"/>
          <a:ext cx="5000124" cy="0"/>
        </a:xfrm>
        <a:prstGeom prst="line">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3275191-D65C-44D3-A07D-7B74BEF6D4B2}">
      <dsp:nvSpPr>
        <dsp:cNvPr id="0" name=""/>
        <dsp:cNvSpPr/>
      </dsp:nvSpPr>
      <dsp:spPr>
        <a:xfrm>
          <a:off x="0" y="2726960"/>
          <a:ext cx="5000124" cy="272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Większość systemów skupia się wyłącznie na krótkoterminowej motywacji użytkowników.</a:t>
          </a:r>
        </a:p>
      </dsp:txBody>
      <dsp:txXfrm>
        <a:off x="0" y="2726960"/>
        <a:ext cx="5000124" cy="27269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0E9DF-759C-4569-96F4-0EAA52F1910D}">
      <dsp:nvSpPr>
        <dsp:cNvPr id="0" name=""/>
        <dsp:cNvSpPr/>
      </dsp:nvSpPr>
      <dsp:spPr>
        <a:xfrm>
          <a:off x="0" y="86359"/>
          <a:ext cx="5000124" cy="2597400"/>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Punkty, odznaki i rankingi są popularne, ponieważ dobrze sprawdzają się w krótkoterminowej motywacji. </a:t>
          </a:r>
        </a:p>
      </dsp:txBody>
      <dsp:txXfrm>
        <a:off x="126795" y="213154"/>
        <a:ext cx="4746534" cy="2343810"/>
      </dsp:txXfrm>
    </dsp:sp>
    <dsp:sp modelId="{FAD50DC8-27BC-47C6-9A36-75C949487DE8}">
      <dsp:nvSpPr>
        <dsp:cNvPr id="0" name=""/>
        <dsp:cNvSpPr/>
      </dsp:nvSpPr>
      <dsp:spPr>
        <a:xfrm>
          <a:off x="0" y="2770160"/>
          <a:ext cx="5000124" cy="2597400"/>
        </a:xfrm>
        <a:prstGeom prst="roundRect">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Jednak w dłuższej perspektywie mogą być nieskuteczne i nie prowadzą do zaangażowania.</a:t>
          </a:r>
        </a:p>
      </dsp:txBody>
      <dsp:txXfrm>
        <a:off x="126795" y="2896955"/>
        <a:ext cx="4746534" cy="234381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CF9E2-1FA4-476C-89D3-C7FF40589505}" type="datetimeFigureOut">
              <a:rPr lang="pl-PL" smtClean="0"/>
              <a:t>29.10.2024</a:t>
            </a:fld>
            <a:endParaRPr lang="pl-P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1E0A3-8A95-4086-B001-EB4732403FEE}" type="slidenum">
              <a:rPr lang="pl-PL" smtClean="0"/>
              <a:t>‹#›</a:t>
            </a:fld>
            <a:endParaRPr lang="pl-PL"/>
          </a:p>
        </p:txBody>
      </p:sp>
    </p:spTree>
    <p:extLst>
      <p:ext uri="{BB962C8B-B14F-4D97-AF65-F5344CB8AC3E}">
        <p14:creationId xmlns:p14="http://schemas.microsoft.com/office/powerpoint/2010/main" val="158716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ED9B1E-8F0B-462D-ACAF-16BF6EB17C95}" type="datetime1">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C26F24-DAE0-430A-9E90-2CB1389B3BCB}" type="datetime1">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F1D071-6A32-4CC2-986A-541E6B09A3E2}" type="datetime1">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6D986E-A18D-4C2B-8300-DE38929C7A51}" type="datetime1">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D88E6A-D6EF-4B3C-860A-CC3FD9FD44F9}" type="datetime1">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1809AB-69FF-4C47-B858-4AFBEB9966F5}" type="datetime1">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696549-0C4B-48B7-93FE-5638A188ECD6}" type="datetime1">
              <a:rPr lang="en-US" smtClean="0"/>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C0943-117F-4B12-8495-BC43A76E7416}" type="datetime1">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B3AA37-77B0-4ABA-BE34-79C9182638E3}" type="datetime1">
              <a:rPr lang="en-US" smtClean="0"/>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D634A5-39CA-465F-AAC5-C2D55BC6DEE1}" type="datetime1">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CDD999-C0EC-4AA0-A48D-D19E6BBEB80E}" type="datetime1">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C323F3-A06A-44D4-898B-CCC9E025B72E}" type="datetime1">
              <a:rPr lang="en-US" smtClean="0"/>
              <a:t>10/29/2024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68.sv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B8D1D-3909-1DC6-0484-FCDE2C2F5517}"/>
              </a:ext>
            </a:extLst>
          </p:cNvPr>
          <p:cNvSpPr>
            <a:spLocks noGrp="1"/>
          </p:cNvSpPr>
          <p:nvPr>
            <p:ph type="ctrTitle"/>
          </p:nvPr>
        </p:nvSpPr>
        <p:spPr/>
        <p:txBody>
          <a:bodyPr/>
          <a:lstStyle/>
          <a:p>
            <a:r>
              <a:rPr lang="pl-PL" dirty="0"/>
              <a:t>Gamifikacja 5</a:t>
            </a:r>
          </a:p>
        </p:txBody>
      </p:sp>
      <p:sp>
        <p:nvSpPr>
          <p:cNvPr id="3" name="Subtitle 2">
            <a:extLst>
              <a:ext uri="{FF2B5EF4-FFF2-40B4-BE49-F238E27FC236}">
                <a16:creationId xmlns:a16="http://schemas.microsoft.com/office/drawing/2014/main" id="{1F68B512-31F0-B933-9C72-61D388BCC58C}"/>
              </a:ext>
            </a:extLst>
          </p:cNvPr>
          <p:cNvSpPr>
            <a:spLocks noGrp="1"/>
          </p:cNvSpPr>
          <p:nvPr>
            <p:ph type="subTitle" idx="1"/>
          </p:nvPr>
        </p:nvSpPr>
        <p:spPr/>
        <p:txBody>
          <a:bodyPr/>
          <a:lstStyle/>
          <a:p>
            <a:r>
              <a:rPr lang="pl-PL" dirty="0"/>
              <a:t>Plan zaangażowania</a:t>
            </a:r>
          </a:p>
        </p:txBody>
      </p:sp>
      <p:sp>
        <p:nvSpPr>
          <p:cNvPr id="4" name="Slide Number Placeholder 3">
            <a:extLst>
              <a:ext uri="{FF2B5EF4-FFF2-40B4-BE49-F238E27FC236}">
                <a16:creationId xmlns:a16="http://schemas.microsoft.com/office/drawing/2014/main" id="{E14F22C6-83FA-0B02-ED45-1124B067859D}"/>
              </a:ext>
            </a:extLst>
          </p:cNvPr>
          <p:cNvSpPr>
            <a:spLocks noGrp="1"/>
          </p:cNvSpPr>
          <p:nvPr>
            <p:ph type="sldNum" sz="quarter" idx="12"/>
          </p:nvPr>
        </p:nvSpPr>
        <p:spPr/>
        <p:txBody>
          <a:bodyPr/>
          <a:lstStyle/>
          <a:p>
            <a:fld id="{C1FF6DA9-008F-8B48-92A6-B652298478BF}" type="slidenum">
              <a:rPr lang="en-US" smtClean="0"/>
              <a:t>1</a:t>
            </a:fld>
            <a:endParaRPr lang="en-US"/>
          </a:p>
        </p:txBody>
      </p:sp>
    </p:spTree>
    <p:extLst>
      <p:ext uri="{BB962C8B-B14F-4D97-AF65-F5344CB8AC3E}">
        <p14:creationId xmlns:p14="http://schemas.microsoft.com/office/powerpoint/2010/main" val="2104067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500">
                <a:solidFill>
                  <a:srgbClr val="FFFFFF"/>
                </a:solidFill>
              </a:rPr>
              <a:t>Sekcja 2: Znaczenie</a:t>
            </a:r>
          </a:p>
        </p:txBody>
      </p:sp>
      <p:sp>
        <p:nvSpPr>
          <p:cNvPr id="3" name="Content Placeholder 2"/>
          <p:cNvSpPr>
            <a:spLocks noGrp="1"/>
          </p:cNvSpPr>
          <p:nvPr>
            <p:ph idx="1"/>
          </p:nvPr>
        </p:nvSpPr>
        <p:spPr>
          <a:xfrm>
            <a:off x="3607694" y="649480"/>
            <a:ext cx="4916510" cy="5546047"/>
          </a:xfrm>
        </p:spPr>
        <p:txBody>
          <a:bodyPr anchor="ctr">
            <a:normAutofit/>
          </a:bodyPr>
          <a:lstStyle/>
          <a:p>
            <a:r>
              <a:rPr lang="pl-PL" sz="1700"/>
              <a:t>W prawym górnym polu wpisz wszystkie notatki związane ze znaczeniem (meaning) – inspiracja innych, jak CouchSurfing, które używa idei „godzin połączenia”, aby motywować pracowników. Pomyśl o historii, którą chcesz przekazać i jak możesz ją stworzyć.</a:t>
            </a:r>
          </a:p>
        </p:txBody>
      </p:sp>
      <p:sp>
        <p:nvSpPr>
          <p:cNvPr id="4" name="Slide Number Placeholder 3">
            <a:extLst>
              <a:ext uri="{FF2B5EF4-FFF2-40B4-BE49-F238E27FC236}">
                <a16:creationId xmlns:a16="http://schemas.microsoft.com/office/drawing/2014/main" id="{DEE8BA3E-7EDC-A83E-8021-F85B2AF92F78}"/>
              </a:ext>
            </a:extLst>
          </p:cNvPr>
          <p:cNvSpPr>
            <a:spLocks noGrp="1"/>
          </p:cNvSpPr>
          <p:nvPr>
            <p:ph type="sldNum" sz="quarter" idx="12"/>
          </p:nvPr>
        </p:nvSpPr>
        <p:spPr/>
        <p:txBody>
          <a:bodyPr/>
          <a:lstStyle/>
          <a:p>
            <a:fld id="{C1FF6DA9-008F-8B48-92A6-B652298478BF}" type="slidenum">
              <a:rPr lang="en-US" smtClean="0"/>
              <a:t>10</a:t>
            </a:fld>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4168866" cy="1325563"/>
          </a:xfrm>
        </p:spPr>
        <p:txBody>
          <a:bodyPr>
            <a:normAutofit/>
          </a:bodyPr>
          <a:lstStyle/>
          <a:p>
            <a:pPr>
              <a:lnSpc>
                <a:spcPct val="90000"/>
              </a:lnSpc>
            </a:pPr>
            <a:r>
              <a:rPr lang="pl-PL"/>
              <a:t>Awersja do Strat – Wyjaśnienie</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28650" y="1825625"/>
            <a:ext cx="4168866" cy="4351338"/>
          </a:xfrm>
        </p:spPr>
        <p:txBody>
          <a:bodyPr>
            <a:normAutofit/>
          </a:bodyPr>
          <a:lstStyle/>
          <a:p>
            <a:pPr>
              <a:lnSpc>
                <a:spcPct val="90000"/>
              </a:lnSpc>
            </a:pPr>
            <a:r>
              <a:rPr lang="pl-PL" sz="2700"/>
              <a:t>Psychologia mówi o tym, że bardziej odczuwamy stratę tego, co już zdobyliśmy, niż radość z zyskania czegoś nowego. Jest to tzw. awersja do strat – mechanizm, który zwiększa zaangażowanie, ale wywołuje negatywne emocje.</a:t>
            </a: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6" name="Arc 25">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B7AB48F-E093-B5B3-A824-0834CB54C3B4}"/>
              </a:ext>
            </a:extLst>
          </p:cNvPr>
          <p:cNvSpPr>
            <a:spLocks noGrp="1"/>
          </p:cNvSpPr>
          <p:nvPr>
            <p:ph type="sldNum" sz="quarter" idx="12"/>
          </p:nvPr>
        </p:nvSpPr>
        <p:spPr/>
        <p:txBody>
          <a:bodyPr/>
          <a:lstStyle/>
          <a:p>
            <a:fld id="{C1FF6DA9-008F-8B48-92A6-B652298478BF}" type="slidenum">
              <a:rPr lang="en-US" smtClean="0"/>
              <a:t>100</a:t>
            </a:fld>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500">
                <a:solidFill>
                  <a:srgbClr val="FFFFFF"/>
                </a:solidFill>
              </a:rPr>
              <a:t>Gympact – Motywacja Kijem</a:t>
            </a:r>
          </a:p>
        </p:txBody>
      </p:sp>
      <p:sp>
        <p:nvSpPr>
          <p:cNvPr id="3" name="Content Placeholder 2"/>
          <p:cNvSpPr>
            <a:spLocks noGrp="1"/>
          </p:cNvSpPr>
          <p:nvPr>
            <p:ph idx="1"/>
          </p:nvPr>
        </p:nvSpPr>
        <p:spPr>
          <a:xfrm>
            <a:off x="3607694" y="649480"/>
            <a:ext cx="4916510" cy="5546047"/>
          </a:xfrm>
        </p:spPr>
        <p:txBody>
          <a:bodyPr anchor="ctr">
            <a:normAutofit/>
          </a:bodyPr>
          <a:lstStyle/>
          <a:p>
            <a:r>
              <a:rPr lang="pl-PL" sz="1700"/>
              <a:t>Aplikacja Gympact każe użytkowników za opuszczenie treningu, zmuszając ich do zapłaty za brak aktywności. To przykład motywacji 'kijem', który zmusza użytkowników do działania poprzez konsekwencje finansowe.</a:t>
            </a:r>
          </a:p>
        </p:txBody>
      </p:sp>
      <p:sp>
        <p:nvSpPr>
          <p:cNvPr id="4" name="Slide Number Placeholder 3">
            <a:extLst>
              <a:ext uri="{FF2B5EF4-FFF2-40B4-BE49-F238E27FC236}">
                <a16:creationId xmlns:a16="http://schemas.microsoft.com/office/drawing/2014/main" id="{13BFE938-7B10-69BE-2EF6-B96C457D8E84}"/>
              </a:ext>
            </a:extLst>
          </p:cNvPr>
          <p:cNvSpPr>
            <a:spLocks noGrp="1"/>
          </p:cNvSpPr>
          <p:nvPr>
            <p:ph type="sldNum" sz="quarter" idx="12"/>
          </p:nvPr>
        </p:nvSpPr>
        <p:spPr/>
        <p:txBody>
          <a:bodyPr/>
          <a:lstStyle/>
          <a:p>
            <a:fld id="{C1FF6DA9-008F-8B48-92A6-B652298478BF}" type="slidenum">
              <a:rPr lang="en-US" smtClean="0"/>
              <a:t>101</a:t>
            </a:fld>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B83D2-1CC5-7AE8-80E1-C62DB80ACCC6}"/>
              </a:ext>
            </a:extLst>
          </p:cNvPr>
          <p:cNvSpPr>
            <a:spLocks noGrp="1"/>
          </p:cNvSpPr>
          <p:nvPr>
            <p:ph type="title"/>
          </p:nvPr>
        </p:nvSpPr>
        <p:spPr/>
        <p:txBody>
          <a:bodyPr/>
          <a:lstStyle/>
          <a:p>
            <a:r>
              <a:rPr lang="pl-PL" dirty="0" err="1"/>
              <a:t>Gympact</a:t>
            </a:r>
            <a:endParaRPr lang="pl-PL" dirty="0"/>
          </a:p>
        </p:txBody>
      </p:sp>
      <p:pic>
        <p:nvPicPr>
          <p:cNvPr id="6" name="Content Placeholder 5" descr="A screenshot of a menu&#10;&#10;Description automatically generated">
            <a:extLst>
              <a:ext uri="{FF2B5EF4-FFF2-40B4-BE49-F238E27FC236}">
                <a16:creationId xmlns:a16="http://schemas.microsoft.com/office/drawing/2014/main" id="{3A8CE84D-C604-E534-C971-2B4462565807}"/>
              </a:ext>
            </a:extLst>
          </p:cNvPr>
          <p:cNvPicPr>
            <a:picLocks noGrp="1" noChangeAspect="1"/>
          </p:cNvPicPr>
          <p:nvPr>
            <p:ph idx="1"/>
          </p:nvPr>
        </p:nvPicPr>
        <p:blipFill>
          <a:blip r:embed="rId2"/>
          <a:stretch>
            <a:fillRect/>
          </a:stretch>
        </p:blipFill>
        <p:spPr>
          <a:xfrm>
            <a:off x="548922" y="1600200"/>
            <a:ext cx="8046156" cy="4525963"/>
          </a:xfrm>
        </p:spPr>
      </p:pic>
      <p:sp>
        <p:nvSpPr>
          <p:cNvPr id="4" name="Slide Number Placeholder 3">
            <a:extLst>
              <a:ext uri="{FF2B5EF4-FFF2-40B4-BE49-F238E27FC236}">
                <a16:creationId xmlns:a16="http://schemas.microsoft.com/office/drawing/2014/main" id="{00AAF053-E3CD-5DF5-133E-E4AB9E2CAA6B}"/>
              </a:ext>
            </a:extLst>
          </p:cNvPr>
          <p:cNvSpPr>
            <a:spLocks noGrp="1"/>
          </p:cNvSpPr>
          <p:nvPr>
            <p:ph type="sldNum" sz="quarter" idx="12"/>
          </p:nvPr>
        </p:nvSpPr>
        <p:spPr/>
        <p:txBody>
          <a:bodyPr/>
          <a:lstStyle/>
          <a:p>
            <a:fld id="{C1FF6DA9-008F-8B48-92A6-B652298478BF}" type="slidenum">
              <a:rPr lang="en-US" smtClean="0"/>
              <a:t>102</a:t>
            </a:fld>
            <a:endParaRPr lang="en-US"/>
          </a:p>
        </p:txBody>
      </p:sp>
    </p:spTree>
    <p:extLst>
      <p:ext uri="{BB962C8B-B14F-4D97-AF65-F5344CB8AC3E}">
        <p14:creationId xmlns:p14="http://schemas.microsoft.com/office/powerpoint/2010/main" val="25113155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500">
                <a:solidFill>
                  <a:srgbClr val="FFFFFF"/>
                </a:solidFill>
              </a:rPr>
              <a:t>Todoist – Punkty Karmy i Kary</a:t>
            </a:r>
          </a:p>
        </p:txBody>
      </p:sp>
      <p:sp>
        <p:nvSpPr>
          <p:cNvPr id="3" name="Content Placeholder 2"/>
          <p:cNvSpPr>
            <a:spLocks noGrp="1"/>
          </p:cNvSpPr>
          <p:nvPr>
            <p:ph idx="1"/>
          </p:nvPr>
        </p:nvSpPr>
        <p:spPr>
          <a:xfrm>
            <a:off x="3436295" y="649480"/>
            <a:ext cx="2268977" cy="5546047"/>
          </a:xfrm>
        </p:spPr>
        <p:txBody>
          <a:bodyPr anchor="ctr">
            <a:normAutofit/>
          </a:bodyPr>
          <a:lstStyle/>
          <a:p>
            <a:r>
              <a:rPr lang="pl-PL" sz="1700"/>
              <a:t>Aplikacja Todoist przyznaje punkty karmy za ukończenie zadań, ale odbiera je, jeśli zadanie nie zostanie ukończone na czas. Choć motywuje, może powodować negatywne emocje związane z utratą punktów karmy.</a:t>
            </a:r>
          </a:p>
        </p:txBody>
      </p:sp>
      <p:pic>
        <p:nvPicPr>
          <p:cNvPr id="5" name="Picture 4" descr="Zamknij obraz dłoni applauding">
            <a:extLst>
              <a:ext uri="{FF2B5EF4-FFF2-40B4-BE49-F238E27FC236}">
                <a16:creationId xmlns:a16="http://schemas.microsoft.com/office/drawing/2014/main" id="{4173426D-DF63-88F6-B465-A49C966E3B22}"/>
              </a:ext>
            </a:extLst>
          </p:cNvPr>
          <p:cNvPicPr>
            <a:picLocks noChangeAspect="1"/>
          </p:cNvPicPr>
          <p:nvPr/>
        </p:nvPicPr>
        <p:blipFill>
          <a:blip r:embed="rId2"/>
          <a:srcRect l="41790" r="28408" b="-1"/>
          <a:stretch/>
        </p:blipFill>
        <p:spPr>
          <a:xfrm>
            <a:off x="6082126" y="10"/>
            <a:ext cx="3061874" cy="6857990"/>
          </a:xfrm>
          <a:prstGeom prst="rect">
            <a:avLst/>
          </a:prstGeom>
        </p:spPr>
      </p:pic>
      <p:sp>
        <p:nvSpPr>
          <p:cNvPr id="4" name="Slide Number Placeholder 3">
            <a:extLst>
              <a:ext uri="{FF2B5EF4-FFF2-40B4-BE49-F238E27FC236}">
                <a16:creationId xmlns:a16="http://schemas.microsoft.com/office/drawing/2014/main" id="{E0FD7025-CD0D-CCB5-876A-0C95CB003CBB}"/>
              </a:ext>
            </a:extLst>
          </p:cNvPr>
          <p:cNvSpPr>
            <a:spLocks noGrp="1"/>
          </p:cNvSpPr>
          <p:nvPr>
            <p:ph type="sldNum" sz="quarter" idx="12"/>
          </p:nvPr>
        </p:nvSpPr>
        <p:spPr/>
        <p:txBody>
          <a:bodyPr/>
          <a:lstStyle/>
          <a:p>
            <a:fld id="{C1FF6DA9-008F-8B48-92A6-B652298478BF}" type="slidenum">
              <a:rPr lang="en-US" smtClean="0"/>
              <a:t>103</a:t>
            </a:fld>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33B40-5E96-154C-B1B5-1B3BEFDAF2A0}"/>
              </a:ext>
            </a:extLst>
          </p:cNvPr>
          <p:cNvSpPr>
            <a:spLocks noGrp="1"/>
          </p:cNvSpPr>
          <p:nvPr>
            <p:ph type="title"/>
          </p:nvPr>
        </p:nvSpPr>
        <p:spPr/>
        <p:txBody>
          <a:bodyPr/>
          <a:lstStyle/>
          <a:p>
            <a:r>
              <a:rPr lang="pl-PL" dirty="0" err="1"/>
              <a:t>Todoist</a:t>
            </a:r>
            <a:endParaRPr lang="pl-PL" dirty="0"/>
          </a:p>
        </p:txBody>
      </p:sp>
      <p:pic>
        <p:nvPicPr>
          <p:cNvPr id="6" name="Content Placeholder 5" descr="A screenshot of a phone&#10;&#10;Description automatically generated">
            <a:extLst>
              <a:ext uri="{FF2B5EF4-FFF2-40B4-BE49-F238E27FC236}">
                <a16:creationId xmlns:a16="http://schemas.microsoft.com/office/drawing/2014/main" id="{0924D2F9-A29A-79D7-0763-1166DA61FD47}"/>
              </a:ext>
            </a:extLst>
          </p:cNvPr>
          <p:cNvPicPr>
            <a:picLocks noGrp="1" noChangeAspect="1"/>
          </p:cNvPicPr>
          <p:nvPr>
            <p:ph idx="1"/>
          </p:nvPr>
        </p:nvPicPr>
        <p:blipFill>
          <a:blip r:embed="rId2"/>
          <a:stretch>
            <a:fillRect/>
          </a:stretch>
        </p:blipFill>
        <p:spPr>
          <a:xfrm>
            <a:off x="1029604" y="1600200"/>
            <a:ext cx="7084792" cy="4525963"/>
          </a:xfrm>
        </p:spPr>
      </p:pic>
      <p:sp>
        <p:nvSpPr>
          <p:cNvPr id="4" name="Slide Number Placeholder 3">
            <a:extLst>
              <a:ext uri="{FF2B5EF4-FFF2-40B4-BE49-F238E27FC236}">
                <a16:creationId xmlns:a16="http://schemas.microsoft.com/office/drawing/2014/main" id="{75C9160B-71B7-9144-D682-F25B4A34600C}"/>
              </a:ext>
            </a:extLst>
          </p:cNvPr>
          <p:cNvSpPr>
            <a:spLocks noGrp="1"/>
          </p:cNvSpPr>
          <p:nvPr>
            <p:ph type="sldNum" sz="quarter" idx="12"/>
          </p:nvPr>
        </p:nvSpPr>
        <p:spPr/>
        <p:txBody>
          <a:bodyPr/>
          <a:lstStyle/>
          <a:p>
            <a:fld id="{C1FF6DA9-008F-8B48-92A6-B652298478BF}" type="slidenum">
              <a:rPr lang="en-US" smtClean="0"/>
              <a:t>104</a:t>
            </a:fld>
            <a:endParaRPr lang="en-US"/>
          </a:p>
        </p:txBody>
      </p:sp>
    </p:spTree>
    <p:extLst>
      <p:ext uri="{BB962C8B-B14F-4D97-AF65-F5344CB8AC3E}">
        <p14:creationId xmlns:p14="http://schemas.microsoft.com/office/powerpoint/2010/main" val="36982619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500">
                <a:solidFill>
                  <a:srgbClr val="FFFFFF"/>
                </a:solidFill>
              </a:rPr>
              <a:t>Technika Karania w Aplikacjach</a:t>
            </a:r>
          </a:p>
        </p:txBody>
      </p:sp>
      <p:sp>
        <p:nvSpPr>
          <p:cNvPr id="3" name="Content Placeholder 2"/>
          <p:cNvSpPr>
            <a:spLocks noGrp="1"/>
          </p:cNvSpPr>
          <p:nvPr>
            <p:ph idx="1"/>
          </p:nvPr>
        </p:nvSpPr>
        <p:spPr>
          <a:xfrm>
            <a:off x="3436295" y="649480"/>
            <a:ext cx="2268977" cy="5546047"/>
          </a:xfrm>
        </p:spPr>
        <p:txBody>
          <a:bodyPr anchor="ctr">
            <a:normAutofit/>
          </a:bodyPr>
          <a:lstStyle/>
          <a:p>
            <a:r>
              <a:rPr lang="pl-PL" sz="1700"/>
              <a:t>Wielu projektantów aplikacji stosuje technikę karania użytkowników za niewykonanie zadań, tworząc motywację przez unikanie kary, a nie poprzez rzeczywiste chęci użytkowników do wykonywania zadania.</a:t>
            </a:r>
          </a:p>
        </p:txBody>
      </p:sp>
      <p:pic>
        <p:nvPicPr>
          <p:cNvPr id="5" name="Picture 4" descr="Osoba obserwująca pusty telefon">
            <a:extLst>
              <a:ext uri="{FF2B5EF4-FFF2-40B4-BE49-F238E27FC236}">
                <a16:creationId xmlns:a16="http://schemas.microsoft.com/office/drawing/2014/main" id="{F9ADAD37-1794-8067-22F8-1CBA046F3E75}"/>
              </a:ext>
            </a:extLst>
          </p:cNvPr>
          <p:cNvPicPr>
            <a:picLocks noChangeAspect="1"/>
          </p:cNvPicPr>
          <p:nvPr/>
        </p:nvPicPr>
        <p:blipFill>
          <a:blip r:embed="rId2"/>
          <a:srcRect l="50679" r="19519" b="-1"/>
          <a:stretch/>
        </p:blipFill>
        <p:spPr>
          <a:xfrm>
            <a:off x="6082126" y="10"/>
            <a:ext cx="3061874" cy="6857990"/>
          </a:xfrm>
          <a:prstGeom prst="rect">
            <a:avLst/>
          </a:prstGeom>
        </p:spPr>
      </p:pic>
      <p:sp>
        <p:nvSpPr>
          <p:cNvPr id="4" name="Slide Number Placeholder 3">
            <a:extLst>
              <a:ext uri="{FF2B5EF4-FFF2-40B4-BE49-F238E27FC236}">
                <a16:creationId xmlns:a16="http://schemas.microsoft.com/office/drawing/2014/main" id="{F490F71D-F96D-EC47-18BB-C84434BEC86E}"/>
              </a:ext>
            </a:extLst>
          </p:cNvPr>
          <p:cNvSpPr>
            <a:spLocks noGrp="1"/>
          </p:cNvSpPr>
          <p:nvPr>
            <p:ph type="sldNum" sz="quarter" idx="12"/>
          </p:nvPr>
        </p:nvSpPr>
        <p:spPr/>
        <p:txBody>
          <a:bodyPr/>
          <a:lstStyle/>
          <a:p>
            <a:fld id="{C1FF6DA9-008F-8B48-92A6-B652298478BF}" type="slidenum">
              <a:rPr lang="en-US" smtClean="0"/>
              <a:t>105</a:t>
            </a:fld>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5287" y="0"/>
            <a:ext cx="633870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 y="0"/>
            <a:ext cx="2808883"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7639" y="637762"/>
            <a:ext cx="1643086" cy="5576770"/>
          </a:xfrm>
        </p:spPr>
        <p:txBody>
          <a:bodyPr anchor="t">
            <a:normAutofit/>
          </a:bodyPr>
          <a:lstStyle/>
          <a:p>
            <a:pPr algn="l"/>
            <a:r>
              <a:rPr lang="pl-PL" sz="1700">
                <a:solidFill>
                  <a:schemeClr val="bg1"/>
                </a:solidFill>
              </a:rPr>
              <a:t>Podsumowanie – Efekt Kary na Motywację</a:t>
            </a:r>
          </a:p>
        </p:txBody>
      </p:sp>
      <p:sp>
        <p:nvSpPr>
          <p:cNvPr id="12" name="Rectangle 11">
            <a:extLst>
              <a:ext uri="{FF2B5EF4-FFF2-40B4-BE49-F238E27FC236}">
                <a16:creationId xmlns:a16="http://schemas.microsoft.com/office/drawing/2014/main" id="{B8EAE243-3A9F-4A46-B0D9-04C723A8A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1049" y="643465"/>
            <a:ext cx="3429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1049" y="850052"/>
            <a:ext cx="4792967" cy="5326911"/>
          </a:xfrm>
        </p:spPr>
        <p:txBody>
          <a:bodyPr>
            <a:normAutofit/>
          </a:bodyPr>
          <a:lstStyle/>
          <a:p>
            <a:r>
              <a:rPr lang="pl-PL" sz="2100"/>
              <a:t>Podsumowując, użytkownicy wykonują zadania, aby uniknąć kary, co może osłabić ich motywację do kontynuacji w przyszłości.</a:t>
            </a:r>
          </a:p>
        </p:txBody>
      </p:sp>
      <p:sp>
        <p:nvSpPr>
          <p:cNvPr id="4" name="Slide Number Placeholder 3">
            <a:extLst>
              <a:ext uri="{FF2B5EF4-FFF2-40B4-BE49-F238E27FC236}">
                <a16:creationId xmlns:a16="http://schemas.microsoft.com/office/drawing/2014/main" id="{C9FD38C2-DB9A-D6C9-D915-BABB7E7A6117}"/>
              </a:ext>
            </a:extLst>
          </p:cNvPr>
          <p:cNvSpPr>
            <a:spLocks noGrp="1"/>
          </p:cNvSpPr>
          <p:nvPr>
            <p:ph type="sldNum" sz="quarter" idx="12"/>
          </p:nvPr>
        </p:nvSpPr>
        <p:spPr/>
        <p:txBody>
          <a:bodyPr/>
          <a:lstStyle/>
          <a:p>
            <a:fld id="{C1FF6DA9-008F-8B48-92A6-B652298478BF}" type="slidenum">
              <a:rPr lang="en-US" smtClean="0"/>
              <a:t>106</a:t>
            </a:fld>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858" y="1683756"/>
            <a:ext cx="2336449" cy="2396359"/>
          </a:xfrm>
        </p:spPr>
        <p:txBody>
          <a:bodyPr anchor="b">
            <a:normAutofit/>
          </a:bodyPr>
          <a:lstStyle/>
          <a:p>
            <a:pPr algn="r">
              <a:lnSpc>
                <a:spcPct val="90000"/>
              </a:lnSpc>
            </a:pPr>
            <a:r>
              <a:rPr lang="pl-PL" sz="2700">
                <a:solidFill>
                  <a:srgbClr val="FFFFFF"/>
                </a:solidFill>
              </a:rPr>
              <a:t>Gamifikacja w Aplikacjach – Wprowadzenie</a:t>
            </a:r>
          </a:p>
        </p:txBody>
      </p:sp>
      <p:graphicFrame>
        <p:nvGraphicFramePr>
          <p:cNvPr id="5" name="Content Placeholder 2">
            <a:extLst>
              <a:ext uri="{FF2B5EF4-FFF2-40B4-BE49-F238E27FC236}">
                <a16:creationId xmlns:a16="http://schemas.microsoft.com/office/drawing/2014/main" id="{F3F3EF28-587B-6D83-1217-5BACA08C8F25}"/>
              </a:ext>
            </a:extLst>
          </p:cNvPr>
          <p:cNvGraphicFramePr>
            <a:graphicFrameLocks noGrp="1"/>
          </p:cNvGraphicFramePr>
          <p:nvPr>
            <p:ph idx="1"/>
            <p:extLst>
              <p:ext uri="{D42A27DB-BD31-4B8C-83A1-F6EECF244321}">
                <p14:modId xmlns:p14="http://schemas.microsoft.com/office/powerpoint/2010/main" val="2876040418"/>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sz="3700">
                <a:solidFill>
                  <a:srgbClr val="FFFFFF"/>
                </a:solidFill>
              </a:rPr>
              <a:t>Autonomia w Aplikacjach Jak Habitica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t>W aplikacjach takich jak Habitica czujemy się bardziej związani z wykonywanymi zadaniami dzięki możliwości personalizacji. To sprawia, że zmiana nawyków staje się bardziej atrakcyjna.</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5600700" cy="6858000"/>
            <a:chOff x="7467600" y="0"/>
            <a:chExt cx="4724400" cy="6858000"/>
          </a:xfrm>
        </p:grpSpPr>
        <p:sp>
          <p:nvSpPr>
            <p:cNvPr id="11" name="Rectangle 10">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27275"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990600"/>
            <a:ext cx="84582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857250" y="1676400"/>
            <a:ext cx="2857500" cy="3505200"/>
          </a:xfrm>
        </p:spPr>
        <p:txBody>
          <a:bodyPr anchor="t">
            <a:normAutofit/>
          </a:bodyPr>
          <a:lstStyle/>
          <a:p>
            <a:r>
              <a:rPr lang="pl-PL" sz="3500"/>
              <a:t>Superbetter – Nazewnictwo Misji</a:t>
            </a:r>
          </a:p>
        </p:txBody>
      </p:sp>
      <p:sp>
        <p:nvSpPr>
          <p:cNvPr id="3" name="Content Placeholder 2"/>
          <p:cNvSpPr>
            <a:spLocks noGrp="1"/>
          </p:cNvSpPr>
          <p:nvPr>
            <p:ph idx="1"/>
          </p:nvPr>
        </p:nvSpPr>
        <p:spPr>
          <a:xfrm>
            <a:off x="3886203" y="1676400"/>
            <a:ext cx="4229097" cy="3505200"/>
          </a:xfrm>
        </p:spPr>
        <p:txBody>
          <a:bodyPr>
            <a:normAutofit/>
          </a:bodyPr>
          <a:lstStyle/>
          <a:p>
            <a:r>
              <a:rPr lang="pl-PL" sz="2100">
                <a:solidFill>
                  <a:schemeClr val="tx1">
                    <a:alpha val="55000"/>
                  </a:schemeClr>
                </a:solidFill>
              </a:rPr>
              <a:t>Jednym z głównych elementów popularności Superbetter była możliwość samodzielnego nazwania swoich zadań jako „misje”, co dodawało poczucia celu i zaangażowania w wykonanie zadania.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500">
                <a:solidFill>
                  <a:srgbClr val="FFFFFF"/>
                </a:solidFill>
              </a:rPr>
              <a:t>Sekcja 3: Autonomia</a:t>
            </a:r>
          </a:p>
        </p:txBody>
      </p:sp>
      <p:sp>
        <p:nvSpPr>
          <p:cNvPr id="3" name="Content Placeholder 2"/>
          <p:cNvSpPr>
            <a:spLocks noGrp="1"/>
          </p:cNvSpPr>
          <p:nvPr>
            <p:ph idx="1"/>
          </p:nvPr>
        </p:nvSpPr>
        <p:spPr>
          <a:xfrm>
            <a:off x="3607694" y="649480"/>
            <a:ext cx="4916510" cy="5546047"/>
          </a:xfrm>
        </p:spPr>
        <p:txBody>
          <a:bodyPr anchor="ctr">
            <a:normAutofit/>
          </a:bodyPr>
          <a:lstStyle/>
          <a:p>
            <a:r>
              <a:rPr lang="pl-PL" sz="1700"/>
              <a:t>W lewym dolnym polu przypomnij sobie zagadnienia dotyczące autonomii – jak dać ludziom przestrzeń, aby byli sobą, jak słuchać ich, umożliwić im ryzyko niepowodzenia i zapewnić równowagę w statusie, aby nikt nie miał zbyt dużego ego.</a:t>
            </a:r>
          </a:p>
        </p:txBody>
      </p:sp>
      <p:sp>
        <p:nvSpPr>
          <p:cNvPr id="4" name="Slide Number Placeholder 3">
            <a:extLst>
              <a:ext uri="{FF2B5EF4-FFF2-40B4-BE49-F238E27FC236}">
                <a16:creationId xmlns:a16="http://schemas.microsoft.com/office/drawing/2014/main" id="{EFB490DA-4EE6-0330-CE88-3C998ED563B6}"/>
              </a:ext>
            </a:extLst>
          </p:cNvPr>
          <p:cNvSpPr>
            <a:spLocks noGrp="1"/>
          </p:cNvSpPr>
          <p:nvPr>
            <p:ph type="sldNum" sz="quarter" idx="12"/>
          </p:nvPr>
        </p:nvSpPr>
        <p:spPr/>
        <p:txBody>
          <a:bodyPr/>
          <a:lstStyle/>
          <a:p>
            <a:fld id="{C1FF6DA9-008F-8B48-92A6-B652298478BF}" type="slidenum">
              <a:rPr lang="en-US" smtClean="0"/>
              <a:t>11</a:t>
            </a:fld>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200">
                <a:solidFill>
                  <a:srgbClr val="FFFFFF"/>
                </a:solidFill>
              </a:rPr>
              <a:t>Awatar jako Czynnik Motywacyjny</a:t>
            </a:r>
          </a:p>
        </p:txBody>
      </p:sp>
      <p:sp>
        <p:nvSpPr>
          <p:cNvPr id="3" name="Content Placeholder 2"/>
          <p:cNvSpPr>
            <a:spLocks noGrp="1"/>
          </p:cNvSpPr>
          <p:nvPr>
            <p:ph idx="1"/>
          </p:nvPr>
        </p:nvSpPr>
        <p:spPr>
          <a:xfrm>
            <a:off x="3607694" y="649480"/>
            <a:ext cx="4916510" cy="5546047"/>
          </a:xfrm>
        </p:spPr>
        <p:txBody>
          <a:bodyPr anchor="ctr">
            <a:normAutofit/>
          </a:bodyPr>
          <a:lstStyle/>
          <a:p>
            <a:r>
              <a:rPr lang="pl-PL" sz="1700"/>
              <a:t>Pozwalając użytkownikom wybrać awatara, można bardziej ich zaangażować i zmotywować do uczestnictwa oraz wytrwałości w dążeniu do celu.</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sz="4100">
                <a:solidFill>
                  <a:srgbClr val="FFFFFF"/>
                </a:solidFill>
              </a:rPr>
              <a:t>Wirtualna Waluta w Habitica</a:t>
            </a:r>
          </a:p>
        </p:txBody>
      </p:sp>
      <p:sp>
        <p:nvSpPr>
          <p:cNvPr id="24" name="Arc 2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rPr lang="pl-PL"/>
              <a:t>W Habitica, wirtualna waluta zdobyta za zadania może być wymieniona na przedmioty, które postać może wykorzystać. To daje użytkownikowi autonomię w podejmowaniu decyzji o wydatkach.</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sz="3700">
                <a:solidFill>
                  <a:srgbClr val="FFFFFF"/>
                </a:solidFill>
              </a:rPr>
              <a:t>Duolingo – Waluta Lingos i Motywacja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t>Duolingo posiada własną walutę – lingos, które można wymieniać na lekcje, aktywności lub stroje dla postaci sowy, co zwiększa zaangażowanie użytkowników.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sz="3700">
                <a:solidFill>
                  <a:srgbClr val="FFFFFF"/>
                </a:solidFill>
              </a:rPr>
              <a:t>Zamrożenie Serii w Duolingo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t>Funkcja „zamrożenia serii” w Duolingo pozwala na przerwanie serii na jeden dzień, co może działać demotywująco i osłabiać wewnętrzną motywację do nauki.</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sz="3100">
                <a:solidFill>
                  <a:srgbClr val="FFFFFF"/>
                </a:solidFill>
              </a:rPr>
              <a:t>Efekt Dysonansu Poznawczego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t>Dysonans poznawczy pojawia się, gdy mamy dwa powody do nauki: nagroda i chęć samodzielnego nauki, co może osłabić naturalną motywację do nauki w dłuższej perspektywie.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sz="2800">
                <a:solidFill>
                  <a:srgbClr val="FFFFFF"/>
                </a:solidFill>
              </a:rPr>
              <a:t>Autonomia i Powrót Użytkowników</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t>Aplikacje takie jak Habitica i Bounty Tasker przyciągają użytkowników, dając im wirtualną walutę, którą mogą wydawać według własnych preferencji, co wspiera powtarzalność korzystania z aplikacji.</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01417" y="1138036"/>
            <a:ext cx="4083287" cy="1402470"/>
          </a:xfrm>
        </p:spPr>
        <p:txBody>
          <a:bodyPr anchor="t">
            <a:normAutofit/>
          </a:bodyPr>
          <a:lstStyle/>
          <a:p>
            <a:r>
              <a:rPr lang="pl-PL" sz="2800"/>
              <a:t>Programy Lojalnościowe i Status w Liniach Lotniczych</a:t>
            </a:r>
          </a:p>
        </p:txBody>
      </p:sp>
      <p:pic>
        <p:nvPicPr>
          <p:cNvPr id="5" name="Picture 4">
            <a:extLst>
              <a:ext uri="{FF2B5EF4-FFF2-40B4-BE49-F238E27FC236}">
                <a16:creationId xmlns:a16="http://schemas.microsoft.com/office/drawing/2014/main" id="{B063D3F4-8BC6-B334-A82D-29C02690573F}"/>
              </a:ext>
            </a:extLst>
          </p:cNvPr>
          <p:cNvPicPr>
            <a:picLocks noChangeAspect="1"/>
          </p:cNvPicPr>
          <p:nvPr/>
        </p:nvPicPr>
        <p:blipFill>
          <a:blip r:embed="rId2"/>
          <a:srcRect l="20112" r="42285" b="-1"/>
          <a:stretch/>
        </p:blipFill>
        <p:spPr>
          <a:xfrm>
            <a:off x="20" y="10"/>
            <a:ext cx="3863363"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78772" y="871146"/>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401417" y="2551176"/>
            <a:ext cx="4083287" cy="3591207"/>
          </a:xfrm>
        </p:spPr>
        <p:txBody>
          <a:bodyPr>
            <a:normAutofit/>
          </a:bodyPr>
          <a:lstStyle/>
          <a:p>
            <a:r>
              <a:rPr lang="pl-PL" sz="1700"/>
              <a:t>Większość linii lotniczych oferuje programy lojalnościowe z kartami złotymi, platynowymi i srebrnymi. Niektórzy pasażerowie mogą korzystać z salonów i dodatkowych przywilejów na pokładzie, ale wartość tych nagród nie jest duża.</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01417" y="1138036"/>
            <a:ext cx="4083287" cy="1402470"/>
          </a:xfrm>
        </p:spPr>
        <p:txBody>
          <a:bodyPr anchor="t">
            <a:normAutofit/>
          </a:bodyPr>
          <a:lstStyle/>
          <a:p>
            <a:r>
              <a:rPr lang="pl-PL" sz="2800"/>
              <a:t>Złote i Platynowe Karty – Różnice w Statusie</a:t>
            </a:r>
          </a:p>
        </p:txBody>
      </p:sp>
      <p:pic>
        <p:nvPicPr>
          <p:cNvPr id="5" name="Picture 4" descr="Stos kart bankowych">
            <a:extLst>
              <a:ext uri="{FF2B5EF4-FFF2-40B4-BE49-F238E27FC236}">
                <a16:creationId xmlns:a16="http://schemas.microsoft.com/office/drawing/2014/main" id="{5741073F-4EBD-01C9-6215-2B84A9E552FD}"/>
              </a:ext>
            </a:extLst>
          </p:cNvPr>
          <p:cNvPicPr>
            <a:picLocks noChangeAspect="1"/>
          </p:cNvPicPr>
          <p:nvPr/>
        </p:nvPicPr>
        <p:blipFill>
          <a:blip r:embed="rId2"/>
          <a:srcRect l="55553" r="6704" b="2"/>
          <a:stretch/>
        </p:blipFill>
        <p:spPr>
          <a:xfrm>
            <a:off x="20" y="10"/>
            <a:ext cx="3863363"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78772" y="871146"/>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401417" y="2551176"/>
            <a:ext cx="4083287" cy="3591207"/>
          </a:xfrm>
        </p:spPr>
        <p:txBody>
          <a:bodyPr>
            <a:normAutofit/>
          </a:bodyPr>
          <a:lstStyle/>
          <a:p>
            <a:r>
              <a:rPr lang="pl-PL" sz="1700"/>
              <a:t>Posiadacz platynowej karty czuje się bardziej prestiżowo, mając dostęp do salonu na lotnisku i lepsze traktowanie. Dlaczego jednak jedni otrzymują złote, a inni platynowe karty?</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01417" y="1138036"/>
            <a:ext cx="4083287" cy="1402470"/>
          </a:xfrm>
        </p:spPr>
        <p:txBody>
          <a:bodyPr anchor="t">
            <a:normAutofit/>
          </a:bodyPr>
          <a:lstStyle/>
          <a:p>
            <a:r>
              <a:rPr lang="pl-PL" sz="2800"/>
              <a:t>Poczucie Prestiżu i Otwarte Drzwi</a:t>
            </a:r>
          </a:p>
        </p:txBody>
      </p:sp>
      <p:pic>
        <p:nvPicPr>
          <p:cNvPr id="5" name="Picture 4" descr="Otwarte drzwi na niebieską ścianie">
            <a:extLst>
              <a:ext uri="{FF2B5EF4-FFF2-40B4-BE49-F238E27FC236}">
                <a16:creationId xmlns:a16="http://schemas.microsoft.com/office/drawing/2014/main" id="{73DB2016-062A-034B-1454-3123C835A78B}"/>
              </a:ext>
            </a:extLst>
          </p:cNvPr>
          <p:cNvPicPr>
            <a:picLocks noChangeAspect="1"/>
          </p:cNvPicPr>
          <p:nvPr/>
        </p:nvPicPr>
        <p:blipFill>
          <a:blip r:embed="rId2"/>
          <a:srcRect l="3162" r="61630"/>
          <a:stretch/>
        </p:blipFill>
        <p:spPr>
          <a:xfrm>
            <a:off x="20" y="10"/>
            <a:ext cx="3863363"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78772" y="871146"/>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401417" y="2551176"/>
            <a:ext cx="4083287" cy="3591207"/>
          </a:xfrm>
        </p:spPr>
        <p:txBody>
          <a:bodyPr>
            <a:normAutofit/>
          </a:bodyPr>
          <a:lstStyle/>
          <a:p>
            <a:r>
              <a:rPr lang="pl-PL" sz="1700"/>
              <a:t>Osoby chętnie płacą więcej za poczucie prestiżu, nawet jeśli to tylko otwieranie drzwi. Status pozwala poczuć się wyjątkowo, choć większość z nas może twierdzić, że status nie jest ważny, ale w głębi duszy go lubimy.</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a:solidFill>
                  <a:srgbClr val="FFFFFF"/>
                </a:solidFill>
              </a:rPr>
              <a:t>Rola Awersji do Strat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t>Co dzieje się, gdy linia lotnicza informuje, że nie możemy już korzystać z salonu? Posiadanie statusu może nie być kluczowe, ale jego utrata to coś zupełnie innego. To jest przykład awersji do strat.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500">
                <a:solidFill>
                  <a:srgbClr val="FFFFFF"/>
                </a:solidFill>
              </a:rPr>
              <a:t>Sekcja 4: Wspólnota</a:t>
            </a:r>
          </a:p>
        </p:txBody>
      </p:sp>
      <p:sp>
        <p:nvSpPr>
          <p:cNvPr id="3" name="Content Placeholder 2"/>
          <p:cNvSpPr>
            <a:spLocks noGrp="1"/>
          </p:cNvSpPr>
          <p:nvPr>
            <p:ph idx="1"/>
          </p:nvPr>
        </p:nvSpPr>
        <p:spPr>
          <a:xfrm>
            <a:off x="3607694" y="649480"/>
            <a:ext cx="4916510" cy="5546047"/>
          </a:xfrm>
        </p:spPr>
        <p:txBody>
          <a:bodyPr anchor="ctr">
            <a:normAutofit/>
          </a:bodyPr>
          <a:lstStyle/>
          <a:p>
            <a:r>
              <a:rPr lang="pl-PL" sz="1700"/>
              <a:t>W prawym dolnym polu zanotuj swoje uwagi na temat wspólnoty – jak uczynić zadania przyjemnymi i dać ludziom możliwość pokazania się jako autentyczni, aby mogli nawiązać głębokie, prawdziwe relacje.</a:t>
            </a:r>
          </a:p>
        </p:txBody>
      </p:sp>
      <p:sp>
        <p:nvSpPr>
          <p:cNvPr id="4" name="Slide Number Placeholder 3">
            <a:extLst>
              <a:ext uri="{FF2B5EF4-FFF2-40B4-BE49-F238E27FC236}">
                <a16:creationId xmlns:a16="http://schemas.microsoft.com/office/drawing/2014/main" id="{13DEEC36-EF0E-B894-0B16-B154A6A342F4}"/>
              </a:ext>
            </a:extLst>
          </p:cNvPr>
          <p:cNvSpPr>
            <a:spLocks noGrp="1"/>
          </p:cNvSpPr>
          <p:nvPr>
            <p:ph type="sldNum" sz="quarter" idx="12"/>
          </p:nvPr>
        </p:nvSpPr>
        <p:spPr/>
        <p:txBody>
          <a:bodyPr/>
          <a:lstStyle/>
          <a:p>
            <a:fld id="{C1FF6DA9-008F-8B48-92A6-B652298478BF}" type="slidenum">
              <a:rPr lang="en-US" smtClean="0"/>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 y="1138036"/>
            <a:ext cx="3064248" cy="1402470"/>
          </a:xfrm>
        </p:spPr>
        <p:txBody>
          <a:bodyPr anchor="t">
            <a:normAutofit/>
          </a:bodyPr>
          <a:lstStyle/>
          <a:p>
            <a:r>
              <a:rPr lang="pl-PL" sz="2800"/>
              <a:t>Karty Lojalnościowe Starbucks</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71500" y="2551176"/>
            <a:ext cx="3064248" cy="3591207"/>
          </a:xfrm>
        </p:spPr>
        <p:txBody>
          <a:bodyPr>
            <a:normAutofit/>
          </a:bodyPr>
          <a:lstStyle/>
          <a:p>
            <a:r>
              <a:rPr lang="pl-PL" sz="1700"/>
              <a:t>Karta lojalnościowa Starbucks oferuje darmowy kawałek ciasta w dniu urodzin. Choć to drobny bonus, jego utrata sprawia, że zaczynamy za nim tęsknić. To nie chodzi o ciasto, a o uczucie wyróżnienia.</a:t>
            </a:r>
          </a:p>
        </p:txBody>
      </p:sp>
      <p:pic>
        <p:nvPicPr>
          <p:cNvPr id="5" name="Picture 4" descr="Chocolate cake with candles">
            <a:extLst>
              <a:ext uri="{FF2B5EF4-FFF2-40B4-BE49-F238E27FC236}">
                <a16:creationId xmlns:a16="http://schemas.microsoft.com/office/drawing/2014/main" id="{1610F8AC-BBB6-ECA5-7BF1-CD8CBEB16287}"/>
              </a:ext>
            </a:extLst>
          </p:cNvPr>
          <p:cNvPicPr>
            <a:picLocks noChangeAspect="1"/>
          </p:cNvPicPr>
          <p:nvPr/>
        </p:nvPicPr>
        <p:blipFill>
          <a:blip r:embed="rId2"/>
          <a:srcRect l="4590" r="14935"/>
          <a:stretch/>
        </p:blipFill>
        <p:spPr>
          <a:xfrm>
            <a:off x="4238244" y="10"/>
            <a:ext cx="4905756" cy="6857990"/>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Znaczenie Przypisania Statusu</a:t>
            </a:r>
          </a:p>
        </p:txBody>
      </p:sp>
      <p:sp>
        <p:nvSpPr>
          <p:cNvPr id="3" name="Content Placeholder 2"/>
          <p:cNvSpPr>
            <a:spLocks noGrp="1"/>
          </p:cNvSpPr>
          <p:nvPr>
            <p:ph idx="1"/>
          </p:nvPr>
        </p:nvSpPr>
        <p:spPr/>
        <p:txBody>
          <a:bodyPr/>
          <a:lstStyle/>
          <a:p>
            <a:r>
              <a:t>Foursquare przyznawał status „króla” miejsca użytkownikom, którzy często tam przebywali. Prawdziwym powodem nadania komuś statusu jest możliwość jego odebrania, co zwiększa ich zaangażowanie.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 y="1138036"/>
            <a:ext cx="3064248" cy="1402470"/>
          </a:xfrm>
        </p:spPr>
        <p:txBody>
          <a:bodyPr anchor="t">
            <a:normAutofit/>
          </a:bodyPr>
          <a:lstStyle/>
          <a:p>
            <a:r>
              <a:rPr lang="pl-PL" sz="2800"/>
              <a:t>Status jako Nagroda Zewnętrzna</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71500" y="2551176"/>
            <a:ext cx="3064248" cy="3591207"/>
          </a:xfrm>
        </p:spPr>
        <p:txBody>
          <a:bodyPr>
            <a:normAutofit/>
          </a:bodyPr>
          <a:lstStyle/>
          <a:p>
            <a:r>
              <a:rPr lang="pl-PL" sz="1700"/>
              <a:t>Status to nagroda zewnętrzna. Ludzie nigdy nie będą w pełni zadowoleni, zawsze będzie wyższa pozycja do zdobycia. To sprawia, że posiadanie statusu nie daje trwałego zadowolenia.</a:t>
            </a:r>
          </a:p>
        </p:txBody>
      </p:sp>
      <p:pic>
        <p:nvPicPr>
          <p:cNvPr id="5" name="Picture 4" descr="Złoty medal">
            <a:extLst>
              <a:ext uri="{FF2B5EF4-FFF2-40B4-BE49-F238E27FC236}">
                <a16:creationId xmlns:a16="http://schemas.microsoft.com/office/drawing/2014/main" id="{5E3EDDC7-6275-36EC-E612-8E02F6F9B02D}"/>
              </a:ext>
            </a:extLst>
          </p:cNvPr>
          <p:cNvPicPr>
            <a:picLocks noChangeAspect="1"/>
          </p:cNvPicPr>
          <p:nvPr/>
        </p:nvPicPr>
        <p:blipFill>
          <a:blip r:embed="rId2"/>
          <a:srcRect l="9795" r="42455" b="-1"/>
          <a:stretch/>
        </p:blipFill>
        <p:spPr>
          <a:xfrm>
            <a:off x="4238244" y="10"/>
            <a:ext cx="4905756" cy="685799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 y="1138036"/>
            <a:ext cx="3064248" cy="1402470"/>
          </a:xfrm>
        </p:spPr>
        <p:txBody>
          <a:bodyPr anchor="t">
            <a:normAutofit/>
          </a:bodyPr>
          <a:lstStyle/>
          <a:p>
            <a:r>
              <a:rPr lang="pl-PL" sz="2800"/>
              <a:t>Tymczasowy Status a Motywacja</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71500" y="2551176"/>
            <a:ext cx="3064248" cy="3591207"/>
          </a:xfrm>
        </p:spPr>
        <p:txBody>
          <a:bodyPr>
            <a:normAutofit/>
          </a:bodyPr>
          <a:lstStyle/>
          <a:p>
            <a:r>
              <a:rPr lang="pl-PL" sz="1700"/>
              <a:t>Karty lojalnościowe mogą motywować w krótkiej perspektywie, ale nadawanie tymczasowego statusu może wywoływać negatywne emocje. Należy unikać mechanizmów nadających wyższy status, zwłaszcza jeśli jest on tymczasowy.</a:t>
            </a:r>
          </a:p>
        </p:txBody>
      </p:sp>
      <p:pic>
        <p:nvPicPr>
          <p:cNvPr id="5" name="Picture 4" descr="Rysunki na papierze kolorowym">
            <a:extLst>
              <a:ext uri="{FF2B5EF4-FFF2-40B4-BE49-F238E27FC236}">
                <a16:creationId xmlns:a16="http://schemas.microsoft.com/office/drawing/2014/main" id="{5896ACFF-C5DF-D1B8-5397-181B6F0FD213}"/>
              </a:ext>
            </a:extLst>
          </p:cNvPr>
          <p:cNvPicPr>
            <a:picLocks noChangeAspect="1"/>
          </p:cNvPicPr>
          <p:nvPr/>
        </p:nvPicPr>
        <p:blipFill>
          <a:blip r:embed="rId2"/>
          <a:srcRect l="15997" r="36254" b="-1"/>
          <a:stretch/>
        </p:blipFill>
        <p:spPr>
          <a:xfrm>
            <a:off x="4238244" y="10"/>
            <a:ext cx="4905756" cy="6857990"/>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 y="1138036"/>
            <a:ext cx="3064248" cy="1402470"/>
          </a:xfrm>
        </p:spPr>
        <p:txBody>
          <a:bodyPr anchor="t">
            <a:normAutofit/>
          </a:bodyPr>
          <a:lstStyle/>
          <a:p>
            <a:r>
              <a:rPr lang="pl-PL" sz="2800"/>
              <a:t>Podsumowanie – Negatywne Emocje i Status</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71500" y="2551176"/>
            <a:ext cx="3064248" cy="3591207"/>
          </a:xfrm>
        </p:spPr>
        <p:txBody>
          <a:bodyPr>
            <a:normAutofit/>
          </a:bodyPr>
          <a:lstStyle/>
          <a:p>
            <a:r>
              <a:rPr lang="pl-PL" sz="1700"/>
              <a:t>Stosowanie statusu jako mechanizmu motywacyjnego opiera się na negatywnych emocjach i poczuciu straty. Ludzie będą to akceptować tylko przez ograniczony czas, co nie jest długoterminową strategią motywacyjną.</a:t>
            </a:r>
          </a:p>
        </p:txBody>
      </p:sp>
      <p:pic>
        <p:nvPicPr>
          <p:cNvPr id="5" name="Picture 4" descr="A close-up of an escalator&#10;&#10;Description automatically generated">
            <a:extLst>
              <a:ext uri="{FF2B5EF4-FFF2-40B4-BE49-F238E27FC236}">
                <a16:creationId xmlns:a16="http://schemas.microsoft.com/office/drawing/2014/main" id="{DDF14005-2B42-8174-E777-7C5AC6FED8C1}"/>
              </a:ext>
            </a:extLst>
          </p:cNvPr>
          <p:cNvPicPr>
            <a:picLocks noChangeAspect="1"/>
          </p:cNvPicPr>
          <p:nvPr/>
        </p:nvPicPr>
        <p:blipFill>
          <a:blip r:embed="rId2"/>
          <a:srcRect l="26021" r="33742"/>
          <a:stretch/>
        </p:blipFill>
        <p:spPr>
          <a:xfrm>
            <a:off x="4238244" y="10"/>
            <a:ext cx="4905756" cy="6857990"/>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01417" y="1138036"/>
            <a:ext cx="4083287" cy="1402470"/>
          </a:xfrm>
        </p:spPr>
        <p:txBody>
          <a:bodyPr anchor="t">
            <a:normAutofit/>
          </a:bodyPr>
          <a:lstStyle/>
          <a:p>
            <a:r>
              <a:rPr lang="pl-PL" sz="2800"/>
              <a:t>Loteria z Fotoradarem – Przykład Gamifikacji</a:t>
            </a:r>
          </a:p>
        </p:txBody>
      </p:sp>
      <p:pic>
        <p:nvPicPr>
          <p:cNvPr id="13" name="Picture 12" descr="Okresowa tabela elementów">
            <a:extLst>
              <a:ext uri="{FF2B5EF4-FFF2-40B4-BE49-F238E27FC236}">
                <a16:creationId xmlns:a16="http://schemas.microsoft.com/office/drawing/2014/main" id="{A0673574-6AC6-6AF5-43D7-06EB6FE29E9C}"/>
              </a:ext>
            </a:extLst>
          </p:cNvPr>
          <p:cNvPicPr>
            <a:picLocks noChangeAspect="1"/>
          </p:cNvPicPr>
          <p:nvPr/>
        </p:nvPicPr>
        <p:blipFill>
          <a:blip r:embed="rId2"/>
          <a:srcRect l="32359" r="30179"/>
          <a:stretch/>
        </p:blipFill>
        <p:spPr>
          <a:xfrm>
            <a:off x="20" y="10"/>
            <a:ext cx="3863363" cy="6857990"/>
          </a:xfrm>
          <a:prstGeom prst="rect">
            <a:avLst/>
          </a:prstGeom>
        </p:spPr>
      </p:pic>
      <p:cxnSp>
        <p:nvCxnSpPr>
          <p:cNvPr id="14" name="Straight Connector 1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78772" y="871146"/>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401417" y="2551176"/>
            <a:ext cx="4083287" cy="3591207"/>
          </a:xfrm>
        </p:spPr>
        <p:txBody>
          <a:bodyPr>
            <a:normAutofit/>
          </a:bodyPr>
          <a:lstStyle/>
          <a:p>
            <a:r>
              <a:rPr lang="pl-PL" sz="1700"/>
              <a:t>Loteria z fotoradarem to popularny przykład gamifikacji. Dowodzi, jak natychmiastowa informacja zwrotna może motywować kierowców do zmiany zachowań na drodze.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0699" y="687480"/>
            <a:ext cx="5605629" cy="994172"/>
          </a:xfrm>
        </p:spPr>
        <p:txBody>
          <a:bodyPr>
            <a:normAutofit/>
          </a:bodyPr>
          <a:lstStyle/>
          <a:p>
            <a:pPr>
              <a:lnSpc>
                <a:spcPct val="90000"/>
              </a:lnSpc>
            </a:pPr>
            <a:r>
              <a:rPr lang="pl-PL" sz="2700"/>
              <a:t>Motywacja Poprzez Natychmiastową Informację Zwrotną</a:t>
            </a:r>
          </a:p>
        </p:txBody>
      </p:sp>
      <p:sp>
        <p:nvSpPr>
          <p:cNvPr id="3" name="Content Placeholder 2"/>
          <p:cNvSpPr>
            <a:spLocks noGrp="1"/>
          </p:cNvSpPr>
          <p:nvPr>
            <p:ph idx="1"/>
          </p:nvPr>
        </p:nvSpPr>
        <p:spPr>
          <a:xfrm>
            <a:off x="852321" y="2227943"/>
            <a:ext cx="5033221" cy="3788227"/>
          </a:xfrm>
        </p:spPr>
        <p:txBody>
          <a:bodyPr anchor="ctr">
            <a:normAutofit/>
          </a:bodyPr>
          <a:lstStyle/>
          <a:p>
            <a:r>
              <a:rPr lang="pl-PL" sz="2100"/>
              <a:t>Wprowadzenie ekranów wyświetlających aktualną prędkość okazało się bardziej skuteczne niż mandaty. Ten nowy sposób prezentacji informacji zwrotnej motywuje bardziej niż kara finansowa.</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Graphic 6" descr="Checkmark">
            <a:extLst>
              <a:ext uri="{FF2B5EF4-FFF2-40B4-BE49-F238E27FC236}">
                <a16:creationId xmlns:a16="http://schemas.microsoft.com/office/drawing/2014/main" id="{D173F09A-2E98-24CA-74FD-C7DA4218AF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sz="3700">
                <a:solidFill>
                  <a:srgbClr val="FFFFFF"/>
                </a:solidFill>
              </a:rPr>
              <a:t>Fotoradary a Kara Finansowa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t>W Wielkiej Brytanii kara za przekroczenie prędkości wynosi około 30 funtów, jednak wiele osób nadal przekracza prędkość mimo obecności fotoradarów.</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pPr>
              <a:lnSpc>
                <a:spcPct val="90000"/>
              </a:lnSpc>
            </a:pPr>
            <a:r>
              <a:rPr lang="pl-PL" sz="3100">
                <a:solidFill>
                  <a:srgbClr val="FFFFFF"/>
                </a:solidFill>
              </a:rPr>
              <a:t>Przykład ze Szwecji – Nagradzanie Bezpiecznych Kierowców</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t>Miasto w Szwecji poszło krok dalej – osoby przekraczające prędkość nadal otrzymują mandaty, ale pieniądze z tych mandatów przeznaczono na nagrody dla kierowców przestrzegających przepisów.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a:solidFill>
                  <a:srgbClr val="FFFFFF"/>
                </a:solidFill>
              </a:rPr>
              <a:t>Loteria i Losowy Element Nagrody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t>Środki z mandatów były zbierane przez cały miesiąc i trafiały do loterii, w której wszystkie samochody, które nie przekroczyły prędkości, miały szansę na wygraną. To wprowadza element losowy i zwiększa ekscytację.</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500">
                <a:solidFill>
                  <a:srgbClr val="FFFFFF"/>
                </a:solidFill>
              </a:rPr>
              <a:t>Do dzieła!</a:t>
            </a:r>
          </a:p>
        </p:txBody>
      </p:sp>
      <p:sp>
        <p:nvSpPr>
          <p:cNvPr id="3" name="Content Placeholder 2"/>
          <p:cNvSpPr>
            <a:spLocks noGrp="1"/>
          </p:cNvSpPr>
          <p:nvPr>
            <p:ph idx="1"/>
          </p:nvPr>
        </p:nvSpPr>
        <p:spPr>
          <a:xfrm>
            <a:off x="3436295" y="649480"/>
            <a:ext cx="2268977" cy="5546047"/>
          </a:xfrm>
        </p:spPr>
        <p:txBody>
          <a:bodyPr anchor="ctr">
            <a:normAutofit/>
          </a:bodyPr>
          <a:lstStyle/>
          <a:p>
            <a:r>
              <a:rPr lang="pl-PL" sz="1700"/>
              <a:t>Wypełnij wszystkie cztery pola maksymalnie – im więcej czasu spędzisz nad pomysłami, tym lepiej.</a:t>
            </a:r>
          </a:p>
        </p:txBody>
      </p:sp>
      <p:pic>
        <p:nvPicPr>
          <p:cNvPr id="18" name="Picture 17" descr="Rośliny w polu">
            <a:extLst>
              <a:ext uri="{FF2B5EF4-FFF2-40B4-BE49-F238E27FC236}">
                <a16:creationId xmlns:a16="http://schemas.microsoft.com/office/drawing/2014/main" id="{291C5474-651F-AFE2-9374-0862BEE18E30}"/>
              </a:ext>
            </a:extLst>
          </p:cNvPr>
          <p:cNvPicPr>
            <a:picLocks noChangeAspect="1"/>
          </p:cNvPicPr>
          <p:nvPr/>
        </p:nvPicPr>
        <p:blipFill>
          <a:blip r:embed="rId2"/>
          <a:srcRect l="39528" r="30670" b="-1"/>
          <a:stretch/>
        </p:blipFill>
        <p:spPr>
          <a:xfrm>
            <a:off x="6082126" y="10"/>
            <a:ext cx="3061874" cy="6857990"/>
          </a:xfrm>
          <a:prstGeom prst="rect">
            <a:avLst/>
          </a:prstGeom>
        </p:spPr>
      </p:pic>
      <p:sp>
        <p:nvSpPr>
          <p:cNvPr id="4" name="Slide Number Placeholder 3">
            <a:extLst>
              <a:ext uri="{FF2B5EF4-FFF2-40B4-BE49-F238E27FC236}">
                <a16:creationId xmlns:a16="http://schemas.microsoft.com/office/drawing/2014/main" id="{ADA8B4B4-4153-35C7-F58A-EFCF1EF2E680}"/>
              </a:ext>
            </a:extLst>
          </p:cNvPr>
          <p:cNvSpPr>
            <a:spLocks noGrp="1"/>
          </p:cNvSpPr>
          <p:nvPr>
            <p:ph type="sldNum" sz="quarter" idx="12"/>
          </p:nvPr>
        </p:nvSpPr>
        <p:spPr/>
        <p:txBody>
          <a:bodyPr/>
          <a:lstStyle/>
          <a:p>
            <a:fld id="{C1FF6DA9-008F-8B48-92A6-B652298478BF}" type="slidenum">
              <a:rPr lang="en-US" smtClean="0"/>
              <a:t>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sz="3400">
                <a:solidFill>
                  <a:srgbClr val="FFFFFF"/>
                </a:solidFill>
              </a:rPr>
              <a:t>Wpływ Loterii na Zachowanie Kierowców</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t>Jeśli regularnie jeździsz tą drogą, pilnowanie prędkości zwiększa szanse na wygraną, co zachęca do przestrzegania przepisów. Loteria działa jako dodatkowy motywator dla kierowców.</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54"/>
            <a:ext cx="9144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29000" y="601744"/>
            <a:ext cx="5086350" cy="1338696"/>
          </a:xfrm>
        </p:spPr>
        <p:txBody>
          <a:bodyPr>
            <a:normAutofit/>
          </a:bodyPr>
          <a:lstStyle/>
          <a:p>
            <a:pPr>
              <a:lnSpc>
                <a:spcPct val="90000"/>
              </a:lnSpc>
            </a:pPr>
            <a:r>
              <a:rPr lang="pl-PL" sz="3400"/>
              <a:t>Znaczenie Wspólnego Dążenia do Bezpieczeństwa</a:t>
            </a:r>
          </a:p>
        </p:txBody>
      </p:sp>
      <p:pic>
        <p:nvPicPr>
          <p:cNvPr id="5" name="Picture 4" descr="Czas na dłonie">
            <a:extLst>
              <a:ext uri="{FF2B5EF4-FFF2-40B4-BE49-F238E27FC236}">
                <a16:creationId xmlns:a16="http://schemas.microsoft.com/office/drawing/2014/main" id="{D450A450-CEA3-8674-2662-545A66285485}"/>
              </a:ext>
            </a:extLst>
          </p:cNvPr>
          <p:cNvPicPr>
            <a:picLocks noChangeAspect="1"/>
          </p:cNvPicPr>
          <p:nvPr/>
        </p:nvPicPr>
        <p:blipFill>
          <a:blip r:embed="rId2"/>
          <a:srcRect l="29968" r="42726"/>
          <a:stretch/>
        </p:blipFill>
        <p:spPr>
          <a:xfrm>
            <a:off x="20" y="10"/>
            <a:ext cx="281604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p:cNvSpPr>
            <a:spLocks noGrp="1"/>
          </p:cNvSpPr>
          <p:nvPr>
            <p:ph idx="1"/>
          </p:nvPr>
        </p:nvSpPr>
        <p:spPr>
          <a:xfrm>
            <a:off x="3429000" y="2201958"/>
            <a:ext cx="5086350" cy="3900730"/>
          </a:xfrm>
        </p:spPr>
        <p:txBody>
          <a:bodyPr anchor="t">
            <a:normAutofit/>
          </a:bodyPr>
          <a:lstStyle/>
          <a:p>
            <a:r>
              <a:rPr lang="pl-PL" sz="1700"/>
              <a:t>Każdy dobrze nastawiony kierowca ma dodatkowy powód, by nie przekraczać prędkości – razem wspierają bezpieczeństwo na drodze, a bezpieczna jazda staje się wspólnym celem.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4168866" cy="1325563"/>
          </a:xfrm>
        </p:spPr>
        <p:txBody>
          <a:bodyPr>
            <a:normAutofit/>
          </a:bodyPr>
          <a:lstStyle/>
          <a:p>
            <a:pPr>
              <a:lnSpc>
                <a:spcPct val="90000"/>
              </a:lnSpc>
            </a:pPr>
            <a:r>
              <a:rPr lang="pl-PL" sz="2800"/>
              <a:t>Podsumowanie – Finansowa Nagroda i Gamifikacja</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28650" y="1825625"/>
            <a:ext cx="4168866" cy="4351338"/>
          </a:xfrm>
        </p:spPr>
        <p:txBody>
          <a:bodyPr>
            <a:normAutofit/>
          </a:bodyPr>
          <a:lstStyle/>
          <a:p>
            <a:r>
              <a:rPr lang="pl-PL" sz="3000"/>
              <a:t>Podsumowując, prostą finansową nagrodę można zamienić w grę poprzez zebranie środków i stworzenie losowego wydarzenia, co zwiększa zaangażowanie i motywację kierowców.</a:t>
            </a: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Przycisk 'Lubię to' – Siła Motywacji</a:t>
            </a:r>
          </a:p>
        </p:txBody>
      </p:sp>
      <p:sp>
        <p:nvSpPr>
          <p:cNvPr id="3" name="Content Placeholder 2"/>
          <p:cNvSpPr>
            <a:spLocks noGrp="1"/>
          </p:cNvSpPr>
          <p:nvPr>
            <p:ph idx="1"/>
          </p:nvPr>
        </p:nvSpPr>
        <p:spPr/>
        <p:txBody>
          <a:bodyPr/>
          <a:lstStyle/>
          <a:p>
            <a:r>
              <a:t>Przycisk „Lubię to” wykorzystuje nasze najsilniejsze motywatory, ale i te najgorsze. Daje nam „punkty” za akceptację, co działa jak tymczasowy status, który możemy stracić przy następnym poście.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2" name="Title 1"/>
          <p:cNvSpPr>
            <a:spLocks noGrp="1"/>
          </p:cNvSpPr>
          <p:nvPr>
            <p:ph type="title"/>
          </p:nvPr>
        </p:nvSpPr>
        <p:spPr>
          <a:xfrm>
            <a:off x="4570578" y="1257300"/>
            <a:ext cx="3988849" cy="1381125"/>
          </a:xfrm>
        </p:spPr>
        <p:txBody>
          <a:bodyPr>
            <a:normAutofit/>
          </a:bodyPr>
          <a:lstStyle/>
          <a:p>
            <a:pPr>
              <a:lnSpc>
                <a:spcPct val="90000"/>
              </a:lnSpc>
            </a:pPr>
            <a:r>
              <a:rPr lang="pl-PL" sz="3100">
                <a:solidFill>
                  <a:srgbClr val="000000"/>
                </a:solidFill>
              </a:rPr>
              <a:t>Przyciski Lubię to i 'Punkty' za Akceptację</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Graphic 6" descr="Checkmark">
            <a:extLst>
              <a:ext uri="{FF2B5EF4-FFF2-40B4-BE49-F238E27FC236}">
                <a16:creationId xmlns:a16="http://schemas.microsoft.com/office/drawing/2014/main" id="{AD0EB5FB-0C2F-5EA2-AD61-61D642DD2F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490" y="2079067"/>
            <a:ext cx="3026740" cy="3026740"/>
          </a:xfrm>
          <a:prstGeom prst="rect">
            <a:avLst/>
          </a:prstGeom>
        </p:spPr>
      </p:pic>
      <p:sp>
        <p:nvSpPr>
          <p:cNvPr id="3" name="Content Placeholder 2"/>
          <p:cNvSpPr>
            <a:spLocks noGrp="1"/>
          </p:cNvSpPr>
          <p:nvPr>
            <p:ph idx="1"/>
          </p:nvPr>
        </p:nvSpPr>
        <p:spPr>
          <a:xfrm>
            <a:off x="4570579" y="2947260"/>
            <a:ext cx="4003614" cy="2927188"/>
          </a:xfrm>
        </p:spPr>
        <p:txBody>
          <a:bodyPr anchor="ctr">
            <a:normAutofit/>
          </a:bodyPr>
          <a:lstStyle/>
          <a:p>
            <a:r>
              <a:rPr lang="pl-PL" sz="1500">
                <a:solidFill>
                  <a:srgbClr val="000000"/>
                </a:solidFill>
              </a:rPr>
              <a:t>Każde polubienie to dowód społeczny – sygnał, że zadowoliliśmy społeczność i że nas akceptują. To motywacja zewnętrzna, której nigdy nie mamy wystarczająco. Im więcej jej mamy, tym bardziej jej pragniemy.</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8660121"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5175" y="1188637"/>
            <a:ext cx="2356072" cy="4480726"/>
          </a:xfrm>
        </p:spPr>
        <p:txBody>
          <a:bodyPr>
            <a:normAutofit/>
          </a:bodyPr>
          <a:lstStyle/>
          <a:p>
            <a:pPr algn="r">
              <a:lnSpc>
                <a:spcPct val="90000"/>
              </a:lnSpc>
            </a:pPr>
            <a:r>
              <a:rPr lang="pl-PL" sz="1900"/>
              <a:t>Status Tymczasowy w Mediach Społecznościowych</a:t>
            </a: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54196" y="1338729"/>
            <a:ext cx="3596688" cy="4180542"/>
          </a:xfrm>
        </p:spPr>
        <p:txBody>
          <a:bodyPr anchor="ctr">
            <a:normAutofit/>
          </a:bodyPr>
          <a:lstStyle/>
          <a:p>
            <a:r>
              <a:rPr lang="pl-PL" sz="2100"/>
              <a:t>Przycisk „Lubię to” tworzy chwilowy status. Każdy kolejny post może być lepszy lub gorszy, co oznacza, że łatwo możemy stracić zdobyty status, jeśli następny post nie uzyska wystarczająco dużo polubień.</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3771" y="1336329"/>
            <a:ext cx="2919549" cy="4382588"/>
          </a:xfrm>
        </p:spPr>
        <p:txBody>
          <a:bodyPr anchor="ctr">
            <a:normAutofit/>
          </a:bodyPr>
          <a:lstStyle/>
          <a:p>
            <a:pPr>
              <a:lnSpc>
                <a:spcPct val="90000"/>
              </a:lnSpc>
            </a:pPr>
            <a:r>
              <a:rPr lang="pl-PL" sz="4300"/>
              <a:t>Dowód Społeczny jako Motywacja Zewnętrzna</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3163461"/>
            <a:ext cx="548639"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982976"/>
            <a:ext cx="4507025"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0" y="1336329"/>
            <a:ext cx="3945636" cy="4382588"/>
          </a:xfrm>
        </p:spPr>
        <p:txBody>
          <a:bodyPr anchor="ctr">
            <a:normAutofit/>
          </a:bodyPr>
          <a:lstStyle/>
          <a:p>
            <a:r>
              <a:rPr lang="pl-PL" sz="1700"/>
              <a:t>Dowód społeczny jest motywacją zewnętrzną, ponieważ zależy od innych ludzi i nie pochodzi z naszego wnętrza. To uzależniający cykl, który nigdy nie jest zaspokojony, ponieważ wciąż pragniemy więcej.</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0" y="762001"/>
            <a:ext cx="4000647" cy="1708242"/>
          </a:xfrm>
        </p:spPr>
        <p:txBody>
          <a:bodyPr anchor="ctr">
            <a:normAutofit/>
          </a:bodyPr>
          <a:lstStyle/>
          <a:p>
            <a:r>
              <a:rPr lang="pl-PL" sz="3500"/>
              <a:t>Uzależniający Cykl i Losowe Zdarzenia</a:t>
            </a:r>
          </a:p>
        </p:txBody>
      </p:sp>
      <p:sp>
        <p:nvSpPr>
          <p:cNvPr id="3" name="Content Placeholder 2"/>
          <p:cNvSpPr>
            <a:spLocks noGrp="1"/>
          </p:cNvSpPr>
          <p:nvPr>
            <p:ph idx="1"/>
          </p:nvPr>
        </p:nvSpPr>
        <p:spPr>
          <a:xfrm>
            <a:off x="571350" y="2470244"/>
            <a:ext cx="4000647" cy="3769835"/>
          </a:xfrm>
        </p:spPr>
        <p:txBody>
          <a:bodyPr anchor="ctr">
            <a:normAutofit/>
          </a:bodyPr>
          <a:lstStyle/>
          <a:p>
            <a:r>
              <a:rPr lang="pl-PL" sz="1700"/>
              <a:t>Nic nie jest bardziej uzależniające niż losowe zdarzenia. Powiadomienia o polubieniach na telefonie pojawiają się w losowych momentach dnia, co potęguje nasze uzależnienie od akceptacji społecznej.</a:t>
            </a:r>
          </a:p>
        </p:txBody>
      </p:sp>
      <p:pic>
        <p:nvPicPr>
          <p:cNvPr id="14" name="Picture 13" descr="Ręka idąca na słońce">
            <a:extLst>
              <a:ext uri="{FF2B5EF4-FFF2-40B4-BE49-F238E27FC236}">
                <a16:creationId xmlns:a16="http://schemas.microsoft.com/office/drawing/2014/main" id="{25E2FF51-3318-4C5F-CB2D-E10D9FCA6DF1}"/>
              </a:ext>
            </a:extLst>
          </p:cNvPr>
          <p:cNvPicPr>
            <a:picLocks noChangeAspect="1"/>
          </p:cNvPicPr>
          <p:nvPr/>
        </p:nvPicPr>
        <p:blipFill>
          <a:blip r:embed="rId2"/>
          <a:srcRect l="39683" r="21294"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0" y="762001"/>
            <a:ext cx="4000647" cy="1708242"/>
          </a:xfrm>
        </p:spPr>
        <p:txBody>
          <a:bodyPr anchor="ctr">
            <a:normAutofit/>
          </a:bodyPr>
          <a:lstStyle/>
          <a:p>
            <a:r>
              <a:rPr lang="pl-PL" sz="3500"/>
              <a:t>Powiadomienia i Efekt Losowych Wzmocnień</a:t>
            </a:r>
          </a:p>
        </p:txBody>
      </p:sp>
      <p:sp>
        <p:nvSpPr>
          <p:cNvPr id="3" name="Content Placeholder 2"/>
          <p:cNvSpPr>
            <a:spLocks noGrp="1"/>
          </p:cNvSpPr>
          <p:nvPr>
            <p:ph idx="1"/>
          </p:nvPr>
        </p:nvSpPr>
        <p:spPr>
          <a:xfrm>
            <a:off x="571350" y="2470244"/>
            <a:ext cx="4000647" cy="3769835"/>
          </a:xfrm>
        </p:spPr>
        <p:txBody>
          <a:bodyPr anchor="ctr">
            <a:normAutofit/>
          </a:bodyPr>
          <a:lstStyle/>
          <a:p>
            <a:r>
              <a:rPr lang="pl-PL" sz="1700"/>
              <a:t>Każde powiadomienie działa jak losowe wzmocnienie, które angażuje nas jeszcze bardziej. Nawet jeśli nie mamy powiadomień, logując się widzimy losową liczbę, która ocenia naszą aktywność na platformie.</a:t>
            </a:r>
          </a:p>
        </p:txBody>
      </p:sp>
      <p:pic>
        <p:nvPicPr>
          <p:cNvPr id="5" name="Picture 4" descr="Piny i wątek tworzący Heptagon">
            <a:extLst>
              <a:ext uri="{FF2B5EF4-FFF2-40B4-BE49-F238E27FC236}">
                <a16:creationId xmlns:a16="http://schemas.microsoft.com/office/drawing/2014/main" id="{1E4C4A07-AAC1-1100-FFF4-17C259064226}"/>
              </a:ext>
            </a:extLst>
          </p:cNvPr>
          <p:cNvPicPr>
            <a:picLocks noChangeAspect="1"/>
          </p:cNvPicPr>
          <p:nvPr/>
        </p:nvPicPr>
        <p:blipFill>
          <a:blip r:embed="rId2"/>
          <a:srcRect l="27246" r="33877"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Teorie o Powiadomieniach na Instagramie</a:t>
            </a:r>
          </a:p>
        </p:txBody>
      </p:sp>
      <p:sp>
        <p:nvSpPr>
          <p:cNvPr id="3" name="Content Placeholder 2"/>
          <p:cNvSpPr>
            <a:spLocks noGrp="1"/>
          </p:cNvSpPr>
          <p:nvPr>
            <p:ph idx="1"/>
          </p:nvPr>
        </p:nvSpPr>
        <p:spPr/>
        <p:txBody>
          <a:bodyPr/>
          <a:lstStyle/>
          <a:p>
            <a:r>
              <a:t>Istnieją teorie, że Instagram nie wysyła powiadomienia o polubieniu od razu, lecz w idealnym momencie, aby przyciągnąć nas jeszcze bardziej. Choć to teoria spiskowa, nie jest zaskakująca.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sz="2800">
                <a:solidFill>
                  <a:srgbClr val="FFFFFF"/>
                </a:solidFill>
              </a:rPr>
              <a:t>Wprowadzenie do Planu Zaangażowania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a:lnSpc>
                <a:spcPct val="90000"/>
              </a:lnSpc>
            </a:pPr>
            <a:endParaRPr lang="pl-PL"/>
          </a:p>
          <a:p>
            <a:pPr>
              <a:lnSpc>
                <a:spcPct val="90000"/>
              </a:lnSpc>
            </a:pPr>
            <a:r>
              <a:t>Teraz, gdy wypełniasz pierwszy etap swojego planu zaangażowania, z pewnością niechętnie wpisałeś pewne rzeczy. </a:t>
            </a:r>
            <a:endParaRPr lang="pl-PL"/>
          </a:p>
          <a:p>
            <a:pPr>
              <a:lnSpc>
                <a:spcPct val="90000"/>
              </a:lnSpc>
            </a:pPr>
            <a:r>
              <a:t>Myśląc o typie osoby, którą próbujesz zmotywować, z którą próbujesz nawiązać kontakt. I to jest całkowicie zrozumiałe.</a:t>
            </a:r>
            <a:endParaRPr lang="pl-PL"/>
          </a:p>
        </p:txBody>
      </p:sp>
      <p:sp>
        <p:nvSpPr>
          <p:cNvPr id="4" name="Slide Number Placeholder 3">
            <a:extLst>
              <a:ext uri="{FF2B5EF4-FFF2-40B4-BE49-F238E27FC236}">
                <a16:creationId xmlns:a16="http://schemas.microsoft.com/office/drawing/2014/main" id="{EC1B2A41-1FA7-CD59-2212-97056FE084EC}"/>
              </a:ext>
            </a:extLst>
          </p:cNvPr>
          <p:cNvSpPr>
            <a:spLocks noGrp="1"/>
          </p:cNvSpPr>
          <p:nvPr>
            <p:ph type="sldNum" sz="quarter" idx="12"/>
          </p:nvPr>
        </p:nvSpPr>
        <p:spPr/>
        <p:txBody>
          <a:bodyPr/>
          <a:lstStyle/>
          <a:p>
            <a:fld id="{C1FF6DA9-008F-8B48-92A6-B652298478BF}" type="slidenum">
              <a:rPr lang="en-US" smtClean="0"/>
              <a:t>14</a:t>
            </a:fld>
            <a:endParaRPr lang="en-US"/>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Długoterminowy Stres i System Limbiczny</a:t>
            </a:r>
          </a:p>
        </p:txBody>
      </p:sp>
      <p:sp>
        <p:nvSpPr>
          <p:cNvPr id="3" name="Content Placeholder 2"/>
          <p:cNvSpPr>
            <a:spLocks noGrp="1"/>
          </p:cNvSpPr>
          <p:nvPr>
            <p:ph idx="1"/>
          </p:nvPr>
        </p:nvSpPr>
        <p:spPr/>
        <p:txBody>
          <a:bodyPr/>
          <a:lstStyle/>
          <a:p>
            <a:r>
              <a:t>Każde powiadomienie wpływa na nasz system limbiczny, prowadząc do długotrwałego stresu. Otrzymujemy zastrzyk dopaminy, jakbyśmy osiągnęli sukces, ale efekt ten jest krótkotrwały.</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8305" y="1396686"/>
            <a:ext cx="2430380" cy="4064628"/>
          </a:xfrm>
        </p:spPr>
        <p:txBody>
          <a:bodyPr>
            <a:normAutofit/>
          </a:bodyPr>
          <a:lstStyle/>
          <a:p>
            <a:r>
              <a:rPr lang="pl-PL" sz="2800">
                <a:solidFill>
                  <a:srgbClr val="FFFFFF"/>
                </a:solidFill>
              </a:rPr>
              <a:t>Podsumowanie – Skuteczność i Negatywne Techniki</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0" y="941148"/>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027614" y="1526033"/>
            <a:ext cx="4152298" cy="3935281"/>
          </a:xfrm>
        </p:spPr>
        <p:txBody>
          <a:bodyPr>
            <a:normAutofit/>
          </a:bodyPr>
          <a:lstStyle/>
          <a:p>
            <a:pPr>
              <a:lnSpc>
                <a:spcPct val="90000"/>
              </a:lnSpc>
            </a:pPr>
            <a:r>
              <a:rPr lang="pl-PL" sz="3000"/>
              <a:t>Przyciski „Lubię to” są skutecznym sposobem angażowania ludzi, ale wykorzystują najgorsze techniki, które wywołują negatywne emocje i uzależnienie od zewnętrznej akceptacji.</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03CBE6E-E6B2-417D-A61A-D5F70F02A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466BE98-0341-4CFA-8601-3E68FB730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9937"/>
            <a:ext cx="3394204" cy="577812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0404" y="1458180"/>
            <a:ext cx="2325391" cy="3941640"/>
          </a:xfrm>
        </p:spPr>
        <p:txBody>
          <a:bodyPr>
            <a:normAutofit/>
          </a:bodyPr>
          <a:lstStyle/>
          <a:p>
            <a:r>
              <a:rPr lang="pl-PL" sz="2400">
                <a:solidFill>
                  <a:schemeClr val="bg1"/>
                </a:solidFill>
              </a:rPr>
              <a:t>Motywacja vs. Zaangażowanie – Wprowadzenie</a:t>
            </a:r>
          </a:p>
        </p:txBody>
      </p:sp>
      <p:sp>
        <p:nvSpPr>
          <p:cNvPr id="24" name="Rectangle 23">
            <a:extLst>
              <a:ext uri="{FF2B5EF4-FFF2-40B4-BE49-F238E27FC236}">
                <a16:creationId xmlns:a16="http://schemas.microsoft.com/office/drawing/2014/main" id="{663E89A1-984A-4500-9453-4203AD1B8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9937"/>
            <a:ext cx="9144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Content Placeholder 2"/>
          <p:cNvSpPr>
            <a:spLocks noGrp="1"/>
          </p:cNvSpPr>
          <p:nvPr>
            <p:ph idx="1"/>
          </p:nvPr>
        </p:nvSpPr>
        <p:spPr>
          <a:xfrm>
            <a:off x="4351388" y="1458180"/>
            <a:ext cx="4002931" cy="3941640"/>
          </a:xfrm>
        </p:spPr>
        <p:txBody>
          <a:bodyPr anchor="ctr">
            <a:normAutofit/>
          </a:bodyPr>
          <a:lstStyle/>
          <a:p>
            <a:r>
              <a:rPr lang="pl-PL" sz="1700"/>
              <a:t>Mam nadzieję, że sekcja z przykładami będzie dla Ciebie przydatnym źródłem, do którego będziesz mógł wracać, gdy potrzebujesz odświeżenia wiedzy na temat gamifikacji, zaangażowania i motywacji.</a:t>
            </a:r>
          </a:p>
        </p:txBody>
      </p:sp>
      <p:sp>
        <p:nvSpPr>
          <p:cNvPr id="25" name="Rectangle 24">
            <a:extLst>
              <a:ext uri="{FF2B5EF4-FFF2-40B4-BE49-F238E27FC236}">
                <a16:creationId xmlns:a16="http://schemas.microsoft.com/office/drawing/2014/main" id="{B3FD642B-C569-4ABB-AE20-EFA6BC995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54055"/>
            <a:ext cx="9144000" cy="64008"/>
          </a:xfrm>
          <a:prstGeom prst="rect">
            <a:avLst/>
          </a:prstGeom>
          <a:solidFill>
            <a:schemeClr val="tx2">
              <a:lumMod val="50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6" name="Rectangle 25">
            <a:extLst>
              <a:ext uri="{FF2B5EF4-FFF2-40B4-BE49-F238E27FC236}">
                <a16:creationId xmlns:a16="http://schemas.microsoft.com/office/drawing/2014/main" id="{AA92FED3-1F18-4138-B4E4-627D78B00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800" y="3404998"/>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pPr>
              <a:lnSpc>
                <a:spcPct val="90000"/>
              </a:lnSpc>
            </a:pPr>
            <a:r>
              <a:rPr lang="pl-PL" sz="4000"/>
              <a:t>Różnica między Motywacją a Zaangażowaniem</a:t>
            </a:r>
          </a:p>
        </p:txBody>
      </p:sp>
      <p:pic>
        <p:nvPicPr>
          <p:cNvPr id="5" name="Picture 4" descr="Ręce z nadgarstkami i wzajemnie połączone w celu utworzenia okręgu">
            <a:extLst>
              <a:ext uri="{FF2B5EF4-FFF2-40B4-BE49-F238E27FC236}">
                <a16:creationId xmlns:a16="http://schemas.microsoft.com/office/drawing/2014/main" id="{5259D256-AF84-A8BF-604D-BAD63A0184D2}"/>
              </a:ext>
            </a:extLst>
          </p:cNvPr>
          <p:cNvPicPr>
            <a:picLocks noChangeAspect="1"/>
          </p:cNvPicPr>
          <p:nvPr/>
        </p:nvPicPr>
        <p:blipFill>
          <a:blip r:embed="rId2"/>
          <a:srcRect l="34818" r="31183"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r>
              <a:rPr lang="pl-PL" sz="1900"/>
              <a:t>Motywacja to to, co skłania nas do działania, a zaangażowanie to stopień, w jakim angażujemy się w daną czynność, kiedy już ją wykonujemy. Są sytuacje, gdy te dwie rzeczy są w bezpośrednim konflikcie.</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r>
              <a:rPr lang="pl-PL" sz="4700"/>
              <a:t>Przykład z Postami na Blogach</a:t>
            </a:r>
          </a:p>
        </p:txBody>
      </p:sp>
      <p:pic>
        <p:nvPicPr>
          <p:cNvPr id="5" name="Picture 4" descr="Formuły napisane na tablicach">
            <a:extLst>
              <a:ext uri="{FF2B5EF4-FFF2-40B4-BE49-F238E27FC236}">
                <a16:creationId xmlns:a16="http://schemas.microsoft.com/office/drawing/2014/main" id="{77C8598E-DE08-52E1-259D-8003B9477A49}"/>
              </a:ext>
            </a:extLst>
          </p:cNvPr>
          <p:cNvPicPr>
            <a:picLocks noChangeAspect="1"/>
          </p:cNvPicPr>
          <p:nvPr/>
        </p:nvPicPr>
        <p:blipFill>
          <a:blip r:embed="rId2"/>
          <a:srcRect l="31102" r="34900"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r>
              <a:rPr lang="pl-PL" sz="1900"/>
              <a:t>Przykład: posty na blogach. Te, które najskuteczniej motywują do przeczytania, zwykle są tymi, z którymi angażujemy się najmniej.</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15299" y="548464"/>
            <a:ext cx="5098906" cy="1675623"/>
          </a:xfrm>
        </p:spPr>
        <p:txBody>
          <a:bodyPr anchor="b">
            <a:normAutofit/>
          </a:bodyPr>
          <a:lstStyle/>
          <a:p>
            <a:r>
              <a:rPr lang="pl-PL" sz="3500"/>
              <a:t>Czytanie Książek – Wersja Cyfrowa vs. Papierowa</a:t>
            </a:r>
          </a:p>
        </p:txBody>
      </p:sp>
      <p:pic>
        <p:nvPicPr>
          <p:cNvPr id="5" name="Picture 4" descr="Closeup zdjęcie z otwartej książki">
            <a:extLst>
              <a:ext uri="{FF2B5EF4-FFF2-40B4-BE49-F238E27FC236}">
                <a16:creationId xmlns:a16="http://schemas.microsoft.com/office/drawing/2014/main" id="{FCF3DF11-D398-1395-F4AB-6734CAF2087D}"/>
              </a:ext>
            </a:extLst>
          </p:cNvPr>
          <p:cNvPicPr>
            <a:picLocks noChangeAspect="1"/>
          </p:cNvPicPr>
          <p:nvPr/>
        </p:nvPicPr>
        <p:blipFill>
          <a:blip r:embed="rId2"/>
          <a:srcRect l="35182" r="34414" b="-1"/>
          <a:stretch/>
        </p:blipFill>
        <p:spPr>
          <a:xfrm>
            <a:off x="20" y="10"/>
            <a:ext cx="3147352" cy="6857990"/>
          </a:xfrm>
          <a:prstGeom prst="rect">
            <a:avLst/>
          </a:prstGeom>
          <a:effectLst/>
        </p:spPr>
      </p:pic>
      <p:sp>
        <p:nvSpPr>
          <p:cNvPr id="3" name="Content Placeholder 2"/>
          <p:cNvSpPr>
            <a:spLocks noGrp="1"/>
          </p:cNvSpPr>
          <p:nvPr>
            <p:ph idx="1"/>
          </p:nvPr>
        </p:nvSpPr>
        <p:spPr>
          <a:xfrm>
            <a:off x="3415300" y="2409830"/>
            <a:ext cx="5098904" cy="3705217"/>
          </a:xfrm>
        </p:spPr>
        <p:txBody>
          <a:bodyPr>
            <a:normAutofit/>
          </a:bodyPr>
          <a:lstStyle/>
          <a:p>
            <a:r>
              <a:rPr lang="pl-PL" sz="1700" dirty="0"/>
              <a:t>Ludzie częściej kończą książki na </a:t>
            </a:r>
            <a:r>
              <a:rPr lang="pl-PL" sz="1700" dirty="0" err="1"/>
              <a:t>Kindle'u</a:t>
            </a:r>
            <a:r>
              <a:rPr lang="pl-PL" sz="1700" dirty="0"/>
              <a:t> niż w wersji papierowej, ale bardziej angażują się i lepiej zapamiętują wersje papierowe.</a:t>
            </a:r>
          </a:p>
          <a:p>
            <a:r>
              <a:rPr lang="pl-PL" sz="1700" dirty="0"/>
              <a:t> To, co motywuje nas do czytania więcej, jest tym, w co angażujemy się mniej.</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Przykład Duolingo – Motywacja Bez Zaangażowania</a:t>
            </a:r>
          </a:p>
        </p:txBody>
      </p:sp>
      <p:sp>
        <p:nvSpPr>
          <p:cNvPr id="3" name="Content Placeholder 2"/>
          <p:cNvSpPr>
            <a:spLocks noGrp="1"/>
          </p:cNvSpPr>
          <p:nvPr>
            <p:ph idx="1"/>
          </p:nvPr>
        </p:nvSpPr>
        <p:spPr/>
        <p:txBody>
          <a:bodyPr/>
          <a:lstStyle/>
          <a:p>
            <a:r>
              <a:t>Aplikacja Duolingo jest bardzo motywująca – łatwo po prostu kliknąć i zrobić pięciominutowy kurs, ale jest mało angażująca, ponieważ można jej używać podczas innych czynności.</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Dlaczego Duolingo jest Motywujące</a:t>
            </a:r>
          </a:p>
        </p:txBody>
      </p:sp>
      <p:sp>
        <p:nvSpPr>
          <p:cNvPr id="3" name="Content Placeholder 2"/>
          <p:cNvSpPr>
            <a:spLocks noGrp="1"/>
          </p:cNvSpPr>
          <p:nvPr>
            <p:ph idx="1"/>
          </p:nvPr>
        </p:nvSpPr>
        <p:spPr/>
        <p:txBody>
          <a:bodyPr/>
          <a:lstStyle/>
          <a:p>
            <a:r>
              <a:t>Ludzie są zmotywowani do korzystania z Duolingo, ponieważ jest mało angażujące. Można z niego korzystać w trakcie oglądania TV, w autobusie, a nawet na wykładzie.</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858" y="1683756"/>
            <a:ext cx="2336449" cy="2396359"/>
          </a:xfrm>
        </p:spPr>
        <p:txBody>
          <a:bodyPr anchor="b">
            <a:normAutofit/>
          </a:bodyPr>
          <a:lstStyle/>
          <a:p>
            <a:pPr algn="r"/>
            <a:r>
              <a:rPr lang="pl-PL" sz="2700">
                <a:solidFill>
                  <a:srgbClr val="FFFFFF"/>
                </a:solidFill>
              </a:rPr>
              <a:t>Trudności w Mierzeniu Zaangażowania</a:t>
            </a:r>
          </a:p>
        </p:txBody>
      </p:sp>
      <p:graphicFrame>
        <p:nvGraphicFramePr>
          <p:cNvPr id="5" name="Content Placeholder 2">
            <a:extLst>
              <a:ext uri="{FF2B5EF4-FFF2-40B4-BE49-F238E27FC236}">
                <a16:creationId xmlns:a16="http://schemas.microsoft.com/office/drawing/2014/main" id="{7094E69A-77AB-6F02-0CF6-D457259FBF45}"/>
              </a:ext>
            </a:extLst>
          </p:cNvPr>
          <p:cNvGraphicFramePr>
            <a:graphicFrameLocks noGrp="1"/>
          </p:cNvGraphicFramePr>
          <p:nvPr>
            <p:ph idx="1"/>
            <p:extLst>
              <p:ext uri="{D42A27DB-BD31-4B8C-83A1-F6EECF244321}">
                <p14:modId xmlns:p14="http://schemas.microsoft.com/office/powerpoint/2010/main" val="1467806150"/>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858" y="1683756"/>
            <a:ext cx="2336449" cy="2396359"/>
          </a:xfrm>
        </p:spPr>
        <p:txBody>
          <a:bodyPr anchor="b">
            <a:normAutofit/>
          </a:bodyPr>
          <a:lstStyle/>
          <a:p>
            <a:pPr algn="r">
              <a:lnSpc>
                <a:spcPct val="90000"/>
              </a:lnSpc>
            </a:pPr>
            <a:r>
              <a:rPr lang="pl-PL" sz="2200">
                <a:solidFill>
                  <a:srgbClr val="FFFFFF"/>
                </a:solidFill>
              </a:rPr>
              <a:t>Krótkoterminowa vs. Długoterminowa Motywacja</a:t>
            </a:r>
          </a:p>
        </p:txBody>
      </p:sp>
      <p:graphicFrame>
        <p:nvGraphicFramePr>
          <p:cNvPr id="5" name="Content Placeholder 2">
            <a:extLst>
              <a:ext uri="{FF2B5EF4-FFF2-40B4-BE49-F238E27FC236}">
                <a16:creationId xmlns:a16="http://schemas.microsoft.com/office/drawing/2014/main" id="{2D461AC9-6CE7-5A7B-FC37-346A699423DD}"/>
              </a:ext>
            </a:extLst>
          </p:cNvPr>
          <p:cNvGraphicFramePr>
            <a:graphicFrameLocks noGrp="1"/>
          </p:cNvGraphicFramePr>
          <p:nvPr>
            <p:ph idx="1"/>
            <p:extLst>
              <p:ext uri="{D42A27DB-BD31-4B8C-83A1-F6EECF244321}">
                <p14:modId xmlns:p14="http://schemas.microsoft.com/office/powerpoint/2010/main" val="1120593159"/>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sz="3400">
                <a:solidFill>
                  <a:srgbClr val="FFFFFF"/>
                </a:solidFill>
              </a:rPr>
              <a:t>Różne Aspekty Osobowości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a:lnSpc>
                <a:spcPct val="90000"/>
              </a:lnSpc>
            </a:pPr>
            <a:r>
              <a:rPr lang="pl-PL" sz="2500" dirty="0"/>
              <a:t>Ale naprawdę, istnieją tylko trzy różne typy ludzi, a są to różne aspekty nas samych, które dominują w różnych momentach.</a:t>
            </a:r>
          </a:p>
          <a:p>
            <a:pPr>
              <a:lnSpc>
                <a:spcPct val="90000"/>
              </a:lnSpc>
            </a:pPr>
            <a:r>
              <a:rPr lang="pl-PL" sz="2500" dirty="0"/>
              <a:t>Dziecko jest bardziej kontrolowane przez swoje emocjonalne, impulsywne "ja", podczas gdy dorosły jest bardziej kontrolowany przez swoje intelektualne "ja". Jednak zasadniczo oboje mają w sobie te aspekty; dorosły nadal ma w sobie to dziecięce, emocjonalne, impulsywne "ja", które jest silniejsze, ponieważ jest bardziej tłumione.</a:t>
            </a:r>
          </a:p>
        </p:txBody>
      </p:sp>
      <p:sp>
        <p:nvSpPr>
          <p:cNvPr id="4" name="Slide Number Placeholder 3">
            <a:extLst>
              <a:ext uri="{FF2B5EF4-FFF2-40B4-BE49-F238E27FC236}">
                <a16:creationId xmlns:a16="http://schemas.microsoft.com/office/drawing/2014/main" id="{D2606255-79FA-BC64-4538-EC854FB94E64}"/>
              </a:ext>
            </a:extLst>
          </p:cNvPr>
          <p:cNvSpPr>
            <a:spLocks noGrp="1"/>
          </p:cNvSpPr>
          <p:nvPr>
            <p:ph type="sldNum" sz="quarter" idx="12"/>
          </p:nvPr>
        </p:nvSpPr>
        <p:spPr/>
        <p:txBody>
          <a:bodyPr/>
          <a:lstStyle/>
          <a:p>
            <a:fld id="{C1FF6DA9-008F-8B48-92A6-B652298478BF}" type="slidenum">
              <a:rPr lang="en-US" smtClean="0"/>
              <a:t>15</a:t>
            </a:fld>
            <a:endParaRPr lang="en-US"/>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01417" y="1138036"/>
            <a:ext cx="4083287" cy="1402470"/>
          </a:xfrm>
        </p:spPr>
        <p:txBody>
          <a:bodyPr anchor="t">
            <a:normAutofit/>
          </a:bodyPr>
          <a:lstStyle/>
          <a:p>
            <a:r>
              <a:rPr lang="pl-PL" sz="2800"/>
              <a:t>Podsumowanie – Wartość Skupienia na Zaangażowaniu</a:t>
            </a:r>
          </a:p>
        </p:txBody>
      </p:sp>
      <p:pic>
        <p:nvPicPr>
          <p:cNvPr id="12" name="Picture 11" descr="Pióro umieszczone na górze wiersza podpisu">
            <a:extLst>
              <a:ext uri="{FF2B5EF4-FFF2-40B4-BE49-F238E27FC236}">
                <a16:creationId xmlns:a16="http://schemas.microsoft.com/office/drawing/2014/main" id="{A9C16D0A-0D6E-A1B4-8077-48318047CA99}"/>
              </a:ext>
            </a:extLst>
          </p:cNvPr>
          <p:cNvPicPr>
            <a:picLocks noChangeAspect="1"/>
          </p:cNvPicPr>
          <p:nvPr/>
        </p:nvPicPr>
        <p:blipFill>
          <a:blip r:embed="rId2"/>
          <a:srcRect l="56146" r="6251" b="-1"/>
          <a:stretch/>
        </p:blipFill>
        <p:spPr>
          <a:xfrm>
            <a:off x="20" y="10"/>
            <a:ext cx="3863363" cy="6857990"/>
          </a:xfrm>
          <a:prstGeom prst="rect">
            <a:avLst/>
          </a:prstGeom>
        </p:spPr>
      </p:pic>
      <p:cxnSp>
        <p:nvCxnSpPr>
          <p:cNvPr id="16" name="Straight Connector 15">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78772" y="871146"/>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401417" y="2551176"/>
            <a:ext cx="4083287" cy="3591207"/>
          </a:xfrm>
        </p:spPr>
        <p:txBody>
          <a:bodyPr>
            <a:normAutofit/>
          </a:bodyPr>
          <a:lstStyle/>
          <a:p>
            <a:r>
              <a:rPr lang="pl-PL" sz="1700" dirty="0"/>
              <a:t>Zaangażowanie jest trudniejsze do zmierzenia, co oznacza więcej możliwości. </a:t>
            </a:r>
          </a:p>
          <a:p>
            <a:r>
              <a:rPr lang="pl-PL" sz="1700" dirty="0"/>
              <a:t>Skupienie się na zaangażowaniu może przynieść większe korzyści, a na rynku jest niewiele produktów, które na to stawiają.</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500">
                <a:solidFill>
                  <a:srgbClr val="FFFFFF"/>
                </a:solidFill>
              </a:rPr>
              <a:t>Dziecko vs. Dorosły - Emocje i Intelekt</a:t>
            </a:r>
          </a:p>
        </p:txBody>
      </p:sp>
      <p:sp>
        <p:nvSpPr>
          <p:cNvPr id="3" name="Content Placeholder 2"/>
          <p:cNvSpPr>
            <a:spLocks noGrp="1"/>
          </p:cNvSpPr>
          <p:nvPr>
            <p:ph idx="1"/>
          </p:nvPr>
        </p:nvSpPr>
        <p:spPr>
          <a:xfrm>
            <a:off x="3436295" y="649480"/>
            <a:ext cx="2268977" cy="5546047"/>
          </a:xfrm>
        </p:spPr>
        <p:txBody>
          <a:bodyPr anchor="ctr">
            <a:normAutofit/>
          </a:bodyPr>
          <a:lstStyle/>
          <a:p>
            <a:r>
              <a:rPr lang="pl-PL" sz="1700"/>
              <a:t>Dziecko również ma intelekt, co wie każdy, kto pracował z dziećmi. Czasem mogą być nawet mądrzejsze od nas.</a:t>
            </a:r>
          </a:p>
        </p:txBody>
      </p:sp>
      <p:pic>
        <p:nvPicPr>
          <p:cNvPr id="5" name="Picture 4">
            <a:extLst>
              <a:ext uri="{FF2B5EF4-FFF2-40B4-BE49-F238E27FC236}">
                <a16:creationId xmlns:a16="http://schemas.microsoft.com/office/drawing/2014/main" id="{26519B0F-9B35-D0A6-232D-00574FD39AD8}"/>
              </a:ext>
            </a:extLst>
          </p:cNvPr>
          <p:cNvPicPr>
            <a:picLocks noChangeAspect="1"/>
          </p:cNvPicPr>
          <p:nvPr/>
        </p:nvPicPr>
        <p:blipFill>
          <a:blip r:embed="rId2"/>
          <a:srcRect l="43567" r="31319"/>
          <a:stretch/>
        </p:blipFill>
        <p:spPr>
          <a:xfrm>
            <a:off x="6082126" y="10"/>
            <a:ext cx="3061874" cy="6857990"/>
          </a:xfrm>
          <a:prstGeom prst="rect">
            <a:avLst/>
          </a:prstGeom>
        </p:spPr>
      </p:pic>
      <p:sp>
        <p:nvSpPr>
          <p:cNvPr id="4" name="Slide Number Placeholder 3">
            <a:extLst>
              <a:ext uri="{FF2B5EF4-FFF2-40B4-BE49-F238E27FC236}">
                <a16:creationId xmlns:a16="http://schemas.microsoft.com/office/drawing/2014/main" id="{7C63EE4F-85BC-FF75-C93E-E4CE01CA190A}"/>
              </a:ext>
            </a:extLst>
          </p:cNvPr>
          <p:cNvSpPr>
            <a:spLocks noGrp="1"/>
          </p:cNvSpPr>
          <p:nvPr>
            <p:ph type="sldNum" sz="quarter" idx="12"/>
          </p:nvPr>
        </p:nvSpPr>
        <p:spPr/>
        <p:txBody>
          <a:bodyPr/>
          <a:lstStyle/>
          <a:p>
            <a:fld id="{C1FF6DA9-008F-8B48-92A6-B652298478BF}" type="slidenum">
              <a:rPr lang="en-US" smtClean="0"/>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Rectangle 3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500">
                <a:solidFill>
                  <a:srgbClr val="FFFFFF"/>
                </a:solidFill>
              </a:rPr>
              <a:t>Słoń, Jeździec i Ścieżka</a:t>
            </a:r>
          </a:p>
        </p:txBody>
      </p:sp>
      <p:sp>
        <p:nvSpPr>
          <p:cNvPr id="3" name="Content Placeholder 2"/>
          <p:cNvSpPr>
            <a:spLocks noGrp="1"/>
          </p:cNvSpPr>
          <p:nvPr>
            <p:ph idx="1"/>
          </p:nvPr>
        </p:nvSpPr>
        <p:spPr>
          <a:xfrm>
            <a:off x="3436295" y="649480"/>
            <a:ext cx="2268977" cy="5546047"/>
          </a:xfrm>
        </p:spPr>
        <p:txBody>
          <a:bodyPr anchor="ctr">
            <a:normAutofit/>
          </a:bodyPr>
          <a:lstStyle/>
          <a:p>
            <a:r>
              <a:rPr lang="pl-PL" sz="1700"/>
              <a:t>W książkach Chipa i Dana Heatha, gdzie omawiają słonia, jeźdźca i ścieżkę jako trzy różne obszary, które należy motywować w zarządzaniu zmianą. </a:t>
            </a:r>
          </a:p>
          <a:p>
            <a:r>
              <a:rPr lang="pl-PL" sz="1700"/>
              <a:t>Słoń to emocjonalna, dziecięca strona nas, jeździec to strona intelektualna, a ścieżka to środowisko.</a:t>
            </a:r>
          </a:p>
        </p:txBody>
      </p:sp>
      <p:pic>
        <p:nvPicPr>
          <p:cNvPr id="22" name="Picture 21" descr="Pusta droga wśród kwitnących drzew wiśni o świcie">
            <a:extLst>
              <a:ext uri="{FF2B5EF4-FFF2-40B4-BE49-F238E27FC236}">
                <a16:creationId xmlns:a16="http://schemas.microsoft.com/office/drawing/2014/main" id="{5EEF77A0-BC9E-63F7-E39C-7BE7467AF428}"/>
              </a:ext>
            </a:extLst>
          </p:cNvPr>
          <p:cNvPicPr>
            <a:picLocks noChangeAspect="1"/>
          </p:cNvPicPr>
          <p:nvPr/>
        </p:nvPicPr>
        <p:blipFill>
          <a:blip r:embed="rId2"/>
          <a:srcRect l="36394" r="33804" b="-1"/>
          <a:stretch/>
        </p:blipFill>
        <p:spPr>
          <a:xfrm>
            <a:off x="6082126" y="10"/>
            <a:ext cx="3061874" cy="6857990"/>
          </a:xfrm>
          <a:prstGeom prst="rect">
            <a:avLst/>
          </a:prstGeom>
        </p:spPr>
      </p:pic>
      <p:sp>
        <p:nvSpPr>
          <p:cNvPr id="4" name="Slide Number Placeholder 3">
            <a:extLst>
              <a:ext uri="{FF2B5EF4-FFF2-40B4-BE49-F238E27FC236}">
                <a16:creationId xmlns:a16="http://schemas.microsoft.com/office/drawing/2014/main" id="{3FF036D0-C427-F841-F69A-A38B5FBE4204}"/>
              </a:ext>
            </a:extLst>
          </p:cNvPr>
          <p:cNvSpPr>
            <a:spLocks noGrp="1"/>
          </p:cNvSpPr>
          <p:nvPr>
            <p:ph type="sldNum" sz="quarter" idx="12"/>
          </p:nvPr>
        </p:nvSpPr>
        <p:spPr/>
        <p:txBody>
          <a:bodyPr/>
          <a:lstStyle/>
          <a:p>
            <a:fld id="{C1FF6DA9-008F-8B48-92A6-B652298478BF}" type="slidenum">
              <a:rPr lang="en-US" smtClean="0"/>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a:solidFill>
                  <a:srgbClr val="FFFFFF"/>
                </a:solidFill>
              </a:rPr>
              <a:t>Kontrola Emocji przez Jeźdźca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a:lnSpc>
                <a:spcPct val="90000"/>
              </a:lnSpc>
            </a:pPr>
            <a:r>
              <a:rPr lang="pl-PL" sz="3000" err="1"/>
              <a:t>Jeździec</a:t>
            </a:r>
            <a:r>
              <a:rPr lang="pl-PL" sz="3000"/>
              <a:t> </a:t>
            </a:r>
            <a:r>
              <a:rPr lang="pl-PL" sz="3000" err="1"/>
              <a:t>może</a:t>
            </a:r>
            <a:r>
              <a:rPr lang="pl-PL" sz="3000"/>
              <a:t> </a:t>
            </a:r>
            <a:r>
              <a:rPr lang="pl-PL" sz="3000" err="1"/>
              <a:t>kontrolować</a:t>
            </a:r>
            <a:r>
              <a:rPr lang="pl-PL" sz="3000"/>
              <a:t> </a:t>
            </a:r>
            <a:r>
              <a:rPr lang="pl-PL" sz="3000" err="1"/>
              <a:t>słonia</a:t>
            </a:r>
            <a:r>
              <a:rPr lang="pl-PL" sz="3000"/>
              <a:t>, ale </a:t>
            </a:r>
            <a:r>
              <a:rPr lang="pl-PL" sz="3000" err="1"/>
              <a:t>tylko</a:t>
            </a:r>
            <a:r>
              <a:rPr lang="pl-PL" sz="3000"/>
              <a:t> </a:t>
            </a:r>
            <a:r>
              <a:rPr lang="pl-PL" sz="3000" err="1"/>
              <a:t>przez</a:t>
            </a:r>
            <a:r>
              <a:rPr lang="pl-PL" sz="3000"/>
              <a:t> </a:t>
            </a:r>
            <a:r>
              <a:rPr lang="pl-PL" sz="3000" err="1"/>
              <a:t>pewien</a:t>
            </a:r>
            <a:r>
              <a:rPr lang="pl-PL" sz="3000"/>
              <a:t> </a:t>
            </a:r>
            <a:r>
              <a:rPr lang="pl-PL" sz="3000" err="1"/>
              <a:t>czas</a:t>
            </a:r>
            <a:r>
              <a:rPr lang="pl-PL" sz="3000"/>
              <a:t>. </a:t>
            </a:r>
            <a:r>
              <a:rPr lang="pl-PL" sz="3000" err="1"/>
              <a:t>Jeśli</a:t>
            </a:r>
            <a:r>
              <a:rPr lang="pl-PL" sz="3000"/>
              <a:t> </a:t>
            </a:r>
            <a:r>
              <a:rPr lang="pl-PL" sz="3000" err="1"/>
              <a:t>słoń</a:t>
            </a:r>
            <a:r>
              <a:rPr lang="pl-PL" sz="3000"/>
              <a:t> </a:t>
            </a:r>
            <a:r>
              <a:rPr lang="pl-PL" sz="3000" err="1"/>
              <a:t>czuje</a:t>
            </a:r>
            <a:r>
              <a:rPr lang="pl-PL" sz="3000"/>
              <a:t>, </a:t>
            </a:r>
            <a:r>
              <a:rPr lang="pl-PL" sz="3000" err="1"/>
              <a:t>że</a:t>
            </a:r>
            <a:r>
              <a:rPr lang="pl-PL" sz="3000"/>
              <a:t> jest </a:t>
            </a:r>
            <a:r>
              <a:rPr lang="pl-PL" sz="3000" err="1"/>
              <a:t>zbyt</a:t>
            </a:r>
            <a:r>
              <a:rPr lang="pl-PL" sz="3000"/>
              <a:t> </a:t>
            </a:r>
            <a:r>
              <a:rPr lang="pl-PL" sz="3000" err="1"/>
              <a:t>kontrolowany</a:t>
            </a:r>
            <a:r>
              <a:rPr lang="pl-PL" sz="3000"/>
              <a:t> </a:t>
            </a:r>
            <a:r>
              <a:rPr lang="pl-PL" sz="3000" err="1"/>
              <a:t>przez</a:t>
            </a:r>
            <a:r>
              <a:rPr lang="pl-PL" sz="3000"/>
              <a:t> </a:t>
            </a:r>
            <a:r>
              <a:rPr lang="pl-PL" sz="3000" err="1"/>
              <a:t>jeźdźca</a:t>
            </a:r>
            <a:r>
              <a:rPr lang="pl-PL" sz="3000"/>
              <a:t> </a:t>
            </a:r>
            <a:r>
              <a:rPr lang="pl-PL" sz="3000" err="1"/>
              <a:t>i</a:t>
            </a:r>
            <a:r>
              <a:rPr lang="pl-PL" sz="3000"/>
              <a:t> </a:t>
            </a:r>
            <a:r>
              <a:rPr lang="pl-PL" sz="3000" err="1"/>
              <a:t>nie</a:t>
            </a:r>
            <a:r>
              <a:rPr lang="pl-PL" sz="3000"/>
              <a:t> ma </a:t>
            </a:r>
            <a:r>
              <a:rPr lang="pl-PL" sz="3000" err="1"/>
              <a:t>okazji</a:t>
            </a:r>
            <a:r>
              <a:rPr lang="pl-PL" sz="3000"/>
              <a:t> do </a:t>
            </a:r>
            <a:r>
              <a:rPr lang="pl-PL" sz="3000" err="1"/>
              <a:t>zabawy</a:t>
            </a:r>
            <a:r>
              <a:rPr lang="pl-PL" sz="3000"/>
              <a:t> </a:t>
            </a:r>
            <a:r>
              <a:rPr lang="pl-PL" sz="3000" err="1"/>
              <a:t>lub</a:t>
            </a:r>
            <a:r>
              <a:rPr lang="pl-PL" sz="3000"/>
              <a:t> </a:t>
            </a:r>
            <a:r>
              <a:rPr lang="pl-PL" sz="3000" err="1"/>
              <a:t>realizacji</a:t>
            </a:r>
            <a:r>
              <a:rPr lang="pl-PL" sz="3000"/>
              <a:t> </a:t>
            </a:r>
            <a:r>
              <a:rPr lang="pl-PL" sz="3000" err="1"/>
              <a:t>emocjonalnych</a:t>
            </a:r>
            <a:r>
              <a:rPr lang="pl-PL" sz="3000"/>
              <a:t> </a:t>
            </a:r>
            <a:r>
              <a:rPr lang="pl-PL" sz="3000" err="1"/>
              <a:t>potrzeb</a:t>
            </a:r>
            <a:r>
              <a:rPr lang="pl-PL" sz="3000"/>
              <a:t>, </a:t>
            </a:r>
            <a:r>
              <a:rPr lang="pl-PL" sz="3000" err="1"/>
              <a:t>może</a:t>
            </a:r>
            <a:r>
              <a:rPr lang="pl-PL" sz="3000"/>
              <a:t> </a:t>
            </a:r>
            <a:r>
              <a:rPr lang="pl-PL" sz="3000" err="1"/>
              <a:t>przejąć</a:t>
            </a:r>
            <a:r>
              <a:rPr lang="pl-PL" sz="3000"/>
              <a:t> </a:t>
            </a:r>
            <a:r>
              <a:rPr lang="pl-PL" sz="3000" err="1"/>
              <a:t>kontrolę</a:t>
            </a:r>
            <a:r>
              <a:rPr lang="pl-PL" sz="3000"/>
              <a:t> </a:t>
            </a:r>
            <a:r>
              <a:rPr lang="pl-PL" sz="3000" err="1"/>
              <a:t>i</a:t>
            </a:r>
            <a:r>
              <a:rPr lang="pl-PL" sz="3000"/>
              <a:t> "</a:t>
            </a:r>
            <a:r>
              <a:rPr lang="pl-PL" sz="3000" err="1"/>
              <a:t>uciec</a:t>
            </a:r>
            <a:r>
              <a:rPr lang="pl-PL" sz="3000"/>
              <a:t>". </a:t>
            </a:r>
          </a:p>
          <a:p>
            <a:pPr>
              <a:lnSpc>
                <a:spcPct val="90000"/>
              </a:lnSpc>
            </a:pPr>
            <a:r>
              <a:rPr lang="pl-PL" sz="3000" err="1"/>
              <a:t>Ścieżka</a:t>
            </a:r>
            <a:r>
              <a:rPr lang="pl-PL" sz="3000"/>
              <a:t> </a:t>
            </a:r>
            <a:r>
              <a:rPr lang="pl-PL" sz="3000" err="1"/>
              <a:t>pomaga</a:t>
            </a:r>
            <a:r>
              <a:rPr lang="pl-PL" sz="3000"/>
              <a:t> </a:t>
            </a:r>
            <a:r>
              <a:rPr lang="pl-PL" sz="3000" err="1"/>
              <a:t>poprowadzić</a:t>
            </a:r>
            <a:r>
              <a:rPr lang="pl-PL" sz="3000"/>
              <a:t> ich </a:t>
            </a:r>
            <a:r>
              <a:rPr lang="pl-PL" sz="3000" err="1"/>
              <a:t>oboje</a:t>
            </a:r>
            <a:r>
              <a:rPr lang="pl-PL" sz="3000"/>
              <a:t>, </a:t>
            </a:r>
            <a:r>
              <a:rPr lang="pl-PL" sz="3000" err="1"/>
              <a:t>ułatwiając</a:t>
            </a:r>
            <a:r>
              <a:rPr lang="pl-PL" sz="3000"/>
              <a:t> </a:t>
            </a:r>
            <a:r>
              <a:rPr lang="pl-PL" sz="3000" err="1"/>
              <a:t>im</a:t>
            </a:r>
            <a:r>
              <a:rPr lang="pl-PL" sz="3000"/>
              <a:t> </a:t>
            </a:r>
            <a:r>
              <a:rPr lang="pl-PL" sz="3000" err="1"/>
              <a:t>dotarcie</a:t>
            </a:r>
            <a:r>
              <a:rPr lang="pl-PL" sz="3000"/>
              <a:t> z </a:t>
            </a:r>
            <a:r>
              <a:rPr lang="pl-PL" sz="3000" err="1"/>
              <a:t>punktu</a:t>
            </a:r>
            <a:r>
              <a:rPr lang="pl-PL" sz="3000"/>
              <a:t> A do </a:t>
            </a:r>
            <a:r>
              <a:rPr lang="pl-PL" sz="3000" err="1"/>
              <a:t>punktu</a:t>
            </a:r>
            <a:r>
              <a:rPr lang="pl-PL" sz="3000"/>
              <a:t> B.</a:t>
            </a:r>
          </a:p>
        </p:txBody>
      </p:sp>
      <p:sp>
        <p:nvSpPr>
          <p:cNvPr id="4" name="Slide Number Placeholder 3">
            <a:extLst>
              <a:ext uri="{FF2B5EF4-FFF2-40B4-BE49-F238E27FC236}">
                <a16:creationId xmlns:a16="http://schemas.microsoft.com/office/drawing/2014/main" id="{FD4BE5A9-ACA2-79E3-B0B9-5B255BFA2549}"/>
              </a:ext>
            </a:extLst>
          </p:cNvPr>
          <p:cNvSpPr>
            <a:spLocks noGrp="1"/>
          </p:cNvSpPr>
          <p:nvPr>
            <p:ph type="sldNum" sz="quarter" idx="12"/>
          </p:nvPr>
        </p:nvSpPr>
        <p:spPr/>
        <p:txBody>
          <a:bodyPr/>
          <a:lstStyle/>
          <a:p>
            <a:fld id="{C1FF6DA9-008F-8B48-92A6-B652298478BF}" type="slidenum">
              <a:rPr lang="en-US" smtClean="0"/>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a:solidFill>
                  <a:srgbClr val="FFFFFF"/>
                </a:solidFill>
              </a:rPr>
              <a:t>Przykład Rzucenia Palenia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a:lnSpc>
                <a:spcPct val="90000"/>
              </a:lnSpc>
            </a:pPr>
            <a:r>
              <a:rPr lang="pl-PL" sz="2200"/>
              <a:t>Przykład: próba rzucenia palenia. Możesz intelektualnie wiedzieć, że palenie szkodzi zdrowiu, więc nie powinieneś palić. </a:t>
            </a:r>
          </a:p>
          <a:p>
            <a:pPr>
              <a:lnSpc>
                <a:spcPct val="90000"/>
              </a:lnSpc>
            </a:pPr>
            <a:r>
              <a:rPr lang="pl-PL" sz="2200"/>
              <a:t>Ale jeśli ta emocjonalna, dziecięca część ciebie nie miała okazji się zabawić w ciągu dnia, zapragnie emocjonalnego wybuchu. </a:t>
            </a:r>
          </a:p>
          <a:p>
            <a:pPr>
              <a:lnSpc>
                <a:spcPct val="90000"/>
              </a:lnSpc>
            </a:pPr>
            <a:r>
              <a:rPr lang="pl-PL" sz="2200"/>
              <a:t>Palenie jest aktywnością emocjonalną, zakorzenioną w emocjonalnych wspomnieniach i doświadczeniach. Dlatego intelektualne </a:t>
            </a:r>
          </a:p>
          <a:p>
            <a:pPr>
              <a:lnSpc>
                <a:spcPct val="90000"/>
              </a:lnSpc>
            </a:pPr>
            <a:r>
              <a:rPr lang="pl-PL" sz="2200"/>
              <a:t>zrozumienie, że palenie jest szkodliwe, nie zawsze zmotywuje kogoś do rzucenia.</a:t>
            </a:r>
          </a:p>
        </p:txBody>
      </p:sp>
      <p:sp>
        <p:nvSpPr>
          <p:cNvPr id="4" name="Slide Number Placeholder 3">
            <a:extLst>
              <a:ext uri="{FF2B5EF4-FFF2-40B4-BE49-F238E27FC236}">
                <a16:creationId xmlns:a16="http://schemas.microsoft.com/office/drawing/2014/main" id="{D88F3040-4E94-DC10-B716-8FF6C33AA224}"/>
              </a:ext>
            </a:extLst>
          </p:cNvPr>
          <p:cNvSpPr>
            <a:spLocks noGrp="1"/>
          </p:cNvSpPr>
          <p:nvPr>
            <p:ph type="sldNum" sz="quarter" idx="12"/>
          </p:nvPr>
        </p:nvSpPr>
        <p:spPr/>
        <p:txBody>
          <a:bodyPr/>
          <a:lstStyle/>
          <a:p>
            <a:fld id="{C1FF6DA9-008F-8B48-92A6-B652298478BF}" type="slidenum">
              <a:rPr lang="en-US" smtClean="0"/>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15299" y="548464"/>
            <a:ext cx="5098906" cy="1675623"/>
          </a:xfrm>
        </p:spPr>
        <p:txBody>
          <a:bodyPr anchor="b">
            <a:normAutofit/>
          </a:bodyPr>
          <a:lstStyle/>
          <a:p>
            <a:r>
              <a:rPr lang="pl-PL" sz="3500"/>
              <a:t>Wprowadzenie do Planów Zaangażowania</a:t>
            </a:r>
          </a:p>
        </p:txBody>
      </p:sp>
      <p:pic>
        <p:nvPicPr>
          <p:cNvPr id="22" name="Picture 21" descr="Ręka idąca na słońce">
            <a:extLst>
              <a:ext uri="{FF2B5EF4-FFF2-40B4-BE49-F238E27FC236}">
                <a16:creationId xmlns:a16="http://schemas.microsoft.com/office/drawing/2014/main" id="{2A84924D-0E24-036E-B472-F2CFF41EA3A4}"/>
              </a:ext>
            </a:extLst>
          </p:cNvPr>
          <p:cNvPicPr>
            <a:picLocks noChangeAspect="1"/>
          </p:cNvPicPr>
          <p:nvPr/>
        </p:nvPicPr>
        <p:blipFill>
          <a:blip r:embed="rId2"/>
          <a:srcRect l="43819" r="25433" b="2"/>
          <a:stretch/>
        </p:blipFill>
        <p:spPr>
          <a:xfrm>
            <a:off x="20" y="10"/>
            <a:ext cx="3147352" cy="6857990"/>
          </a:xfrm>
          <a:prstGeom prst="rect">
            <a:avLst/>
          </a:prstGeom>
          <a:effectLst/>
        </p:spPr>
      </p:pic>
      <p:sp>
        <p:nvSpPr>
          <p:cNvPr id="3" name="Content Placeholder 2"/>
          <p:cNvSpPr>
            <a:spLocks noGrp="1"/>
          </p:cNvSpPr>
          <p:nvPr>
            <p:ph idx="1"/>
          </p:nvPr>
        </p:nvSpPr>
        <p:spPr>
          <a:xfrm>
            <a:off x="3415300" y="2409830"/>
            <a:ext cx="5098904" cy="3705217"/>
          </a:xfrm>
        </p:spPr>
        <p:txBody>
          <a:bodyPr>
            <a:normAutofit/>
          </a:bodyPr>
          <a:lstStyle/>
          <a:p>
            <a:r>
              <a:rPr lang="pl-PL" sz="1700" dirty="0"/>
              <a:t>Mamy już wszystkie niezbędne informacje, a więc prawie gotowi jesteśmy do stworzenia naszych planów zaangażowania. </a:t>
            </a:r>
          </a:p>
          <a:p>
            <a:r>
              <a:rPr lang="pl-PL" sz="1700" dirty="0"/>
              <a:t>Zanim jednak to zrobimy, chcę przypomnieć kilka punktów z psychologii, które omawialiśmy na samym początku. </a:t>
            </a:r>
          </a:p>
          <a:p>
            <a:r>
              <a:rPr lang="pl-PL" sz="1700" dirty="0"/>
              <a:t>Pomogą one upewnić się, że nasze pomysły na zaangażowanie będą nawiązywać do naturalnych motywacji ludzi.</a:t>
            </a:r>
          </a:p>
        </p:txBody>
      </p:sp>
      <p:sp>
        <p:nvSpPr>
          <p:cNvPr id="4" name="Slide Number Placeholder 3">
            <a:extLst>
              <a:ext uri="{FF2B5EF4-FFF2-40B4-BE49-F238E27FC236}">
                <a16:creationId xmlns:a16="http://schemas.microsoft.com/office/drawing/2014/main" id="{C34542D0-E6F2-FBEB-2F1B-83C50FEDBCFF}"/>
              </a:ext>
            </a:extLst>
          </p:cNvPr>
          <p:cNvSpPr>
            <a:spLocks noGrp="1"/>
          </p:cNvSpPr>
          <p:nvPr>
            <p:ph type="sldNum" sz="quarter" idx="12"/>
          </p:nvPr>
        </p:nvSpPr>
        <p:spPr/>
        <p:txBody>
          <a:bodyPr/>
          <a:lstStyle/>
          <a:p>
            <a:fld id="{C1FF6DA9-008F-8B48-92A6-B652298478BF}" type="slidenum">
              <a:rPr lang="en-US" smtClean="0"/>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Rectangle 3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500">
                <a:solidFill>
                  <a:srgbClr val="FFFFFF"/>
                </a:solidFill>
              </a:rPr>
              <a:t>Wizualizacja Ścieżki do Zmiany</a:t>
            </a:r>
          </a:p>
        </p:txBody>
      </p:sp>
      <p:sp>
        <p:nvSpPr>
          <p:cNvPr id="3" name="Content Placeholder 2"/>
          <p:cNvSpPr>
            <a:spLocks noGrp="1"/>
          </p:cNvSpPr>
          <p:nvPr>
            <p:ph idx="1"/>
          </p:nvPr>
        </p:nvSpPr>
        <p:spPr>
          <a:xfrm>
            <a:off x="3436295" y="649480"/>
            <a:ext cx="2268977" cy="5546047"/>
          </a:xfrm>
        </p:spPr>
        <p:txBody>
          <a:bodyPr anchor="ctr">
            <a:normAutofit/>
          </a:bodyPr>
          <a:lstStyle/>
          <a:p>
            <a:r>
              <a:rPr lang="pl-PL" sz="1700" dirty="0"/>
              <a:t>Podobnie, jeśli papierosy są na widoku, łatwiej po nie sięgnąć. Jeśli musisz przejść do innego pokoju i przeszukać szafkę, bariera rośnie, a ty masz czas na przemyślenie swojego działania.</a:t>
            </a:r>
          </a:p>
        </p:txBody>
      </p:sp>
      <p:pic>
        <p:nvPicPr>
          <p:cNvPr id="22" name="Picture 21" descr="Zakwiat w przypadku naruszenia ziemi">
            <a:extLst>
              <a:ext uri="{FF2B5EF4-FFF2-40B4-BE49-F238E27FC236}">
                <a16:creationId xmlns:a16="http://schemas.microsoft.com/office/drawing/2014/main" id="{F64EA213-6E07-F730-6506-2C2D13AC4688}"/>
              </a:ext>
            </a:extLst>
          </p:cNvPr>
          <p:cNvPicPr>
            <a:picLocks noChangeAspect="1"/>
          </p:cNvPicPr>
          <p:nvPr/>
        </p:nvPicPr>
        <p:blipFill>
          <a:blip r:embed="rId2"/>
          <a:srcRect l="27585" r="42613" b="-1"/>
          <a:stretch/>
        </p:blipFill>
        <p:spPr>
          <a:xfrm>
            <a:off x="6082126" y="10"/>
            <a:ext cx="3061874" cy="6857990"/>
          </a:xfrm>
          <a:prstGeom prst="rect">
            <a:avLst/>
          </a:prstGeom>
        </p:spPr>
      </p:pic>
      <p:sp>
        <p:nvSpPr>
          <p:cNvPr id="4" name="Slide Number Placeholder 3">
            <a:extLst>
              <a:ext uri="{FF2B5EF4-FFF2-40B4-BE49-F238E27FC236}">
                <a16:creationId xmlns:a16="http://schemas.microsoft.com/office/drawing/2014/main" id="{0BB285C6-E576-3FFD-B484-0C28600C43DA}"/>
              </a:ext>
            </a:extLst>
          </p:cNvPr>
          <p:cNvSpPr>
            <a:spLocks noGrp="1"/>
          </p:cNvSpPr>
          <p:nvPr>
            <p:ph type="sldNum" sz="quarter" idx="12"/>
          </p:nvPr>
        </p:nvSpPr>
        <p:spPr/>
        <p:txBody>
          <a:bodyPr/>
          <a:lstStyle/>
          <a:p>
            <a:fld id="{C1FF6DA9-008F-8B48-92A6-B652298478BF}" type="slidenum">
              <a:rPr lang="en-US" smtClean="0"/>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2700">
                <a:solidFill>
                  <a:srgbClr val="FFFFFF"/>
                </a:solidFill>
              </a:rPr>
              <a:t>Powrót do Planów Zaangażowania</a:t>
            </a:r>
          </a:p>
        </p:txBody>
      </p:sp>
      <p:sp>
        <p:nvSpPr>
          <p:cNvPr id="3" name="Content Placeholder 2"/>
          <p:cNvSpPr>
            <a:spLocks noGrp="1"/>
          </p:cNvSpPr>
          <p:nvPr>
            <p:ph idx="1"/>
          </p:nvPr>
        </p:nvSpPr>
        <p:spPr>
          <a:xfrm>
            <a:off x="3607694" y="649480"/>
            <a:ext cx="4916510" cy="5546047"/>
          </a:xfrm>
        </p:spPr>
        <p:txBody>
          <a:bodyPr anchor="ctr">
            <a:normAutofit/>
          </a:bodyPr>
          <a:lstStyle/>
          <a:p>
            <a:r>
              <a:rPr lang="pl-PL" sz="1700"/>
              <a:t>Wracając do naszych planów zaangażowania: Twój będzie wyglądał inaczej niż mój, bo masz tam napisane mnóstwo pomysłów. </a:t>
            </a:r>
          </a:p>
          <a:p>
            <a:r>
              <a:rPr lang="pl-PL" sz="1700"/>
              <a:t>Wszystkie te idee, które zebrałeś w tym kursie, dotyczące wykorzystania wewnętrznej motywacji doskonałości do angażowania ludzi.</a:t>
            </a:r>
          </a:p>
        </p:txBody>
      </p:sp>
      <p:sp>
        <p:nvSpPr>
          <p:cNvPr id="4" name="Slide Number Placeholder 3">
            <a:extLst>
              <a:ext uri="{FF2B5EF4-FFF2-40B4-BE49-F238E27FC236}">
                <a16:creationId xmlns:a16="http://schemas.microsoft.com/office/drawing/2014/main" id="{DC22415F-583B-4176-47F9-C2758C8099DE}"/>
              </a:ext>
            </a:extLst>
          </p:cNvPr>
          <p:cNvSpPr>
            <a:spLocks noGrp="1"/>
          </p:cNvSpPr>
          <p:nvPr>
            <p:ph type="sldNum" sz="quarter" idx="12"/>
          </p:nvPr>
        </p:nvSpPr>
        <p:spPr/>
        <p:txBody>
          <a:bodyPr/>
          <a:lstStyle/>
          <a:p>
            <a:fld id="{C1FF6DA9-008F-8B48-92A6-B652298478BF}" type="slidenum">
              <a:rPr lang="en-US" smtClean="0"/>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500">
                <a:solidFill>
                  <a:srgbClr val="FFFFFF"/>
                </a:solidFill>
              </a:rPr>
              <a:t>Motywacja: Emocje, Intelekt i Środowisko</a:t>
            </a:r>
          </a:p>
        </p:txBody>
      </p:sp>
      <p:sp>
        <p:nvSpPr>
          <p:cNvPr id="3" name="Content Placeholder 2"/>
          <p:cNvSpPr>
            <a:spLocks noGrp="1"/>
          </p:cNvSpPr>
          <p:nvPr>
            <p:ph idx="1"/>
          </p:nvPr>
        </p:nvSpPr>
        <p:spPr>
          <a:xfrm>
            <a:off x="3607694" y="649480"/>
            <a:ext cx="4916510" cy="5546047"/>
          </a:xfrm>
        </p:spPr>
        <p:txBody>
          <a:bodyPr anchor="ctr">
            <a:normAutofit/>
          </a:bodyPr>
          <a:lstStyle/>
          <a:p>
            <a:r>
              <a:rPr lang="pl-PL" sz="1700"/>
              <a:t>Chcę, abyś teraz przejrzał te pomysły i spróbował zidentyfikować, czy motywują emocjonalne "ja" (słoń), intelektualne "ja" (jeździec), czy dotyczą środowiska (ścieżka). </a:t>
            </a:r>
          </a:p>
          <a:p>
            <a:r>
              <a:rPr lang="pl-PL" sz="1700"/>
              <a:t>Zrób przerwę i zaznacz literką E, P lub R przy każdym z tych pomysłów.</a:t>
            </a:r>
          </a:p>
        </p:txBody>
      </p:sp>
      <p:sp>
        <p:nvSpPr>
          <p:cNvPr id="4" name="Slide Number Placeholder 3">
            <a:extLst>
              <a:ext uri="{FF2B5EF4-FFF2-40B4-BE49-F238E27FC236}">
                <a16:creationId xmlns:a16="http://schemas.microsoft.com/office/drawing/2014/main" id="{A5966188-180F-B9CE-B892-E61E4FC42346}"/>
              </a:ext>
            </a:extLst>
          </p:cNvPr>
          <p:cNvSpPr>
            <a:spLocks noGrp="1"/>
          </p:cNvSpPr>
          <p:nvPr>
            <p:ph type="sldNum" sz="quarter" idx="12"/>
          </p:nvPr>
        </p:nvSpPr>
        <p:spPr/>
        <p:txBody>
          <a:bodyPr/>
          <a:lstStyle/>
          <a:p>
            <a:fld id="{C1FF6DA9-008F-8B48-92A6-B652298478BF}" type="slidenum">
              <a:rPr lang="en-US" smtClean="0"/>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562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02556" y="762001"/>
            <a:ext cx="3117384" cy="1708244"/>
          </a:xfrm>
        </p:spPr>
        <p:txBody>
          <a:bodyPr anchor="ctr">
            <a:normAutofit/>
          </a:bodyPr>
          <a:lstStyle/>
          <a:p>
            <a:r>
              <a:rPr lang="pl-PL" sz="3500"/>
              <a:t>Hierarchia Potrzeb i Motywacja</a:t>
            </a:r>
          </a:p>
        </p:txBody>
      </p:sp>
      <p:pic>
        <p:nvPicPr>
          <p:cNvPr id="5" name="Picture 4">
            <a:extLst>
              <a:ext uri="{FF2B5EF4-FFF2-40B4-BE49-F238E27FC236}">
                <a16:creationId xmlns:a16="http://schemas.microsoft.com/office/drawing/2014/main" id="{EADD39E3-008E-51B0-8D02-8903AE8377EE}"/>
              </a:ext>
            </a:extLst>
          </p:cNvPr>
          <p:cNvPicPr>
            <a:picLocks noChangeAspect="1"/>
          </p:cNvPicPr>
          <p:nvPr/>
        </p:nvPicPr>
        <p:blipFill>
          <a:blip r:embed="rId2"/>
          <a:srcRect l="26185" r="36315"/>
          <a:stretch/>
        </p:blipFill>
        <p:spPr>
          <a:xfrm>
            <a:off x="20" y="-2"/>
            <a:ext cx="4571980" cy="6858002"/>
          </a:xfrm>
          <a:prstGeom prst="rect">
            <a:avLst/>
          </a:prstGeom>
        </p:spPr>
      </p:pic>
      <p:sp>
        <p:nvSpPr>
          <p:cNvPr id="3" name="Content Placeholder 2"/>
          <p:cNvSpPr>
            <a:spLocks noGrp="1"/>
          </p:cNvSpPr>
          <p:nvPr>
            <p:ph idx="1"/>
          </p:nvPr>
        </p:nvSpPr>
        <p:spPr>
          <a:xfrm>
            <a:off x="5102556" y="2470245"/>
            <a:ext cx="3117384" cy="3769835"/>
          </a:xfrm>
        </p:spPr>
        <p:txBody>
          <a:bodyPr anchor="ctr">
            <a:normAutofit/>
          </a:bodyPr>
          <a:lstStyle/>
          <a:p>
            <a:r>
              <a:rPr lang="pl-PL" sz="1700" dirty="0"/>
              <a:t>Zauważysz, że jest trochę zdominowane przez słonia. To wynika z pierwotnej hierarchii potrzeb – to, co naturalnie motywuje nas, zwierzęta w nas. Nasze intelekty nie zawsze są tak bystre, i co nasze intelekty myślą, że chcemy, to głównie bezpieczeństwo.</a:t>
            </a:r>
          </a:p>
        </p:txBody>
      </p:sp>
      <p:sp>
        <p:nvSpPr>
          <p:cNvPr id="4" name="Slide Number Placeholder 3">
            <a:extLst>
              <a:ext uri="{FF2B5EF4-FFF2-40B4-BE49-F238E27FC236}">
                <a16:creationId xmlns:a16="http://schemas.microsoft.com/office/drawing/2014/main" id="{19CA92FE-6D74-610E-9A54-F3B730F2CE02}"/>
              </a:ext>
            </a:extLst>
          </p:cNvPr>
          <p:cNvSpPr>
            <a:spLocks noGrp="1"/>
          </p:cNvSpPr>
          <p:nvPr>
            <p:ph type="sldNum" sz="quarter" idx="12"/>
          </p:nvPr>
        </p:nvSpPr>
        <p:spPr/>
        <p:txBody>
          <a:bodyPr/>
          <a:lstStyle/>
          <a:p>
            <a:fld id="{C1FF6DA9-008F-8B48-92A6-B652298478BF}" type="slidenum">
              <a:rPr lang="en-US" smtClean="0"/>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500">
                <a:solidFill>
                  <a:srgbClr val="FFFFFF"/>
                </a:solidFill>
              </a:rPr>
              <a:t>Znaczenie Wyjaśnienia i Środowiska</a:t>
            </a:r>
          </a:p>
        </p:txBody>
      </p:sp>
      <p:sp>
        <p:nvSpPr>
          <p:cNvPr id="3" name="Content Placeholder 2"/>
          <p:cNvSpPr>
            <a:spLocks noGrp="1"/>
          </p:cNvSpPr>
          <p:nvPr>
            <p:ph idx="1"/>
          </p:nvPr>
        </p:nvSpPr>
        <p:spPr>
          <a:xfrm>
            <a:off x="3607694" y="649480"/>
            <a:ext cx="4916510" cy="5546047"/>
          </a:xfrm>
        </p:spPr>
        <p:txBody>
          <a:bodyPr anchor="ctr">
            <a:normAutofit/>
          </a:bodyPr>
          <a:lstStyle/>
          <a:p>
            <a:r>
              <a:rPr lang="pl-PL" sz="1700" dirty="0"/>
              <a:t>Jeśli, jak większość, masz tylko 1 lub 2 rzeczy odnoszące się do intelektu, odwróć kartkę i zastanów się, jak lepiej zrobić intelekt i kontrolować środowisko.</a:t>
            </a:r>
          </a:p>
        </p:txBody>
      </p:sp>
      <p:sp>
        <p:nvSpPr>
          <p:cNvPr id="4" name="Slide Number Placeholder 3">
            <a:extLst>
              <a:ext uri="{FF2B5EF4-FFF2-40B4-BE49-F238E27FC236}">
                <a16:creationId xmlns:a16="http://schemas.microsoft.com/office/drawing/2014/main" id="{3A91EA22-58B6-EAAF-132A-85DE78610664}"/>
              </a:ext>
            </a:extLst>
          </p:cNvPr>
          <p:cNvSpPr>
            <a:spLocks noGrp="1"/>
          </p:cNvSpPr>
          <p:nvPr>
            <p:ph type="sldNum" sz="quarter" idx="12"/>
          </p:nvPr>
        </p:nvSpPr>
        <p:spPr/>
        <p:txBody>
          <a:bodyPr/>
          <a:lstStyle/>
          <a:p>
            <a:fld id="{C1FF6DA9-008F-8B48-92A6-B652298478BF}" type="slidenum">
              <a:rPr lang="en-US" smtClean="0"/>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Podsumowanie Motywatorów i Wnioski</a:t>
            </a:r>
          </a:p>
        </p:txBody>
      </p:sp>
      <p:sp>
        <p:nvSpPr>
          <p:cNvPr id="3" name="Content Placeholder 2"/>
          <p:cNvSpPr>
            <a:spLocks noGrp="1"/>
          </p:cNvSpPr>
          <p:nvPr>
            <p:ph idx="1"/>
          </p:nvPr>
        </p:nvSpPr>
        <p:spPr/>
        <p:txBody>
          <a:bodyPr/>
          <a:lstStyle/>
          <a:p>
            <a:r>
              <a:rPr dirty="0" err="1"/>
              <a:t>Masz</a:t>
            </a:r>
            <a:r>
              <a:rPr dirty="0"/>
              <a:t> </a:t>
            </a:r>
            <a:r>
              <a:rPr dirty="0" err="1"/>
              <a:t>już</a:t>
            </a:r>
            <a:r>
              <a:rPr dirty="0"/>
              <a:t> </a:t>
            </a:r>
            <a:r>
              <a:rPr dirty="0" err="1"/>
              <a:t>swoje</a:t>
            </a:r>
            <a:r>
              <a:rPr dirty="0"/>
              <a:t> </a:t>
            </a:r>
            <a:r>
              <a:rPr dirty="0" err="1"/>
              <a:t>cztery</a:t>
            </a:r>
            <a:r>
              <a:rPr dirty="0"/>
              <a:t> </a:t>
            </a:r>
            <a:r>
              <a:rPr dirty="0" err="1"/>
              <a:t>podstawowe</a:t>
            </a:r>
            <a:r>
              <a:rPr dirty="0"/>
              <a:t> </a:t>
            </a:r>
            <a:r>
              <a:rPr dirty="0" err="1"/>
              <a:t>wewnętrzne</a:t>
            </a:r>
            <a:r>
              <a:rPr dirty="0"/>
              <a:t> </a:t>
            </a:r>
            <a:r>
              <a:rPr dirty="0" err="1"/>
              <a:t>motywatory</a:t>
            </a:r>
            <a:r>
              <a:rPr dirty="0"/>
              <a:t>: </a:t>
            </a:r>
            <a:r>
              <a:rPr dirty="0" err="1"/>
              <a:t>mistrzostwo</a:t>
            </a:r>
            <a:r>
              <a:rPr dirty="0"/>
              <a:t>, </a:t>
            </a:r>
            <a:r>
              <a:rPr dirty="0" err="1"/>
              <a:t>sens</a:t>
            </a:r>
            <a:r>
              <a:rPr dirty="0"/>
              <a:t>, </a:t>
            </a:r>
            <a:r>
              <a:rPr dirty="0" err="1"/>
              <a:t>autonomia</a:t>
            </a:r>
            <a:r>
              <a:rPr dirty="0"/>
              <a:t> </a:t>
            </a:r>
            <a:r>
              <a:rPr dirty="0" err="1"/>
              <a:t>i</a:t>
            </a:r>
            <a:r>
              <a:rPr dirty="0"/>
              <a:t> </a:t>
            </a:r>
            <a:r>
              <a:rPr dirty="0" err="1"/>
              <a:t>wspólnota</a:t>
            </a:r>
            <a:r>
              <a:rPr dirty="0"/>
              <a:t>. </a:t>
            </a:r>
            <a:endParaRPr lang="pl-PL" dirty="0"/>
          </a:p>
          <a:p>
            <a:r>
              <a:rPr dirty="0" err="1"/>
              <a:t>Wypełnij</a:t>
            </a:r>
            <a:r>
              <a:rPr dirty="0"/>
              <a:t> je </a:t>
            </a:r>
            <a:r>
              <a:rPr dirty="0" err="1"/>
              <a:t>wszystkimi</a:t>
            </a:r>
            <a:r>
              <a:rPr dirty="0"/>
              <a:t> </a:t>
            </a:r>
            <a:r>
              <a:rPr dirty="0" err="1"/>
              <a:t>pomysłami</a:t>
            </a:r>
            <a:r>
              <a:rPr dirty="0"/>
              <a:t> </a:t>
            </a:r>
            <a:r>
              <a:rPr dirty="0" err="1"/>
              <a:t>i</a:t>
            </a:r>
            <a:r>
              <a:rPr dirty="0"/>
              <a:t> </a:t>
            </a:r>
            <a:r>
              <a:rPr dirty="0" err="1"/>
              <a:t>przemyśleniami</a:t>
            </a:r>
            <a:r>
              <a:rPr dirty="0"/>
              <a:t>, jak </a:t>
            </a:r>
            <a:r>
              <a:rPr dirty="0" err="1"/>
              <a:t>lepiej</a:t>
            </a:r>
            <a:r>
              <a:rPr dirty="0"/>
              <a:t> </a:t>
            </a:r>
            <a:r>
              <a:rPr dirty="0" err="1"/>
              <a:t>wyjaśnić</a:t>
            </a:r>
            <a:r>
              <a:rPr dirty="0"/>
              <a:t> </a:t>
            </a:r>
            <a:r>
              <a:rPr dirty="0" err="1"/>
              <a:t>ludziom</a:t>
            </a:r>
            <a:r>
              <a:rPr dirty="0"/>
              <a:t> </a:t>
            </a:r>
            <a:r>
              <a:rPr dirty="0" err="1"/>
              <a:t>znaczenie</a:t>
            </a:r>
            <a:r>
              <a:rPr dirty="0"/>
              <a:t> </a:t>
            </a:r>
            <a:r>
              <a:rPr dirty="0" err="1"/>
              <a:t>zadania</a:t>
            </a:r>
            <a:r>
              <a:rPr dirty="0"/>
              <a:t>, </a:t>
            </a:r>
            <a:r>
              <a:rPr dirty="0" err="1"/>
              <a:t>które</a:t>
            </a:r>
            <a:r>
              <a:rPr dirty="0"/>
              <a:t> </a:t>
            </a:r>
            <a:r>
              <a:rPr dirty="0" err="1"/>
              <a:t>próbujesz</a:t>
            </a:r>
            <a:r>
              <a:rPr dirty="0"/>
              <a:t> ich </a:t>
            </a:r>
            <a:r>
              <a:rPr dirty="0" err="1"/>
              <a:t>zaangażować</a:t>
            </a:r>
            <a:r>
              <a:rPr dirty="0"/>
              <a:t>, </a:t>
            </a:r>
            <a:r>
              <a:rPr dirty="0" err="1"/>
              <a:t>i</a:t>
            </a:r>
            <a:r>
              <a:rPr dirty="0"/>
              <a:t> jak </a:t>
            </a:r>
            <a:r>
              <a:rPr dirty="0" err="1"/>
              <a:t>możesz</a:t>
            </a:r>
            <a:r>
              <a:rPr dirty="0"/>
              <a:t> </a:t>
            </a:r>
            <a:r>
              <a:rPr dirty="0" err="1"/>
              <a:t>wpłynąć</a:t>
            </a:r>
            <a:r>
              <a:rPr dirty="0"/>
              <a:t> </a:t>
            </a:r>
            <a:r>
              <a:rPr dirty="0" err="1"/>
              <a:t>na</a:t>
            </a:r>
            <a:r>
              <a:rPr dirty="0"/>
              <a:t> </a:t>
            </a:r>
            <a:r>
              <a:rPr dirty="0" err="1"/>
              <a:t>środowisko</a:t>
            </a:r>
            <a:r>
              <a:rPr dirty="0"/>
              <a:t>, aby </a:t>
            </a:r>
            <a:r>
              <a:rPr dirty="0" err="1"/>
              <a:t>było</a:t>
            </a:r>
            <a:r>
              <a:rPr dirty="0"/>
              <a:t> </a:t>
            </a:r>
            <a:r>
              <a:rPr dirty="0" err="1"/>
              <a:t>łatwiej</a:t>
            </a:r>
            <a:r>
              <a:rPr dirty="0"/>
              <a:t>.</a:t>
            </a:r>
          </a:p>
          <a:p>
            <a:endParaRPr dirty="0"/>
          </a:p>
        </p:txBody>
      </p:sp>
      <p:sp>
        <p:nvSpPr>
          <p:cNvPr id="4" name="Slide Number Placeholder 3">
            <a:extLst>
              <a:ext uri="{FF2B5EF4-FFF2-40B4-BE49-F238E27FC236}">
                <a16:creationId xmlns:a16="http://schemas.microsoft.com/office/drawing/2014/main" id="{76D54ECE-6501-2344-BD31-6F1FBF9E765E}"/>
              </a:ext>
            </a:extLst>
          </p:cNvPr>
          <p:cNvSpPr>
            <a:spLocks noGrp="1"/>
          </p:cNvSpPr>
          <p:nvPr>
            <p:ph type="sldNum" sz="quarter" idx="12"/>
          </p:nvPr>
        </p:nvSpPr>
        <p:spPr/>
        <p:txBody>
          <a:bodyPr/>
          <a:lstStyle/>
          <a:p>
            <a:fld id="{C1FF6DA9-008F-8B48-92A6-B652298478BF}" type="slidenum">
              <a:rPr lang="en-US" smtClean="0"/>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200">
                <a:solidFill>
                  <a:srgbClr val="FFFFFF"/>
                </a:solidFill>
              </a:rPr>
              <a:t>Gra „Milionerzy” i Autonomia</a:t>
            </a:r>
          </a:p>
        </p:txBody>
      </p:sp>
      <p:sp>
        <p:nvSpPr>
          <p:cNvPr id="3" name="Content Placeholder 2"/>
          <p:cNvSpPr>
            <a:spLocks noGrp="1"/>
          </p:cNvSpPr>
          <p:nvPr>
            <p:ph idx="1"/>
          </p:nvPr>
        </p:nvSpPr>
        <p:spPr>
          <a:xfrm>
            <a:off x="3607694" y="649480"/>
            <a:ext cx="4916510" cy="5546047"/>
          </a:xfrm>
        </p:spPr>
        <p:txBody>
          <a:bodyPr anchor="ctr">
            <a:normAutofit/>
          </a:bodyPr>
          <a:lstStyle/>
          <a:p>
            <a:endParaRPr lang="pl-PL" sz="1700" dirty="0"/>
          </a:p>
          <a:p>
            <a:r>
              <a:rPr lang="pl-PL" sz="1700" dirty="0"/>
              <a:t>Pamiętasz grę „Milionerzy”? Kilka rzeczy na temat tej gry. Po pierwsze, istnieje tu autonomia. </a:t>
            </a:r>
          </a:p>
          <a:p>
            <a:r>
              <a:rPr lang="pl-PL" sz="1700" dirty="0"/>
              <a:t>Omawialiśmy to w sekcji poświęconej autonomii. Jest też mistrzostwo, ponieważ przechodzisz przez różne poziomy, </a:t>
            </a:r>
          </a:p>
          <a:p>
            <a:r>
              <a:rPr lang="pl-PL" sz="1700" dirty="0"/>
              <a:t>zdobywając coraz więcej pieniędzy za każde kolejne pytanie. Również pojawia się element wspólnoty, ponieważ w pewnym momencie dzwonisz do przyjaciela, co wymaga wcześniejszych ustaleń z kilkoma znajomymi, do których możesz zadzwonić w czasie gry. Już wcześniej rozmawiałeś z przyjaciółmi i wszyscy ci kibicują, oglądają program, gdy jesteś na wizji.</a:t>
            </a:r>
          </a:p>
        </p:txBody>
      </p:sp>
      <p:sp>
        <p:nvSpPr>
          <p:cNvPr id="4" name="Slide Number Placeholder 3">
            <a:extLst>
              <a:ext uri="{FF2B5EF4-FFF2-40B4-BE49-F238E27FC236}">
                <a16:creationId xmlns:a16="http://schemas.microsoft.com/office/drawing/2014/main" id="{2A2D5CB0-E0DC-7AC8-8DCA-3D8726E04909}"/>
              </a:ext>
            </a:extLst>
          </p:cNvPr>
          <p:cNvSpPr>
            <a:spLocks noGrp="1"/>
          </p:cNvSpPr>
          <p:nvPr>
            <p:ph type="sldNum" sz="quarter" idx="12"/>
          </p:nvPr>
        </p:nvSpPr>
        <p:spPr/>
        <p:txBody>
          <a:bodyPr/>
          <a:lstStyle/>
          <a:p>
            <a:fld id="{C1FF6DA9-008F-8B48-92A6-B652298478BF}" type="slidenum">
              <a:rPr lang="en-US" smtClean="0"/>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sz="3100">
                <a:solidFill>
                  <a:srgbClr val="FFFFFF"/>
                </a:solidFill>
              </a:rPr>
              <a:t>Znaczenie Gry „Milionerzy” jako Wydarzenia</a:t>
            </a:r>
          </a:p>
        </p:txBody>
      </p:sp>
      <p:sp>
        <p:nvSpPr>
          <p:cNvPr id="24" name="Arc 2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a:lnSpc>
                <a:spcPct val="90000"/>
              </a:lnSpc>
            </a:pPr>
            <a:r>
              <a:rPr lang="pl-PL" sz="2700" dirty="0"/>
              <a:t>Jest też znaczenie. Chociaż nie ma tutaj fabuły, to jest to wydarzenie budzące podziw. Wszystko w grze buduje napięcie, podobnie jak Stonehenge czy piramidy. To wydarzenie, które zapamiętasz na całe życie, a jeśli byłbyś w publiczności, poczułbyś to z powodu sposobu, w jaki budują napięcie i nadają wszystkiemu głębokie znaczenie. Jednocześnie jest to niesamowicie proste.</a:t>
            </a:r>
          </a:p>
        </p:txBody>
      </p:sp>
      <p:sp>
        <p:nvSpPr>
          <p:cNvPr id="4" name="Slide Number Placeholder 3">
            <a:extLst>
              <a:ext uri="{FF2B5EF4-FFF2-40B4-BE49-F238E27FC236}">
                <a16:creationId xmlns:a16="http://schemas.microsoft.com/office/drawing/2014/main" id="{17AB24E2-1E8A-E814-5A1C-74D8F7A11FDF}"/>
              </a:ext>
            </a:extLst>
          </p:cNvPr>
          <p:cNvSpPr>
            <a:spLocks noGrp="1"/>
          </p:cNvSpPr>
          <p:nvPr>
            <p:ph type="sldNum" sz="quarter" idx="12"/>
          </p:nvPr>
        </p:nvSpPr>
        <p:spPr/>
        <p:txBody>
          <a:bodyPr/>
          <a:lstStyle/>
          <a:p>
            <a:fld id="{C1FF6DA9-008F-8B48-92A6-B652298478BF}" type="slidenum">
              <a:rPr lang="en-US" smtClean="0"/>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Plan Zaangażowania i Burza Mózgów</a:t>
            </a:r>
          </a:p>
        </p:txBody>
      </p:sp>
      <p:sp>
        <p:nvSpPr>
          <p:cNvPr id="3" name="Content Placeholder 2"/>
          <p:cNvSpPr>
            <a:spLocks noGrp="1"/>
          </p:cNvSpPr>
          <p:nvPr>
            <p:ph idx="1"/>
          </p:nvPr>
        </p:nvSpPr>
        <p:spPr/>
        <p:txBody>
          <a:bodyPr>
            <a:normAutofit/>
          </a:bodyPr>
          <a:lstStyle/>
          <a:p>
            <a:r>
              <a:rPr dirty="0" err="1"/>
              <a:t>Teraz</a:t>
            </a:r>
            <a:r>
              <a:rPr dirty="0"/>
              <a:t> </a:t>
            </a:r>
            <a:r>
              <a:rPr dirty="0" err="1"/>
              <a:t>weź</a:t>
            </a:r>
            <a:r>
              <a:rPr dirty="0"/>
              <a:t> </a:t>
            </a:r>
            <a:r>
              <a:rPr dirty="0" err="1"/>
              <a:t>ponownie</a:t>
            </a:r>
            <a:r>
              <a:rPr dirty="0"/>
              <a:t> </a:t>
            </a:r>
            <a:r>
              <a:rPr dirty="0" err="1"/>
              <a:t>swój</a:t>
            </a:r>
            <a:r>
              <a:rPr dirty="0"/>
              <a:t> plan </a:t>
            </a:r>
            <a:r>
              <a:rPr dirty="0" err="1"/>
              <a:t>zaangażowania</a:t>
            </a:r>
            <a:r>
              <a:rPr dirty="0"/>
              <a:t>. </a:t>
            </a:r>
          </a:p>
          <a:p>
            <a:r>
              <a:rPr dirty="0" err="1"/>
              <a:t>Teraz</a:t>
            </a:r>
            <a:r>
              <a:rPr dirty="0"/>
              <a:t> </a:t>
            </a:r>
            <a:r>
              <a:rPr dirty="0" err="1"/>
              <a:t>będziesz</a:t>
            </a:r>
            <a:r>
              <a:rPr dirty="0"/>
              <a:t> </a:t>
            </a:r>
            <a:r>
              <a:rPr dirty="0" err="1"/>
              <a:t>miał</a:t>
            </a:r>
            <a:r>
              <a:rPr dirty="0"/>
              <a:t> </a:t>
            </a:r>
            <a:r>
              <a:rPr dirty="0" err="1"/>
              <a:t>na</a:t>
            </a:r>
            <a:r>
              <a:rPr dirty="0"/>
              <a:t> nim </a:t>
            </a:r>
            <a:r>
              <a:rPr dirty="0" err="1"/>
              <a:t>małe</a:t>
            </a:r>
            <a:r>
              <a:rPr dirty="0"/>
              <a:t> </a:t>
            </a:r>
            <a:r>
              <a:rPr dirty="0" err="1"/>
              <a:t>literki</a:t>
            </a:r>
            <a:r>
              <a:rPr dirty="0"/>
              <a:t> „E” </a:t>
            </a:r>
            <a:r>
              <a:rPr dirty="0" err="1"/>
              <a:t>i</a:t>
            </a:r>
            <a:r>
              <a:rPr dirty="0"/>
              <a:t> „R”. Na </a:t>
            </a:r>
            <a:r>
              <a:rPr dirty="0" err="1"/>
              <a:t>tym</a:t>
            </a:r>
            <a:r>
              <a:rPr dirty="0"/>
              <a:t> </a:t>
            </a:r>
            <a:r>
              <a:rPr dirty="0" err="1"/>
              <a:t>etapie</a:t>
            </a:r>
            <a:r>
              <a:rPr dirty="0"/>
              <a:t> </a:t>
            </a:r>
            <a:r>
              <a:rPr dirty="0" err="1"/>
              <a:t>działa</a:t>
            </a:r>
            <a:r>
              <a:rPr dirty="0"/>
              <a:t> to jak </a:t>
            </a:r>
            <a:r>
              <a:rPr dirty="0" err="1"/>
              <a:t>burza</a:t>
            </a:r>
            <a:r>
              <a:rPr dirty="0"/>
              <a:t> </a:t>
            </a:r>
            <a:r>
              <a:rPr dirty="0" err="1"/>
              <a:t>mózgów</a:t>
            </a:r>
            <a:r>
              <a:rPr dirty="0"/>
              <a:t>. </a:t>
            </a:r>
          </a:p>
          <a:p>
            <a:r>
              <a:rPr dirty="0" err="1"/>
              <a:t>Przejdziesz</a:t>
            </a:r>
            <a:r>
              <a:rPr dirty="0"/>
              <a:t> </a:t>
            </a:r>
            <a:r>
              <a:rPr dirty="0" err="1"/>
              <a:t>przez</a:t>
            </a:r>
            <a:r>
              <a:rPr dirty="0"/>
              <a:t> </a:t>
            </a:r>
            <a:r>
              <a:rPr dirty="0" err="1"/>
              <a:t>każdy</a:t>
            </a:r>
            <a:r>
              <a:rPr dirty="0"/>
              <a:t> z </a:t>
            </a:r>
            <a:r>
              <a:rPr dirty="0" err="1"/>
              <a:t>tych</a:t>
            </a:r>
            <a:r>
              <a:rPr dirty="0"/>
              <a:t> </a:t>
            </a:r>
            <a:r>
              <a:rPr dirty="0" err="1"/>
              <a:t>punktów</a:t>
            </a:r>
            <a:r>
              <a:rPr dirty="0"/>
              <a:t>, </a:t>
            </a:r>
            <a:r>
              <a:rPr dirty="0" err="1"/>
              <a:t>wiele</a:t>
            </a:r>
            <a:r>
              <a:rPr dirty="0"/>
              <a:t> z </a:t>
            </a:r>
            <a:r>
              <a:rPr dirty="0" err="1"/>
              <a:t>nich</a:t>
            </a:r>
            <a:r>
              <a:rPr dirty="0"/>
              <a:t> </a:t>
            </a:r>
            <a:r>
              <a:rPr dirty="0" err="1"/>
              <a:t>wykreślisz</a:t>
            </a:r>
            <a:r>
              <a:rPr dirty="0"/>
              <a:t> </a:t>
            </a:r>
            <a:r>
              <a:rPr dirty="0" err="1"/>
              <a:t>i</a:t>
            </a:r>
            <a:r>
              <a:rPr dirty="0"/>
              <a:t> </a:t>
            </a:r>
            <a:r>
              <a:rPr dirty="0" err="1"/>
              <a:t>wybierzesz</a:t>
            </a:r>
            <a:r>
              <a:rPr dirty="0"/>
              <a:t> </a:t>
            </a:r>
            <a:r>
              <a:rPr dirty="0" err="1"/>
              <a:t>swoje</a:t>
            </a:r>
            <a:r>
              <a:rPr dirty="0"/>
              <a:t> </a:t>
            </a:r>
            <a:r>
              <a:rPr dirty="0" err="1"/>
              <a:t>absolutne</a:t>
            </a:r>
            <a:r>
              <a:rPr dirty="0"/>
              <a:t> </a:t>
            </a:r>
            <a:r>
              <a:rPr dirty="0" err="1"/>
              <a:t>ulubione</a:t>
            </a:r>
            <a:r>
              <a:rPr dirty="0"/>
              <a:t>, to, co </a:t>
            </a:r>
            <a:r>
              <a:rPr dirty="0" err="1"/>
              <a:t>uważasz</a:t>
            </a:r>
            <a:r>
              <a:rPr dirty="0"/>
              <a:t> za </a:t>
            </a:r>
            <a:r>
              <a:rPr dirty="0" err="1"/>
              <a:t>najpotężniejsze</a:t>
            </a:r>
            <a:r>
              <a:rPr dirty="0"/>
              <a:t>, </a:t>
            </a:r>
            <a:r>
              <a:rPr dirty="0" err="1"/>
              <a:t>jedno</a:t>
            </a:r>
            <a:r>
              <a:rPr dirty="0"/>
              <a:t> z </a:t>
            </a:r>
            <a:r>
              <a:rPr dirty="0" err="1"/>
              <a:t>każdej</a:t>
            </a:r>
            <a:r>
              <a:rPr dirty="0"/>
              <a:t> </a:t>
            </a:r>
            <a:r>
              <a:rPr dirty="0" err="1"/>
              <a:t>sekcji</a:t>
            </a:r>
            <a:r>
              <a:rPr dirty="0"/>
              <a:t>.</a:t>
            </a:r>
          </a:p>
        </p:txBody>
      </p:sp>
      <p:sp>
        <p:nvSpPr>
          <p:cNvPr id="4" name="Slide Number Placeholder 3">
            <a:extLst>
              <a:ext uri="{FF2B5EF4-FFF2-40B4-BE49-F238E27FC236}">
                <a16:creationId xmlns:a16="http://schemas.microsoft.com/office/drawing/2014/main" id="{50473EE1-4D75-2743-F2FE-F4B3BDB0F669}"/>
              </a:ext>
            </a:extLst>
          </p:cNvPr>
          <p:cNvSpPr>
            <a:spLocks noGrp="1"/>
          </p:cNvSpPr>
          <p:nvPr>
            <p:ph type="sldNum" sz="quarter" idx="12"/>
          </p:nvPr>
        </p:nvSpPr>
        <p:spPr/>
        <p:txBody>
          <a:bodyPr/>
          <a:lstStyle/>
          <a:p>
            <a:fld id="{C1FF6DA9-008F-8B48-92A6-B652298478BF}" type="slidenum">
              <a:rPr lang="en-US" smtClean="0"/>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Wybór Najmocniejszych Pomysłów</a:t>
            </a:r>
          </a:p>
        </p:txBody>
      </p:sp>
      <p:sp>
        <p:nvSpPr>
          <p:cNvPr id="3" name="Content Placeholder 2"/>
          <p:cNvSpPr>
            <a:spLocks noGrp="1"/>
          </p:cNvSpPr>
          <p:nvPr>
            <p:ph idx="1"/>
          </p:nvPr>
        </p:nvSpPr>
        <p:spPr/>
        <p:txBody>
          <a:bodyPr>
            <a:normAutofit/>
          </a:bodyPr>
          <a:lstStyle/>
          <a:p>
            <a:r>
              <a:rPr dirty="0" err="1"/>
              <a:t>Jeśli</a:t>
            </a:r>
            <a:r>
              <a:rPr dirty="0"/>
              <a:t> </a:t>
            </a:r>
            <a:r>
              <a:rPr dirty="0" err="1"/>
              <a:t>mówimy</a:t>
            </a:r>
            <a:r>
              <a:rPr dirty="0"/>
              <a:t> o </a:t>
            </a:r>
            <a:r>
              <a:rPr dirty="0" err="1"/>
              <a:t>znaczeniu</a:t>
            </a:r>
            <a:r>
              <a:rPr dirty="0"/>
              <a:t> </a:t>
            </a:r>
            <a:r>
              <a:rPr dirty="0" err="1"/>
              <a:t>i</a:t>
            </a:r>
            <a:r>
              <a:rPr dirty="0"/>
              <a:t> </a:t>
            </a:r>
            <a:r>
              <a:rPr dirty="0" err="1"/>
              <a:t>staramy</a:t>
            </a:r>
            <a:r>
              <a:rPr dirty="0"/>
              <a:t> </a:t>
            </a:r>
            <a:r>
              <a:rPr dirty="0" err="1"/>
              <a:t>się</a:t>
            </a:r>
            <a:r>
              <a:rPr dirty="0"/>
              <a:t> </a:t>
            </a:r>
            <a:r>
              <a:rPr dirty="0" err="1"/>
              <a:t>przemówić</a:t>
            </a:r>
            <a:r>
              <a:rPr dirty="0"/>
              <a:t> do </a:t>
            </a:r>
            <a:r>
              <a:rPr dirty="0" err="1"/>
              <a:t>dorosłych</a:t>
            </a:r>
            <a:r>
              <a:rPr dirty="0"/>
              <a:t> o </a:t>
            </a:r>
            <a:r>
              <a:rPr dirty="0" err="1"/>
              <a:t>dużej</a:t>
            </a:r>
            <a:r>
              <a:rPr dirty="0"/>
              <a:t> </a:t>
            </a:r>
            <a:r>
              <a:rPr dirty="0" err="1"/>
              <a:t>intelektualnej</a:t>
            </a:r>
            <a:r>
              <a:rPr dirty="0"/>
              <a:t> </a:t>
            </a:r>
            <a:r>
              <a:rPr dirty="0" err="1"/>
              <a:t>wrażliwości</a:t>
            </a:r>
            <a:r>
              <a:rPr dirty="0"/>
              <a:t>, to </a:t>
            </a:r>
            <a:r>
              <a:rPr dirty="0" err="1"/>
              <a:t>będzie</a:t>
            </a:r>
            <a:r>
              <a:rPr dirty="0"/>
              <a:t> to </a:t>
            </a:r>
            <a:r>
              <a:rPr dirty="0" err="1"/>
              <a:t>podobne</a:t>
            </a:r>
            <a:r>
              <a:rPr dirty="0"/>
              <a:t> do „</a:t>
            </a:r>
            <a:r>
              <a:rPr dirty="0" err="1"/>
              <a:t>Milionerów</a:t>
            </a:r>
            <a:r>
              <a:rPr dirty="0"/>
              <a:t>”. </a:t>
            </a:r>
            <a:r>
              <a:rPr dirty="0" err="1"/>
              <a:t>Nie</a:t>
            </a:r>
            <a:r>
              <a:rPr dirty="0"/>
              <a:t> </a:t>
            </a:r>
            <a:r>
              <a:rPr dirty="0" err="1"/>
              <a:t>będziemy</a:t>
            </a:r>
            <a:r>
              <a:rPr dirty="0"/>
              <a:t> </a:t>
            </a:r>
            <a:r>
              <a:rPr dirty="0" err="1"/>
              <a:t>mieć</a:t>
            </a:r>
            <a:r>
              <a:rPr dirty="0"/>
              <a:t> </a:t>
            </a:r>
            <a:r>
              <a:rPr dirty="0" err="1"/>
              <a:t>fabuły</a:t>
            </a:r>
            <a:r>
              <a:rPr dirty="0"/>
              <a:t>, ale </a:t>
            </a:r>
            <a:r>
              <a:rPr dirty="0" err="1"/>
              <a:t>będziemy</a:t>
            </a:r>
            <a:r>
              <a:rPr dirty="0"/>
              <a:t> </a:t>
            </a:r>
            <a:r>
              <a:rPr dirty="0" err="1"/>
              <a:t>budować</a:t>
            </a:r>
            <a:r>
              <a:rPr dirty="0"/>
              <a:t> </a:t>
            </a:r>
            <a:r>
              <a:rPr dirty="0" err="1"/>
              <a:t>aurę</a:t>
            </a:r>
            <a:r>
              <a:rPr dirty="0"/>
              <a:t> </a:t>
            </a:r>
            <a:r>
              <a:rPr dirty="0" err="1"/>
              <a:t>ważności</a:t>
            </a:r>
            <a:r>
              <a:rPr dirty="0"/>
              <a:t>. </a:t>
            </a:r>
          </a:p>
          <a:p>
            <a:r>
              <a:rPr dirty="0" err="1"/>
              <a:t>Być</a:t>
            </a:r>
            <a:r>
              <a:rPr dirty="0"/>
              <a:t> </a:t>
            </a:r>
            <a:r>
              <a:rPr dirty="0" err="1"/>
              <a:t>może</a:t>
            </a:r>
            <a:r>
              <a:rPr dirty="0"/>
              <a:t> </a:t>
            </a:r>
            <a:r>
              <a:rPr dirty="0" err="1"/>
              <a:t>pomysł</a:t>
            </a:r>
            <a:r>
              <a:rPr dirty="0"/>
              <a:t> </a:t>
            </a:r>
            <a:r>
              <a:rPr dirty="0" err="1"/>
              <a:t>fabuły</a:t>
            </a:r>
            <a:r>
              <a:rPr dirty="0"/>
              <a:t> </a:t>
            </a:r>
            <a:r>
              <a:rPr dirty="0" err="1"/>
              <a:t>odrzucimy</a:t>
            </a:r>
            <a:r>
              <a:rPr dirty="0"/>
              <a:t> w </a:t>
            </a:r>
            <a:r>
              <a:rPr dirty="0" err="1"/>
              <a:t>tym</a:t>
            </a:r>
            <a:r>
              <a:rPr dirty="0"/>
              <a:t> </a:t>
            </a:r>
            <a:r>
              <a:rPr dirty="0" err="1"/>
              <a:t>momencie</a:t>
            </a:r>
            <a:r>
              <a:rPr dirty="0"/>
              <a:t>, a </a:t>
            </a:r>
            <a:r>
              <a:rPr dirty="0" err="1"/>
              <a:t>idealnie</a:t>
            </a:r>
            <a:r>
              <a:rPr dirty="0"/>
              <a:t> </a:t>
            </a:r>
            <a:r>
              <a:rPr dirty="0" err="1"/>
              <a:t>kończymy</a:t>
            </a:r>
            <a:r>
              <a:rPr dirty="0"/>
              <a:t> z </a:t>
            </a:r>
            <a:r>
              <a:rPr dirty="0" err="1"/>
              <a:t>jednym</a:t>
            </a:r>
            <a:r>
              <a:rPr dirty="0"/>
              <a:t> </a:t>
            </a:r>
            <a:r>
              <a:rPr dirty="0" err="1"/>
              <a:t>elementem</a:t>
            </a:r>
            <a:r>
              <a:rPr dirty="0"/>
              <a:t> w </a:t>
            </a:r>
            <a:r>
              <a:rPr dirty="0" err="1"/>
              <a:t>każdym</a:t>
            </a:r>
            <a:r>
              <a:rPr dirty="0"/>
              <a:t> z </a:t>
            </a:r>
            <a:r>
              <a:rPr dirty="0" err="1"/>
              <a:t>tych</a:t>
            </a:r>
            <a:r>
              <a:rPr dirty="0"/>
              <a:t> </a:t>
            </a:r>
            <a:r>
              <a:rPr dirty="0" err="1"/>
              <a:t>obszarów</a:t>
            </a:r>
            <a:r>
              <a:rPr dirty="0"/>
              <a:t>.</a:t>
            </a:r>
          </a:p>
        </p:txBody>
      </p:sp>
      <p:sp>
        <p:nvSpPr>
          <p:cNvPr id="4" name="Slide Number Placeholder 3">
            <a:extLst>
              <a:ext uri="{FF2B5EF4-FFF2-40B4-BE49-F238E27FC236}">
                <a16:creationId xmlns:a16="http://schemas.microsoft.com/office/drawing/2014/main" id="{5D9D5E5B-F2AE-F747-B524-412E7BF4575B}"/>
              </a:ext>
            </a:extLst>
          </p:cNvPr>
          <p:cNvSpPr>
            <a:spLocks noGrp="1"/>
          </p:cNvSpPr>
          <p:nvPr>
            <p:ph type="sldNum" sz="quarter" idx="12"/>
          </p:nvPr>
        </p:nvSpPr>
        <p:spPr/>
        <p:txBody>
          <a:bodyPr/>
          <a:lstStyle/>
          <a:p>
            <a:fld id="{C1FF6DA9-008F-8B48-92A6-B652298478BF}" type="slidenum">
              <a:rPr lang="en-US" smtClean="0"/>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15299" y="548464"/>
            <a:ext cx="5098906" cy="1675623"/>
          </a:xfrm>
        </p:spPr>
        <p:txBody>
          <a:bodyPr anchor="b">
            <a:normAutofit/>
          </a:bodyPr>
          <a:lstStyle/>
          <a:p>
            <a:r>
              <a:rPr lang="pl-PL" sz="3500"/>
              <a:t>Eksperyment Skinnera</a:t>
            </a:r>
          </a:p>
        </p:txBody>
      </p:sp>
      <p:pic>
        <p:nvPicPr>
          <p:cNvPr id="5" name="Picture 4" descr="Mysz na różowym tle">
            <a:extLst>
              <a:ext uri="{FF2B5EF4-FFF2-40B4-BE49-F238E27FC236}">
                <a16:creationId xmlns:a16="http://schemas.microsoft.com/office/drawing/2014/main" id="{DFC7F951-39B6-3DBB-3EC3-15D81B858EFA}"/>
              </a:ext>
            </a:extLst>
          </p:cNvPr>
          <p:cNvPicPr>
            <a:picLocks noChangeAspect="1"/>
          </p:cNvPicPr>
          <p:nvPr/>
        </p:nvPicPr>
        <p:blipFill>
          <a:blip r:embed="rId2"/>
          <a:srcRect l="16928" r="52438" b="-1"/>
          <a:stretch/>
        </p:blipFill>
        <p:spPr>
          <a:xfrm>
            <a:off x="20" y="10"/>
            <a:ext cx="3147352" cy="6857990"/>
          </a:xfrm>
          <a:prstGeom prst="rect">
            <a:avLst/>
          </a:prstGeom>
          <a:effectLst/>
        </p:spPr>
      </p:pic>
      <p:sp>
        <p:nvSpPr>
          <p:cNvPr id="3" name="Content Placeholder 2"/>
          <p:cNvSpPr>
            <a:spLocks noGrp="1"/>
          </p:cNvSpPr>
          <p:nvPr>
            <p:ph idx="1"/>
          </p:nvPr>
        </p:nvSpPr>
        <p:spPr>
          <a:xfrm>
            <a:off x="3415300" y="2409830"/>
            <a:ext cx="5098904" cy="3705217"/>
          </a:xfrm>
        </p:spPr>
        <p:txBody>
          <a:bodyPr>
            <a:normAutofit/>
          </a:bodyPr>
          <a:lstStyle/>
          <a:p>
            <a:r>
              <a:rPr lang="pl-PL" sz="1700"/>
              <a:t>Na początku mówiliśmy o eksperymentach Skinnera, który umieszczał szczury w pudełkach i nagradzał je jedzeniem za naciśnięcie przycisku. Kiedy szczury przestały naciskać przycisk, Skinner przestawał dawać im jedzenie, ale czasami nagradzał je jedzeniem losowo, bez powiązania z naciśnięciem przycisku. Szczury kontynuowały naciskanie przycisku przez dłuższy czas, oczekując kolejnej nagrody. To dlatego, że naturalnie pragniemy losowości, ponieważ w naturze wydarzenia nie następują równomiernie, lecz losowo.</a:t>
            </a:r>
          </a:p>
        </p:txBody>
      </p:sp>
      <p:sp>
        <p:nvSpPr>
          <p:cNvPr id="4" name="Slide Number Placeholder 3">
            <a:extLst>
              <a:ext uri="{FF2B5EF4-FFF2-40B4-BE49-F238E27FC236}">
                <a16:creationId xmlns:a16="http://schemas.microsoft.com/office/drawing/2014/main" id="{D91743F5-86FF-EF91-59FA-36B138675B2B}"/>
              </a:ext>
            </a:extLst>
          </p:cNvPr>
          <p:cNvSpPr>
            <a:spLocks noGrp="1"/>
          </p:cNvSpPr>
          <p:nvPr>
            <p:ph type="sldNum" sz="quarter" idx="12"/>
          </p:nvPr>
        </p:nvSpPr>
        <p:spPr/>
        <p:txBody>
          <a:bodyPr/>
          <a:lstStyle/>
          <a:p>
            <a:fld id="{C1FF6DA9-008F-8B48-92A6-B652298478BF}"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sz="2800">
                <a:solidFill>
                  <a:srgbClr val="FFFFFF"/>
                </a:solidFill>
              </a:rPr>
              <a:t>Budowanie Aury w Planie Zaangażowania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rPr dirty="0" err="1"/>
              <a:t>Jeśli</a:t>
            </a:r>
            <a:r>
              <a:rPr dirty="0"/>
              <a:t> </a:t>
            </a:r>
            <a:r>
              <a:rPr dirty="0" err="1"/>
              <a:t>żaden</a:t>
            </a:r>
            <a:r>
              <a:rPr dirty="0"/>
              <a:t> z </a:t>
            </a:r>
            <a:r>
              <a:rPr dirty="0" err="1"/>
              <a:t>nich</a:t>
            </a:r>
            <a:r>
              <a:rPr dirty="0"/>
              <a:t> </a:t>
            </a:r>
            <a:r>
              <a:rPr dirty="0" err="1"/>
              <a:t>nie</a:t>
            </a:r>
            <a:r>
              <a:rPr dirty="0"/>
              <a:t> ma </a:t>
            </a:r>
            <a:r>
              <a:rPr dirty="0" err="1"/>
              <a:t>literki</a:t>
            </a:r>
            <a:r>
              <a:rPr dirty="0"/>
              <a:t> „R” </a:t>
            </a:r>
            <a:r>
              <a:rPr dirty="0" err="1"/>
              <a:t>lub</a:t>
            </a:r>
            <a:r>
              <a:rPr dirty="0"/>
              <a:t> „P” </a:t>
            </a:r>
            <a:r>
              <a:rPr dirty="0" err="1"/>
              <a:t>obok</a:t>
            </a:r>
            <a:r>
              <a:rPr dirty="0"/>
              <a:t>, </a:t>
            </a:r>
            <a:r>
              <a:rPr dirty="0" err="1"/>
              <a:t>przejdź</a:t>
            </a:r>
            <a:r>
              <a:rPr dirty="0"/>
              <a:t> </a:t>
            </a:r>
            <a:r>
              <a:rPr dirty="0" err="1"/>
              <a:t>na</a:t>
            </a:r>
            <a:r>
              <a:rPr dirty="0"/>
              <a:t> </a:t>
            </a:r>
            <a:r>
              <a:rPr dirty="0" err="1"/>
              <a:t>drugą</a:t>
            </a:r>
            <a:r>
              <a:rPr dirty="0"/>
              <a:t> </a:t>
            </a:r>
            <a:r>
              <a:rPr dirty="0" err="1"/>
              <a:t>stronę</a:t>
            </a:r>
            <a:r>
              <a:rPr dirty="0"/>
              <a:t> </a:t>
            </a:r>
            <a:r>
              <a:rPr dirty="0" err="1"/>
              <a:t>kartki</a:t>
            </a:r>
            <a:r>
              <a:rPr dirty="0"/>
              <a:t> </a:t>
            </a:r>
            <a:r>
              <a:rPr dirty="0" err="1"/>
              <a:t>i</a:t>
            </a:r>
            <a:r>
              <a:rPr dirty="0"/>
              <a:t> </a:t>
            </a:r>
            <a:r>
              <a:rPr dirty="0" err="1"/>
              <a:t>upewnij</a:t>
            </a:r>
            <a:r>
              <a:rPr dirty="0"/>
              <a:t> </a:t>
            </a:r>
            <a:r>
              <a:rPr dirty="0" err="1"/>
              <a:t>się</a:t>
            </a:r>
            <a:r>
              <a:rPr dirty="0"/>
              <a:t>, </a:t>
            </a:r>
            <a:r>
              <a:rPr dirty="0" err="1"/>
              <a:t>że</a:t>
            </a:r>
            <a:r>
              <a:rPr dirty="0"/>
              <a:t> </a:t>
            </a:r>
            <a:r>
              <a:rPr dirty="0" err="1"/>
              <a:t>przemawiasz</a:t>
            </a:r>
            <a:r>
              <a:rPr dirty="0"/>
              <a:t> do ich </a:t>
            </a:r>
            <a:r>
              <a:rPr dirty="0" err="1"/>
              <a:t>intelektu</a:t>
            </a:r>
            <a:r>
              <a:rPr dirty="0"/>
              <a:t> </a:t>
            </a:r>
            <a:r>
              <a:rPr dirty="0" err="1"/>
              <a:t>i</a:t>
            </a:r>
            <a:r>
              <a:rPr dirty="0"/>
              <a:t> </a:t>
            </a:r>
            <a:r>
              <a:rPr dirty="0" err="1"/>
              <a:t>kontrolujesz</a:t>
            </a:r>
            <a:r>
              <a:rPr dirty="0"/>
              <a:t> </a:t>
            </a:r>
            <a:r>
              <a:rPr dirty="0" err="1"/>
              <a:t>środowisko</a:t>
            </a:r>
            <a:r>
              <a:rPr dirty="0"/>
              <a:t>, aby </a:t>
            </a:r>
            <a:r>
              <a:rPr dirty="0" err="1"/>
              <a:t>ułatwić</a:t>
            </a:r>
            <a:r>
              <a:rPr dirty="0"/>
              <a:t> </a:t>
            </a:r>
            <a:r>
              <a:rPr dirty="0" err="1"/>
              <a:t>im</a:t>
            </a:r>
            <a:r>
              <a:rPr dirty="0"/>
              <a:t> </a:t>
            </a:r>
            <a:r>
              <a:rPr dirty="0" err="1"/>
              <a:t>wykonanie</a:t>
            </a:r>
            <a:r>
              <a:rPr dirty="0"/>
              <a:t> </a:t>
            </a:r>
            <a:r>
              <a:rPr dirty="0" err="1"/>
              <a:t>zadania</a:t>
            </a:r>
            <a:r>
              <a:rPr dirty="0"/>
              <a:t>.</a:t>
            </a:r>
          </a:p>
        </p:txBody>
      </p:sp>
      <p:sp>
        <p:nvSpPr>
          <p:cNvPr id="4" name="Slide Number Placeholder 3">
            <a:extLst>
              <a:ext uri="{FF2B5EF4-FFF2-40B4-BE49-F238E27FC236}">
                <a16:creationId xmlns:a16="http://schemas.microsoft.com/office/drawing/2014/main" id="{05820017-7C0F-9D16-4D51-599C201378E3}"/>
              </a:ext>
            </a:extLst>
          </p:cNvPr>
          <p:cNvSpPr>
            <a:spLocks noGrp="1"/>
          </p:cNvSpPr>
          <p:nvPr>
            <p:ph type="sldNum" sz="quarter" idx="12"/>
          </p:nvPr>
        </p:nvSpPr>
        <p:spPr/>
        <p:txBody>
          <a:bodyPr/>
          <a:lstStyle/>
          <a:p>
            <a:fld id="{C1FF6DA9-008F-8B48-92A6-B652298478BF}" type="slidenum">
              <a:rPr lang="en-US" smtClean="0"/>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sz="3400">
                <a:solidFill>
                  <a:srgbClr val="FFFFFF"/>
                </a:solidFill>
              </a:rPr>
              <a:t>Atrakcyjność dla Intelektu i Środowiska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a:lnSpc>
                <a:spcPct val="90000"/>
              </a:lnSpc>
            </a:pPr>
            <a:r>
              <a:rPr dirty="0" err="1"/>
              <a:t>Powinieneś</a:t>
            </a:r>
            <a:r>
              <a:rPr dirty="0"/>
              <a:t> </a:t>
            </a:r>
            <a:r>
              <a:rPr dirty="0" err="1"/>
              <a:t>mieć</a:t>
            </a:r>
            <a:r>
              <a:rPr dirty="0"/>
              <a:t> </a:t>
            </a:r>
            <a:r>
              <a:rPr dirty="0" err="1"/>
              <a:t>może</a:t>
            </a:r>
            <a:r>
              <a:rPr dirty="0"/>
              <a:t> </a:t>
            </a:r>
            <a:r>
              <a:rPr dirty="0" err="1"/>
              <a:t>sześć</a:t>
            </a:r>
            <a:r>
              <a:rPr dirty="0"/>
              <a:t> </a:t>
            </a:r>
            <a:r>
              <a:rPr dirty="0" err="1"/>
              <a:t>punktów</a:t>
            </a:r>
            <a:r>
              <a:rPr dirty="0"/>
              <a:t>, </a:t>
            </a:r>
            <a:r>
              <a:rPr dirty="0" err="1"/>
              <a:t>maksymalnie</a:t>
            </a:r>
            <a:r>
              <a:rPr dirty="0"/>
              <a:t> </a:t>
            </a:r>
            <a:r>
              <a:rPr dirty="0" err="1"/>
              <a:t>osiem</a:t>
            </a:r>
            <a:r>
              <a:rPr dirty="0"/>
              <a:t>, </a:t>
            </a:r>
            <a:r>
              <a:rPr dirty="0" err="1"/>
              <a:t>jeśli</a:t>
            </a:r>
            <a:r>
              <a:rPr dirty="0"/>
              <a:t> </a:t>
            </a:r>
            <a:r>
              <a:rPr dirty="0" err="1"/>
              <a:t>zdecydujesz</a:t>
            </a:r>
            <a:r>
              <a:rPr dirty="0"/>
              <a:t> </a:t>
            </a:r>
            <a:r>
              <a:rPr dirty="0" err="1"/>
              <a:t>się</a:t>
            </a:r>
            <a:r>
              <a:rPr dirty="0"/>
              <a:t> </a:t>
            </a:r>
            <a:r>
              <a:rPr dirty="0" err="1"/>
              <a:t>mieć</a:t>
            </a:r>
            <a:r>
              <a:rPr dirty="0"/>
              <a:t> </a:t>
            </a:r>
            <a:r>
              <a:rPr dirty="0" err="1"/>
              <a:t>dwa</a:t>
            </a:r>
            <a:r>
              <a:rPr dirty="0"/>
              <a:t> </a:t>
            </a:r>
            <a:r>
              <a:rPr dirty="0" err="1"/>
              <a:t>punkty</a:t>
            </a:r>
            <a:r>
              <a:rPr dirty="0"/>
              <a:t> w </a:t>
            </a:r>
            <a:r>
              <a:rPr dirty="0" err="1"/>
              <a:t>jednej</a:t>
            </a:r>
            <a:r>
              <a:rPr dirty="0"/>
              <a:t> z </a:t>
            </a:r>
            <a:r>
              <a:rPr dirty="0" err="1"/>
              <a:t>sekcji</a:t>
            </a:r>
            <a:r>
              <a:rPr dirty="0"/>
              <a:t>, </a:t>
            </a:r>
            <a:r>
              <a:rPr dirty="0" err="1"/>
              <a:t>bo</a:t>
            </a:r>
            <a:r>
              <a:rPr dirty="0"/>
              <a:t> </a:t>
            </a:r>
            <a:r>
              <a:rPr dirty="0" err="1"/>
              <a:t>były</a:t>
            </a:r>
            <a:r>
              <a:rPr dirty="0"/>
              <a:t> </a:t>
            </a:r>
            <a:r>
              <a:rPr dirty="0" err="1"/>
              <a:t>dwie</a:t>
            </a:r>
            <a:r>
              <a:rPr dirty="0"/>
              <a:t> </a:t>
            </a:r>
            <a:r>
              <a:rPr dirty="0" err="1"/>
              <a:t>rzeczy</a:t>
            </a:r>
            <a:r>
              <a:rPr dirty="0"/>
              <a:t>, </a:t>
            </a:r>
            <a:r>
              <a:rPr dirty="0" err="1"/>
              <a:t>które</a:t>
            </a:r>
            <a:r>
              <a:rPr dirty="0"/>
              <a:t> </a:t>
            </a:r>
            <a:r>
              <a:rPr dirty="0" err="1"/>
              <a:t>szczególnie</a:t>
            </a:r>
            <a:r>
              <a:rPr dirty="0"/>
              <a:t> ci </a:t>
            </a:r>
            <a:r>
              <a:rPr dirty="0" err="1"/>
              <a:t>się</a:t>
            </a:r>
            <a:r>
              <a:rPr dirty="0"/>
              <a:t> </a:t>
            </a:r>
            <a:r>
              <a:rPr dirty="0" err="1"/>
              <a:t>podobały</a:t>
            </a:r>
            <a:r>
              <a:rPr dirty="0"/>
              <a:t>. To </a:t>
            </a:r>
            <a:r>
              <a:rPr dirty="0" err="1"/>
              <a:t>będą</a:t>
            </a:r>
            <a:r>
              <a:rPr dirty="0"/>
              <a:t> </a:t>
            </a:r>
            <a:r>
              <a:rPr dirty="0" err="1"/>
              <a:t>bardzo</a:t>
            </a:r>
            <a:r>
              <a:rPr dirty="0"/>
              <a:t> </a:t>
            </a:r>
            <a:r>
              <a:rPr dirty="0" err="1"/>
              <a:t>osobiste</a:t>
            </a:r>
            <a:r>
              <a:rPr dirty="0"/>
              <a:t> do </a:t>
            </a:r>
            <a:r>
              <a:rPr dirty="0" err="1"/>
              <a:t>aktywności</a:t>
            </a:r>
            <a:r>
              <a:rPr dirty="0"/>
              <a:t>, </a:t>
            </a:r>
            <a:r>
              <a:rPr dirty="0" err="1"/>
              <a:t>którą</a:t>
            </a:r>
            <a:r>
              <a:rPr dirty="0"/>
              <a:t> </a:t>
            </a:r>
            <a:r>
              <a:rPr dirty="0" err="1"/>
              <a:t>próbujesz</a:t>
            </a:r>
            <a:r>
              <a:rPr dirty="0"/>
              <a:t> </a:t>
            </a:r>
            <a:r>
              <a:rPr dirty="0" err="1"/>
              <a:t>zaangażować</a:t>
            </a:r>
            <a:r>
              <a:rPr dirty="0"/>
              <a:t> </a:t>
            </a:r>
            <a:r>
              <a:rPr dirty="0" err="1"/>
              <a:t>i</a:t>
            </a:r>
            <a:r>
              <a:rPr dirty="0"/>
              <a:t> </a:t>
            </a:r>
            <a:r>
              <a:rPr dirty="0" err="1"/>
              <a:t>zmotywować</a:t>
            </a:r>
            <a:r>
              <a:rPr dirty="0"/>
              <a:t> </a:t>
            </a:r>
            <a:r>
              <a:rPr dirty="0" err="1"/>
              <a:t>siebie</a:t>
            </a:r>
            <a:r>
              <a:rPr dirty="0"/>
              <a:t>, </a:t>
            </a:r>
            <a:r>
              <a:rPr dirty="0" err="1"/>
              <a:t>wspólnotę</a:t>
            </a:r>
            <a:r>
              <a:rPr dirty="0"/>
              <a:t>, </a:t>
            </a:r>
            <a:r>
              <a:rPr dirty="0" err="1"/>
              <a:t>świat</a:t>
            </a:r>
            <a:r>
              <a:rPr dirty="0"/>
              <a:t> do </a:t>
            </a:r>
            <a:r>
              <a:rPr dirty="0" err="1"/>
              <a:t>realizacji</a:t>
            </a:r>
            <a:r>
              <a:rPr dirty="0"/>
              <a:t>.</a:t>
            </a:r>
            <a:endParaRPr lang="pl-PL" dirty="0"/>
          </a:p>
        </p:txBody>
      </p:sp>
      <p:sp>
        <p:nvSpPr>
          <p:cNvPr id="4" name="Slide Number Placeholder 3">
            <a:extLst>
              <a:ext uri="{FF2B5EF4-FFF2-40B4-BE49-F238E27FC236}">
                <a16:creationId xmlns:a16="http://schemas.microsoft.com/office/drawing/2014/main" id="{623660A6-5833-F1C5-3F56-D227347A2112}"/>
              </a:ext>
            </a:extLst>
          </p:cNvPr>
          <p:cNvSpPr>
            <a:spLocks noGrp="1"/>
          </p:cNvSpPr>
          <p:nvPr>
            <p:ph type="sldNum" sz="quarter" idx="12"/>
          </p:nvPr>
        </p:nvSpPr>
        <p:spPr/>
        <p:txBody>
          <a:bodyPr/>
          <a:lstStyle/>
          <a:p>
            <a:fld id="{C1FF6DA9-008F-8B48-92A6-B652298478BF}" type="slidenum">
              <a:rPr lang="en-US" smtClean="0"/>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Podsumowanie Wybranych Punktów</a:t>
            </a:r>
          </a:p>
        </p:txBody>
      </p:sp>
      <p:sp>
        <p:nvSpPr>
          <p:cNvPr id="3" name="Content Placeholder 2"/>
          <p:cNvSpPr>
            <a:spLocks noGrp="1"/>
          </p:cNvSpPr>
          <p:nvPr>
            <p:ph idx="1"/>
          </p:nvPr>
        </p:nvSpPr>
        <p:spPr/>
        <p:txBody>
          <a:bodyPr>
            <a:normAutofit/>
          </a:bodyPr>
          <a:lstStyle/>
          <a:p>
            <a:r>
              <a:rPr dirty="0"/>
              <a:t>W </a:t>
            </a:r>
            <a:r>
              <a:rPr dirty="0" err="1"/>
              <a:t>końcu</a:t>
            </a:r>
            <a:r>
              <a:rPr dirty="0"/>
              <a:t> </a:t>
            </a:r>
            <a:r>
              <a:rPr dirty="0" err="1"/>
              <a:t>chciał</a:t>
            </a:r>
            <a:r>
              <a:rPr lang="pl-PL" dirty="0"/>
              <a:t>a</a:t>
            </a:r>
            <a:r>
              <a:rPr dirty="0" err="1"/>
              <a:t>bym</a:t>
            </a:r>
            <a:r>
              <a:rPr dirty="0"/>
              <a:t> </a:t>
            </a:r>
            <a:r>
              <a:rPr dirty="0" err="1"/>
              <a:t>zostawić</a:t>
            </a:r>
            <a:r>
              <a:rPr dirty="0"/>
              <a:t> </a:t>
            </a:r>
            <a:r>
              <a:rPr dirty="0" err="1"/>
              <a:t>cię</a:t>
            </a:r>
            <a:r>
              <a:rPr dirty="0"/>
              <a:t> z </a:t>
            </a:r>
            <a:r>
              <a:rPr dirty="0" err="1"/>
              <a:t>bardzo</a:t>
            </a:r>
            <a:r>
              <a:rPr dirty="0"/>
              <a:t> </a:t>
            </a:r>
            <a:r>
              <a:rPr dirty="0" err="1"/>
              <a:t>ważnym</a:t>
            </a:r>
            <a:r>
              <a:rPr dirty="0"/>
              <a:t> </a:t>
            </a:r>
            <a:r>
              <a:rPr dirty="0" err="1"/>
              <a:t>punktem</a:t>
            </a:r>
            <a:r>
              <a:rPr dirty="0"/>
              <a:t>. W </a:t>
            </a:r>
            <a:r>
              <a:rPr dirty="0" err="1"/>
              <a:t>pierwszym</a:t>
            </a:r>
            <a:r>
              <a:rPr dirty="0"/>
              <a:t> </a:t>
            </a:r>
            <a:r>
              <a:rPr dirty="0" err="1"/>
              <a:t>wideo</a:t>
            </a:r>
            <a:r>
              <a:rPr dirty="0"/>
              <a:t> </a:t>
            </a:r>
            <a:r>
              <a:rPr dirty="0" err="1"/>
              <a:t>wspomniał</a:t>
            </a:r>
            <a:r>
              <a:rPr lang="pl-PL" dirty="0"/>
              <a:t>a</a:t>
            </a:r>
            <a:r>
              <a:rPr dirty="0"/>
              <a:t>m o </a:t>
            </a:r>
            <a:r>
              <a:rPr dirty="0" err="1"/>
              <a:t>gamifikacji</a:t>
            </a:r>
            <a:r>
              <a:rPr dirty="0"/>
              <a:t>. </a:t>
            </a:r>
          </a:p>
          <a:p>
            <a:r>
              <a:rPr dirty="0" err="1"/>
              <a:t>Unikał</a:t>
            </a:r>
            <a:r>
              <a:rPr lang="pl-PL" dirty="0"/>
              <a:t>a</a:t>
            </a:r>
            <a:r>
              <a:rPr dirty="0"/>
              <a:t>m </a:t>
            </a:r>
            <a:r>
              <a:rPr dirty="0" err="1"/>
              <a:t>używania</a:t>
            </a:r>
            <a:r>
              <a:rPr dirty="0"/>
              <a:t> </a:t>
            </a:r>
            <a:r>
              <a:rPr dirty="0" err="1"/>
              <a:t>słowa</a:t>
            </a:r>
            <a:r>
              <a:rPr dirty="0"/>
              <a:t> </a:t>
            </a:r>
            <a:r>
              <a:rPr dirty="0" err="1"/>
              <a:t>gamifikacja</a:t>
            </a:r>
            <a:r>
              <a:rPr dirty="0"/>
              <a:t> w </a:t>
            </a:r>
            <a:r>
              <a:rPr dirty="0" err="1"/>
              <a:t>całym</a:t>
            </a:r>
            <a:r>
              <a:rPr dirty="0"/>
              <a:t> </a:t>
            </a:r>
            <a:r>
              <a:rPr dirty="0" err="1"/>
              <a:t>kursie</a:t>
            </a:r>
            <a:r>
              <a:rPr dirty="0"/>
              <a:t>, </a:t>
            </a:r>
            <a:r>
              <a:rPr dirty="0" err="1"/>
              <a:t>ponieważ</a:t>
            </a:r>
            <a:r>
              <a:rPr dirty="0"/>
              <a:t> jest to buzzword, </a:t>
            </a:r>
            <a:r>
              <a:rPr dirty="0" err="1"/>
              <a:t>które</a:t>
            </a:r>
            <a:r>
              <a:rPr dirty="0"/>
              <a:t> </a:t>
            </a:r>
            <a:r>
              <a:rPr dirty="0" err="1"/>
              <a:t>niektórzy</a:t>
            </a:r>
            <a:r>
              <a:rPr dirty="0"/>
              <a:t> </a:t>
            </a:r>
            <a:r>
              <a:rPr dirty="0" err="1"/>
              <a:t>sprowadzili</a:t>
            </a:r>
            <a:r>
              <a:rPr dirty="0"/>
              <a:t> do </a:t>
            </a:r>
            <a:r>
              <a:rPr dirty="0" err="1"/>
              <a:t>pojęcia</a:t>
            </a:r>
            <a:r>
              <a:rPr dirty="0"/>
              <a:t> </a:t>
            </a:r>
            <a:r>
              <a:rPr dirty="0" err="1"/>
              <a:t>dodania</a:t>
            </a:r>
            <a:r>
              <a:rPr dirty="0"/>
              <a:t> </a:t>
            </a:r>
            <a:r>
              <a:rPr dirty="0" err="1"/>
              <a:t>tabeli</a:t>
            </a:r>
            <a:r>
              <a:rPr dirty="0"/>
              <a:t> </a:t>
            </a:r>
            <a:r>
              <a:rPr dirty="0" err="1"/>
              <a:t>wyników</a:t>
            </a:r>
            <a:r>
              <a:rPr dirty="0"/>
              <a:t>. Ale </a:t>
            </a:r>
            <a:r>
              <a:rPr dirty="0" err="1"/>
              <a:t>jeśli</a:t>
            </a:r>
            <a:r>
              <a:rPr dirty="0"/>
              <a:t> </a:t>
            </a:r>
            <a:r>
              <a:rPr dirty="0" err="1"/>
              <a:t>zastanowimy</a:t>
            </a:r>
            <a:r>
              <a:rPr dirty="0"/>
              <a:t> </a:t>
            </a:r>
            <a:r>
              <a:rPr dirty="0" err="1"/>
              <a:t>się</a:t>
            </a:r>
            <a:r>
              <a:rPr dirty="0"/>
              <a:t>, co to </a:t>
            </a:r>
            <a:r>
              <a:rPr dirty="0" err="1"/>
              <a:t>naprawdę</a:t>
            </a:r>
            <a:r>
              <a:rPr dirty="0"/>
              <a:t> </a:t>
            </a:r>
            <a:r>
              <a:rPr dirty="0" err="1"/>
              <a:t>oznacza</a:t>
            </a:r>
            <a:r>
              <a:rPr dirty="0"/>
              <a:t> – </a:t>
            </a:r>
            <a:r>
              <a:rPr dirty="0" err="1"/>
              <a:t>zamiana</a:t>
            </a:r>
            <a:r>
              <a:rPr dirty="0"/>
              <a:t> </a:t>
            </a:r>
            <a:r>
              <a:rPr dirty="0" err="1"/>
              <a:t>czegoś</a:t>
            </a:r>
            <a:r>
              <a:rPr dirty="0"/>
              <a:t> w </a:t>
            </a:r>
            <a:r>
              <a:rPr dirty="0" err="1"/>
              <a:t>grę</a:t>
            </a:r>
            <a:r>
              <a:rPr dirty="0"/>
              <a:t>.</a:t>
            </a:r>
          </a:p>
        </p:txBody>
      </p:sp>
      <p:sp>
        <p:nvSpPr>
          <p:cNvPr id="4" name="Slide Number Placeholder 3">
            <a:extLst>
              <a:ext uri="{FF2B5EF4-FFF2-40B4-BE49-F238E27FC236}">
                <a16:creationId xmlns:a16="http://schemas.microsoft.com/office/drawing/2014/main" id="{EA49C6C1-AEF0-D764-283B-D746EEF77AC9}"/>
              </a:ext>
            </a:extLst>
          </p:cNvPr>
          <p:cNvSpPr>
            <a:spLocks noGrp="1"/>
          </p:cNvSpPr>
          <p:nvPr>
            <p:ph type="sldNum" sz="quarter" idx="12"/>
          </p:nvPr>
        </p:nvSpPr>
        <p:spPr/>
        <p:txBody>
          <a:bodyPr/>
          <a:lstStyle/>
          <a:p>
            <a:fld id="{C1FF6DA9-008F-8B48-92A6-B652298478BF}" type="slidenum">
              <a:rPr lang="en-US" smtClean="0"/>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Znaczenie Gamifikacji</a:t>
            </a:r>
          </a:p>
        </p:txBody>
      </p:sp>
      <p:sp>
        <p:nvSpPr>
          <p:cNvPr id="3" name="Content Placeholder 2"/>
          <p:cNvSpPr>
            <a:spLocks noGrp="1"/>
          </p:cNvSpPr>
          <p:nvPr>
            <p:ph idx="1"/>
          </p:nvPr>
        </p:nvSpPr>
        <p:spPr/>
        <p:txBody>
          <a:bodyPr/>
          <a:lstStyle/>
          <a:p>
            <a:r>
              <a:rPr dirty="0" err="1"/>
              <a:t>Gry</a:t>
            </a:r>
            <a:r>
              <a:rPr dirty="0"/>
              <a:t> to </a:t>
            </a:r>
            <a:r>
              <a:rPr dirty="0" err="1"/>
              <a:t>najbardziej</a:t>
            </a:r>
            <a:r>
              <a:rPr dirty="0"/>
              <a:t> </a:t>
            </a:r>
            <a:r>
              <a:rPr dirty="0" err="1"/>
              <a:t>angażujące</a:t>
            </a:r>
            <a:r>
              <a:rPr dirty="0"/>
              <a:t> </a:t>
            </a:r>
            <a:r>
              <a:rPr dirty="0" err="1"/>
              <a:t>rzeczy</a:t>
            </a:r>
            <a:r>
              <a:rPr dirty="0"/>
              <a:t>, </a:t>
            </a:r>
            <a:r>
              <a:rPr dirty="0" err="1"/>
              <a:t>które</a:t>
            </a:r>
            <a:r>
              <a:rPr dirty="0"/>
              <a:t> </a:t>
            </a:r>
            <a:r>
              <a:rPr dirty="0" err="1"/>
              <a:t>ludzie</a:t>
            </a:r>
            <a:r>
              <a:rPr dirty="0"/>
              <a:t> </a:t>
            </a:r>
            <a:r>
              <a:rPr dirty="0" err="1"/>
              <a:t>kiedykolwiek</a:t>
            </a:r>
            <a:r>
              <a:rPr dirty="0"/>
              <a:t> </a:t>
            </a:r>
            <a:r>
              <a:rPr dirty="0" err="1"/>
              <a:t>wymyślili</a:t>
            </a:r>
            <a:r>
              <a:rPr dirty="0"/>
              <a:t>. Ale co </a:t>
            </a:r>
            <a:r>
              <a:rPr dirty="0" err="1"/>
              <a:t>sprawia</a:t>
            </a:r>
            <a:r>
              <a:rPr dirty="0"/>
              <a:t>, </a:t>
            </a:r>
            <a:r>
              <a:rPr dirty="0" err="1"/>
              <a:t>że</a:t>
            </a:r>
            <a:r>
              <a:rPr dirty="0"/>
              <a:t> </a:t>
            </a:r>
            <a:r>
              <a:rPr dirty="0" err="1"/>
              <a:t>gra</a:t>
            </a:r>
            <a:r>
              <a:rPr dirty="0"/>
              <a:t> jest </a:t>
            </a:r>
            <a:r>
              <a:rPr dirty="0" err="1"/>
              <a:t>grą</a:t>
            </a:r>
            <a:r>
              <a:rPr dirty="0"/>
              <a:t>? </a:t>
            </a:r>
          </a:p>
          <a:p>
            <a:r>
              <a:rPr dirty="0" err="1"/>
              <a:t>Przyjrzyjmy</a:t>
            </a:r>
            <a:r>
              <a:rPr dirty="0"/>
              <a:t> </a:t>
            </a:r>
            <a:r>
              <a:rPr dirty="0" err="1"/>
              <a:t>się</a:t>
            </a:r>
            <a:r>
              <a:rPr dirty="0"/>
              <a:t>. </a:t>
            </a:r>
            <a:r>
              <a:rPr dirty="0" err="1"/>
              <a:t>Istnieją</a:t>
            </a:r>
            <a:r>
              <a:rPr dirty="0"/>
              <a:t> </a:t>
            </a:r>
            <a:r>
              <a:rPr dirty="0" err="1"/>
              <a:t>cztery</a:t>
            </a:r>
            <a:r>
              <a:rPr dirty="0"/>
              <a:t> </a:t>
            </a:r>
            <a:r>
              <a:rPr dirty="0" err="1"/>
              <a:t>rzeczy</a:t>
            </a:r>
            <a:r>
              <a:rPr dirty="0"/>
              <a:t>, </a:t>
            </a:r>
            <a:r>
              <a:rPr dirty="0" err="1"/>
              <a:t>które</a:t>
            </a:r>
            <a:r>
              <a:rPr dirty="0"/>
              <a:t> </a:t>
            </a:r>
            <a:r>
              <a:rPr dirty="0" err="1"/>
              <a:t>odróżniają</a:t>
            </a:r>
            <a:r>
              <a:rPr dirty="0"/>
              <a:t> </a:t>
            </a:r>
            <a:r>
              <a:rPr dirty="0" err="1"/>
              <a:t>grę</a:t>
            </a:r>
            <a:r>
              <a:rPr dirty="0"/>
              <a:t> od </a:t>
            </a:r>
            <a:r>
              <a:rPr dirty="0" err="1"/>
              <a:t>zadania</a:t>
            </a:r>
            <a:r>
              <a:rPr dirty="0"/>
              <a:t>, </a:t>
            </a:r>
            <a:r>
              <a:rPr dirty="0" err="1"/>
              <a:t>i</a:t>
            </a:r>
            <a:r>
              <a:rPr dirty="0"/>
              <a:t> </a:t>
            </a:r>
            <a:r>
              <a:rPr dirty="0" err="1"/>
              <a:t>te</a:t>
            </a:r>
            <a:r>
              <a:rPr dirty="0"/>
              <a:t> </a:t>
            </a:r>
            <a:r>
              <a:rPr dirty="0" err="1"/>
              <a:t>cztery</a:t>
            </a:r>
            <a:r>
              <a:rPr dirty="0"/>
              <a:t> </a:t>
            </a:r>
            <a:r>
              <a:rPr dirty="0" err="1"/>
              <a:t>rzeczy</a:t>
            </a:r>
            <a:r>
              <a:rPr dirty="0"/>
              <a:t> </a:t>
            </a:r>
            <a:r>
              <a:rPr dirty="0" err="1"/>
              <a:t>są</a:t>
            </a:r>
            <a:r>
              <a:rPr dirty="0"/>
              <a:t> </a:t>
            </a:r>
            <a:r>
              <a:rPr dirty="0" err="1"/>
              <a:t>potrzebne</a:t>
            </a:r>
            <a:r>
              <a:rPr dirty="0"/>
              <a:t>, aby </a:t>
            </a:r>
            <a:r>
              <a:rPr dirty="0" err="1"/>
              <a:t>coś</a:t>
            </a:r>
            <a:r>
              <a:rPr dirty="0"/>
              <a:t> </a:t>
            </a:r>
            <a:r>
              <a:rPr dirty="0" err="1"/>
              <a:t>uczynić</a:t>
            </a:r>
            <a:r>
              <a:rPr dirty="0"/>
              <a:t> </a:t>
            </a:r>
            <a:r>
              <a:rPr dirty="0" err="1"/>
              <a:t>grą</a:t>
            </a:r>
            <a:r>
              <a:rPr dirty="0"/>
              <a:t>: </a:t>
            </a:r>
            <a:r>
              <a:rPr b="1" dirty="0" err="1"/>
              <a:t>informacje</a:t>
            </a:r>
            <a:r>
              <a:rPr b="1" dirty="0"/>
              <a:t> </a:t>
            </a:r>
            <a:r>
              <a:rPr b="1" dirty="0" err="1"/>
              <a:t>zwrotne</a:t>
            </a:r>
            <a:r>
              <a:rPr b="1" dirty="0"/>
              <a:t>, </a:t>
            </a:r>
            <a:r>
              <a:rPr b="1" dirty="0" err="1"/>
              <a:t>zasady</a:t>
            </a:r>
            <a:r>
              <a:rPr b="1" dirty="0"/>
              <a:t>, </a:t>
            </a:r>
            <a:r>
              <a:rPr b="1" dirty="0" err="1"/>
              <a:t>cele</a:t>
            </a:r>
            <a:r>
              <a:rPr b="1" dirty="0"/>
              <a:t> </a:t>
            </a:r>
            <a:r>
              <a:rPr b="1" dirty="0" err="1"/>
              <a:t>i</a:t>
            </a:r>
            <a:r>
              <a:rPr b="1" dirty="0"/>
              <a:t> </a:t>
            </a:r>
            <a:r>
              <a:rPr b="1" dirty="0" err="1"/>
              <a:t>jeszcze</a:t>
            </a:r>
            <a:r>
              <a:rPr b="1" dirty="0"/>
              <a:t> </a:t>
            </a:r>
            <a:r>
              <a:rPr b="1" dirty="0" err="1"/>
              <a:t>jedna</a:t>
            </a:r>
            <a:r>
              <a:rPr b="1" dirty="0"/>
              <a:t> </a:t>
            </a:r>
            <a:r>
              <a:rPr b="1" dirty="0" err="1"/>
              <a:t>rzecz</a:t>
            </a:r>
            <a:r>
              <a:rPr dirty="0"/>
              <a:t>.</a:t>
            </a:r>
          </a:p>
        </p:txBody>
      </p:sp>
      <p:sp>
        <p:nvSpPr>
          <p:cNvPr id="4" name="Slide Number Placeholder 3">
            <a:extLst>
              <a:ext uri="{FF2B5EF4-FFF2-40B4-BE49-F238E27FC236}">
                <a16:creationId xmlns:a16="http://schemas.microsoft.com/office/drawing/2014/main" id="{FBC6AAEE-A54A-EFD0-B4C3-D5BA79037519}"/>
              </a:ext>
            </a:extLst>
          </p:cNvPr>
          <p:cNvSpPr>
            <a:spLocks noGrp="1"/>
          </p:cNvSpPr>
          <p:nvPr>
            <p:ph type="sldNum" sz="quarter" idx="12"/>
          </p:nvPr>
        </p:nvSpPr>
        <p:spPr/>
        <p:txBody>
          <a:bodyPr/>
          <a:lstStyle/>
          <a:p>
            <a:fld id="{C1FF6DA9-008F-8B48-92A6-B652298478BF}" type="slidenum">
              <a:rPr lang="en-US" smtClean="0"/>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500">
                <a:solidFill>
                  <a:srgbClr val="FFFFFF"/>
                </a:solidFill>
              </a:rPr>
              <a:t>Elementy Gry – Co Tworzy Grę</a:t>
            </a:r>
          </a:p>
        </p:txBody>
      </p:sp>
      <p:sp>
        <p:nvSpPr>
          <p:cNvPr id="3" name="Content Placeholder 2"/>
          <p:cNvSpPr>
            <a:spLocks noGrp="1"/>
          </p:cNvSpPr>
          <p:nvPr>
            <p:ph idx="1"/>
          </p:nvPr>
        </p:nvSpPr>
        <p:spPr>
          <a:xfrm>
            <a:off x="3607694" y="649480"/>
            <a:ext cx="4916510" cy="5546047"/>
          </a:xfrm>
        </p:spPr>
        <p:txBody>
          <a:bodyPr anchor="ctr">
            <a:normAutofit/>
          </a:bodyPr>
          <a:lstStyle/>
          <a:p>
            <a:r>
              <a:rPr lang="pl-PL" sz="1700" dirty="0"/>
              <a:t>Omówiliśmy informacje zwrotne, zasady i cele w sekcji dotyczącej mistrzostwa, więc jesteśmy w tym dobrze obeznani. </a:t>
            </a:r>
          </a:p>
          <a:p>
            <a:r>
              <a:rPr lang="pl-PL" sz="1700" dirty="0"/>
              <a:t>Ale ostatnia rzecz, która jest potrzebna, aby coś uczynić grą, pochodzi z sekcji o autonomii i jest opcjonalna.</a:t>
            </a:r>
          </a:p>
        </p:txBody>
      </p:sp>
      <p:sp>
        <p:nvSpPr>
          <p:cNvPr id="4" name="Slide Number Placeholder 3">
            <a:extLst>
              <a:ext uri="{FF2B5EF4-FFF2-40B4-BE49-F238E27FC236}">
                <a16:creationId xmlns:a16="http://schemas.microsoft.com/office/drawing/2014/main" id="{BE22C7AD-D009-0DB0-8343-4C64EF776E8F}"/>
              </a:ext>
            </a:extLst>
          </p:cNvPr>
          <p:cNvSpPr>
            <a:spLocks noGrp="1"/>
          </p:cNvSpPr>
          <p:nvPr>
            <p:ph type="sldNum" sz="quarter" idx="12"/>
          </p:nvPr>
        </p:nvSpPr>
        <p:spPr/>
        <p:txBody>
          <a:bodyPr/>
          <a:lstStyle/>
          <a:p>
            <a:fld id="{C1FF6DA9-008F-8B48-92A6-B652298478BF}" type="slidenum">
              <a:rPr lang="en-US" smtClean="0"/>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Rola </a:t>
            </a:r>
            <a:r>
              <a:rPr b="1" dirty="0" err="1"/>
              <a:t>Autonomii</a:t>
            </a:r>
            <a:r>
              <a:rPr dirty="0"/>
              <a:t> w </a:t>
            </a:r>
            <a:r>
              <a:rPr dirty="0" err="1"/>
              <a:t>Gamifikacji</a:t>
            </a:r>
            <a:endParaRPr dirty="0"/>
          </a:p>
        </p:txBody>
      </p:sp>
      <p:sp>
        <p:nvSpPr>
          <p:cNvPr id="3" name="Content Placeholder 2"/>
          <p:cNvSpPr>
            <a:spLocks noGrp="1"/>
          </p:cNvSpPr>
          <p:nvPr>
            <p:ph idx="1"/>
          </p:nvPr>
        </p:nvSpPr>
        <p:spPr/>
        <p:txBody>
          <a:bodyPr>
            <a:normAutofit fontScale="77500" lnSpcReduction="20000"/>
          </a:bodyPr>
          <a:lstStyle/>
          <a:p>
            <a:r>
              <a:rPr dirty="0"/>
              <a:t>To </a:t>
            </a:r>
            <a:r>
              <a:rPr dirty="0" err="1"/>
              <a:t>nie</a:t>
            </a:r>
            <a:r>
              <a:rPr dirty="0"/>
              <a:t> jest </a:t>
            </a:r>
            <a:r>
              <a:rPr dirty="0" err="1"/>
              <a:t>gra</a:t>
            </a:r>
            <a:r>
              <a:rPr dirty="0"/>
              <a:t>, </a:t>
            </a:r>
            <a:r>
              <a:rPr dirty="0" err="1"/>
              <a:t>jeśli</a:t>
            </a:r>
            <a:r>
              <a:rPr dirty="0"/>
              <a:t> </a:t>
            </a:r>
            <a:r>
              <a:rPr dirty="0" err="1"/>
              <a:t>zmuszasz</a:t>
            </a:r>
            <a:r>
              <a:rPr dirty="0"/>
              <a:t> </a:t>
            </a:r>
            <a:r>
              <a:rPr dirty="0" err="1"/>
              <a:t>kogoś</a:t>
            </a:r>
            <a:r>
              <a:rPr dirty="0"/>
              <a:t> do </a:t>
            </a:r>
            <a:r>
              <a:rPr dirty="0" err="1"/>
              <a:t>tego</a:t>
            </a:r>
            <a:r>
              <a:rPr dirty="0"/>
              <a:t>. </a:t>
            </a:r>
            <a:r>
              <a:rPr dirty="0" err="1"/>
              <a:t>Kiedy</a:t>
            </a:r>
            <a:r>
              <a:rPr dirty="0"/>
              <a:t> </a:t>
            </a:r>
            <a:r>
              <a:rPr dirty="0" err="1"/>
              <a:t>mówimy</a:t>
            </a:r>
            <a:r>
              <a:rPr dirty="0"/>
              <a:t> </a:t>
            </a:r>
            <a:r>
              <a:rPr dirty="0" err="1"/>
              <a:t>komuś</a:t>
            </a:r>
            <a:r>
              <a:rPr dirty="0"/>
              <a:t>, </a:t>
            </a:r>
            <a:r>
              <a:rPr dirty="0" err="1"/>
              <a:t>że</a:t>
            </a:r>
            <a:r>
              <a:rPr dirty="0"/>
              <a:t> </a:t>
            </a:r>
            <a:r>
              <a:rPr dirty="0" err="1"/>
              <a:t>musi</a:t>
            </a:r>
            <a:r>
              <a:rPr dirty="0"/>
              <a:t> </a:t>
            </a:r>
            <a:r>
              <a:rPr dirty="0" err="1"/>
              <a:t>coś</a:t>
            </a:r>
            <a:r>
              <a:rPr dirty="0"/>
              <a:t> </a:t>
            </a:r>
            <a:r>
              <a:rPr dirty="0" err="1"/>
              <a:t>zrobić</a:t>
            </a:r>
            <a:r>
              <a:rPr dirty="0"/>
              <a:t>, </a:t>
            </a:r>
            <a:r>
              <a:rPr dirty="0" err="1"/>
              <a:t>cała</a:t>
            </a:r>
            <a:r>
              <a:rPr dirty="0"/>
              <a:t> </a:t>
            </a:r>
            <a:r>
              <a:rPr dirty="0" err="1"/>
              <a:t>zbudowana</a:t>
            </a:r>
            <a:r>
              <a:rPr dirty="0"/>
              <a:t> </a:t>
            </a:r>
            <a:r>
              <a:rPr dirty="0" err="1"/>
              <a:t>motywacja</a:t>
            </a:r>
            <a:r>
              <a:rPr dirty="0"/>
              <a:t> </a:t>
            </a:r>
            <a:r>
              <a:rPr dirty="0" err="1"/>
              <a:t>znika</a:t>
            </a:r>
            <a:r>
              <a:rPr dirty="0"/>
              <a:t>. </a:t>
            </a:r>
            <a:r>
              <a:rPr dirty="0" err="1"/>
              <a:t>Pamiętam</a:t>
            </a:r>
            <a:r>
              <a:rPr dirty="0"/>
              <a:t> </a:t>
            </a:r>
            <a:r>
              <a:rPr dirty="0" err="1"/>
              <a:t>dwóch</a:t>
            </a:r>
            <a:r>
              <a:rPr dirty="0"/>
              <a:t> </a:t>
            </a:r>
            <a:r>
              <a:rPr dirty="0" err="1"/>
              <a:t>różnych</a:t>
            </a:r>
            <a:r>
              <a:rPr dirty="0"/>
              <a:t> </a:t>
            </a:r>
            <a:r>
              <a:rPr dirty="0" err="1"/>
              <a:t>menedżerów</a:t>
            </a:r>
            <a:r>
              <a:rPr dirty="0"/>
              <a:t>, </a:t>
            </a:r>
            <a:r>
              <a:rPr dirty="0" err="1"/>
              <a:t>których</a:t>
            </a:r>
            <a:r>
              <a:rPr dirty="0"/>
              <a:t> </a:t>
            </a:r>
            <a:r>
              <a:rPr dirty="0" err="1"/>
              <a:t>miałem</a:t>
            </a:r>
            <a:r>
              <a:rPr dirty="0"/>
              <a:t> w </a:t>
            </a:r>
            <a:r>
              <a:rPr dirty="0" err="1"/>
              <a:t>dwóch</a:t>
            </a:r>
            <a:r>
              <a:rPr dirty="0"/>
              <a:t> </a:t>
            </a:r>
            <a:r>
              <a:rPr dirty="0" err="1"/>
              <a:t>różnych</a:t>
            </a:r>
            <a:r>
              <a:rPr dirty="0"/>
              <a:t> </a:t>
            </a:r>
            <a:r>
              <a:rPr dirty="0" err="1"/>
              <a:t>firmach</a:t>
            </a:r>
            <a:r>
              <a:rPr dirty="0"/>
              <a:t> </a:t>
            </a:r>
            <a:r>
              <a:rPr dirty="0" err="1"/>
              <a:t>na</a:t>
            </a:r>
            <a:r>
              <a:rPr dirty="0"/>
              <a:t> </a:t>
            </a:r>
            <a:r>
              <a:rPr dirty="0" err="1"/>
              <a:t>początku</a:t>
            </a:r>
            <a:r>
              <a:rPr dirty="0"/>
              <a:t> </a:t>
            </a:r>
            <a:r>
              <a:rPr dirty="0" err="1"/>
              <a:t>kariery</a:t>
            </a:r>
            <a:r>
              <a:rPr dirty="0"/>
              <a:t>. </a:t>
            </a:r>
          </a:p>
          <a:p>
            <a:r>
              <a:rPr dirty="0" err="1"/>
              <a:t>Jeden</a:t>
            </a:r>
            <a:r>
              <a:rPr dirty="0"/>
              <a:t> </a:t>
            </a:r>
            <a:r>
              <a:rPr dirty="0" err="1"/>
              <a:t>wołał</a:t>
            </a:r>
            <a:r>
              <a:rPr dirty="0"/>
              <a:t> </a:t>
            </a:r>
            <a:r>
              <a:rPr dirty="0" err="1"/>
              <a:t>mnie</a:t>
            </a:r>
            <a:r>
              <a:rPr dirty="0"/>
              <a:t> </a:t>
            </a:r>
            <a:r>
              <a:rPr dirty="0" err="1"/>
              <a:t>na</a:t>
            </a:r>
            <a:r>
              <a:rPr dirty="0"/>
              <a:t> </a:t>
            </a:r>
            <a:r>
              <a:rPr dirty="0" err="1"/>
              <a:t>spotkanie</a:t>
            </a:r>
            <a:r>
              <a:rPr dirty="0"/>
              <a:t> </a:t>
            </a:r>
            <a:r>
              <a:rPr dirty="0" err="1"/>
              <a:t>i</a:t>
            </a:r>
            <a:r>
              <a:rPr dirty="0"/>
              <a:t> </a:t>
            </a:r>
            <a:r>
              <a:rPr dirty="0" err="1"/>
              <a:t>mówił</a:t>
            </a:r>
            <a:r>
              <a:rPr dirty="0"/>
              <a:t>: „Oto </a:t>
            </a:r>
            <a:r>
              <a:rPr dirty="0" err="1"/>
              <a:t>wszystkie</a:t>
            </a:r>
            <a:r>
              <a:rPr dirty="0"/>
              <a:t> </a:t>
            </a:r>
            <a:r>
              <a:rPr dirty="0" err="1"/>
              <a:t>pomysły</a:t>
            </a:r>
            <a:r>
              <a:rPr dirty="0"/>
              <a:t>, </a:t>
            </a:r>
            <a:r>
              <a:rPr dirty="0" err="1"/>
              <a:t>które</a:t>
            </a:r>
            <a:r>
              <a:rPr dirty="0"/>
              <a:t> </a:t>
            </a:r>
            <a:r>
              <a:rPr dirty="0" err="1"/>
              <a:t>miałem</a:t>
            </a:r>
            <a:r>
              <a:rPr dirty="0"/>
              <a:t>, </a:t>
            </a:r>
            <a:r>
              <a:rPr dirty="0" err="1"/>
              <a:t>idź</a:t>
            </a:r>
            <a:r>
              <a:rPr dirty="0"/>
              <a:t> </a:t>
            </a:r>
            <a:r>
              <a:rPr dirty="0" err="1"/>
              <a:t>i</a:t>
            </a:r>
            <a:r>
              <a:rPr dirty="0"/>
              <a:t> </a:t>
            </a:r>
            <a:r>
              <a:rPr dirty="0" err="1"/>
              <a:t>zrób</a:t>
            </a:r>
            <a:r>
              <a:rPr dirty="0"/>
              <a:t> to”. </a:t>
            </a:r>
            <a:endParaRPr lang="pl-PL" dirty="0"/>
          </a:p>
          <a:p>
            <a:r>
              <a:rPr dirty="0"/>
              <a:t>A </a:t>
            </a:r>
            <a:r>
              <a:rPr dirty="0" err="1"/>
              <a:t>drugi</a:t>
            </a:r>
            <a:r>
              <a:rPr dirty="0"/>
              <a:t> </a:t>
            </a:r>
            <a:r>
              <a:rPr dirty="0" err="1"/>
              <a:t>menedżer</a:t>
            </a:r>
            <a:r>
              <a:rPr dirty="0"/>
              <a:t> </a:t>
            </a:r>
            <a:r>
              <a:rPr dirty="0" err="1"/>
              <a:t>wołał</a:t>
            </a:r>
            <a:r>
              <a:rPr dirty="0"/>
              <a:t> </a:t>
            </a:r>
            <a:r>
              <a:rPr dirty="0" err="1"/>
              <a:t>mnie</a:t>
            </a:r>
            <a:r>
              <a:rPr dirty="0"/>
              <a:t> do </a:t>
            </a:r>
            <a:r>
              <a:rPr dirty="0" err="1"/>
              <a:t>pokoju</a:t>
            </a:r>
            <a:r>
              <a:rPr dirty="0"/>
              <a:t> </a:t>
            </a:r>
            <a:r>
              <a:rPr dirty="0" err="1"/>
              <a:t>i</a:t>
            </a:r>
            <a:r>
              <a:rPr dirty="0"/>
              <a:t> </a:t>
            </a:r>
            <a:r>
              <a:rPr dirty="0" err="1"/>
              <a:t>mówił</a:t>
            </a:r>
            <a:r>
              <a:rPr dirty="0"/>
              <a:t>: „To jest </a:t>
            </a:r>
            <a:r>
              <a:rPr dirty="0" err="1"/>
              <a:t>projekt</a:t>
            </a:r>
            <a:r>
              <a:rPr dirty="0"/>
              <a:t>, </a:t>
            </a:r>
            <a:r>
              <a:rPr dirty="0" err="1"/>
              <a:t>który</a:t>
            </a:r>
            <a:r>
              <a:rPr dirty="0"/>
              <a:t> </a:t>
            </a:r>
            <a:r>
              <a:rPr dirty="0" err="1"/>
              <a:t>musimy</a:t>
            </a:r>
            <a:r>
              <a:rPr dirty="0"/>
              <a:t> </a:t>
            </a:r>
            <a:r>
              <a:rPr dirty="0" err="1"/>
              <a:t>zrealizować</a:t>
            </a:r>
            <a:r>
              <a:rPr dirty="0"/>
              <a:t>. To </a:t>
            </a:r>
            <a:r>
              <a:rPr dirty="0" err="1"/>
              <a:t>wszystkie</a:t>
            </a:r>
            <a:r>
              <a:rPr dirty="0"/>
              <a:t> </a:t>
            </a:r>
            <a:r>
              <a:rPr dirty="0" err="1"/>
              <a:t>aspekty</a:t>
            </a:r>
            <a:r>
              <a:rPr dirty="0"/>
              <a:t>, </a:t>
            </a:r>
            <a:r>
              <a:rPr dirty="0" err="1"/>
              <a:t>nad</a:t>
            </a:r>
            <a:r>
              <a:rPr dirty="0"/>
              <a:t> </a:t>
            </a:r>
            <a:r>
              <a:rPr dirty="0" err="1"/>
              <a:t>którymi</a:t>
            </a:r>
            <a:r>
              <a:rPr dirty="0"/>
              <a:t> </a:t>
            </a:r>
            <a:r>
              <a:rPr dirty="0" err="1"/>
              <a:t>musimy</a:t>
            </a:r>
            <a:r>
              <a:rPr dirty="0"/>
              <a:t> </a:t>
            </a:r>
            <a:r>
              <a:rPr lang="pl-PL" dirty="0"/>
              <a:t> </a:t>
            </a:r>
            <a:r>
              <a:rPr dirty="0" err="1"/>
              <a:t>pracować</a:t>
            </a:r>
            <a:r>
              <a:rPr dirty="0"/>
              <a:t>. Jak </a:t>
            </a:r>
            <a:r>
              <a:rPr dirty="0" err="1"/>
              <a:t>możesz</a:t>
            </a:r>
            <a:r>
              <a:rPr dirty="0"/>
              <a:t> </a:t>
            </a:r>
            <a:r>
              <a:rPr dirty="0" err="1"/>
              <a:t>pomóc</a:t>
            </a:r>
            <a:r>
              <a:rPr dirty="0"/>
              <a:t>?” </a:t>
            </a:r>
            <a:endParaRPr lang="pl-PL" dirty="0"/>
          </a:p>
          <a:p>
            <a:r>
              <a:rPr dirty="0" err="1"/>
              <a:t>Możesz</a:t>
            </a:r>
            <a:r>
              <a:rPr dirty="0"/>
              <a:t> </a:t>
            </a:r>
            <a:r>
              <a:rPr dirty="0" err="1"/>
              <a:t>się</a:t>
            </a:r>
            <a:r>
              <a:rPr dirty="0"/>
              <a:t> </a:t>
            </a:r>
            <a:r>
              <a:rPr dirty="0" err="1"/>
              <a:t>domyślić</a:t>
            </a:r>
            <a:r>
              <a:rPr dirty="0"/>
              <a:t>, </a:t>
            </a:r>
            <a:r>
              <a:rPr dirty="0" err="1"/>
              <a:t>który</a:t>
            </a:r>
            <a:r>
              <a:rPr dirty="0"/>
              <a:t> </a:t>
            </a:r>
            <a:r>
              <a:rPr dirty="0" err="1"/>
              <a:t>menedżer</a:t>
            </a:r>
            <a:r>
              <a:rPr dirty="0"/>
              <a:t> </a:t>
            </a:r>
            <a:r>
              <a:rPr dirty="0" err="1"/>
              <a:t>angażował</a:t>
            </a:r>
            <a:r>
              <a:rPr dirty="0"/>
              <a:t> </a:t>
            </a:r>
            <a:r>
              <a:rPr dirty="0" err="1"/>
              <a:t>mnie</a:t>
            </a:r>
            <a:r>
              <a:rPr dirty="0"/>
              <a:t> </a:t>
            </a:r>
            <a:r>
              <a:rPr dirty="0" err="1"/>
              <a:t>i</a:t>
            </a:r>
            <a:r>
              <a:rPr dirty="0"/>
              <a:t> </a:t>
            </a:r>
            <a:r>
              <a:rPr dirty="0" err="1"/>
              <a:t>motywował</a:t>
            </a:r>
            <a:r>
              <a:rPr dirty="0"/>
              <a:t> do </a:t>
            </a:r>
            <a:r>
              <a:rPr dirty="0" err="1"/>
              <a:t>pracy</a:t>
            </a:r>
            <a:r>
              <a:rPr dirty="0"/>
              <a:t>, a </a:t>
            </a:r>
            <a:r>
              <a:rPr dirty="0" err="1"/>
              <a:t>którą</a:t>
            </a:r>
            <a:r>
              <a:rPr dirty="0"/>
              <a:t> </a:t>
            </a:r>
            <a:r>
              <a:rPr dirty="0" err="1"/>
              <a:t>pracę</a:t>
            </a:r>
            <a:r>
              <a:rPr dirty="0"/>
              <a:t> </a:t>
            </a:r>
            <a:r>
              <a:rPr dirty="0" err="1"/>
              <a:t>porzucił</a:t>
            </a:r>
            <a:r>
              <a:rPr lang="pl-PL" dirty="0"/>
              <a:t>a</a:t>
            </a:r>
            <a:r>
              <a:rPr dirty="0"/>
              <a:t>m w </a:t>
            </a:r>
            <a:r>
              <a:rPr dirty="0" err="1"/>
              <a:t>ciągu</a:t>
            </a:r>
            <a:r>
              <a:rPr dirty="0"/>
              <a:t> </a:t>
            </a:r>
            <a:r>
              <a:rPr dirty="0" err="1"/>
              <a:t>roku</a:t>
            </a:r>
            <a:r>
              <a:rPr dirty="0"/>
              <a:t>.</a:t>
            </a:r>
          </a:p>
        </p:txBody>
      </p:sp>
      <p:sp>
        <p:nvSpPr>
          <p:cNvPr id="4" name="Slide Number Placeholder 3">
            <a:extLst>
              <a:ext uri="{FF2B5EF4-FFF2-40B4-BE49-F238E27FC236}">
                <a16:creationId xmlns:a16="http://schemas.microsoft.com/office/drawing/2014/main" id="{FD31D09D-A12F-4A1E-2C1D-D1CF051004CA}"/>
              </a:ext>
            </a:extLst>
          </p:cNvPr>
          <p:cNvSpPr>
            <a:spLocks noGrp="1"/>
          </p:cNvSpPr>
          <p:nvPr>
            <p:ph type="sldNum" sz="quarter" idx="12"/>
          </p:nvPr>
        </p:nvSpPr>
        <p:spPr/>
        <p:txBody>
          <a:bodyPr/>
          <a:lstStyle/>
          <a:p>
            <a:fld id="{C1FF6DA9-008F-8B48-92A6-B652298478BF}" type="slidenum">
              <a:rPr lang="en-US" smtClean="0"/>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r>
              <a:rPr lang="pl-PL" sz="4700"/>
              <a:t>Przykład Dwóch Menedżerów</a:t>
            </a:r>
          </a:p>
        </p:txBody>
      </p:sp>
      <p:pic>
        <p:nvPicPr>
          <p:cNvPr id="5" name="Picture 4" descr="Zbliżenie pasa sztuk walki">
            <a:extLst>
              <a:ext uri="{FF2B5EF4-FFF2-40B4-BE49-F238E27FC236}">
                <a16:creationId xmlns:a16="http://schemas.microsoft.com/office/drawing/2014/main" id="{5E9F7FB6-7374-A09E-177C-608205B89DE9}"/>
              </a:ext>
            </a:extLst>
          </p:cNvPr>
          <p:cNvPicPr>
            <a:picLocks noChangeAspect="1"/>
          </p:cNvPicPr>
          <p:nvPr/>
        </p:nvPicPr>
        <p:blipFill>
          <a:blip r:embed="rId2"/>
          <a:srcRect l="31692" r="34310"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r>
              <a:rPr lang="pl-PL" sz="1900"/>
              <a:t>Pozwól im na mistrzostwo, spraw, by było to znaczące, pomóż im budować autentyczne wspólnoty i pozwól im wybierać.</a:t>
            </a:r>
          </a:p>
          <a:p>
            <a:endParaRPr lang="pl-PL" sz="1900"/>
          </a:p>
        </p:txBody>
      </p:sp>
      <p:sp>
        <p:nvSpPr>
          <p:cNvPr id="4" name="Slide Number Placeholder 3">
            <a:extLst>
              <a:ext uri="{FF2B5EF4-FFF2-40B4-BE49-F238E27FC236}">
                <a16:creationId xmlns:a16="http://schemas.microsoft.com/office/drawing/2014/main" id="{E0EF5745-AD15-5CFD-2104-9FA0CCA818D4}"/>
              </a:ext>
            </a:extLst>
          </p:cNvPr>
          <p:cNvSpPr>
            <a:spLocks noGrp="1"/>
          </p:cNvSpPr>
          <p:nvPr>
            <p:ph type="sldNum" sz="quarter" idx="12"/>
          </p:nvPr>
        </p:nvSpPr>
        <p:spPr/>
        <p:txBody>
          <a:bodyPr/>
          <a:lstStyle/>
          <a:p>
            <a:fld id="{C1FF6DA9-008F-8B48-92A6-B652298478BF}" type="slidenum">
              <a:rPr lang="en-US" smtClean="0"/>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pPr>
              <a:lnSpc>
                <a:spcPct val="90000"/>
              </a:lnSpc>
            </a:pPr>
            <a:r>
              <a:rPr lang="pl-PL" sz="4000"/>
              <a:t>Wprowadzenie do Gamifikacji i Kontrowersje</a:t>
            </a:r>
          </a:p>
        </p:txBody>
      </p:sp>
      <p:pic>
        <p:nvPicPr>
          <p:cNvPr id="5" name="Picture 4" descr="Kawałki na planszy Carrom">
            <a:extLst>
              <a:ext uri="{FF2B5EF4-FFF2-40B4-BE49-F238E27FC236}">
                <a16:creationId xmlns:a16="http://schemas.microsoft.com/office/drawing/2014/main" id="{6707CBCF-8DEB-4721-DB22-3CC31CB9902A}"/>
              </a:ext>
            </a:extLst>
          </p:cNvPr>
          <p:cNvPicPr>
            <a:picLocks noChangeAspect="1"/>
          </p:cNvPicPr>
          <p:nvPr/>
        </p:nvPicPr>
        <p:blipFill>
          <a:blip r:embed="rId2"/>
          <a:srcRect l="33693" r="32309"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pPr>
              <a:lnSpc>
                <a:spcPct val="90000"/>
              </a:lnSpc>
            </a:pPr>
            <a:endParaRPr lang="pl-PL" sz="1600" dirty="0"/>
          </a:p>
          <a:p>
            <a:pPr>
              <a:lnSpc>
                <a:spcPct val="90000"/>
              </a:lnSpc>
            </a:pPr>
            <a:r>
              <a:rPr lang="pl-PL" sz="1600" dirty="0"/>
              <a:t>Zanim przejdziemy do przykładów gamifikacji, chciałem podać przykład gry kontrowersyjnej. </a:t>
            </a:r>
          </a:p>
          <a:p>
            <a:pPr>
              <a:lnSpc>
                <a:spcPct val="90000"/>
              </a:lnSpc>
            </a:pPr>
            <a:r>
              <a:rPr lang="pl-PL" sz="1600" dirty="0"/>
              <a:t>Wiem, że kiedy oglądasz mecz tenisowy, mecz ten jest podzielony na sety. </a:t>
            </a:r>
          </a:p>
          <a:p>
            <a:pPr>
              <a:lnSpc>
                <a:spcPct val="90000"/>
              </a:lnSpc>
            </a:pPr>
            <a:r>
              <a:rPr lang="pl-PL" sz="1600" dirty="0"/>
              <a:t>Każdy set jest podzielony na gry składające się z punktów. </a:t>
            </a:r>
          </a:p>
          <a:p>
            <a:pPr>
              <a:lnSpc>
                <a:spcPct val="90000"/>
              </a:lnSpc>
            </a:pPr>
            <a:r>
              <a:rPr lang="pl-PL" sz="1600" dirty="0"/>
              <a:t>Może się to wydawać nieco pretensjonalne. </a:t>
            </a:r>
          </a:p>
          <a:p>
            <a:pPr>
              <a:lnSpc>
                <a:spcPct val="90000"/>
              </a:lnSpc>
            </a:pPr>
            <a:r>
              <a:rPr lang="pl-PL" sz="1600" dirty="0"/>
              <a:t>Dlaczego po prostu dwie osoby nie mogą odbijać piłki, liczyć wszystkich punktów i osoba z największą liczbą punktów wygrywa? </a:t>
            </a:r>
          </a:p>
          <a:p>
            <a:pPr>
              <a:lnSpc>
                <a:spcPct val="90000"/>
              </a:lnSpc>
            </a:pPr>
            <a:r>
              <a:rPr lang="pl-PL" sz="1600" dirty="0"/>
              <a:t>Bo to nie jest gra, prawda? To test umiejętności tenisowych.</a:t>
            </a:r>
          </a:p>
        </p:txBody>
      </p:sp>
      <p:sp>
        <p:nvSpPr>
          <p:cNvPr id="4" name="Slide Number Placeholder 3">
            <a:extLst>
              <a:ext uri="{FF2B5EF4-FFF2-40B4-BE49-F238E27FC236}">
                <a16:creationId xmlns:a16="http://schemas.microsoft.com/office/drawing/2014/main" id="{3CDEF741-404D-AEB2-A31D-55BD5242B6A8}"/>
              </a:ext>
            </a:extLst>
          </p:cNvPr>
          <p:cNvSpPr>
            <a:spLocks noGrp="1"/>
          </p:cNvSpPr>
          <p:nvPr>
            <p:ph type="sldNum" sz="quarter" idx="12"/>
          </p:nvPr>
        </p:nvSpPr>
        <p:spPr/>
        <p:txBody>
          <a:bodyPr/>
          <a:lstStyle/>
          <a:p>
            <a:fld id="{C1FF6DA9-008F-8B48-92A6-B652298478BF}" type="slidenum">
              <a:rPr lang="en-US" smtClean="0"/>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Podział Gry w Tenisie – Dynamika i Sprawiedliwość</a:t>
            </a:r>
          </a:p>
        </p:txBody>
      </p:sp>
      <p:sp>
        <p:nvSpPr>
          <p:cNvPr id="3" name="Content Placeholder 2"/>
          <p:cNvSpPr>
            <a:spLocks noGrp="1"/>
          </p:cNvSpPr>
          <p:nvPr>
            <p:ph idx="1"/>
          </p:nvPr>
        </p:nvSpPr>
        <p:spPr/>
        <p:txBody>
          <a:bodyPr>
            <a:normAutofit fontScale="85000" lnSpcReduction="20000"/>
          </a:bodyPr>
          <a:lstStyle/>
          <a:p>
            <a:r>
              <a:rPr dirty="0" err="1"/>
              <a:t>Osoba</a:t>
            </a:r>
            <a:r>
              <a:rPr dirty="0"/>
              <a:t>, </a:t>
            </a:r>
            <a:r>
              <a:rPr dirty="0" err="1"/>
              <a:t>która</a:t>
            </a:r>
            <a:r>
              <a:rPr dirty="0"/>
              <a:t> jest </a:t>
            </a:r>
            <a:r>
              <a:rPr dirty="0" err="1"/>
              <a:t>najlepsza</a:t>
            </a:r>
            <a:r>
              <a:rPr dirty="0"/>
              <a:t> w </a:t>
            </a:r>
            <a:r>
              <a:rPr dirty="0" err="1"/>
              <a:t>tenisie</a:t>
            </a:r>
            <a:r>
              <a:rPr dirty="0"/>
              <a:t>, </a:t>
            </a:r>
            <a:r>
              <a:rPr dirty="0" err="1"/>
              <a:t>wygrałaby</a:t>
            </a:r>
            <a:r>
              <a:rPr dirty="0"/>
              <a:t> </a:t>
            </a:r>
            <a:r>
              <a:rPr dirty="0" err="1"/>
              <a:t>grę</a:t>
            </a:r>
            <a:r>
              <a:rPr dirty="0"/>
              <a:t>, </a:t>
            </a:r>
            <a:r>
              <a:rPr dirty="0" err="1"/>
              <a:t>dodając</a:t>
            </a:r>
            <a:r>
              <a:rPr dirty="0"/>
              <a:t> </a:t>
            </a:r>
            <a:r>
              <a:rPr dirty="0" err="1"/>
              <a:t>te</a:t>
            </a:r>
            <a:r>
              <a:rPr dirty="0"/>
              <a:t> </a:t>
            </a:r>
            <a:r>
              <a:rPr dirty="0" err="1"/>
              <a:t>gry</a:t>
            </a:r>
            <a:r>
              <a:rPr dirty="0"/>
              <a:t> do </a:t>
            </a:r>
            <a:r>
              <a:rPr dirty="0" err="1"/>
              <a:t>setów</a:t>
            </a:r>
            <a:r>
              <a:rPr dirty="0"/>
              <a:t> </a:t>
            </a:r>
            <a:r>
              <a:rPr dirty="0" err="1"/>
              <a:t>i</a:t>
            </a:r>
            <a:r>
              <a:rPr dirty="0"/>
              <a:t> </a:t>
            </a:r>
            <a:r>
              <a:rPr dirty="0" err="1"/>
              <a:t>potem</a:t>
            </a:r>
            <a:r>
              <a:rPr dirty="0"/>
              <a:t> </a:t>
            </a:r>
            <a:r>
              <a:rPr dirty="0" err="1"/>
              <a:t>sety</a:t>
            </a:r>
            <a:r>
              <a:rPr dirty="0"/>
              <a:t> do </a:t>
            </a:r>
            <a:r>
              <a:rPr dirty="0" err="1"/>
              <a:t>ostatecznego</a:t>
            </a:r>
            <a:r>
              <a:rPr dirty="0"/>
              <a:t> </a:t>
            </a:r>
            <a:r>
              <a:rPr dirty="0" err="1"/>
              <a:t>wyniku</a:t>
            </a:r>
            <a:r>
              <a:rPr dirty="0"/>
              <a:t>.</a:t>
            </a:r>
          </a:p>
          <a:p>
            <a:r>
              <a:rPr dirty="0" err="1"/>
              <a:t>Zawsze</a:t>
            </a:r>
            <a:r>
              <a:rPr dirty="0"/>
              <a:t> jest </a:t>
            </a:r>
            <a:r>
              <a:rPr dirty="0" err="1"/>
              <a:t>jednak</a:t>
            </a:r>
            <a:r>
              <a:rPr dirty="0"/>
              <a:t> </a:t>
            </a:r>
            <a:r>
              <a:rPr dirty="0" err="1"/>
              <a:t>możliwość</a:t>
            </a:r>
            <a:r>
              <a:rPr dirty="0"/>
              <a:t>, </a:t>
            </a:r>
            <a:r>
              <a:rPr dirty="0" err="1"/>
              <a:t>że</a:t>
            </a:r>
            <a:r>
              <a:rPr dirty="0"/>
              <a:t> </a:t>
            </a:r>
            <a:r>
              <a:rPr dirty="0" err="1"/>
              <a:t>zawodnik</a:t>
            </a:r>
            <a:r>
              <a:rPr dirty="0"/>
              <a:t> </a:t>
            </a:r>
            <a:r>
              <a:rPr dirty="0" err="1"/>
              <a:t>słabszy</a:t>
            </a:r>
            <a:r>
              <a:rPr dirty="0"/>
              <a:t> </a:t>
            </a:r>
            <a:r>
              <a:rPr dirty="0" err="1"/>
              <a:t>powróci</a:t>
            </a:r>
            <a:r>
              <a:rPr dirty="0"/>
              <a:t> do </a:t>
            </a:r>
            <a:r>
              <a:rPr dirty="0" err="1"/>
              <a:t>gry</a:t>
            </a:r>
            <a:r>
              <a:rPr dirty="0"/>
              <a:t>. </a:t>
            </a:r>
            <a:r>
              <a:rPr dirty="0" err="1"/>
              <a:t>Nigdy</a:t>
            </a:r>
            <a:r>
              <a:rPr dirty="0"/>
              <a:t> </a:t>
            </a:r>
            <a:r>
              <a:rPr dirty="0" err="1"/>
              <a:t>nie</a:t>
            </a:r>
            <a:r>
              <a:rPr dirty="0"/>
              <a:t> jest </a:t>
            </a:r>
            <a:r>
              <a:rPr dirty="0" err="1"/>
              <a:t>tak</a:t>
            </a:r>
            <a:r>
              <a:rPr dirty="0"/>
              <a:t> </a:t>
            </a:r>
            <a:r>
              <a:rPr dirty="0" err="1"/>
              <a:t>daleko</a:t>
            </a:r>
            <a:r>
              <a:rPr dirty="0"/>
              <a:t> w tyle. </a:t>
            </a:r>
          </a:p>
          <a:p>
            <a:r>
              <a:rPr dirty="0" err="1"/>
              <a:t>Może</a:t>
            </a:r>
            <a:r>
              <a:rPr dirty="0"/>
              <a:t> po </a:t>
            </a:r>
            <a:r>
              <a:rPr dirty="0" err="1"/>
              <a:t>prostu</a:t>
            </a:r>
            <a:r>
              <a:rPr dirty="0"/>
              <a:t> </a:t>
            </a:r>
            <a:r>
              <a:rPr dirty="0" err="1"/>
              <a:t>mieć</a:t>
            </a:r>
            <a:r>
              <a:rPr dirty="0"/>
              <a:t> </a:t>
            </a:r>
            <a:r>
              <a:rPr dirty="0" err="1"/>
              <a:t>trochę</a:t>
            </a:r>
            <a:r>
              <a:rPr dirty="0"/>
              <a:t> </a:t>
            </a:r>
            <a:r>
              <a:rPr dirty="0" err="1"/>
              <a:t>szczęścia</a:t>
            </a:r>
            <a:r>
              <a:rPr dirty="0"/>
              <a:t>. </a:t>
            </a:r>
            <a:endParaRPr lang="pl-PL" dirty="0"/>
          </a:p>
          <a:p>
            <a:r>
              <a:rPr dirty="0"/>
              <a:t>To </a:t>
            </a:r>
            <a:r>
              <a:rPr dirty="0" err="1"/>
              <a:t>oznacza</a:t>
            </a:r>
            <a:r>
              <a:rPr dirty="0"/>
              <a:t>, </a:t>
            </a:r>
            <a:r>
              <a:rPr dirty="0" err="1"/>
              <a:t>że</a:t>
            </a:r>
            <a:r>
              <a:rPr dirty="0"/>
              <a:t> </a:t>
            </a:r>
            <a:r>
              <a:rPr dirty="0" err="1"/>
              <a:t>zwycięzca</a:t>
            </a:r>
            <a:r>
              <a:rPr dirty="0"/>
              <a:t> </a:t>
            </a:r>
            <a:r>
              <a:rPr dirty="0" err="1"/>
              <a:t>zawsze</a:t>
            </a:r>
            <a:r>
              <a:rPr dirty="0"/>
              <a:t> </a:t>
            </a:r>
            <a:r>
              <a:rPr dirty="0" err="1"/>
              <a:t>musi</a:t>
            </a:r>
            <a:r>
              <a:rPr dirty="0"/>
              <a:t> </a:t>
            </a:r>
            <a:r>
              <a:rPr dirty="0" err="1"/>
              <a:t>być</a:t>
            </a:r>
            <a:r>
              <a:rPr dirty="0"/>
              <a:t> </a:t>
            </a:r>
            <a:r>
              <a:rPr dirty="0" err="1"/>
              <a:t>maksymalnie</a:t>
            </a:r>
            <a:r>
              <a:rPr dirty="0"/>
              <a:t> </a:t>
            </a:r>
            <a:r>
              <a:rPr dirty="0" err="1"/>
              <a:t>skupiony</a:t>
            </a:r>
            <a:r>
              <a:rPr dirty="0"/>
              <a:t>, a </a:t>
            </a:r>
            <a:r>
              <a:rPr dirty="0" err="1"/>
              <a:t>przegrany</a:t>
            </a:r>
            <a:r>
              <a:rPr dirty="0"/>
              <a:t> </a:t>
            </a:r>
            <a:r>
              <a:rPr dirty="0" err="1"/>
              <a:t>czuje</a:t>
            </a:r>
            <a:r>
              <a:rPr dirty="0"/>
              <a:t> </a:t>
            </a:r>
            <a:r>
              <a:rPr dirty="0" err="1"/>
              <a:t>się</a:t>
            </a:r>
            <a:r>
              <a:rPr dirty="0"/>
              <a:t> </a:t>
            </a:r>
            <a:r>
              <a:rPr dirty="0" err="1"/>
              <a:t>blisko</a:t>
            </a:r>
            <a:r>
              <a:rPr dirty="0"/>
              <a:t>, o </a:t>
            </a:r>
            <a:r>
              <a:rPr dirty="0" err="1"/>
              <a:t>krok</a:t>
            </a:r>
            <a:r>
              <a:rPr dirty="0"/>
              <a:t> za, ale </a:t>
            </a:r>
            <a:r>
              <a:rPr dirty="0" err="1"/>
              <a:t>nadal</a:t>
            </a:r>
            <a:r>
              <a:rPr dirty="0"/>
              <a:t> </a:t>
            </a:r>
            <a:r>
              <a:rPr dirty="0" err="1"/>
              <a:t>może</a:t>
            </a:r>
            <a:r>
              <a:rPr dirty="0"/>
              <a:t> </a:t>
            </a:r>
            <a:r>
              <a:rPr dirty="0" err="1"/>
              <a:t>przełamać</a:t>
            </a:r>
            <a:r>
              <a:rPr dirty="0"/>
              <a:t>. </a:t>
            </a:r>
            <a:r>
              <a:rPr dirty="0" err="1"/>
              <a:t>Nie</a:t>
            </a:r>
            <a:r>
              <a:rPr dirty="0"/>
              <a:t> </a:t>
            </a:r>
            <a:r>
              <a:rPr dirty="0" err="1"/>
              <a:t>zawsze</a:t>
            </a:r>
            <a:r>
              <a:rPr dirty="0"/>
              <a:t> jest to </a:t>
            </a:r>
            <a:r>
              <a:rPr dirty="0" err="1"/>
              <a:t>sprawiedliwe</a:t>
            </a:r>
            <a:r>
              <a:rPr dirty="0"/>
              <a:t>. </a:t>
            </a:r>
          </a:p>
          <a:p>
            <a:r>
              <a:rPr dirty="0" err="1"/>
              <a:t>Możesz</a:t>
            </a:r>
            <a:r>
              <a:rPr dirty="0"/>
              <a:t> </a:t>
            </a:r>
            <a:r>
              <a:rPr dirty="0" err="1"/>
              <a:t>być</a:t>
            </a:r>
            <a:r>
              <a:rPr dirty="0"/>
              <a:t> </a:t>
            </a:r>
            <a:r>
              <a:rPr dirty="0" err="1"/>
              <a:t>lepszym</a:t>
            </a:r>
            <a:r>
              <a:rPr dirty="0"/>
              <a:t> </a:t>
            </a:r>
            <a:r>
              <a:rPr dirty="0" err="1"/>
              <a:t>tenisistą</a:t>
            </a:r>
            <a:r>
              <a:rPr dirty="0"/>
              <a:t> </a:t>
            </a:r>
            <a:r>
              <a:rPr dirty="0" err="1"/>
              <a:t>i</a:t>
            </a:r>
            <a:r>
              <a:rPr dirty="0"/>
              <a:t> </a:t>
            </a:r>
            <a:r>
              <a:rPr dirty="0" err="1"/>
              <a:t>przegrać</a:t>
            </a:r>
            <a:r>
              <a:rPr dirty="0"/>
              <a:t> </a:t>
            </a:r>
            <a:r>
              <a:rPr dirty="0" err="1"/>
              <a:t>mecz</a:t>
            </a:r>
            <a:r>
              <a:rPr dirty="0"/>
              <a:t>. To ta </a:t>
            </a:r>
            <a:r>
              <a:rPr dirty="0" err="1"/>
              <a:t>dynamika</a:t>
            </a:r>
            <a:r>
              <a:rPr dirty="0"/>
              <a:t> </a:t>
            </a:r>
            <a:r>
              <a:rPr dirty="0" err="1"/>
              <a:t>sprawia</a:t>
            </a:r>
            <a:r>
              <a:rPr dirty="0"/>
              <a:t>, </a:t>
            </a:r>
            <a:r>
              <a:rPr dirty="0" err="1"/>
              <a:t>że</a:t>
            </a:r>
            <a:r>
              <a:rPr dirty="0"/>
              <a:t> </a:t>
            </a:r>
            <a:r>
              <a:rPr dirty="0" err="1"/>
              <a:t>oglądamy</a:t>
            </a:r>
            <a:r>
              <a:rPr dirty="0"/>
              <a:t> </a:t>
            </a:r>
            <a:r>
              <a:rPr dirty="0" err="1"/>
              <a:t>i</a:t>
            </a:r>
            <a:r>
              <a:rPr dirty="0"/>
              <a:t> </a:t>
            </a:r>
            <a:r>
              <a:rPr dirty="0" err="1"/>
              <a:t>gramy</a:t>
            </a:r>
            <a:r>
              <a:rPr dirty="0"/>
              <a:t> w sport.</a:t>
            </a:r>
          </a:p>
        </p:txBody>
      </p:sp>
      <p:sp>
        <p:nvSpPr>
          <p:cNvPr id="4" name="Slide Number Placeholder 3">
            <a:extLst>
              <a:ext uri="{FF2B5EF4-FFF2-40B4-BE49-F238E27FC236}">
                <a16:creationId xmlns:a16="http://schemas.microsoft.com/office/drawing/2014/main" id="{43D60155-80A7-AF92-4002-AC15A7FEC87C}"/>
              </a:ext>
            </a:extLst>
          </p:cNvPr>
          <p:cNvSpPr>
            <a:spLocks noGrp="1"/>
          </p:cNvSpPr>
          <p:nvPr>
            <p:ph type="sldNum" sz="quarter" idx="12"/>
          </p:nvPr>
        </p:nvSpPr>
        <p:spPr/>
        <p:txBody>
          <a:bodyPr/>
          <a:lstStyle/>
          <a:p>
            <a:fld id="{C1FF6DA9-008F-8B48-92A6-B652298478BF}" type="slidenum">
              <a:rPr lang="en-US" smtClean="0"/>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pPr>
              <a:lnSpc>
                <a:spcPct val="90000"/>
              </a:lnSpc>
            </a:pPr>
            <a:r>
              <a:rPr lang="pl-PL" sz="4000"/>
              <a:t>Dlaczego Sport Nas Przyciąga – Rola Przypadku</a:t>
            </a:r>
          </a:p>
        </p:txBody>
      </p:sp>
      <p:pic>
        <p:nvPicPr>
          <p:cNvPr id="5" name="Picture 4" descr="Cyfrowe ilustracja białego volleyballs">
            <a:extLst>
              <a:ext uri="{FF2B5EF4-FFF2-40B4-BE49-F238E27FC236}">
                <a16:creationId xmlns:a16="http://schemas.microsoft.com/office/drawing/2014/main" id="{3783050B-CF48-2E3A-A0B3-F2DEE139A915}"/>
              </a:ext>
            </a:extLst>
          </p:cNvPr>
          <p:cNvPicPr>
            <a:picLocks noChangeAspect="1"/>
          </p:cNvPicPr>
          <p:nvPr/>
        </p:nvPicPr>
        <p:blipFill>
          <a:blip r:embed="rId2"/>
          <a:srcRect l="28534" r="42816"/>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r>
              <a:rPr lang="pl-PL" sz="1900"/>
              <a:t>Uważam, że piłka nożna jest naprawdę popularna, ponieważ słabsze drużyny regularnie wygrywają. </a:t>
            </a:r>
          </a:p>
          <a:p>
            <a:r>
              <a:rPr lang="pl-PL" sz="1900"/>
              <a:t>Najlepsza drużyna na świecie może przegrać, tracąc jedną bramkę, przez jeden mały błąd w grze. </a:t>
            </a:r>
          </a:p>
          <a:p>
            <a:r>
              <a:rPr lang="pl-PL" sz="1900"/>
              <a:t>To nie jest sprawiedliwe, ale to właśnie czyni to grą. Większość czasu tenisista wygra mecz, ale nie zawsze.</a:t>
            </a:r>
          </a:p>
        </p:txBody>
      </p:sp>
      <p:sp>
        <p:nvSpPr>
          <p:cNvPr id="4" name="Slide Number Placeholder 3">
            <a:extLst>
              <a:ext uri="{FF2B5EF4-FFF2-40B4-BE49-F238E27FC236}">
                <a16:creationId xmlns:a16="http://schemas.microsoft.com/office/drawing/2014/main" id="{89B4453D-73F3-42B4-510A-972704733B49}"/>
              </a:ext>
            </a:extLst>
          </p:cNvPr>
          <p:cNvSpPr>
            <a:spLocks noGrp="1"/>
          </p:cNvSpPr>
          <p:nvPr>
            <p:ph type="sldNum" sz="quarter" idx="12"/>
          </p:nvPr>
        </p:nvSpPr>
        <p:spPr/>
        <p:txBody>
          <a:bodyPr/>
          <a:lstStyle/>
          <a:p>
            <a:fld id="{C1FF6DA9-008F-8B48-92A6-B652298478BF}" type="slidenum">
              <a:rPr lang="en-US" smtClean="0"/>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r>
              <a:rPr lang="pl-PL" sz="4700"/>
              <a:t>Przykład z Sztokholmu</a:t>
            </a:r>
          </a:p>
        </p:txBody>
      </p:sp>
      <p:pic>
        <p:nvPicPr>
          <p:cNvPr id="5" name="Picture 4" descr="Prędkościomierz">
            <a:extLst>
              <a:ext uri="{FF2B5EF4-FFF2-40B4-BE49-F238E27FC236}">
                <a16:creationId xmlns:a16="http://schemas.microsoft.com/office/drawing/2014/main" id="{9CD4F64C-4CC2-9C92-C8A7-DC508C82A109}"/>
              </a:ext>
            </a:extLst>
          </p:cNvPr>
          <p:cNvPicPr>
            <a:picLocks noChangeAspect="1"/>
          </p:cNvPicPr>
          <p:nvPr/>
        </p:nvPicPr>
        <p:blipFill>
          <a:blip r:embed="rId2"/>
          <a:srcRect l="35274" r="33020"/>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r>
              <a:rPr lang="pl-PL" sz="1900"/>
              <a:t>W Sztokholmie użyto tej zasady, instalując radar prędkości z nagrodą. Kierowcy, którzy jechali poniżej limitu prędkości, zostawali wpisani do loterii, w której wygrywali mandaty zapłacone tego dnia przez innych. Pomogło to znacząco zmniejszyć przekroczenia prędkości.</a:t>
            </a:r>
          </a:p>
        </p:txBody>
      </p:sp>
      <p:sp>
        <p:nvSpPr>
          <p:cNvPr id="4" name="Slide Number Placeholder 3">
            <a:extLst>
              <a:ext uri="{FF2B5EF4-FFF2-40B4-BE49-F238E27FC236}">
                <a16:creationId xmlns:a16="http://schemas.microsoft.com/office/drawing/2014/main" id="{E2E0D712-E441-7A98-01E9-D1360180DF57}"/>
              </a:ext>
            </a:extLst>
          </p:cNvPr>
          <p:cNvSpPr>
            <a:spLocks noGrp="1"/>
          </p:cNvSpPr>
          <p:nvPr>
            <p:ph type="sldNum" sz="quarter" idx="12"/>
          </p:nvPr>
        </p:nvSpPr>
        <p:spPr/>
        <p:txBody>
          <a:bodyPr/>
          <a:lstStyle/>
          <a:p>
            <a:fld id="{C1FF6DA9-008F-8B48-92A6-B652298478BF}" type="slidenum">
              <a:rPr lang="en-US" smtClean="0"/>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548640"/>
            <a:ext cx="2700645" cy="5431536"/>
          </a:xfrm>
        </p:spPr>
        <p:txBody>
          <a:bodyPr>
            <a:normAutofit/>
          </a:bodyPr>
          <a:lstStyle/>
          <a:p>
            <a:r>
              <a:rPr lang="pl-PL" sz="4000"/>
              <a:t>Rzucenie Kostką – Czym Jest Mechanizm Gry</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44813" y="552091"/>
            <a:ext cx="4668251" cy="5431536"/>
          </a:xfrm>
        </p:spPr>
        <p:txBody>
          <a:bodyPr anchor="ctr">
            <a:normAutofit/>
          </a:bodyPr>
          <a:lstStyle/>
          <a:p>
            <a:r>
              <a:rPr lang="pl-PL" sz="1900"/>
              <a:t>Jeśli weźmiesz kostkę i rzucisz, otrzymasz pięć, a potem odłożysz kostkę – nie zagrałeś w grę, po prostu rzuciłeś kostką. </a:t>
            </a:r>
          </a:p>
          <a:p>
            <a:r>
              <a:rPr lang="pl-PL" sz="1900"/>
              <a:t>Punkty, odznaki i tablice wyników to elementy gry. </a:t>
            </a:r>
          </a:p>
          <a:p>
            <a:r>
              <a:rPr lang="pl-PL" sz="1900"/>
              <a:t>Nie tworzą one mechanizmu gry, chyba że dodasz taki mechanizm.</a:t>
            </a:r>
          </a:p>
        </p:txBody>
      </p:sp>
      <p:sp>
        <p:nvSpPr>
          <p:cNvPr id="4" name="Slide Number Placeholder 3">
            <a:extLst>
              <a:ext uri="{FF2B5EF4-FFF2-40B4-BE49-F238E27FC236}">
                <a16:creationId xmlns:a16="http://schemas.microsoft.com/office/drawing/2014/main" id="{616035F6-55A5-38D6-BBB4-7D3B9A83C1D8}"/>
              </a:ext>
            </a:extLst>
          </p:cNvPr>
          <p:cNvSpPr>
            <a:spLocks noGrp="1"/>
          </p:cNvSpPr>
          <p:nvPr>
            <p:ph type="sldNum" sz="quarter" idx="12"/>
          </p:nvPr>
        </p:nvSpPr>
        <p:spPr/>
        <p:txBody>
          <a:bodyPr/>
          <a:lstStyle/>
          <a:p>
            <a:fld id="{C1FF6DA9-008F-8B48-92A6-B652298478BF}" type="slidenum">
              <a:rPr lang="en-US" smtClean="0"/>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pPr>
              <a:lnSpc>
                <a:spcPct val="90000"/>
              </a:lnSpc>
            </a:pPr>
            <a:r>
              <a:rPr lang="pl-PL" sz="3700">
                <a:solidFill>
                  <a:srgbClr val="FFFFFF"/>
                </a:solidFill>
              </a:rPr>
              <a:t>Quizy i Tablice Wyników – Wpływ na Motywację</a:t>
            </a:r>
          </a:p>
        </p:txBody>
      </p:sp>
      <p:sp>
        <p:nvSpPr>
          <p:cNvPr id="29" name="Arc 2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pPr>
              <a:lnSpc>
                <a:spcPct val="90000"/>
              </a:lnSpc>
            </a:pPr>
            <a:r>
              <a:rPr lang="pl-PL" sz="2200"/>
              <a:t>Jeśli ludzie biorą quiz i zdobywają punkty za poprawne odpowiedzi, po prostu brali udział w quizie, a nie grali w grę. </a:t>
            </a:r>
          </a:p>
          <a:p>
            <a:pPr>
              <a:lnSpc>
                <a:spcPct val="90000"/>
              </a:lnSpc>
            </a:pPr>
            <a:r>
              <a:rPr lang="pl-PL" sz="2200"/>
              <a:t>Widzenie siebie na szczycie tablicy wyników jest niewątpliwie motywujące, ale widzenie siebie na dole – bardzo demotywujące. </a:t>
            </a:r>
          </a:p>
          <a:p>
            <a:pPr>
              <a:lnSpc>
                <a:spcPct val="90000"/>
              </a:lnSpc>
            </a:pPr>
            <a:r>
              <a:rPr lang="pl-PL" sz="2200"/>
              <a:t>Dając komuś odznakę za wykonanie dziesięciu zadań, czujemy się dobrze, ponieważ nie odróżniamy nagrody fizycznej od cyfrowej, ale potem dana osoba czuje, że wykonała zadania, by zdobyć odznakę, a nie dlatego, że chciała je wykonać. </a:t>
            </a:r>
          </a:p>
          <a:p>
            <a:pPr>
              <a:lnSpc>
                <a:spcPct val="90000"/>
              </a:lnSpc>
            </a:pPr>
            <a:r>
              <a:rPr lang="pl-PL" sz="2200"/>
              <a:t>Będzie mniej skłonna do ich wykonania w przyszłości z powodu dysonansu poznawczego.</a:t>
            </a:r>
          </a:p>
        </p:txBody>
      </p:sp>
      <p:sp>
        <p:nvSpPr>
          <p:cNvPr id="4" name="Slide Number Placeholder 3">
            <a:extLst>
              <a:ext uri="{FF2B5EF4-FFF2-40B4-BE49-F238E27FC236}">
                <a16:creationId xmlns:a16="http://schemas.microsoft.com/office/drawing/2014/main" id="{00439263-55A8-CBCC-2FDE-DA67E4A13C94}"/>
              </a:ext>
            </a:extLst>
          </p:cNvPr>
          <p:cNvSpPr>
            <a:spLocks noGrp="1"/>
          </p:cNvSpPr>
          <p:nvPr>
            <p:ph type="sldNum" sz="quarter" idx="12"/>
          </p:nvPr>
        </p:nvSpPr>
        <p:spPr/>
        <p:txBody>
          <a:bodyPr/>
          <a:lstStyle/>
          <a:p>
            <a:fld id="{C1FF6DA9-008F-8B48-92A6-B652298478BF}" type="slidenum">
              <a:rPr lang="en-US" smtClean="0"/>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Gamifikacja kontra Strategie Motywacyjne</a:t>
            </a:r>
          </a:p>
        </p:txBody>
      </p:sp>
      <p:sp>
        <p:nvSpPr>
          <p:cNvPr id="3" name="Content Placeholder 2"/>
          <p:cNvSpPr>
            <a:spLocks noGrp="1"/>
          </p:cNvSpPr>
          <p:nvPr>
            <p:ph idx="1"/>
          </p:nvPr>
        </p:nvSpPr>
        <p:spPr/>
        <p:txBody>
          <a:bodyPr>
            <a:normAutofit fontScale="92500" lnSpcReduction="10000"/>
          </a:bodyPr>
          <a:lstStyle/>
          <a:p>
            <a:r>
              <a:rPr dirty="0"/>
              <a:t>Z </a:t>
            </a:r>
            <a:r>
              <a:rPr dirty="0" err="1"/>
              <a:t>własnego</a:t>
            </a:r>
            <a:r>
              <a:rPr dirty="0"/>
              <a:t> </a:t>
            </a:r>
            <a:r>
              <a:rPr dirty="0" err="1"/>
              <a:t>doświadczenia</a:t>
            </a:r>
            <a:r>
              <a:rPr dirty="0"/>
              <a:t> </a:t>
            </a:r>
            <a:r>
              <a:rPr dirty="0" err="1"/>
              <a:t>jako</a:t>
            </a:r>
            <a:r>
              <a:rPr dirty="0"/>
              <a:t> </a:t>
            </a:r>
            <a:r>
              <a:rPr dirty="0" err="1"/>
              <a:t>nauczyciel</a:t>
            </a:r>
            <a:r>
              <a:rPr dirty="0"/>
              <a:t> </a:t>
            </a:r>
            <a:r>
              <a:rPr dirty="0" err="1"/>
              <a:t>wiem</a:t>
            </a:r>
            <a:r>
              <a:rPr dirty="0"/>
              <a:t>, </a:t>
            </a:r>
            <a:r>
              <a:rPr dirty="0" err="1"/>
              <a:t>że</a:t>
            </a:r>
            <a:r>
              <a:rPr dirty="0"/>
              <a:t> </a:t>
            </a:r>
            <a:r>
              <a:rPr dirty="0" err="1"/>
              <a:t>tablice</a:t>
            </a:r>
            <a:r>
              <a:rPr dirty="0"/>
              <a:t> </a:t>
            </a:r>
            <a:r>
              <a:rPr dirty="0" err="1"/>
              <a:t>wyników</a:t>
            </a:r>
            <a:r>
              <a:rPr dirty="0"/>
              <a:t> to </a:t>
            </a:r>
            <a:r>
              <a:rPr dirty="0" err="1"/>
              <a:t>okropna</a:t>
            </a:r>
            <a:r>
              <a:rPr dirty="0"/>
              <a:t> </a:t>
            </a:r>
            <a:r>
              <a:rPr dirty="0" err="1"/>
              <a:t>rzecz</a:t>
            </a:r>
            <a:r>
              <a:rPr dirty="0"/>
              <a:t>. </a:t>
            </a:r>
            <a:endParaRPr lang="pl-PL" dirty="0"/>
          </a:p>
          <a:p>
            <a:r>
              <a:rPr dirty="0" err="1"/>
              <a:t>Niektórzy</a:t>
            </a:r>
            <a:r>
              <a:rPr dirty="0"/>
              <a:t> </a:t>
            </a:r>
            <a:r>
              <a:rPr dirty="0" err="1"/>
              <a:t>uczniowie</a:t>
            </a:r>
            <a:r>
              <a:rPr dirty="0"/>
              <a:t> </a:t>
            </a:r>
            <a:r>
              <a:rPr dirty="0" err="1"/>
              <a:t>są</a:t>
            </a:r>
            <a:r>
              <a:rPr dirty="0"/>
              <a:t> w </a:t>
            </a:r>
            <a:r>
              <a:rPr dirty="0" err="1"/>
              <a:t>dolnej</a:t>
            </a:r>
            <a:r>
              <a:rPr dirty="0"/>
              <a:t> </a:t>
            </a:r>
            <a:r>
              <a:rPr dirty="0" err="1"/>
              <a:t>połowie</a:t>
            </a:r>
            <a:r>
              <a:rPr dirty="0"/>
              <a:t> </a:t>
            </a:r>
            <a:r>
              <a:rPr dirty="0" err="1"/>
              <a:t>i</a:t>
            </a:r>
            <a:r>
              <a:rPr dirty="0"/>
              <a:t> </a:t>
            </a:r>
            <a:r>
              <a:rPr dirty="0" err="1"/>
              <a:t>zawsze</a:t>
            </a:r>
            <a:r>
              <a:rPr dirty="0"/>
              <a:t> tam </a:t>
            </a:r>
            <a:r>
              <a:rPr dirty="0" err="1"/>
              <a:t>będą</a:t>
            </a:r>
            <a:r>
              <a:rPr dirty="0"/>
              <a:t>. </a:t>
            </a:r>
            <a:r>
              <a:rPr dirty="0" err="1"/>
              <a:t>Nie</a:t>
            </a:r>
            <a:r>
              <a:rPr dirty="0"/>
              <a:t> </a:t>
            </a:r>
            <a:r>
              <a:rPr dirty="0" err="1"/>
              <a:t>niszcz</a:t>
            </a:r>
            <a:r>
              <a:rPr dirty="0"/>
              <a:t> ich </a:t>
            </a:r>
            <a:r>
              <a:rPr dirty="0" err="1"/>
              <a:t>motywacji</a:t>
            </a:r>
            <a:r>
              <a:rPr dirty="0"/>
              <a:t>. </a:t>
            </a:r>
            <a:endParaRPr lang="pl-PL" dirty="0"/>
          </a:p>
          <a:p>
            <a:r>
              <a:rPr dirty="0" err="1"/>
              <a:t>Niektórzy</a:t>
            </a:r>
            <a:r>
              <a:rPr dirty="0"/>
              <a:t> </a:t>
            </a:r>
            <a:r>
              <a:rPr dirty="0" err="1"/>
              <a:t>uczniowie</a:t>
            </a:r>
            <a:r>
              <a:rPr dirty="0"/>
              <a:t> </a:t>
            </a:r>
            <a:r>
              <a:rPr dirty="0" err="1"/>
              <a:t>nie</a:t>
            </a:r>
            <a:r>
              <a:rPr dirty="0"/>
              <a:t> </a:t>
            </a:r>
            <a:r>
              <a:rPr dirty="0" err="1"/>
              <a:t>muszą</a:t>
            </a:r>
            <a:r>
              <a:rPr dirty="0"/>
              <a:t> </a:t>
            </a:r>
            <a:r>
              <a:rPr dirty="0" err="1"/>
              <a:t>się</a:t>
            </a:r>
            <a:r>
              <a:rPr dirty="0"/>
              <a:t> </a:t>
            </a:r>
            <a:r>
              <a:rPr dirty="0" err="1"/>
              <a:t>starać</a:t>
            </a:r>
            <a:r>
              <a:rPr dirty="0"/>
              <a:t>, by </a:t>
            </a:r>
            <a:r>
              <a:rPr dirty="0" err="1"/>
              <a:t>być</a:t>
            </a:r>
            <a:r>
              <a:rPr dirty="0"/>
              <a:t> w </a:t>
            </a:r>
            <a:r>
              <a:rPr dirty="0" err="1"/>
              <a:t>górnej</a:t>
            </a:r>
            <a:r>
              <a:rPr dirty="0"/>
              <a:t> </a:t>
            </a:r>
            <a:r>
              <a:rPr dirty="0" err="1"/>
              <a:t>połowie</a:t>
            </a:r>
            <a:r>
              <a:rPr dirty="0"/>
              <a:t>. </a:t>
            </a:r>
            <a:r>
              <a:rPr dirty="0" err="1"/>
              <a:t>Dając</a:t>
            </a:r>
            <a:r>
              <a:rPr dirty="0"/>
              <a:t> </a:t>
            </a:r>
            <a:r>
              <a:rPr dirty="0" err="1"/>
              <a:t>ludziom</a:t>
            </a:r>
            <a:r>
              <a:rPr dirty="0"/>
              <a:t> </a:t>
            </a:r>
            <a:r>
              <a:rPr dirty="0" err="1"/>
              <a:t>odznaki</a:t>
            </a:r>
            <a:r>
              <a:rPr dirty="0"/>
              <a:t> za </a:t>
            </a:r>
            <a:r>
              <a:rPr dirty="0" err="1"/>
              <a:t>wykonanie</a:t>
            </a:r>
            <a:r>
              <a:rPr dirty="0"/>
              <a:t> </a:t>
            </a:r>
            <a:r>
              <a:rPr dirty="0" err="1"/>
              <a:t>zadania</a:t>
            </a:r>
            <a:r>
              <a:rPr dirty="0"/>
              <a:t>, </a:t>
            </a:r>
            <a:r>
              <a:rPr dirty="0" err="1"/>
              <a:t>mówisz</a:t>
            </a:r>
            <a:r>
              <a:rPr dirty="0"/>
              <a:t> </a:t>
            </a:r>
            <a:r>
              <a:rPr dirty="0" err="1"/>
              <a:t>im</a:t>
            </a:r>
            <a:r>
              <a:rPr dirty="0"/>
              <a:t>, </a:t>
            </a:r>
            <a:r>
              <a:rPr dirty="0" err="1"/>
              <a:t>że</a:t>
            </a:r>
            <a:r>
              <a:rPr dirty="0"/>
              <a:t> </a:t>
            </a:r>
            <a:r>
              <a:rPr dirty="0" err="1"/>
              <a:t>zrobili</a:t>
            </a:r>
            <a:r>
              <a:rPr dirty="0"/>
              <a:t> to </a:t>
            </a:r>
            <a:r>
              <a:rPr dirty="0" err="1"/>
              <a:t>zadanie</a:t>
            </a:r>
            <a:r>
              <a:rPr dirty="0"/>
              <a:t> </a:t>
            </a:r>
            <a:r>
              <a:rPr dirty="0" err="1"/>
              <a:t>dla</a:t>
            </a:r>
            <a:r>
              <a:rPr dirty="0"/>
              <a:t> </a:t>
            </a:r>
            <a:r>
              <a:rPr dirty="0" err="1"/>
              <a:t>odznaki</a:t>
            </a:r>
            <a:r>
              <a:rPr dirty="0"/>
              <a:t>, a </a:t>
            </a:r>
            <a:r>
              <a:rPr dirty="0" err="1"/>
              <a:t>nie</a:t>
            </a:r>
            <a:r>
              <a:rPr dirty="0"/>
              <a:t> </a:t>
            </a:r>
            <a:r>
              <a:rPr dirty="0" err="1"/>
              <a:t>dlatego</a:t>
            </a:r>
            <a:r>
              <a:rPr dirty="0"/>
              <a:t>, </a:t>
            </a:r>
            <a:r>
              <a:rPr dirty="0" err="1"/>
              <a:t>że</a:t>
            </a:r>
            <a:r>
              <a:rPr dirty="0"/>
              <a:t> </a:t>
            </a:r>
            <a:r>
              <a:rPr dirty="0" err="1"/>
              <a:t>chcieli</a:t>
            </a:r>
            <a:r>
              <a:rPr dirty="0"/>
              <a:t>. </a:t>
            </a:r>
            <a:endParaRPr lang="pl-PL" dirty="0"/>
          </a:p>
          <a:p>
            <a:r>
              <a:rPr dirty="0"/>
              <a:t>To </a:t>
            </a:r>
            <a:r>
              <a:rPr dirty="0" err="1"/>
              <a:t>zmniejsza</a:t>
            </a:r>
            <a:r>
              <a:rPr dirty="0"/>
              <a:t> </a:t>
            </a:r>
            <a:r>
              <a:rPr dirty="0" err="1"/>
              <a:t>szansę</a:t>
            </a:r>
            <a:r>
              <a:rPr dirty="0"/>
              <a:t> </a:t>
            </a:r>
            <a:r>
              <a:rPr dirty="0" err="1"/>
              <a:t>na</a:t>
            </a:r>
            <a:r>
              <a:rPr dirty="0"/>
              <a:t> </a:t>
            </a:r>
            <a:r>
              <a:rPr dirty="0" err="1"/>
              <a:t>powtórzenie</a:t>
            </a:r>
            <a:r>
              <a:rPr dirty="0"/>
              <a:t> </a:t>
            </a:r>
            <a:r>
              <a:rPr dirty="0" err="1"/>
              <a:t>tego</a:t>
            </a:r>
            <a:r>
              <a:rPr dirty="0"/>
              <a:t> w </a:t>
            </a:r>
            <a:r>
              <a:rPr dirty="0" err="1"/>
              <a:t>przyszłości</a:t>
            </a:r>
            <a:r>
              <a:rPr dirty="0"/>
              <a:t>.</a:t>
            </a:r>
          </a:p>
        </p:txBody>
      </p:sp>
      <p:sp>
        <p:nvSpPr>
          <p:cNvPr id="4" name="Slide Number Placeholder 3">
            <a:extLst>
              <a:ext uri="{FF2B5EF4-FFF2-40B4-BE49-F238E27FC236}">
                <a16:creationId xmlns:a16="http://schemas.microsoft.com/office/drawing/2014/main" id="{D2F8EC3C-F79B-72AA-FA77-819FA8CCF545}"/>
              </a:ext>
            </a:extLst>
          </p:cNvPr>
          <p:cNvSpPr>
            <a:spLocks noGrp="1"/>
          </p:cNvSpPr>
          <p:nvPr>
            <p:ph type="sldNum" sz="quarter" idx="12"/>
          </p:nvPr>
        </p:nvSpPr>
        <p:spPr/>
        <p:txBody>
          <a:bodyPr/>
          <a:lstStyle/>
          <a:p>
            <a:fld id="{C1FF6DA9-008F-8B48-92A6-B652298478BF}" type="slidenum">
              <a:rPr lang="en-US" smtClean="0"/>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r>
              <a:rPr lang="pl-PL" sz="3500"/>
              <a:t>Tablice Wyników i Demotywacja</a:t>
            </a:r>
          </a:p>
        </p:txBody>
      </p:sp>
      <p:sp>
        <p:nvSpPr>
          <p:cNvPr id="3" name="Content Placeholder 2"/>
          <p:cNvSpPr>
            <a:spLocks noGrp="1"/>
          </p:cNvSpPr>
          <p:nvPr>
            <p:ph idx="1"/>
          </p:nvPr>
        </p:nvSpPr>
        <p:spPr>
          <a:xfrm>
            <a:off x="571351" y="2743200"/>
            <a:ext cx="3485179" cy="3613149"/>
          </a:xfrm>
        </p:spPr>
        <p:txBody>
          <a:bodyPr anchor="ctr">
            <a:normAutofit/>
          </a:bodyPr>
          <a:lstStyle/>
          <a:p>
            <a:r>
              <a:rPr lang="pl-PL" sz="1700"/>
              <a:t>Przykłady, które zamierzam podać, to mieszanka gamifikacji i innych technik zaangażowania. </a:t>
            </a:r>
          </a:p>
          <a:p>
            <a:r>
              <a:rPr lang="pl-PL" sz="1700"/>
              <a:t>Punkty, odznaki i tablice wyników nie są żadnym z tych elementów.</a:t>
            </a:r>
          </a:p>
          <a:p>
            <a:endParaRPr lang="pl-PL" sz="1700"/>
          </a:p>
        </p:txBody>
      </p:sp>
      <p:pic>
        <p:nvPicPr>
          <p:cNvPr id="5" name="Picture 4" descr="Kolorowe linijki i zapodajniki">
            <a:extLst>
              <a:ext uri="{FF2B5EF4-FFF2-40B4-BE49-F238E27FC236}">
                <a16:creationId xmlns:a16="http://schemas.microsoft.com/office/drawing/2014/main" id="{7A4F677D-6C10-2F4D-D4AD-F45C1552F4D8}"/>
              </a:ext>
            </a:extLst>
          </p:cNvPr>
          <p:cNvPicPr>
            <a:picLocks noChangeAspect="1"/>
          </p:cNvPicPr>
          <p:nvPr/>
        </p:nvPicPr>
        <p:blipFill>
          <a:blip r:embed="rId2"/>
          <a:srcRect l="27928" r="27689"/>
          <a:stretch/>
        </p:blipFill>
        <p:spPr>
          <a:xfrm>
            <a:off x="4572000" y="1"/>
            <a:ext cx="4577118" cy="6858000"/>
          </a:xfrm>
          <a:prstGeom prst="rect">
            <a:avLst/>
          </a:prstGeom>
        </p:spPr>
      </p:pic>
      <p:sp>
        <p:nvSpPr>
          <p:cNvPr id="4" name="Slide Number Placeholder 3">
            <a:extLst>
              <a:ext uri="{FF2B5EF4-FFF2-40B4-BE49-F238E27FC236}">
                <a16:creationId xmlns:a16="http://schemas.microsoft.com/office/drawing/2014/main" id="{C88F5789-620F-37D2-B0E1-AE7A36AADDA2}"/>
              </a:ext>
            </a:extLst>
          </p:cNvPr>
          <p:cNvSpPr>
            <a:spLocks noGrp="1"/>
          </p:cNvSpPr>
          <p:nvPr>
            <p:ph type="sldNum" sz="quarter" idx="12"/>
          </p:nvPr>
        </p:nvSpPr>
        <p:spPr/>
        <p:txBody>
          <a:bodyPr/>
          <a:lstStyle/>
          <a:p>
            <a:fld id="{C1FF6DA9-008F-8B48-92A6-B652298478BF}" type="slidenum">
              <a:rPr lang="en-US" smtClean="0"/>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0578" y="802955"/>
            <a:ext cx="3733482" cy="1454051"/>
          </a:xfrm>
        </p:spPr>
        <p:txBody>
          <a:bodyPr>
            <a:normAutofit/>
          </a:bodyPr>
          <a:lstStyle/>
          <a:p>
            <a:pPr>
              <a:lnSpc>
                <a:spcPct val="90000"/>
              </a:lnSpc>
            </a:pPr>
            <a:r>
              <a:rPr lang="pl-PL" sz="3100">
                <a:solidFill>
                  <a:schemeClr val="tx2"/>
                </a:solidFill>
              </a:rPr>
              <a:t>Znaczenie Informacji Zwrotnej w Motywacji</a:t>
            </a:r>
          </a:p>
        </p:txBody>
      </p:sp>
      <p:pic>
        <p:nvPicPr>
          <p:cNvPr id="7" name="Graphic 6" descr="Target">
            <a:extLst>
              <a:ext uri="{FF2B5EF4-FFF2-40B4-BE49-F238E27FC236}">
                <a16:creationId xmlns:a16="http://schemas.microsoft.com/office/drawing/2014/main" id="{C420A0A8-B73A-D5EB-B7E9-625A7A066A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9534" y="2230670"/>
            <a:ext cx="2746373" cy="2746373"/>
          </a:xfrm>
          <a:prstGeom prst="rect">
            <a:avLst/>
          </a:prstGeom>
        </p:spPr>
      </p:pic>
      <p:sp>
        <p:nvSpPr>
          <p:cNvPr id="3" name="Content Placeholder 2"/>
          <p:cNvSpPr>
            <a:spLocks noGrp="1"/>
          </p:cNvSpPr>
          <p:nvPr>
            <p:ph idx="1"/>
          </p:nvPr>
        </p:nvSpPr>
        <p:spPr>
          <a:xfrm>
            <a:off x="4567930" y="2421682"/>
            <a:ext cx="3733184" cy="3639289"/>
          </a:xfrm>
        </p:spPr>
        <p:txBody>
          <a:bodyPr anchor="ctr">
            <a:normAutofit/>
          </a:bodyPr>
          <a:lstStyle/>
          <a:p>
            <a:endParaRPr lang="pl-PL" sz="1600">
              <a:solidFill>
                <a:schemeClr val="tx2"/>
              </a:solidFill>
            </a:endParaRPr>
          </a:p>
          <a:p>
            <a:r>
              <a:rPr lang="pl-PL" sz="1600">
                <a:solidFill>
                  <a:schemeClr val="tx2"/>
                </a:solidFill>
              </a:rPr>
              <a:t>Informacja zwrotna jest kluczowa, aby powiązać cele z aktywnościami. </a:t>
            </a:r>
          </a:p>
          <a:p>
            <a:r>
              <a:rPr lang="pl-PL" sz="1600">
                <a:solidFill>
                  <a:schemeClr val="tx2"/>
                </a:solidFill>
              </a:rPr>
              <a:t>Na przykład, kiedy decydujemy się na bieganie, potrzebujemy informacji zwrotnej w postaci lepszego samopoczucia i utraty wagi, aby zmotywować się do ponownego biegania w przyszłości.</a:t>
            </a: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976" y="52996"/>
            <a:ext cx="4446455"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a:extLst>
              <a:ext uri="{FF2B5EF4-FFF2-40B4-BE49-F238E27FC236}">
                <a16:creationId xmlns:a16="http://schemas.microsoft.com/office/drawing/2014/main" id="{6A38A642-5346-4C38-090B-7BD0D1E3DC70}"/>
              </a:ext>
            </a:extLst>
          </p:cNvPr>
          <p:cNvSpPr>
            <a:spLocks noGrp="1"/>
          </p:cNvSpPr>
          <p:nvPr>
            <p:ph type="sldNum" sz="quarter" idx="12"/>
          </p:nvPr>
        </p:nvSpPr>
        <p:spPr/>
        <p:txBody>
          <a:bodyPr/>
          <a:lstStyle/>
          <a:p>
            <a:fld id="{C1FF6DA9-008F-8B48-92A6-B652298478BF}" type="slidenum">
              <a:rPr lang="en-US" smtClean="0"/>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Kettlebells na podłogę">
            <a:extLst>
              <a:ext uri="{FF2B5EF4-FFF2-40B4-BE49-F238E27FC236}">
                <a16:creationId xmlns:a16="http://schemas.microsoft.com/office/drawing/2014/main" id="{1E32AEBA-F0ED-582F-63D1-E260CBA4B93F}"/>
              </a:ext>
            </a:extLst>
          </p:cNvPr>
          <p:cNvPicPr>
            <a:picLocks noChangeAspect="1"/>
          </p:cNvPicPr>
          <p:nvPr/>
        </p:nvPicPr>
        <p:blipFill>
          <a:blip r:embed="rId2"/>
          <a:srcRect l="52262" r="8244" b="-2"/>
          <a:stretch/>
        </p:blipFill>
        <p:spPr>
          <a:xfrm>
            <a:off x="20" y="-2"/>
            <a:ext cx="4057627"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86487" y="405685"/>
            <a:ext cx="4098726" cy="1559301"/>
          </a:xfrm>
        </p:spPr>
        <p:txBody>
          <a:bodyPr>
            <a:normAutofit/>
          </a:bodyPr>
          <a:lstStyle/>
          <a:p>
            <a:r>
              <a:rPr lang="pl-PL" sz="3500"/>
              <a:t>Przykład – Bieganie i Utrata Wagi</a:t>
            </a:r>
          </a:p>
        </p:txBody>
      </p:sp>
      <p:sp>
        <p:nvSpPr>
          <p:cNvPr id="3" name="Content Placeholder 2"/>
          <p:cNvSpPr>
            <a:spLocks noGrp="1"/>
          </p:cNvSpPr>
          <p:nvPr>
            <p:ph idx="1"/>
          </p:nvPr>
        </p:nvSpPr>
        <p:spPr>
          <a:xfrm>
            <a:off x="4586487" y="2743200"/>
            <a:ext cx="3935505" cy="3496878"/>
          </a:xfrm>
        </p:spPr>
        <p:txBody>
          <a:bodyPr anchor="ctr">
            <a:normAutofit/>
          </a:bodyPr>
          <a:lstStyle/>
          <a:p>
            <a:r>
              <a:rPr lang="pl-PL" sz="1700"/>
              <a:t>Od dziesięcioleci mamy wagi łazienkowe, a mimo to wiele osób nadal boryka się z nadwagą. </a:t>
            </a:r>
          </a:p>
          <a:p>
            <a:r>
              <a:rPr lang="pl-PL" sz="1700"/>
              <a:t>Sama informacja  zwrotna nie zawsze wystarcza, aby powstrzymać nas przed sięganiem po słodycze, mimo że widzimy przyrost wagi. </a:t>
            </a:r>
          </a:p>
          <a:p>
            <a:r>
              <a:rPr lang="pl-PL" sz="1700"/>
              <a:t>Potrzeba czasu, aby zobaczyć efekt takiej decyzji, co sprawia, że informacja zwrotna nie jest odpowiednio powiązana z działaniem.</a:t>
            </a:r>
          </a:p>
        </p:txBody>
      </p:sp>
      <p:sp>
        <p:nvSpPr>
          <p:cNvPr id="4" name="Slide Number Placeholder 3">
            <a:extLst>
              <a:ext uri="{FF2B5EF4-FFF2-40B4-BE49-F238E27FC236}">
                <a16:creationId xmlns:a16="http://schemas.microsoft.com/office/drawing/2014/main" id="{482A09E8-2B14-20B4-37B3-F42776371985}"/>
              </a:ext>
            </a:extLst>
          </p:cNvPr>
          <p:cNvSpPr>
            <a:spLocks noGrp="1"/>
          </p:cNvSpPr>
          <p:nvPr>
            <p:ph type="sldNum" sz="quarter" idx="12"/>
          </p:nvPr>
        </p:nvSpPr>
        <p:spPr/>
        <p:txBody>
          <a:bodyPr/>
          <a:lstStyle/>
          <a:p>
            <a:fld id="{C1FF6DA9-008F-8B48-92A6-B652298478BF}" type="slidenum">
              <a:rPr lang="en-US" smtClean="0"/>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AE7BFA9-37B5-9126-6781-1B4257E1EB1E}"/>
              </a:ext>
            </a:extLst>
          </p:cNvPr>
          <p:cNvPicPr>
            <a:picLocks noChangeAspect="1"/>
          </p:cNvPicPr>
          <p:nvPr/>
        </p:nvPicPr>
        <p:blipFill>
          <a:blip r:embed="rId2"/>
          <a:srcRect l="15156" r="45349" b="-2"/>
          <a:stretch/>
        </p:blipFill>
        <p:spPr>
          <a:xfrm>
            <a:off x="20" y="-2"/>
            <a:ext cx="4057627"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86487" y="405685"/>
            <a:ext cx="4098726" cy="1559301"/>
          </a:xfrm>
        </p:spPr>
        <p:txBody>
          <a:bodyPr>
            <a:normAutofit/>
          </a:bodyPr>
          <a:lstStyle/>
          <a:p>
            <a:pPr>
              <a:lnSpc>
                <a:spcPct val="90000"/>
              </a:lnSpc>
            </a:pPr>
            <a:r>
              <a:rPr lang="pl-PL" sz="2700"/>
              <a:t>Problem Związany z Brakiem Natychmiastowej Informacji</a:t>
            </a:r>
          </a:p>
        </p:txBody>
      </p:sp>
      <p:sp>
        <p:nvSpPr>
          <p:cNvPr id="3" name="Content Placeholder 2"/>
          <p:cNvSpPr>
            <a:spLocks noGrp="1"/>
          </p:cNvSpPr>
          <p:nvPr>
            <p:ph idx="1"/>
          </p:nvPr>
        </p:nvSpPr>
        <p:spPr>
          <a:xfrm>
            <a:off x="4586487" y="2743200"/>
            <a:ext cx="3935505" cy="3496878"/>
          </a:xfrm>
        </p:spPr>
        <p:txBody>
          <a:bodyPr anchor="ctr">
            <a:normAutofit/>
          </a:bodyPr>
          <a:lstStyle/>
          <a:p>
            <a:r>
              <a:rPr lang="pl-PL" sz="1700"/>
              <a:t>Fitbit nagradza użytkowników za wykonanie określonej liczby kroków dziennie, a nawet za regularne kroki co godzinę. </a:t>
            </a:r>
          </a:p>
          <a:p>
            <a:r>
              <a:rPr lang="pl-PL" sz="1700"/>
              <a:t>Natychmiastowa informacja zwrotna znacząco poprawia naszą kontrolę nad aktywnością fizyczną. </a:t>
            </a:r>
          </a:p>
          <a:p>
            <a:r>
              <a:rPr lang="pl-PL" sz="1700"/>
              <a:t>Nie widzimy natychmiastowej poprawy zdrowia ani wyglądu, ale możemy śledzić liczbę kroków i cieszyć się postępem.</a:t>
            </a:r>
          </a:p>
        </p:txBody>
      </p:sp>
      <p:sp>
        <p:nvSpPr>
          <p:cNvPr id="4" name="Slide Number Placeholder 3">
            <a:extLst>
              <a:ext uri="{FF2B5EF4-FFF2-40B4-BE49-F238E27FC236}">
                <a16:creationId xmlns:a16="http://schemas.microsoft.com/office/drawing/2014/main" id="{ABA50F6A-0235-61B3-0B44-B75846719796}"/>
              </a:ext>
            </a:extLst>
          </p:cNvPr>
          <p:cNvSpPr>
            <a:spLocks noGrp="1"/>
          </p:cNvSpPr>
          <p:nvPr>
            <p:ph type="sldNum" sz="quarter" idx="12"/>
          </p:nvPr>
        </p:nvSpPr>
        <p:spPr/>
        <p:txBody>
          <a:bodyPr/>
          <a:lstStyle/>
          <a:p>
            <a:fld id="{C1FF6DA9-008F-8B48-92A6-B652298478BF}" type="slidenum">
              <a:rPr lang="en-US" smtClean="0"/>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6448A8C-027F-219F-A419-F9C68AB20E98}"/>
              </a:ext>
            </a:extLst>
          </p:cNvPr>
          <p:cNvPicPr>
            <a:picLocks noChangeAspect="1"/>
          </p:cNvPicPr>
          <p:nvPr/>
        </p:nvPicPr>
        <p:blipFill>
          <a:blip r:embed="rId2"/>
          <a:srcRect l="16155" r="50564"/>
          <a:stretch/>
        </p:blipFill>
        <p:spPr>
          <a:xfrm>
            <a:off x="20" y="-2"/>
            <a:ext cx="4057627"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86487" y="405685"/>
            <a:ext cx="4098726" cy="1559301"/>
          </a:xfrm>
        </p:spPr>
        <p:txBody>
          <a:bodyPr>
            <a:normAutofit/>
          </a:bodyPr>
          <a:lstStyle/>
          <a:p>
            <a:pPr>
              <a:lnSpc>
                <a:spcPct val="90000"/>
              </a:lnSpc>
            </a:pPr>
            <a:r>
              <a:rPr lang="pl-PL" sz="3500"/>
              <a:t>Natychmiastowa Informacja zwrotna – Przykład Fitbit</a:t>
            </a:r>
          </a:p>
        </p:txBody>
      </p:sp>
      <p:sp>
        <p:nvSpPr>
          <p:cNvPr id="3" name="Content Placeholder 2"/>
          <p:cNvSpPr>
            <a:spLocks noGrp="1"/>
          </p:cNvSpPr>
          <p:nvPr>
            <p:ph idx="1"/>
          </p:nvPr>
        </p:nvSpPr>
        <p:spPr>
          <a:xfrm>
            <a:off x="4586487" y="2743200"/>
            <a:ext cx="3935505" cy="3496878"/>
          </a:xfrm>
        </p:spPr>
        <p:txBody>
          <a:bodyPr anchor="ctr">
            <a:normAutofit/>
          </a:bodyPr>
          <a:lstStyle/>
          <a:p>
            <a:r>
              <a:rPr lang="pl-PL" sz="1700"/>
              <a:t>Jednak kiedy nasza motywacja przesuwa się na zdobywanie wysokiej liczby w aplikacji Fitbit, zamiast na dobre samopoczucie wynikające z ćwiczeń, łatwiej tracimy zapał do aktywności. </a:t>
            </a:r>
          </a:p>
          <a:p>
            <a:r>
              <a:rPr lang="pl-PL" sz="1700"/>
              <a:t>Gdy opuszczamy kilka dni, odczuwamy frustrację z powodu niewykonania wyzwań, ponieważ zaczynamy skupiać się bardziej na wynikach niż na zdrowiu.</a:t>
            </a:r>
          </a:p>
        </p:txBody>
      </p:sp>
      <p:sp>
        <p:nvSpPr>
          <p:cNvPr id="4" name="Slide Number Placeholder 3">
            <a:extLst>
              <a:ext uri="{FF2B5EF4-FFF2-40B4-BE49-F238E27FC236}">
                <a16:creationId xmlns:a16="http://schemas.microsoft.com/office/drawing/2014/main" id="{9ACFB481-8DEE-F2D6-704A-66F8B518D6E5}"/>
              </a:ext>
            </a:extLst>
          </p:cNvPr>
          <p:cNvSpPr>
            <a:spLocks noGrp="1"/>
          </p:cNvSpPr>
          <p:nvPr>
            <p:ph type="sldNum" sz="quarter" idx="12"/>
          </p:nvPr>
        </p:nvSpPr>
        <p:spPr/>
        <p:txBody>
          <a:bodyPr/>
          <a:lstStyle/>
          <a:p>
            <a:fld id="{C1FF6DA9-008F-8B48-92A6-B652298478BF}" type="slidenum">
              <a:rPr lang="en-US" smtClean="0"/>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rządzenie przenośne z aplikacjami">
            <a:extLst>
              <a:ext uri="{FF2B5EF4-FFF2-40B4-BE49-F238E27FC236}">
                <a16:creationId xmlns:a16="http://schemas.microsoft.com/office/drawing/2014/main" id="{F34E1F53-FFCF-E5B3-D1B6-FD8A2EA71184}"/>
              </a:ext>
            </a:extLst>
          </p:cNvPr>
          <p:cNvPicPr>
            <a:picLocks noChangeAspect="1"/>
          </p:cNvPicPr>
          <p:nvPr/>
        </p:nvPicPr>
        <p:blipFill>
          <a:blip r:embed="rId2"/>
          <a:srcRect l="53145" r="13574"/>
          <a:stretch/>
        </p:blipFill>
        <p:spPr>
          <a:xfrm>
            <a:off x="20" y="-2"/>
            <a:ext cx="4057627"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86487" y="405685"/>
            <a:ext cx="4098726" cy="1559301"/>
          </a:xfrm>
        </p:spPr>
        <p:txBody>
          <a:bodyPr>
            <a:normAutofit/>
          </a:bodyPr>
          <a:lstStyle/>
          <a:p>
            <a:pPr>
              <a:lnSpc>
                <a:spcPct val="90000"/>
              </a:lnSpc>
            </a:pPr>
            <a:r>
              <a:rPr lang="pl-PL" sz="3500"/>
              <a:t>Problem Uzależnienia Motywacji od Wyników Aplikacji</a:t>
            </a:r>
          </a:p>
        </p:txBody>
      </p:sp>
      <p:sp>
        <p:nvSpPr>
          <p:cNvPr id="3" name="Content Placeholder 2"/>
          <p:cNvSpPr>
            <a:spLocks noGrp="1"/>
          </p:cNvSpPr>
          <p:nvPr>
            <p:ph idx="1"/>
          </p:nvPr>
        </p:nvSpPr>
        <p:spPr>
          <a:xfrm>
            <a:off x="4586487" y="2743200"/>
            <a:ext cx="3935505" cy="3496878"/>
          </a:xfrm>
        </p:spPr>
        <p:txBody>
          <a:bodyPr anchor="ctr">
            <a:normAutofit/>
          </a:bodyPr>
          <a:lstStyle/>
          <a:p>
            <a:r>
              <a:rPr lang="pl-PL" sz="1700"/>
              <a:t>Natychmiastowa informacja zwrotna jest istotna, jednak uważam, że Fitbit, nie zrozumiejąc roli pasków postępu i odznak, wprowadził element, który może obniżać motywację.</a:t>
            </a:r>
          </a:p>
        </p:txBody>
      </p:sp>
      <p:sp>
        <p:nvSpPr>
          <p:cNvPr id="4" name="Slide Number Placeholder 3">
            <a:extLst>
              <a:ext uri="{FF2B5EF4-FFF2-40B4-BE49-F238E27FC236}">
                <a16:creationId xmlns:a16="http://schemas.microsoft.com/office/drawing/2014/main" id="{07712D24-14AB-EBAD-7F11-11525A0913BF}"/>
              </a:ext>
            </a:extLst>
          </p:cNvPr>
          <p:cNvSpPr>
            <a:spLocks noGrp="1"/>
          </p:cNvSpPr>
          <p:nvPr>
            <p:ph type="sldNum" sz="quarter" idx="12"/>
          </p:nvPr>
        </p:nvSpPr>
        <p:spPr/>
        <p:txBody>
          <a:bodyPr/>
          <a:lstStyle/>
          <a:p>
            <a:fld id="{C1FF6DA9-008F-8B48-92A6-B652298478BF}" type="slidenum">
              <a:rPr lang="en-US" smtClean="0"/>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0" y="762001"/>
            <a:ext cx="4000647" cy="1708242"/>
          </a:xfrm>
        </p:spPr>
        <p:txBody>
          <a:bodyPr anchor="ctr">
            <a:normAutofit/>
          </a:bodyPr>
          <a:lstStyle/>
          <a:p>
            <a:r>
              <a:rPr lang="pl-PL" sz="3500"/>
              <a:t>Kwestia Pasów Postępu i Odznak</a:t>
            </a:r>
          </a:p>
        </p:txBody>
      </p:sp>
      <p:sp>
        <p:nvSpPr>
          <p:cNvPr id="3" name="Content Placeholder 2"/>
          <p:cNvSpPr>
            <a:spLocks noGrp="1"/>
          </p:cNvSpPr>
          <p:nvPr>
            <p:ph idx="1"/>
          </p:nvPr>
        </p:nvSpPr>
        <p:spPr>
          <a:xfrm>
            <a:off x="571350" y="2470244"/>
            <a:ext cx="4000647" cy="3769835"/>
          </a:xfrm>
        </p:spPr>
        <p:txBody>
          <a:bodyPr anchor="ctr">
            <a:normAutofit/>
          </a:bodyPr>
          <a:lstStyle/>
          <a:p>
            <a:r>
              <a:rPr lang="pl-PL" sz="1700"/>
              <a:t>Innym problemem jest zbyt częsta informacja zwrotna. Istnieje coś, co nazywamy miopijną awersją do strat. </a:t>
            </a:r>
          </a:p>
          <a:p>
            <a:r>
              <a:rPr lang="pl-PL" sz="1700"/>
              <a:t>Oznacza to, że ludzie gorzej radzą sobie z inwestowaniem, jeśli codziennie sprawdzają wartość akcji, </a:t>
            </a:r>
          </a:p>
          <a:p>
            <a:r>
              <a:rPr lang="pl-PL" sz="1700"/>
              <a:t>zamiast analizować ją raz w miesiącu. Wartość akcji waha się każdego dnia, co wywołuje emocjonalne reakcje, które mogą nie być uzasadnione.</a:t>
            </a:r>
          </a:p>
        </p:txBody>
      </p:sp>
      <p:pic>
        <p:nvPicPr>
          <p:cNvPr id="5" name="Picture 4" descr="Termometr na zewnątrz">
            <a:extLst>
              <a:ext uri="{FF2B5EF4-FFF2-40B4-BE49-F238E27FC236}">
                <a16:creationId xmlns:a16="http://schemas.microsoft.com/office/drawing/2014/main" id="{933D9675-6C69-1DFD-17AF-90A12291CC3F}"/>
              </a:ext>
            </a:extLst>
          </p:cNvPr>
          <p:cNvPicPr>
            <a:picLocks noChangeAspect="1"/>
          </p:cNvPicPr>
          <p:nvPr/>
        </p:nvPicPr>
        <p:blipFill>
          <a:blip r:embed="rId2"/>
          <a:srcRect r="61122"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330B5BD5-5677-BAD8-16EE-8801C993D1EA}"/>
              </a:ext>
            </a:extLst>
          </p:cNvPr>
          <p:cNvSpPr>
            <a:spLocks noGrp="1"/>
          </p:cNvSpPr>
          <p:nvPr>
            <p:ph type="sldNum" sz="quarter" idx="12"/>
          </p:nvPr>
        </p:nvSpPr>
        <p:spPr/>
        <p:txBody>
          <a:bodyPr/>
          <a:lstStyle/>
          <a:p>
            <a:fld id="{C1FF6DA9-008F-8B48-92A6-B652298478BF}" type="slidenum">
              <a:rPr lang="en-US" smtClean="0"/>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pPr>
              <a:lnSpc>
                <a:spcPct val="90000"/>
              </a:lnSpc>
            </a:pPr>
            <a:r>
              <a:rPr lang="pl-PL" sz="4000"/>
              <a:t>Znaczenie Losowości i Dopaminy</a:t>
            </a:r>
          </a:p>
        </p:txBody>
      </p:sp>
      <p:pic>
        <p:nvPicPr>
          <p:cNvPr id="5" name="Picture 4">
            <a:extLst>
              <a:ext uri="{FF2B5EF4-FFF2-40B4-BE49-F238E27FC236}">
                <a16:creationId xmlns:a16="http://schemas.microsoft.com/office/drawing/2014/main" id="{82F1F5A1-6526-EA3B-F8FD-3BE3DA86E354}"/>
              </a:ext>
            </a:extLst>
          </p:cNvPr>
          <p:cNvPicPr>
            <a:picLocks noChangeAspect="1"/>
          </p:cNvPicPr>
          <p:nvPr/>
        </p:nvPicPr>
        <p:blipFill>
          <a:blip r:embed="rId2"/>
          <a:srcRect l="33397" r="37953"/>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r>
              <a:rPr lang="pl-PL" sz="1900"/>
              <a:t>Można by sądzić, że motywację kupiono, lecz nie do końca – jadąc zgodnie z przepisami, kierowcy i tak unikają mandatu, a dodatkowo mają szansę na wygraną w loterii. Losowość tej gry, nagroda każdego dnia, jest motywująca i wywołuje u ludzi wzrost dopaminy.</a:t>
            </a:r>
          </a:p>
        </p:txBody>
      </p:sp>
      <p:sp>
        <p:nvSpPr>
          <p:cNvPr id="4" name="Slide Number Placeholder 3">
            <a:extLst>
              <a:ext uri="{FF2B5EF4-FFF2-40B4-BE49-F238E27FC236}">
                <a16:creationId xmlns:a16="http://schemas.microsoft.com/office/drawing/2014/main" id="{7A86D5EC-42EC-B3AA-BF8C-2CCEB482D44A}"/>
              </a:ext>
            </a:extLst>
          </p:cNvPr>
          <p:cNvSpPr>
            <a:spLocks noGrp="1"/>
          </p:cNvSpPr>
          <p:nvPr>
            <p:ph type="sldNum" sz="quarter" idx="12"/>
          </p:nvPr>
        </p:nvSpPr>
        <p:spPr/>
        <p:txBody>
          <a:bodyPr/>
          <a:lstStyle/>
          <a:p>
            <a:fld id="{C1FF6DA9-008F-8B48-92A6-B652298478BF}" type="slidenum">
              <a:rPr lang="en-US" smtClean="0"/>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91" y="1119031"/>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8305" y="1396686"/>
            <a:ext cx="2430380" cy="4064628"/>
          </a:xfrm>
        </p:spPr>
        <p:txBody>
          <a:bodyPr>
            <a:normAutofit/>
          </a:bodyPr>
          <a:lstStyle/>
          <a:p>
            <a:r>
              <a:rPr lang="pl-PL">
                <a:solidFill>
                  <a:srgbClr val="FFFFFF"/>
                </a:solidFill>
              </a:rPr>
              <a:t>Miopijna Awersja do Strat</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6512790" y="941148"/>
            <a:ext cx="2240924"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536" y="4780992"/>
            <a:ext cx="409575"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027614" y="1526033"/>
            <a:ext cx="4152298" cy="3935281"/>
          </a:xfrm>
        </p:spPr>
        <p:txBody>
          <a:bodyPr>
            <a:normAutofit/>
          </a:bodyPr>
          <a:lstStyle/>
          <a:p>
            <a:pPr>
              <a:lnSpc>
                <a:spcPct val="90000"/>
              </a:lnSpc>
            </a:pPr>
            <a:r>
              <a:rPr lang="pl-PL" sz="2000" err="1"/>
              <a:t>Te</a:t>
            </a:r>
            <a:r>
              <a:rPr lang="pl-PL" sz="2000"/>
              <a:t> </a:t>
            </a:r>
            <a:r>
              <a:rPr lang="pl-PL" sz="2000" err="1"/>
              <a:t>skoki</a:t>
            </a:r>
            <a:r>
              <a:rPr lang="pl-PL" sz="2000"/>
              <a:t> </a:t>
            </a:r>
            <a:r>
              <a:rPr lang="pl-PL" sz="2000" err="1"/>
              <a:t>i</a:t>
            </a:r>
            <a:r>
              <a:rPr lang="pl-PL" sz="2000"/>
              <a:t> </a:t>
            </a:r>
            <a:r>
              <a:rPr lang="pl-PL" sz="2000" err="1"/>
              <a:t>spadki</a:t>
            </a:r>
            <a:r>
              <a:rPr lang="pl-PL" sz="2000"/>
              <a:t> to </a:t>
            </a:r>
            <a:r>
              <a:rPr lang="pl-PL" sz="2000" err="1"/>
              <a:t>zazwyczaj</a:t>
            </a:r>
            <a:r>
              <a:rPr lang="pl-PL" sz="2000"/>
              <a:t> </a:t>
            </a:r>
            <a:r>
              <a:rPr lang="pl-PL" sz="2000" err="1"/>
              <a:t>anomalie</a:t>
            </a:r>
            <a:r>
              <a:rPr lang="pl-PL" sz="2000"/>
              <a:t>, </a:t>
            </a:r>
            <a:r>
              <a:rPr lang="pl-PL" sz="2000" err="1"/>
              <a:t>które</a:t>
            </a:r>
            <a:r>
              <a:rPr lang="pl-PL" sz="2000"/>
              <a:t> </a:t>
            </a:r>
            <a:r>
              <a:rPr lang="pl-PL" sz="2000" err="1"/>
              <a:t>wyrównują</a:t>
            </a:r>
            <a:r>
              <a:rPr lang="pl-PL" sz="2000"/>
              <a:t> </a:t>
            </a:r>
            <a:r>
              <a:rPr lang="pl-PL" sz="2000" err="1"/>
              <a:t>się</a:t>
            </a:r>
            <a:r>
              <a:rPr lang="pl-PL" sz="2000"/>
              <a:t> z </a:t>
            </a:r>
            <a:r>
              <a:rPr lang="pl-PL" sz="2000" err="1"/>
              <a:t>czasem</a:t>
            </a:r>
            <a:r>
              <a:rPr lang="pl-PL" sz="2000"/>
              <a:t>, </a:t>
            </a:r>
            <a:r>
              <a:rPr lang="pl-PL" sz="2000" err="1"/>
              <a:t>ukazując</a:t>
            </a:r>
            <a:r>
              <a:rPr lang="pl-PL" sz="2000"/>
              <a:t> </a:t>
            </a:r>
            <a:r>
              <a:rPr lang="pl-PL" sz="2000" err="1"/>
              <a:t>stopniowy</a:t>
            </a:r>
            <a:r>
              <a:rPr lang="pl-PL" sz="2000"/>
              <a:t> </a:t>
            </a:r>
            <a:r>
              <a:rPr lang="pl-PL" sz="2000" err="1"/>
              <a:t>wzrost</a:t>
            </a:r>
            <a:r>
              <a:rPr lang="pl-PL" sz="2000"/>
              <a:t>. </a:t>
            </a:r>
          </a:p>
          <a:p>
            <a:pPr>
              <a:lnSpc>
                <a:spcPct val="90000"/>
              </a:lnSpc>
            </a:pPr>
            <a:r>
              <a:rPr lang="pl-PL" sz="2000"/>
              <a:t>To </a:t>
            </a:r>
            <a:r>
              <a:rPr lang="pl-PL" sz="2000" err="1"/>
              <a:t>samo</a:t>
            </a:r>
            <a:r>
              <a:rPr lang="pl-PL" sz="2000"/>
              <a:t> </a:t>
            </a:r>
            <a:r>
              <a:rPr lang="pl-PL" sz="2000" err="1"/>
              <a:t>dotyczy</a:t>
            </a:r>
            <a:r>
              <a:rPr lang="pl-PL" sz="2000"/>
              <a:t> </a:t>
            </a:r>
            <a:r>
              <a:rPr lang="pl-PL" sz="2000" err="1"/>
              <a:t>masy</a:t>
            </a:r>
            <a:r>
              <a:rPr lang="pl-PL" sz="2000"/>
              <a:t> </a:t>
            </a:r>
            <a:r>
              <a:rPr lang="pl-PL" sz="2000" err="1"/>
              <a:t>ciała</a:t>
            </a:r>
            <a:r>
              <a:rPr lang="pl-PL" sz="2000"/>
              <a:t>, </a:t>
            </a:r>
            <a:r>
              <a:rPr lang="pl-PL" sz="2000" err="1"/>
              <a:t>która</a:t>
            </a:r>
            <a:r>
              <a:rPr lang="pl-PL" sz="2000"/>
              <a:t> </a:t>
            </a:r>
            <a:r>
              <a:rPr lang="pl-PL" sz="2000" err="1"/>
              <a:t>codziennie</a:t>
            </a:r>
            <a:r>
              <a:rPr lang="pl-PL" sz="2000"/>
              <a:t> </a:t>
            </a:r>
            <a:r>
              <a:rPr lang="pl-PL" sz="2000" err="1"/>
              <a:t>fluktuuje</a:t>
            </a:r>
            <a:r>
              <a:rPr lang="pl-PL" sz="2000"/>
              <a:t> z </a:t>
            </a:r>
            <a:r>
              <a:rPr lang="pl-PL" sz="2000" err="1"/>
              <a:t>różnych</a:t>
            </a:r>
            <a:r>
              <a:rPr lang="pl-PL" sz="2000"/>
              <a:t> </a:t>
            </a:r>
            <a:r>
              <a:rPr lang="pl-PL" sz="2000" err="1"/>
              <a:t>przyczyn</a:t>
            </a:r>
            <a:r>
              <a:rPr lang="pl-PL" sz="2000"/>
              <a:t>. </a:t>
            </a:r>
            <a:r>
              <a:rPr lang="pl-PL" sz="2000" err="1"/>
              <a:t>Kiedy</a:t>
            </a:r>
            <a:r>
              <a:rPr lang="pl-PL" sz="2000"/>
              <a:t> </a:t>
            </a:r>
            <a:r>
              <a:rPr lang="pl-PL" sz="2000" err="1"/>
              <a:t>rozpoczynamy</a:t>
            </a:r>
            <a:r>
              <a:rPr lang="pl-PL" sz="2000"/>
              <a:t> </a:t>
            </a:r>
            <a:r>
              <a:rPr lang="pl-PL" sz="2000" err="1"/>
              <a:t>dietę</a:t>
            </a:r>
            <a:r>
              <a:rPr lang="pl-PL" sz="2000"/>
              <a:t>, </a:t>
            </a:r>
            <a:r>
              <a:rPr lang="pl-PL" sz="2000" err="1"/>
              <a:t>waga</a:t>
            </a:r>
            <a:r>
              <a:rPr lang="pl-PL" sz="2000"/>
              <a:t> </a:t>
            </a:r>
            <a:r>
              <a:rPr lang="pl-PL" sz="2000" err="1"/>
              <a:t>szybko</a:t>
            </a:r>
            <a:r>
              <a:rPr lang="pl-PL" sz="2000"/>
              <a:t> </a:t>
            </a:r>
            <a:r>
              <a:rPr lang="pl-PL" sz="2000" err="1"/>
              <a:t>spada</a:t>
            </a:r>
            <a:r>
              <a:rPr lang="pl-PL" sz="2000"/>
              <a:t>, ale </a:t>
            </a:r>
            <a:r>
              <a:rPr lang="pl-PL" sz="2000" err="1"/>
              <a:t>później</a:t>
            </a:r>
            <a:r>
              <a:rPr lang="pl-PL" sz="2000"/>
              <a:t> </a:t>
            </a:r>
            <a:r>
              <a:rPr lang="pl-PL" sz="2000" err="1"/>
              <a:t>proces</a:t>
            </a:r>
            <a:r>
              <a:rPr lang="pl-PL" sz="2000"/>
              <a:t> ten </a:t>
            </a:r>
            <a:r>
              <a:rPr lang="pl-PL" sz="2000" err="1"/>
              <a:t>zwalnia</a:t>
            </a:r>
            <a:r>
              <a:rPr lang="pl-PL" sz="2000"/>
              <a:t>. </a:t>
            </a:r>
          </a:p>
          <a:p>
            <a:pPr>
              <a:lnSpc>
                <a:spcPct val="90000"/>
              </a:lnSpc>
            </a:pPr>
            <a:r>
              <a:rPr lang="pl-PL" sz="2000" err="1"/>
              <a:t>Ważenie</a:t>
            </a:r>
            <a:r>
              <a:rPr lang="pl-PL" sz="2000"/>
              <a:t> </a:t>
            </a:r>
            <a:r>
              <a:rPr lang="pl-PL" sz="2000" err="1"/>
              <a:t>się</a:t>
            </a:r>
            <a:r>
              <a:rPr lang="pl-PL" sz="2000"/>
              <a:t> </a:t>
            </a:r>
            <a:r>
              <a:rPr lang="pl-PL" sz="2000" err="1"/>
              <a:t>raz</a:t>
            </a:r>
            <a:r>
              <a:rPr lang="pl-PL" sz="2000"/>
              <a:t> w </a:t>
            </a:r>
            <a:r>
              <a:rPr lang="pl-PL" sz="2000" err="1"/>
              <a:t>miesiącu</a:t>
            </a:r>
            <a:r>
              <a:rPr lang="pl-PL" sz="2000"/>
              <a:t> </a:t>
            </a:r>
            <a:r>
              <a:rPr lang="pl-PL" sz="2000" err="1"/>
              <a:t>mogłoby</a:t>
            </a:r>
            <a:r>
              <a:rPr lang="pl-PL" sz="2000"/>
              <a:t> </a:t>
            </a:r>
            <a:r>
              <a:rPr lang="pl-PL" sz="2000" err="1"/>
              <a:t>dać</a:t>
            </a:r>
            <a:r>
              <a:rPr lang="pl-PL" sz="2000"/>
              <a:t> </a:t>
            </a:r>
            <a:r>
              <a:rPr lang="pl-PL" sz="2000" err="1"/>
              <a:t>bardziej</a:t>
            </a:r>
            <a:r>
              <a:rPr lang="pl-PL" sz="2000"/>
              <a:t> </a:t>
            </a:r>
            <a:r>
              <a:rPr lang="pl-PL" sz="2000" err="1"/>
              <a:t>obiektywny</a:t>
            </a:r>
            <a:r>
              <a:rPr lang="pl-PL" sz="2000"/>
              <a:t> </a:t>
            </a:r>
            <a:r>
              <a:rPr lang="pl-PL" sz="2000" err="1"/>
              <a:t>obraz</a:t>
            </a:r>
            <a:r>
              <a:rPr lang="pl-PL" sz="2000"/>
              <a:t> </a:t>
            </a:r>
            <a:r>
              <a:rPr lang="pl-PL" sz="2000" err="1"/>
              <a:t>efektów</a:t>
            </a:r>
            <a:r>
              <a:rPr lang="pl-PL" sz="2000"/>
              <a:t> </a:t>
            </a:r>
            <a:r>
              <a:rPr lang="pl-PL" sz="2000" err="1"/>
              <a:t>diety</a:t>
            </a:r>
            <a:r>
              <a:rPr lang="pl-PL" sz="2000"/>
              <a:t> </a:t>
            </a:r>
            <a:r>
              <a:rPr lang="pl-PL" sz="2000" err="1"/>
              <a:t>i</a:t>
            </a:r>
            <a:r>
              <a:rPr lang="pl-PL" sz="2000"/>
              <a:t> </a:t>
            </a:r>
            <a:r>
              <a:rPr lang="pl-PL" sz="2000" err="1"/>
              <a:t>ćwiczeń</a:t>
            </a:r>
            <a:r>
              <a:rPr lang="pl-PL" sz="2000"/>
              <a:t>.</a:t>
            </a:r>
          </a:p>
        </p:txBody>
      </p:sp>
      <p:sp>
        <p:nvSpPr>
          <p:cNvPr id="4" name="Slide Number Placeholder 3">
            <a:extLst>
              <a:ext uri="{FF2B5EF4-FFF2-40B4-BE49-F238E27FC236}">
                <a16:creationId xmlns:a16="http://schemas.microsoft.com/office/drawing/2014/main" id="{8DCC74D5-55ED-60DF-EFED-BEC30D25AF43}"/>
              </a:ext>
            </a:extLst>
          </p:cNvPr>
          <p:cNvSpPr>
            <a:spLocks noGrp="1"/>
          </p:cNvSpPr>
          <p:nvPr>
            <p:ph type="sldNum" sz="quarter" idx="12"/>
          </p:nvPr>
        </p:nvSpPr>
        <p:spPr/>
        <p:txBody>
          <a:bodyPr/>
          <a:lstStyle/>
          <a:p>
            <a:fld id="{C1FF6DA9-008F-8B48-92A6-B652298478BF}" type="slidenum">
              <a:rPr lang="en-US" smtClean="0"/>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Codzienne Wahania i Emocjonalna Reakcja</a:t>
            </a:r>
          </a:p>
        </p:txBody>
      </p:sp>
      <p:sp>
        <p:nvSpPr>
          <p:cNvPr id="3" name="Content Placeholder 2"/>
          <p:cNvSpPr>
            <a:spLocks noGrp="1"/>
          </p:cNvSpPr>
          <p:nvPr>
            <p:ph idx="1"/>
          </p:nvPr>
        </p:nvSpPr>
        <p:spPr/>
        <p:txBody>
          <a:bodyPr>
            <a:normAutofit lnSpcReduction="10000"/>
          </a:bodyPr>
          <a:lstStyle/>
          <a:p>
            <a:r>
              <a:rPr dirty="0" err="1"/>
              <a:t>Natychmiastowa</a:t>
            </a:r>
            <a:r>
              <a:rPr dirty="0"/>
              <a:t> </a:t>
            </a:r>
            <a:r>
              <a:rPr dirty="0" err="1"/>
              <a:t>informacja</a:t>
            </a:r>
            <a:r>
              <a:rPr dirty="0"/>
              <a:t> </a:t>
            </a:r>
            <a:r>
              <a:rPr dirty="0" err="1"/>
              <a:t>zwrotna</a:t>
            </a:r>
            <a:r>
              <a:rPr dirty="0"/>
              <a:t> jest </a:t>
            </a:r>
            <a:r>
              <a:rPr dirty="0" err="1"/>
              <a:t>niezbędna</a:t>
            </a:r>
            <a:r>
              <a:rPr dirty="0"/>
              <a:t>, ale </a:t>
            </a:r>
            <a:r>
              <a:rPr dirty="0" err="1"/>
              <a:t>nadmierna</a:t>
            </a:r>
            <a:r>
              <a:rPr dirty="0"/>
              <a:t> </a:t>
            </a:r>
            <a:r>
              <a:rPr dirty="0" err="1"/>
              <a:t>częstotliwość</a:t>
            </a:r>
            <a:r>
              <a:rPr dirty="0"/>
              <a:t> </a:t>
            </a:r>
            <a:r>
              <a:rPr dirty="0" err="1"/>
              <a:t>może</a:t>
            </a:r>
            <a:r>
              <a:rPr dirty="0"/>
              <a:t> </a:t>
            </a:r>
            <a:r>
              <a:rPr dirty="0" err="1"/>
              <a:t>przynosić</a:t>
            </a:r>
            <a:r>
              <a:rPr dirty="0"/>
              <a:t> </a:t>
            </a:r>
            <a:r>
              <a:rPr dirty="0" err="1"/>
              <a:t>negatywne</a:t>
            </a:r>
            <a:r>
              <a:rPr dirty="0"/>
              <a:t> </a:t>
            </a:r>
            <a:r>
              <a:rPr dirty="0" err="1"/>
              <a:t>skutki</a:t>
            </a:r>
            <a:r>
              <a:rPr dirty="0"/>
              <a:t>. </a:t>
            </a:r>
            <a:endParaRPr lang="pl-PL" dirty="0"/>
          </a:p>
          <a:p>
            <a:r>
              <a:rPr dirty="0" err="1"/>
              <a:t>Może</a:t>
            </a:r>
            <a:r>
              <a:rPr dirty="0"/>
              <a:t> </a:t>
            </a:r>
            <a:r>
              <a:rPr dirty="0" err="1"/>
              <a:t>się</a:t>
            </a:r>
            <a:r>
              <a:rPr dirty="0"/>
              <a:t> </a:t>
            </a:r>
            <a:r>
              <a:rPr dirty="0" err="1"/>
              <a:t>okazać</a:t>
            </a:r>
            <a:r>
              <a:rPr dirty="0"/>
              <a:t>, </a:t>
            </a:r>
            <a:r>
              <a:rPr dirty="0" err="1"/>
              <a:t>że</a:t>
            </a:r>
            <a:r>
              <a:rPr dirty="0"/>
              <a:t> Fitbit </a:t>
            </a:r>
            <a:r>
              <a:rPr dirty="0" err="1"/>
              <a:t>byłby</a:t>
            </a:r>
            <a:r>
              <a:rPr dirty="0"/>
              <a:t> </a:t>
            </a:r>
            <a:r>
              <a:rPr dirty="0" err="1"/>
              <a:t>bardziej</a:t>
            </a:r>
            <a:r>
              <a:rPr dirty="0"/>
              <a:t> </a:t>
            </a:r>
            <a:r>
              <a:rPr dirty="0" err="1"/>
              <a:t>skuteczny</a:t>
            </a:r>
            <a:r>
              <a:rPr dirty="0"/>
              <a:t>, </a:t>
            </a:r>
            <a:r>
              <a:rPr dirty="0" err="1"/>
              <a:t>gdyby</a:t>
            </a:r>
            <a:r>
              <a:rPr dirty="0"/>
              <a:t> </a:t>
            </a:r>
            <a:r>
              <a:rPr dirty="0" err="1"/>
              <a:t>zatrzymał</a:t>
            </a:r>
            <a:r>
              <a:rPr dirty="0"/>
              <a:t> </a:t>
            </a:r>
            <a:r>
              <a:rPr dirty="0" err="1"/>
              <a:t>wszystkie</a:t>
            </a:r>
            <a:r>
              <a:rPr dirty="0"/>
              <a:t> </a:t>
            </a:r>
            <a:r>
              <a:rPr dirty="0" err="1"/>
              <a:t>dane</a:t>
            </a:r>
            <a:r>
              <a:rPr dirty="0"/>
              <a:t> </a:t>
            </a:r>
            <a:r>
              <a:rPr dirty="0" err="1"/>
              <a:t>dla</a:t>
            </a:r>
            <a:r>
              <a:rPr dirty="0"/>
              <a:t> </a:t>
            </a:r>
            <a:r>
              <a:rPr dirty="0" err="1"/>
              <a:t>siebie</a:t>
            </a:r>
            <a:r>
              <a:rPr dirty="0"/>
              <a:t> </a:t>
            </a:r>
            <a:r>
              <a:rPr dirty="0" err="1"/>
              <a:t>i</a:t>
            </a:r>
            <a:r>
              <a:rPr dirty="0"/>
              <a:t> </a:t>
            </a:r>
            <a:r>
              <a:rPr dirty="0" err="1"/>
              <a:t>przekazywał</a:t>
            </a:r>
            <a:r>
              <a:rPr dirty="0"/>
              <a:t> </a:t>
            </a:r>
            <a:r>
              <a:rPr dirty="0" err="1"/>
              <a:t>użytkownikowi</a:t>
            </a:r>
            <a:r>
              <a:rPr dirty="0"/>
              <a:t> </a:t>
            </a:r>
            <a:r>
              <a:rPr dirty="0" err="1"/>
              <a:t>komunikat</a:t>
            </a:r>
            <a:r>
              <a:rPr dirty="0"/>
              <a:t>: „</a:t>
            </a:r>
            <a:r>
              <a:rPr dirty="0" err="1"/>
              <a:t>Dziś</a:t>
            </a:r>
            <a:r>
              <a:rPr dirty="0"/>
              <a:t> </a:t>
            </a:r>
            <a:r>
              <a:rPr dirty="0" err="1"/>
              <a:t>miałaś</a:t>
            </a:r>
            <a:r>
              <a:rPr dirty="0"/>
              <a:t> </a:t>
            </a:r>
            <a:r>
              <a:rPr dirty="0" err="1"/>
              <a:t>dobry</a:t>
            </a:r>
            <a:r>
              <a:rPr dirty="0"/>
              <a:t> </a:t>
            </a:r>
            <a:r>
              <a:rPr dirty="0" err="1"/>
              <a:t>trening</a:t>
            </a:r>
            <a:r>
              <a:rPr dirty="0"/>
              <a:t>. </a:t>
            </a:r>
            <a:endParaRPr lang="pl-PL" dirty="0"/>
          </a:p>
          <a:p>
            <a:r>
              <a:rPr dirty="0"/>
              <a:t>Oto </a:t>
            </a:r>
            <a:r>
              <a:rPr dirty="0" err="1"/>
              <a:t>twoja</a:t>
            </a:r>
            <a:r>
              <a:rPr dirty="0"/>
              <a:t> </a:t>
            </a:r>
            <a:r>
              <a:rPr dirty="0" err="1"/>
              <a:t>nagroda</a:t>
            </a:r>
            <a:r>
              <a:rPr dirty="0"/>
              <a:t>” – </a:t>
            </a:r>
            <a:r>
              <a:rPr dirty="0" err="1"/>
              <a:t>tylko</a:t>
            </a:r>
            <a:r>
              <a:rPr dirty="0"/>
              <a:t> w </a:t>
            </a:r>
            <a:r>
              <a:rPr dirty="0" err="1"/>
              <a:t>dni</a:t>
            </a:r>
            <a:r>
              <a:rPr dirty="0"/>
              <a:t>,</a:t>
            </a:r>
            <a:r>
              <a:rPr lang="pl-PL" dirty="0"/>
              <a:t> </a:t>
            </a:r>
            <a:r>
              <a:rPr dirty="0" err="1"/>
              <a:t>gdy</a:t>
            </a:r>
            <a:r>
              <a:rPr dirty="0"/>
              <a:t> </a:t>
            </a:r>
            <a:r>
              <a:rPr dirty="0" err="1"/>
              <a:t>rzeczywiście</a:t>
            </a:r>
            <a:r>
              <a:rPr dirty="0"/>
              <a:t> </a:t>
            </a:r>
            <a:r>
              <a:rPr dirty="0" err="1"/>
              <a:t>osiągnięto</a:t>
            </a:r>
            <a:r>
              <a:rPr dirty="0"/>
              <a:t> </a:t>
            </a:r>
            <a:r>
              <a:rPr dirty="0" err="1"/>
              <a:t>cele</a:t>
            </a:r>
            <a:r>
              <a:rPr dirty="0"/>
              <a:t>.</a:t>
            </a:r>
          </a:p>
        </p:txBody>
      </p:sp>
      <p:sp>
        <p:nvSpPr>
          <p:cNvPr id="4" name="Slide Number Placeholder 3">
            <a:extLst>
              <a:ext uri="{FF2B5EF4-FFF2-40B4-BE49-F238E27FC236}">
                <a16:creationId xmlns:a16="http://schemas.microsoft.com/office/drawing/2014/main" id="{9E959FEF-47B5-F73B-252B-F0D48EE3D268}"/>
              </a:ext>
            </a:extLst>
          </p:cNvPr>
          <p:cNvSpPr>
            <a:spLocks noGrp="1"/>
          </p:cNvSpPr>
          <p:nvPr>
            <p:ph type="sldNum" sz="quarter" idx="12"/>
          </p:nvPr>
        </p:nvSpPr>
        <p:spPr/>
        <p:txBody>
          <a:bodyPr/>
          <a:lstStyle/>
          <a:p>
            <a:fld id="{C1FF6DA9-008F-8B48-92A6-B652298478BF}" type="slidenum">
              <a:rPr lang="en-US" smtClean="0"/>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0" y="762001"/>
            <a:ext cx="4000647" cy="1708242"/>
          </a:xfrm>
        </p:spPr>
        <p:txBody>
          <a:bodyPr anchor="ctr">
            <a:normAutofit/>
          </a:bodyPr>
          <a:lstStyle/>
          <a:p>
            <a:r>
              <a:rPr lang="pl-PL" sz="3500"/>
              <a:t>Waga Ciała a Realne Wyniki Diety</a:t>
            </a:r>
          </a:p>
        </p:txBody>
      </p:sp>
      <p:sp>
        <p:nvSpPr>
          <p:cNvPr id="3" name="Content Placeholder 2"/>
          <p:cNvSpPr>
            <a:spLocks noGrp="1"/>
          </p:cNvSpPr>
          <p:nvPr>
            <p:ph idx="1"/>
          </p:nvPr>
        </p:nvSpPr>
        <p:spPr>
          <a:xfrm>
            <a:off x="571350" y="2470244"/>
            <a:ext cx="4000647" cy="3769835"/>
          </a:xfrm>
        </p:spPr>
        <p:txBody>
          <a:bodyPr anchor="ctr">
            <a:normAutofit/>
          </a:bodyPr>
          <a:lstStyle/>
          <a:p>
            <a:r>
              <a:rPr lang="pl-PL" sz="1700"/>
              <a:t>Innym przykładem jest aplikacja Duolingo, która posiada wskaźnik biegłości językowej. </a:t>
            </a:r>
          </a:p>
          <a:p>
            <a:r>
              <a:rPr lang="pl-PL" sz="1700"/>
              <a:t>Jest to przydatny wskaźnik pokazujący, jak blisko mistrzostwa jesteśmy i może motywować do dalszej nauki. </a:t>
            </a:r>
          </a:p>
          <a:p>
            <a:r>
              <a:rPr lang="pl-PL" sz="1700"/>
              <a:t>Jednak rzeczywista informacja zwrotna, jaką otrzymujemy, gdy próbujemy komunikacji w języku obcym, pokazuje, że możemy być znacznie mniej biegli, niż sugeruje aplikacja. Taka różnica jest ogromnie demotywująca.</a:t>
            </a:r>
          </a:p>
        </p:txBody>
      </p:sp>
      <p:pic>
        <p:nvPicPr>
          <p:cNvPr id="5" name="Picture 4" descr="Urządzenie przenośne z aplikacjami">
            <a:extLst>
              <a:ext uri="{FF2B5EF4-FFF2-40B4-BE49-F238E27FC236}">
                <a16:creationId xmlns:a16="http://schemas.microsoft.com/office/drawing/2014/main" id="{F50B9B42-BE01-2E10-50F3-E5B432290EF6}"/>
              </a:ext>
            </a:extLst>
          </p:cNvPr>
          <p:cNvPicPr>
            <a:picLocks noChangeAspect="1"/>
          </p:cNvPicPr>
          <p:nvPr/>
        </p:nvPicPr>
        <p:blipFill>
          <a:blip r:embed="rId2"/>
          <a:srcRect l="53405" r="13833" b="-1"/>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AE1EB770-553C-6D69-C443-E1F214C68B81}"/>
              </a:ext>
            </a:extLst>
          </p:cNvPr>
          <p:cNvSpPr>
            <a:spLocks noGrp="1"/>
          </p:cNvSpPr>
          <p:nvPr>
            <p:ph type="sldNum" sz="quarter" idx="12"/>
          </p:nvPr>
        </p:nvSpPr>
        <p:spPr/>
        <p:txBody>
          <a:bodyPr/>
          <a:lstStyle/>
          <a:p>
            <a:fld id="{C1FF6DA9-008F-8B48-92A6-B652298478BF}" type="slidenum">
              <a:rPr lang="en-US" smtClean="0"/>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2" name="Title 1"/>
          <p:cNvSpPr>
            <a:spLocks noGrp="1"/>
          </p:cNvSpPr>
          <p:nvPr>
            <p:ph type="title"/>
          </p:nvPr>
        </p:nvSpPr>
        <p:spPr>
          <a:xfrm>
            <a:off x="4570578" y="1257300"/>
            <a:ext cx="3988849" cy="1381125"/>
          </a:xfrm>
        </p:spPr>
        <p:txBody>
          <a:bodyPr>
            <a:normAutofit/>
          </a:bodyPr>
          <a:lstStyle/>
          <a:p>
            <a:pPr>
              <a:lnSpc>
                <a:spcPct val="90000"/>
              </a:lnSpc>
            </a:pPr>
            <a:r>
              <a:rPr lang="pl-PL" sz="3100">
                <a:solidFill>
                  <a:srgbClr val="000000"/>
                </a:solidFill>
              </a:rPr>
              <a:t>Przykład Duolingo – Motywacja a Rzeczywistość</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Graphic 6" descr="Questions">
            <a:extLst>
              <a:ext uri="{FF2B5EF4-FFF2-40B4-BE49-F238E27FC236}">
                <a16:creationId xmlns:a16="http://schemas.microsoft.com/office/drawing/2014/main" id="{A88C1FC9-EA3D-B06E-8867-9E1624F971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490" y="2079067"/>
            <a:ext cx="3026740" cy="3026740"/>
          </a:xfrm>
          <a:prstGeom prst="rect">
            <a:avLst/>
          </a:prstGeom>
        </p:spPr>
      </p:pic>
      <p:sp>
        <p:nvSpPr>
          <p:cNvPr id="3" name="Content Placeholder 2"/>
          <p:cNvSpPr>
            <a:spLocks noGrp="1"/>
          </p:cNvSpPr>
          <p:nvPr>
            <p:ph idx="1"/>
          </p:nvPr>
        </p:nvSpPr>
        <p:spPr>
          <a:xfrm>
            <a:off x="4570579" y="2947260"/>
            <a:ext cx="4003614" cy="2927188"/>
          </a:xfrm>
        </p:spPr>
        <p:txBody>
          <a:bodyPr anchor="ctr">
            <a:normAutofit/>
          </a:bodyPr>
          <a:lstStyle/>
          <a:p>
            <a:r>
              <a:rPr lang="pl-PL" sz="1500">
                <a:solidFill>
                  <a:srgbClr val="000000"/>
                </a:solidFill>
              </a:rPr>
              <a:t>Informacja zwrotna Duolingo na temat naszej biegłości jest często daleka od realnych umiejętności, co może zniechęcać do dalszej nauki. </a:t>
            </a:r>
          </a:p>
          <a:p>
            <a:r>
              <a:rPr lang="pl-PL" sz="1500">
                <a:solidFill>
                  <a:srgbClr val="000000"/>
                </a:solidFill>
              </a:rPr>
              <a:t>Potrzebujemy natychmiastowej informacji zwrotnej, aby powiązać cel z działaniem, ale informacja ta musi być dokładna. </a:t>
            </a:r>
          </a:p>
          <a:p>
            <a:r>
              <a:rPr lang="pl-PL" sz="1500">
                <a:solidFill>
                  <a:srgbClr val="000000"/>
                </a:solidFill>
              </a:rPr>
              <a:t>Z drugiej strony ciągła informacja zwrotna może skupić nas na anomaliach, nie dając realnego obrazu postępu.</a:t>
            </a:r>
          </a:p>
        </p:txBody>
      </p:sp>
      <p:sp>
        <p:nvSpPr>
          <p:cNvPr id="4" name="Slide Number Placeholder 3">
            <a:extLst>
              <a:ext uri="{FF2B5EF4-FFF2-40B4-BE49-F238E27FC236}">
                <a16:creationId xmlns:a16="http://schemas.microsoft.com/office/drawing/2014/main" id="{68B29CCA-DA16-FB70-4E4E-B42E6A26051A}"/>
              </a:ext>
            </a:extLst>
          </p:cNvPr>
          <p:cNvSpPr>
            <a:spLocks noGrp="1"/>
          </p:cNvSpPr>
          <p:nvPr>
            <p:ph type="sldNum" sz="quarter" idx="12"/>
          </p:nvPr>
        </p:nvSpPr>
        <p:spPr/>
        <p:txBody>
          <a:bodyPr/>
          <a:lstStyle/>
          <a:p>
            <a:fld id="{C1FF6DA9-008F-8B48-92A6-B652298478BF}" type="slidenum">
              <a:rPr lang="en-US" smtClean="0"/>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Potrzeba Dokładnej Informacji Zwrotnej</a:t>
            </a:r>
          </a:p>
        </p:txBody>
      </p:sp>
      <p:sp>
        <p:nvSpPr>
          <p:cNvPr id="3" name="Content Placeholder 2"/>
          <p:cNvSpPr>
            <a:spLocks noGrp="1"/>
          </p:cNvSpPr>
          <p:nvPr>
            <p:ph idx="1"/>
          </p:nvPr>
        </p:nvSpPr>
        <p:spPr/>
        <p:txBody>
          <a:bodyPr/>
          <a:lstStyle/>
          <a:p>
            <a:r>
              <a:rPr dirty="0" err="1"/>
              <a:t>Dlatego</a:t>
            </a:r>
            <a:r>
              <a:rPr dirty="0"/>
              <a:t> </a:t>
            </a:r>
            <a:r>
              <a:rPr dirty="0" err="1"/>
              <a:t>musimy</a:t>
            </a:r>
            <a:r>
              <a:rPr dirty="0"/>
              <a:t> </a:t>
            </a:r>
            <a:r>
              <a:rPr dirty="0" err="1"/>
              <a:t>upewnić</a:t>
            </a:r>
            <a:r>
              <a:rPr dirty="0"/>
              <a:t> </a:t>
            </a:r>
            <a:r>
              <a:rPr dirty="0" err="1"/>
              <a:t>się</a:t>
            </a:r>
            <a:r>
              <a:rPr dirty="0"/>
              <a:t>, </a:t>
            </a:r>
            <a:r>
              <a:rPr dirty="0" err="1"/>
              <a:t>że</a:t>
            </a:r>
            <a:r>
              <a:rPr dirty="0"/>
              <a:t> </a:t>
            </a:r>
            <a:r>
              <a:rPr dirty="0" err="1"/>
              <a:t>dostarczamy</a:t>
            </a:r>
            <a:r>
              <a:rPr dirty="0"/>
              <a:t> </a:t>
            </a:r>
            <a:r>
              <a:rPr dirty="0" err="1"/>
              <a:t>komuś</a:t>
            </a:r>
            <a:r>
              <a:rPr dirty="0"/>
              <a:t> </a:t>
            </a:r>
            <a:r>
              <a:rPr dirty="0" err="1"/>
              <a:t>natychmiastową</a:t>
            </a:r>
            <a:r>
              <a:rPr dirty="0"/>
              <a:t> </a:t>
            </a:r>
            <a:r>
              <a:rPr dirty="0" err="1"/>
              <a:t>i</a:t>
            </a:r>
            <a:r>
              <a:rPr dirty="0"/>
              <a:t> </a:t>
            </a:r>
            <a:r>
              <a:rPr dirty="0" err="1"/>
              <a:t>uczciwą</a:t>
            </a:r>
            <a:r>
              <a:rPr dirty="0"/>
              <a:t> </a:t>
            </a:r>
            <a:r>
              <a:rPr dirty="0" err="1"/>
              <a:t>informację</a:t>
            </a:r>
            <a:r>
              <a:rPr dirty="0"/>
              <a:t> </a:t>
            </a:r>
            <a:r>
              <a:rPr dirty="0" err="1"/>
              <a:t>zwrotną</a:t>
            </a:r>
            <a:r>
              <a:rPr dirty="0"/>
              <a:t>, </a:t>
            </a:r>
            <a:r>
              <a:rPr dirty="0" err="1"/>
              <a:t>która</a:t>
            </a:r>
            <a:r>
              <a:rPr dirty="0"/>
              <a:t> </a:t>
            </a:r>
            <a:r>
              <a:rPr dirty="0" err="1"/>
              <a:t>nie</a:t>
            </a:r>
            <a:r>
              <a:rPr dirty="0"/>
              <a:t> </a:t>
            </a:r>
            <a:r>
              <a:rPr dirty="0" err="1"/>
              <a:t>podlega</a:t>
            </a:r>
            <a:r>
              <a:rPr dirty="0"/>
              <a:t> </a:t>
            </a:r>
            <a:r>
              <a:rPr dirty="0" err="1"/>
              <a:t>zbyt</a:t>
            </a:r>
            <a:r>
              <a:rPr dirty="0"/>
              <a:t> </a:t>
            </a:r>
            <a:r>
              <a:rPr dirty="0" err="1"/>
              <a:t>dużym</a:t>
            </a:r>
            <a:r>
              <a:rPr dirty="0"/>
              <a:t> </a:t>
            </a:r>
            <a:r>
              <a:rPr dirty="0" err="1"/>
              <a:t>fluktuacjom</a:t>
            </a:r>
            <a:r>
              <a:rPr dirty="0"/>
              <a:t>. </a:t>
            </a:r>
            <a:endParaRPr lang="pl-PL" dirty="0"/>
          </a:p>
          <a:p>
            <a:r>
              <a:rPr dirty="0"/>
              <a:t>To </a:t>
            </a:r>
            <a:r>
              <a:rPr dirty="0" err="1"/>
              <a:t>naprawdę</a:t>
            </a:r>
            <a:r>
              <a:rPr dirty="0"/>
              <a:t> </a:t>
            </a:r>
            <a:r>
              <a:rPr dirty="0" err="1"/>
              <a:t>duże</a:t>
            </a:r>
            <a:r>
              <a:rPr dirty="0"/>
              <a:t> </a:t>
            </a:r>
            <a:r>
              <a:rPr dirty="0" err="1"/>
              <a:t>wyzwanie</a:t>
            </a:r>
            <a:r>
              <a:rPr dirty="0"/>
              <a:t> </a:t>
            </a:r>
            <a:r>
              <a:rPr dirty="0" err="1"/>
              <a:t>dla</a:t>
            </a:r>
            <a:r>
              <a:rPr dirty="0"/>
              <a:t> </a:t>
            </a:r>
            <a:r>
              <a:rPr dirty="0" err="1"/>
              <a:t>każdego</a:t>
            </a:r>
            <a:r>
              <a:rPr dirty="0"/>
              <a:t> z </a:t>
            </a:r>
            <a:r>
              <a:rPr dirty="0" err="1"/>
              <a:t>nas</a:t>
            </a:r>
            <a:r>
              <a:rPr dirty="0"/>
              <a:t>.</a:t>
            </a:r>
          </a:p>
          <a:p>
            <a:endParaRPr dirty="0"/>
          </a:p>
        </p:txBody>
      </p:sp>
      <p:sp>
        <p:nvSpPr>
          <p:cNvPr id="4" name="Slide Number Placeholder 3">
            <a:extLst>
              <a:ext uri="{FF2B5EF4-FFF2-40B4-BE49-F238E27FC236}">
                <a16:creationId xmlns:a16="http://schemas.microsoft.com/office/drawing/2014/main" id="{2A817C4C-29B9-51C4-E33C-8541469425C6}"/>
              </a:ext>
            </a:extLst>
          </p:cNvPr>
          <p:cNvSpPr>
            <a:spLocks noGrp="1"/>
          </p:cNvSpPr>
          <p:nvPr>
            <p:ph type="sldNum" sz="quarter" idx="12"/>
          </p:nvPr>
        </p:nvSpPr>
        <p:spPr/>
        <p:txBody>
          <a:bodyPr/>
          <a:lstStyle/>
          <a:p>
            <a:fld id="{C1FF6DA9-008F-8B48-92A6-B652298478BF}" type="slidenum">
              <a:rPr lang="en-US" smtClean="0"/>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3798" y="1463040"/>
            <a:ext cx="2847230" cy="2690949"/>
          </a:xfrm>
        </p:spPr>
        <p:txBody>
          <a:bodyPr anchor="t">
            <a:normAutofit/>
          </a:bodyPr>
          <a:lstStyle/>
          <a:p>
            <a:r>
              <a:rPr lang="pl-PL" sz="3300"/>
              <a:t>Aplikacja Elevate – Wprowadzenie</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250" y="4415246"/>
            <a:ext cx="8986749"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0279" y="587829"/>
            <a:ext cx="4878975"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42163" y="1463039"/>
            <a:ext cx="4156790" cy="4300447"/>
          </a:xfrm>
        </p:spPr>
        <p:txBody>
          <a:bodyPr anchor="t">
            <a:normAutofit/>
          </a:bodyPr>
          <a:lstStyle/>
          <a:p>
            <a:r>
              <a:rPr lang="pl-PL" sz="1900" dirty="0"/>
              <a:t>Oto aplikacja, z którą ostatnio trochę eksperymentuję i która nazywa się </a:t>
            </a:r>
            <a:r>
              <a:rPr lang="pl-PL" sz="1900" dirty="0" err="1"/>
              <a:t>Elevate</a:t>
            </a:r>
            <a:r>
              <a:rPr lang="pl-PL" sz="1900" dirty="0"/>
              <a:t>. </a:t>
            </a:r>
          </a:p>
          <a:p>
            <a:r>
              <a:rPr lang="pl-PL" sz="1900" dirty="0"/>
              <a:t>Pomaga nam doskonalić umiejętności matematyczne oraz poprawiać nasze umiejętności pisania i czytania, dążąc do naprawdę zaawansowanego poziomu.</a:t>
            </a:r>
          </a:p>
        </p:txBody>
      </p:sp>
      <p:sp>
        <p:nvSpPr>
          <p:cNvPr id="4" name="Slide Number Placeholder 3">
            <a:extLst>
              <a:ext uri="{FF2B5EF4-FFF2-40B4-BE49-F238E27FC236}">
                <a16:creationId xmlns:a16="http://schemas.microsoft.com/office/drawing/2014/main" id="{9A052662-63AB-94E8-6FD2-FDEC239CB00A}"/>
              </a:ext>
            </a:extLst>
          </p:cNvPr>
          <p:cNvSpPr>
            <a:spLocks noGrp="1"/>
          </p:cNvSpPr>
          <p:nvPr>
            <p:ph type="sldNum" sz="quarter" idx="12"/>
          </p:nvPr>
        </p:nvSpPr>
        <p:spPr/>
        <p:txBody>
          <a:bodyPr/>
          <a:lstStyle/>
          <a:p>
            <a:fld id="{C1FF6DA9-008F-8B48-92A6-B652298478BF}" type="slidenum">
              <a:rPr lang="en-US" smtClean="0"/>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6FE0A-FDAF-2BF5-A059-A0E3433851A5}"/>
              </a:ext>
            </a:extLst>
          </p:cNvPr>
          <p:cNvSpPr>
            <a:spLocks noGrp="1"/>
          </p:cNvSpPr>
          <p:nvPr>
            <p:ph type="title"/>
          </p:nvPr>
        </p:nvSpPr>
        <p:spPr/>
        <p:txBody>
          <a:bodyPr/>
          <a:lstStyle/>
          <a:p>
            <a:r>
              <a:rPr lang="pl-PL" dirty="0" err="1"/>
              <a:t>Elevate</a:t>
            </a:r>
            <a:endParaRPr lang="pl-PL" dirty="0"/>
          </a:p>
        </p:txBody>
      </p:sp>
      <p:pic>
        <p:nvPicPr>
          <p:cNvPr id="6" name="Content Placeholder 5" descr="A screenshot of a phone&#10;&#10;Description automatically generated">
            <a:extLst>
              <a:ext uri="{FF2B5EF4-FFF2-40B4-BE49-F238E27FC236}">
                <a16:creationId xmlns:a16="http://schemas.microsoft.com/office/drawing/2014/main" id="{9DDBEE1A-D4EB-DA00-5EFA-4F5A2C10E94C}"/>
              </a:ext>
            </a:extLst>
          </p:cNvPr>
          <p:cNvPicPr>
            <a:picLocks noGrp="1" noChangeAspect="1"/>
          </p:cNvPicPr>
          <p:nvPr>
            <p:ph idx="1"/>
          </p:nvPr>
        </p:nvPicPr>
        <p:blipFill>
          <a:blip r:embed="rId2"/>
          <a:stretch>
            <a:fillRect/>
          </a:stretch>
        </p:blipFill>
        <p:spPr>
          <a:xfrm>
            <a:off x="457200" y="1726970"/>
            <a:ext cx="8229600" cy="4272423"/>
          </a:xfrm>
        </p:spPr>
      </p:pic>
      <p:sp>
        <p:nvSpPr>
          <p:cNvPr id="4" name="Slide Number Placeholder 3">
            <a:extLst>
              <a:ext uri="{FF2B5EF4-FFF2-40B4-BE49-F238E27FC236}">
                <a16:creationId xmlns:a16="http://schemas.microsoft.com/office/drawing/2014/main" id="{F656099D-4CE6-2BAD-22B9-7D9B0C70D1C2}"/>
              </a:ext>
            </a:extLst>
          </p:cNvPr>
          <p:cNvSpPr>
            <a:spLocks noGrp="1"/>
          </p:cNvSpPr>
          <p:nvPr>
            <p:ph type="sldNum" sz="quarter" idx="12"/>
          </p:nvPr>
        </p:nvSpPr>
        <p:spPr/>
        <p:txBody>
          <a:bodyPr/>
          <a:lstStyle/>
          <a:p>
            <a:fld id="{C1FF6DA9-008F-8B48-92A6-B652298478BF}" type="slidenum">
              <a:rPr lang="en-US" smtClean="0"/>
              <a:t>56</a:t>
            </a:fld>
            <a:endParaRPr lang="en-US"/>
          </a:p>
        </p:txBody>
      </p:sp>
    </p:spTree>
    <p:extLst>
      <p:ext uri="{BB962C8B-B14F-4D97-AF65-F5344CB8AC3E}">
        <p14:creationId xmlns:p14="http://schemas.microsoft.com/office/powerpoint/2010/main" val="24646431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0578" y="802955"/>
            <a:ext cx="3733482" cy="1454051"/>
          </a:xfrm>
        </p:spPr>
        <p:txBody>
          <a:bodyPr>
            <a:normAutofit/>
          </a:bodyPr>
          <a:lstStyle/>
          <a:p>
            <a:pPr>
              <a:lnSpc>
                <a:spcPct val="90000"/>
              </a:lnSpc>
            </a:pPr>
            <a:r>
              <a:rPr lang="pl-PL" sz="3100">
                <a:solidFill>
                  <a:schemeClr val="tx2"/>
                </a:solidFill>
              </a:rPr>
              <a:t>Jak Elevate Pomaga Doskonalić Umiejętności</a:t>
            </a:r>
          </a:p>
        </p:txBody>
      </p:sp>
      <p:pic>
        <p:nvPicPr>
          <p:cNvPr id="7" name="Graphic 6" descr="Minimize">
            <a:extLst>
              <a:ext uri="{FF2B5EF4-FFF2-40B4-BE49-F238E27FC236}">
                <a16:creationId xmlns:a16="http://schemas.microsoft.com/office/drawing/2014/main" id="{639A6A5B-B86B-ED2F-FDE1-E1364347E5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9534" y="2230670"/>
            <a:ext cx="2746373" cy="2746373"/>
          </a:xfrm>
          <a:prstGeom prst="rect">
            <a:avLst/>
          </a:prstGeom>
        </p:spPr>
      </p:pic>
      <p:sp>
        <p:nvSpPr>
          <p:cNvPr id="3" name="Content Placeholder 2"/>
          <p:cNvSpPr>
            <a:spLocks noGrp="1"/>
          </p:cNvSpPr>
          <p:nvPr>
            <p:ph idx="1"/>
          </p:nvPr>
        </p:nvSpPr>
        <p:spPr>
          <a:xfrm>
            <a:off x="4567930" y="2421682"/>
            <a:ext cx="3733184" cy="3639289"/>
          </a:xfrm>
        </p:spPr>
        <p:txBody>
          <a:bodyPr anchor="ctr">
            <a:normAutofit/>
          </a:bodyPr>
          <a:lstStyle/>
          <a:p>
            <a:r>
              <a:rPr lang="pl-PL" sz="1600" dirty="0" err="1">
                <a:solidFill>
                  <a:schemeClr val="tx2"/>
                </a:solidFill>
              </a:rPr>
              <a:t>Elevate</a:t>
            </a:r>
            <a:r>
              <a:rPr lang="pl-PL" sz="1600" dirty="0">
                <a:solidFill>
                  <a:schemeClr val="tx2"/>
                </a:solidFill>
              </a:rPr>
              <a:t> dzieli te umiejętności na niezwykle proste, małe zadania, a niektóre z nich to ćwiczenia związane ze skojarzeniami słów. </a:t>
            </a:r>
          </a:p>
          <a:p>
            <a:r>
              <a:rPr lang="pl-PL" sz="1600" dirty="0">
                <a:solidFill>
                  <a:schemeClr val="tx2"/>
                </a:solidFill>
              </a:rPr>
              <a:t>Na przykład: które z tych dwóch słów jest powiązane z jednym słowem?</a:t>
            </a: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976" y="52996"/>
            <a:ext cx="4446455"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a:extLst>
              <a:ext uri="{FF2B5EF4-FFF2-40B4-BE49-F238E27FC236}">
                <a16:creationId xmlns:a16="http://schemas.microsoft.com/office/drawing/2014/main" id="{94A2731C-655D-73CD-20FD-495D9DDCF464}"/>
              </a:ext>
            </a:extLst>
          </p:cNvPr>
          <p:cNvSpPr>
            <a:spLocks noGrp="1"/>
          </p:cNvSpPr>
          <p:nvPr>
            <p:ph type="sldNum" sz="quarter" idx="12"/>
          </p:nvPr>
        </p:nvSpPr>
        <p:spPr/>
        <p:txBody>
          <a:bodyPr/>
          <a:lstStyle/>
          <a:p>
            <a:fld id="{C1FF6DA9-008F-8B48-92A6-B652298478BF}" type="slidenum">
              <a:rPr lang="en-US" smtClean="0"/>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Skojarzenia Słów i Rakieta SpaceX</a:t>
            </a:r>
          </a:p>
        </p:txBody>
      </p:sp>
      <p:sp>
        <p:nvSpPr>
          <p:cNvPr id="3" name="Content Placeholder 2"/>
          <p:cNvSpPr>
            <a:spLocks noGrp="1"/>
          </p:cNvSpPr>
          <p:nvPr>
            <p:ph idx="1"/>
          </p:nvPr>
        </p:nvSpPr>
        <p:spPr/>
        <p:txBody>
          <a:bodyPr/>
          <a:lstStyle/>
          <a:p>
            <a:r>
              <a:rPr dirty="0" err="1"/>
              <a:t>Aplikacja</a:t>
            </a:r>
            <a:r>
              <a:rPr dirty="0"/>
              <a:t> </a:t>
            </a:r>
            <a:r>
              <a:rPr dirty="0" err="1"/>
              <a:t>dodaje</a:t>
            </a:r>
            <a:r>
              <a:rPr dirty="0"/>
              <a:t> </a:t>
            </a:r>
            <a:r>
              <a:rPr dirty="0" err="1"/>
              <a:t>mnóstwo</a:t>
            </a:r>
            <a:r>
              <a:rPr dirty="0"/>
              <a:t> </a:t>
            </a:r>
            <a:r>
              <a:rPr dirty="0" err="1"/>
              <a:t>dodatkowych</a:t>
            </a:r>
            <a:r>
              <a:rPr dirty="0"/>
              <a:t> </a:t>
            </a:r>
            <a:r>
              <a:rPr dirty="0" err="1"/>
              <a:t>elementów</a:t>
            </a:r>
            <a:r>
              <a:rPr dirty="0"/>
              <a:t> </a:t>
            </a:r>
            <a:r>
              <a:rPr dirty="0" err="1"/>
              <a:t>sensorycznych</a:t>
            </a:r>
            <a:r>
              <a:rPr dirty="0"/>
              <a:t>. </a:t>
            </a:r>
            <a:endParaRPr lang="pl-PL" dirty="0"/>
          </a:p>
          <a:p>
            <a:r>
              <a:rPr dirty="0" err="1"/>
              <a:t>Zgadując</a:t>
            </a:r>
            <a:r>
              <a:rPr dirty="0"/>
              <a:t>, </a:t>
            </a:r>
            <a:r>
              <a:rPr dirty="0" err="1"/>
              <a:t>które</a:t>
            </a:r>
            <a:r>
              <a:rPr dirty="0"/>
              <a:t> </a:t>
            </a:r>
            <a:r>
              <a:rPr dirty="0" err="1"/>
              <a:t>słowo</a:t>
            </a:r>
            <a:r>
              <a:rPr dirty="0"/>
              <a:t> jest </a:t>
            </a:r>
            <a:r>
              <a:rPr dirty="0" err="1"/>
              <a:t>najbliżej</a:t>
            </a:r>
            <a:r>
              <a:rPr dirty="0"/>
              <a:t> </a:t>
            </a:r>
            <a:r>
              <a:rPr dirty="0" err="1"/>
              <a:t>związane</a:t>
            </a:r>
            <a:r>
              <a:rPr dirty="0"/>
              <a:t>, </a:t>
            </a:r>
            <a:r>
              <a:rPr dirty="0" err="1"/>
              <a:t>sprawiamy</a:t>
            </a:r>
            <a:r>
              <a:rPr dirty="0"/>
              <a:t>, </a:t>
            </a:r>
            <a:r>
              <a:rPr dirty="0" err="1"/>
              <a:t>że</a:t>
            </a:r>
            <a:r>
              <a:rPr dirty="0"/>
              <a:t> </a:t>
            </a:r>
            <a:r>
              <a:rPr dirty="0" err="1"/>
              <a:t>rakieta</a:t>
            </a:r>
            <a:r>
              <a:rPr dirty="0"/>
              <a:t> SpaceX </a:t>
            </a:r>
            <a:r>
              <a:rPr dirty="0" err="1"/>
              <a:t>leci</a:t>
            </a:r>
            <a:r>
              <a:rPr dirty="0"/>
              <a:t> </a:t>
            </a:r>
            <a:r>
              <a:rPr dirty="0" err="1"/>
              <a:t>trochę</a:t>
            </a:r>
            <a:r>
              <a:rPr dirty="0"/>
              <a:t> </a:t>
            </a:r>
            <a:r>
              <a:rPr dirty="0" err="1"/>
              <a:t>szybciej</a:t>
            </a:r>
            <a:r>
              <a:rPr dirty="0"/>
              <a:t> </a:t>
            </a:r>
            <a:r>
              <a:rPr dirty="0" err="1"/>
              <a:t>i</a:t>
            </a:r>
            <a:r>
              <a:rPr dirty="0"/>
              <a:t> </a:t>
            </a:r>
            <a:r>
              <a:rPr dirty="0" err="1"/>
              <a:t>unika</a:t>
            </a:r>
            <a:r>
              <a:rPr dirty="0"/>
              <a:t> </a:t>
            </a:r>
            <a:r>
              <a:rPr dirty="0" err="1"/>
              <a:t>spadnięcia</a:t>
            </a:r>
            <a:r>
              <a:rPr dirty="0"/>
              <a:t> </a:t>
            </a:r>
            <a:r>
              <a:rPr dirty="0" err="1"/>
              <a:t>na</a:t>
            </a:r>
            <a:r>
              <a:rPr dirty="0"/>
              <a:t> </a:t>
            </a:r>
            <a:r>
              <a:rPr dirty="0" err="1"/>
              <a:t>dół</a:t>
            </a:r>
            <a:r>
              <a:rPr dirty="0"/>
              <a:t> </a:t>
            </a:r>
            <a:r>
              <a:rPr dirty="0" err="1"/>
              <a:t>ekranu</a:t>
            </a:r>
            <a:r>
              <a:rPr dirty="0"/>
              <a:t>. </a:t>
            </a:r>
            <a:endParaRPr lang="pl-PL" dirty="0"/>
          </a:p>
          <a:p>
            <a:r>
              <a:rPr dirty="0"/>
              <a:t>To </a:t>
            </a:r>
            <a:r>
              <a:rPr dirty="0" err="1"/>
              <a:t>nadaje</a:t>
            </a:r>
            <a:r>
              <a:rPr dirty="0"/>
              <a:t> </a:t>
            </a:r>
            <a:r>
              <a:rPr dirty="0" err="1"/>
              <a:t>zadaniu</a:t>
            </a:r>
            <a:r>
              <a:rPr dirty="0"/>
              <a:t> </a:t>
            </a:r>
            <a:r>
              <a:rPr dirty="0" err="1"/>
              <a:t>dodatkowe</a:t>
            </a:r>
            <a:r>
              <a:rPr dirty="0"/>
              <a:t> </a:t>
            </a:r>
            <a:r>
              <a:rPr dirty="0" err="1"/>
              <a:t>znaczenie</a:t>
            </a:r>
            <a:r>
              <a:rPr dirty="0"/>
              <a:t>, </a:t>
            </a:r>
            <a:r>
              <a:rPr dirty="0" err="1"/>
              <a:t>bo</a:t>
            </a:r>
            <a:r>
              <a:rPr dirty="0"/>
              <a:t> </a:t>
            </a:r>
            <a:r>
              <a:rPr dirty="0" err="1"/>
              <a:t>staramy</a:t>
            </a:r>
            <a:r>
              <a:rPr dirty="0"/>
              <a:t> </a:t>
            </a:r>
            <a:r>
              <a:rPr dirty="0" err="1"/>
              <a:t>się</a:t>
            </a:r>
            <a:r>
              <a:rPr dirty="0"/>
              <a:t> </a:t>
            </a:r>
            <a:r>
              <a:rPr dirty="0" err="1"/>
              <a:t>zapobiec</a:t>
            </a:r>
            <a:r>
              <a:rPr dirty="0"/>
              <a:t> </a:t>
            </a:r>
            <a:r>
              <a:rPr dirty="0" err="1"/>
              <a:t>rozbiciu</a:t>
            </a:r>
            <a:r>
              <a:rPr dirty="0"/>
              <a:t> </a:t>
            </a:r>
            <a:r>
              <a:rPr dirty="0" err="1"/>
              <a:t>rakiety</a:t>
            </a:r>
            <a:r>
              <a:rPr dirty="0"/>
              <a:t> SpaceX.</a:t>
            </a:r>
          </a:p>
        </p:txBody>
      </p:sp>
      <p:sp>
        <p:nvSpPr>
          <p:cNvPr id="4" name="Slide Number Placeholder 3">
            <a:extLst>
              <a:ext uri="{FF2B5EF4-FFF2-40B4-BE49-F238E27FC236}">
                <a16:creationId xmlns:a16="http://schemas.microsoft.com/office/drawing/2014/main" id="{A43B2D07-FBF2-9BB9-0911-576F0BBAC6B9}"/>
              </a:ext>
            </a:extLst>
          </p:cNvPr>
          <p:cNvSpPr>
            <a:spLocks noGrp="1"/>
          </p:cNvSpPr>
          <p:nvPr>
            <p:ph type="sldNum" sz="quarter" idx="12"/>
          </p:nvPr>
        </p:nvSpPr>
        <p:spPr/>
        <p:txBody>
          <a:bodyPr/>
          <a:lstStyle/>
          <a:p>
            <a:fld id="{C1FF6DA9-008F-8B48-92A6-B652298478BF}" type="slidenum">
              <a:rPr lang="en-US" smtClean="0"/>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pPr>
              <a:lnSpc>
                <a:spcPct val="90000"/>
              </a:lnSpc>
            </a:pPr>
            <a:r>
              <a:rPr lang="pl-PL" sz="3500"/>
              <a:t>Znaczenie Informacji Zwrotnej</a:t>
            </a:r>
          </a:p>
        </p:txBody>
      </p:sp>
      <p:sp>
        <p:nvSpPr>
          <p:cNvPr id="3" name="Content Placeholder 2"/>
          <p:cNvSpPr>
            <a:spLocks noGrp="1"/>
          </p:cNvSpPr>
          <p:nvPr>
            <p:ph idx="1"/>
          </p:nvPr>
        </p:nvSpPr>
        <p:spPr>
          <a:xfrm>
            <a:off x="571351" y="2743200"/>
            <a:ext cx="3485179" cy="3613149"/>
          </a:xfrm>
        </p:spPr>
        <p:txBody>
          <a:bodyPr anchor="ctr">
            <a:normAutofit/>
          </a:bodyPr>
          <a:lstStyle/>
          <a:p>
            <a:r>
              <a:rPr lang="pl-PL" sz="1700" dirty="0"/>
              <a:t>Kiedy wykonujemy krótkie zadanie, otrzymujemy różnorodne informacje zwrotne na temat tego, jak aplikacja ocenia naszą inteligencję i czy zrobiliśmy postępy. Jest to znaczące, ponieważ aplikacja nie udaje, że zrobiliśmy postępy tylko dlatego, że częściej z niej korzystamy.</a:t>
            </a:r>
          </a:p>
        </p:txBody>
      </p:sp>
      <p:pic>
        <p:nvPicPr>
          <p:cNvPr id="5" name="Picture 4" descr="Osoba obserwująca pusty telefon">
            <a:extLst>
              <a:ext uri="{FF2B5EF4-FFF2-40B4-BE49-F238E27FC236}">
                <a16:creationId xmlns:a16="http://schemas.microsoft.com/office/drawing/2014/main" id="{4A9371E3-0312-3E65-D08B-60B9808A63DA}"/>
              </a:ext>
            </a:extLst>
          </p:cNvPr>
          <p:cNvPicPr>
            <a:picLocks noChangeAspect="1"/>
          </p:cNvPicPr>
          <p:nvPr/>
        </p:nvPicPr>
        <p:blipFill>
          <a:blip r:embed="rId2"/>
          <a:srcRect l="43305" r="12145" b="-2"/>
          <a:stretch/>
        </p:blipFill>
        <p:spPr>
          <a:xfrm>
            <a:off x="4572000" y="1"/>
            <a:ext cx="4577118" cy="6858000"/>
          </a:xfrm>
          <a:prstGeom prst="rect">
            <a:avLst/>
          </a:prstGeom>
        </p:spPr>
      </p:pic>
      <p:sp>
        <p:nvSpPr>
          <p:cNvPr id="4" name="Slide Number Placeholder 3">
            <a:extLst>
              <a:ext uri="{FF2B5EF4-FFF2-40B4-BE49-F238E27FC236}">
                <a16:creationId xmlns:a16="http://schemas.microsoft.com/office/drawing/2014/main" id="{0CB0A747-0749-F770-D30F-1635BC56E760}"/>
              </a:ext>
            </a:extLst>
          </p:cNvPr>
          <p:cNvSpPr>
            <a:spLocks noGrp="1"/>
          </p:cNvSpPr>
          <p:nvPr>
            <p:ph type="sldNum" sz="quarter" idx="12"/>
          </p:nvPr>
        </p:nvSpPr>
        <p:spPr/>
        <p:txBody>
          <a:bodyPr/>
          <a:lstStyle/>
          <a:p>
            <a:fld id="{C1FF6DA9-008F-8B48-92A6-B652298478BF}" type="slidenum">
              <a:rPr lang="en-US" smtClean="0"/>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90722" y="329184"/>
            <a:ext cx="5170932" cy="1783080"/>
          </a:xfrm>
        </p:spPr>
        <p:txBody>
          <a:bodyPr anchor="b">
            <a:normAutofit/>
          </a:bodyPr>
          <a:lstStyle/>
          <a:p>
            <a:pPr>
              <a:lnSpc>
                <a:spcPct val="90000"/>
              </a:lnSpc>
            </a:pPr>
            <a:r>
              <a:rPr lang="pl-PL" sz="4000"/>
              <a:t>Różnorodność w Codziennych Wyzwaniach</a:t>
            </a:r>
          </a:p>
        </p:txBody>
      </p:sp>
      <p:pic>
        <p:nvPicPr>
          <p:cNvPr id="5" name="Picture 4" descr="Górny widok Sandwiches w tabeli">
            <a:extLst>
              <a:ext uri="{FF2B5EF4-FFF2-40B4-BE49-F238E27FC236}">
                <a16:creationId xmlns:a16="http://schemas.microsoft.com/office/drawing/2014/main" id="{173E1BE8-F38F-6DF3-1034-F72EF079CCFA}"/>
              </a:ext>
            </a:extLst>
          </p:cNvPr>
          <p:cNvPicPr>
            <a:picLocks noChangeAspect="1"/>
          </p:cNvPicPr>
          <p:nvPr/>
        </p:nvPicPr>
        <p:blipFill>
          <a:blip r:embed="rId2"/>
          <a:srcRect l="50560" r="19856" b="-2"/>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2" y="2706624"/>
            <a:ext cx="5170932" cy="3483864"/>
          </a:xfrm>
        </p:spPr>
        <p:txBody>
          <a:bodyPr>
            <a:normAutofit/>
          </a:bodyPr>
          <a:lstStyle/>
          <a:p>
            <a:r>
              <a:rPr lang="pl-PL" sz="1900"/>
              <a:t>Kolejnym aspektem jest nasza potrzeba różnorodności. Pragniemy urozmaiconych posiłków i różnorodnych środowisk. To działa na naszą korzyść, ponieważ wymaga od nas zmiany miejsc i doświadczeń, ale zbytnia różnorodność może być niebezpieczna. Strona Milieu Health oferuje codzienne wyzwania, jak 30-dniowe kursy na temat ograniczania bałaganu czy budowania nawyków żywieniowych.</a:t>
            </a:r>
          </a:p>
        </p:txBody>
      </p:sp>
      <p:sp>
        <p:nvSpPr>
          <p:cNvPr id="4" name="Slide Number Placeholder 3">
            <a:extLst>
              <a:ext uri="{FF2B5EF4-FFF2-40B4-BE49-F238E27FC236}">
                <a16:creationId xmlns:a16="http://schemas.microsoft.com/office/drawing/2014/main" id="{F8EC9DE7-69CB-6457-B81A-989DEB212A3E}"/>
              </a:ext>
            </a:extLst>
          </p:cNvPr>
          <p:cNvSpPr>
            <a:spLocks noGrp="1"/>
          </p:cNvSpPr>
          <p:nvPr>
            <p:ph type="sldNum" sz="quarter" idx="12"/>
          </p:nvPr>
        </p:nvSpPr>
        <p:spPr/>
        <p:txBody>
          <a:bodyPr/>
          <a:lstStyle/>
          <a:p>
            <a:fld id="{C1FF6DA9-008F-8B48-92A6-B652298478BF}" type="slidenum">
              <a:rPr lang="en-US" smtClean="0"/>
              <a:t>6</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Autentyczna Ocena Wyników</a:t>
            </a:r>
          </a:p>
        </p:txBody>
      </p:sp>
      <p:sp>
        <p:nvSpPr>
          <p:cNvPr id="3" name="Content Placeholder 2"/>
          <p:cNvSpPr>
            <a:spLocks noGrp="1"/>
          </p:cNvSpPr>
          <p:nvPr>
            <p:ph idx="1"/>
          </p:nvPr>
        </p:nvSpPr>
        <p:spPr/>
        <p:txBody>
          <a:bodyPr/>
          <a:lstStyle/>
          <a:p>
            <a:r>
              <a:rPr dirty="0" err="1"/>
              <a:t>Czasami</a:t>
            </a:r>
            <a:r>
              <a:rPr dirty="0"/>
              <a:t> </a:t>
            </a:r>
            <a:r>
              <a:rPr dirty="0" err="1"/>
              <a:t>wynik</a:t>
            </a:r>
            <a:r>
              <a:rPr dirty="0"/>
              <a:t> </a:t>
            </a:r>
            <a:r>
              <a:rPr dirty="0" err="1"/>
              <a:t>rzeczywiście</a:t>
            </a:r>
            <a:r>
              <a:rPr dirty="0"/>
              <a:t> </a:t>
            </a:r>
            <a:r>
              <a:rPr dirty="0" err="1"/>
              <a:t>się</a:t>
            </a:r>
            <a:r>
              <a:rPr dirty="0"/>
              <a:t> </a:t>
            </a:r>
            <a:r>
              <a:rPr dirty="0" err="1"/>
              <a:t>pogarsza</a:t>
            </a:r>
            <a:r>
              <a:rPr dirty="0"/>
              <a:t>, co </a:t>
            </a:r>
            <a:r>
              <a:rPr dirty="0" err="1"/>
              <a:t>stanowi</a:t>
            </a:r>
            <a:r>
              <a:rPr dirty="0"/>
              <a:t> </a:t>
            </a:r>
            <a:r>
              <a:rPr dirty="0" err="1"/>
              <a:t>prawdziwą</a:t>
            </a:r>
            <a:r>
              <a:rPr dirty="0"/>
              <a:t> </a:t>
            </a:r>
            <a:r>
              <a:rPr dirty="0" err="1"/>
              <a:t>informację</a:t>
            </a:r>
            <a:r>
              <a:rPr dirty="0"/>
              <a:t> </a:t>
            </a:r>
            <a:r>
              <a:rPr dirty="0" err="1"/>
              <a:t>zwrotną</a:t>
            </a:r>
            <a:r>
              <a:rPr dirty="0"/>
              <a:t> </a:t>
            </a:r>
            <a:r>
              <a:rPr dirty="0" err="1"/>
              <a:t>na</a:t>
            </a:r>
            <a:r>
              <a:rPr dirty="0"/>
              <a:t> </a:t>
            </a:r>
            <a:r>
              <a:rPr dirty="0" err="1"/>
              <a:t>temat</a:t>
            </a:r>
            <a:r>
              <a:rPr dirty="0"/>
              <a:t> </a:t>
            </a:r>
            <a:r>
              <a:rPr dirty="0" err="1"/>
              <a:t>tego</a:t>
            </a:r>
            <a:r>
              <a:rPr dirty="0"/>
              <a:t>, jak </a:t>
            </a:r>
            <a:r>
              <a:rPr dirty="0" err="1"/>
              <a:t>dobrze</a:t>
            </a:r>
            <a:r>
              <a:rPr dirty="0"/>
              <a:t> </a:t>
            </a:r>
            <a:r>
              <a:rPr dirty="0" err="1"/>
              <a:t>nam</a:t>
            </a:r>
            <a:r>
              <a:rPr dirty="0"/>
              <a:t> </a:t>
            </a:r>
            <a:r>
              <a:rPr dirty="0" err="1"/>
              <a:t>poszło</a:t>
            </a:r>
            <a:r>
              <a:rPr dirty="0"/>
              <a:t> </a:t>
            </a:r>
            <a:r>
              <a:rPr dirty="0" err="1"/>
              <a:t>danego</a:t>
            </a:r>
            <a:r>
              <a:rPr dirty="0"/>
              <a:t> </a:t>
            </a:r>
            <a:r>
              <a:rPr dirty="0" err="1"/>
              <a:t>dnia</a:t>
            </a:r>
            <a:r>
              <a:rPr dirty="0"/>
              <a:t>. </a:t>
            </a:r>
            <a:endParaRPr lang="pl-PL" dirty="0"/>
          </a:p>
          <a:p>
            <a:r>
              <a:rPr dirty="0" err="1"/>
              <a:t>Wiemy</a:t>
            </a:r>
            <a:r>
              <a:rPr dirty="0"/>
              <a:t>, </a:t>
            </a:r>
            <a:r>
              <a:rPr dirty="0" err="1"/>
              <a:t>że</a:t>
            </a:r>
            <a:r>
              <a:rPr dirty="0"/>
              <a:t> </a:t>
            </a:r>
            <a:r>
              <a:rPr dirty="0" err="1"/>
              <a:t>czasami</a:t>
            </a:r>
            <a:r>
              <a:rPr dirty="0"/>
              <a:t> po </a:t>
            </a:r>
            <a:r>
              <a:rPr dirty="0" err="1"/>
              <a:t>prostu</a:t>
            </a:r>
            <a:r>
              <a:rPr dirty="0"/>
              <a:t> </a:t>
            </a:r>
            <a:r>
              <a:rPr dirty="0" err="1"/>
              <a:t>wypadniemy</a:t>
            </a:r>
            <a:r>
              <a:rPr dirty="0"/>
              <a:t> </a:t>
            </a:r>
            <a:r>
              <a:rPr dirty="0" err="1"/>
              <a:t>gorzej</a:t>
            </a:r>
            <a:r>
              <a:rPr dirty="0"/>
              <a:t>.</a:t>
            </a:r>
          </a:p>
        </p:txBody>
      </p:sp>
      <p:sp>
        <p:nvSpPr>
          <p:cNvPr id="4" name="Slide Number Placeholder 3">
            <a:extLst>
              <a:ext uri="{FF2B5EF4-FFF2-40B4-BE49-F238E27FC236}">
                <a16:creationId xmlns:a16="http://schemas.microsoft.com/office/drawing/2014/main" id="{3B1E829D-0C5F-733C-E042-96B16F703293}"/>
              </a:ext>
            </a:extLst>
          </p:cNvPr>
          <p:cNvSpPr>
            <a:spLocks noGrp="1"/>
          </p:cNvSpPr>
          <p:nvPr>
            <p:ph type="sldNum" sz="quarter" idx="12"/>
          </p:nvPr>
        </p:nvSpPr>
        <p:spPr/>
        <p:txBody>
          <a:bodyPr/>
          <a:lstStyle/>
          <a:p>
            <a:fld id="{C1FF6DA9-008F-8B48-92A6-B652298478BF}" type="slidenum">
              <a:rPr lang="en-US" smtClean="0"/>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a:bodyPr>
          <a:lstStyle/>
          <a:p>
            <a:r>
              <a:rPr lang="pl-PL" sz="3500">
                <a:solidFill>
                  <a:srgbClr val="FFFFFF"/>
                </a:solidFill>
              </a:rPr>
              <a:t>Motywacja a Miopijna Awersja do Strat</a:t>
            </a:r>
          </a:p>
        </p:txBody>
      </p:sp>
      <p:graphicFrame>
        <p:nvGraphicFramePr>
          <p:cNvPr id="17" name="Content Placeholder 2">
            <a:extLst>
              <a:ext uri="{FF2B5EF4-FFF2-40B4-BE49-F238E27FC236}">
                <a16:creationId xmlns:a16="http://schemas.microsoft.com/office/drawing/2014/main" id="{1DFDA9FC-1A25-027C-A0DD-7BFED3F9E77D}"/>
              </a:ext>
            </a:extLst>
          </p:cNvPr>
          <p:cNvGraphicFramePr>
            <a:graphicFrameLocks noGrp="1"/>
          </p:cNvGraphicFramePr>
          <p:nvPr>
            <p:ph idx="1"/>
            <p:extLst>
              <p:ext uri="{D42A27DB-BD31-4B8C-83A1-F6EECF244321}">
                <p14:modId xmlns:p14="http://schemas.microsoft.com/office/powerpoint/2010/main" val="1494335929"/>
              </p:ext>
            </p:extLst>
          </p:nvPr>
        </p:nvGraphicFramePr>
        <p:xfrm>
          <a:off x="483042" y="2112579"/>
          <a:ext cx="8195871"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720722E-67F0-94C8-A443-81BE10081404}"/>
              </a:ext>
            </a:extLst>
          </p:cNvPr>
          <p:cNvSpPr>
            <a:spLocks noGrp="1"/>
          </p:cNvSpPr>
          <p:nvPr>
            <p:ph type="sldNum" sz="quarter" idx="12"/>
          </p:nvPr>
        </p:nvSpPr>
        <p:spPr/>
        <p:txBody>
          <a:bodyPr/>
          <a:lstStyle/>
          <a:p>
            <a:fld id="{C1FF6DA9-008F-8B48-92A6-B652298478BF}" type="slidenum">
              <a:rPr lang="en-US" smtClean="0"/>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01417" y="1138036"/>
            <a:ext cx="4083287" cy="1402470"/>
          </a:xfrm>
        </p:spPr>
        <p:txBody>
          <a:bodyPr anchor="t">
            <a:normAutofit/>
          </a:bodyPr>
          <a:lstStyle/>
          <a:p>
            <a:r>
              <a:rPr lang="pl-PL" sz="2800"/>
              <a:t>Pętle Nagród i Natychmiastowa Informacja Zwrotna</a:t>
            </a:r>
          </a:p>
        </p:txBody>
      </p:sp>
      <p:pic>
        <p:nvPicPr>
          <p:cNvPr id="5" name="Picture 4">
            <a:extLst>
              <a:ext uri="{FF2B5EF4-FFF2-40B4-BE49-F238E27FC236}">
                <a16:creationId xmlns:a16="http://schemas.microsoft.com/office/drawing/2014/main" id="{40E97398-B3A2-FB1A-753D-70E7CE9384EF}"/>
              </a:ext>
            </a:extLst>
          </p:cNvPr>
          <p:cNvPicPr>
            <a:picLocks noChangeAspect="1"/>
          </p:cNvPicPr>
          <p:nvPr/>
        </p:nvPicPr>
        <p:blipFill>
          <a:blip r:embed="rId2"/>
          <a:srcRect l="31878" r="36434"/>
          <a:stretch/>
        </p:blipFill>
        <p:spPr>
          <a:xfrm>
            <a:off x="20" y="10"/>
            <a:ext cx="3863363"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78772" y="871146"/>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401417" y="2551176"/>
            <a:ext cx="4083287" cy="3591207"/>
          </a:xfrm>
        </p:spPr>
        <p:txBody>
          <a:bodyPr>
            <a:normAutofit/>
          </a:bodyPr>
          <a:lstStyle/>
          <a:p>
            <a:r>
              <a:rPr lang="pl-PL" sz="1700" dirty="0"/>
              <a:t>Kiedy dostajemy te zadania, znajdujemy się w różnych pętlach nagród, o których porozmawiamy później. </a:t>
            </a:r>
          </a:p>
          <a:p>
            <a:r>
              <a:rPr lang="pl-PL" sz="1700" dirty="0"/>
              <a:t>Ale równocześnie otrzymujemy natychmiastową informację zwrotną.</a:t>
            </a:r>
          </a:p>
        </p:txBody>
      </p:sp>
      <p:sp>
        <p:nvSpPr>
          <p:cNvPr id="4" name="Slide Number Placeholder 3">
            <a:extLst>
              <a:ext uri="{FF2B5EF4-FFF2-40B4-BE49-F238E27FC236}">
                <a16:creationId xmlns:a16="http://schemas.microsoft.com/office/drawing/2014/main" id="{204969BC-2355-C527-4FDF-AC56A026B7AF}"/>
              </a:ext>
            </a:extLst>
          </p:cNvPr>
          <p:cNvSpPr>
            <a:spLocks noGrp="1"/>
          </p:cNvSpPr>
          <p:nvPr>
            <p:ph type="sldNum" sz="quarter" idx="12"/>
          </p:nvPr>
        </p:nvSpPr>
        <p:spPr/>
        <p:txBody>
          <a:bodyPr/>
          <a:lstStyle/>
          <a:p>
            <a:fld id="{C1FF6DA9-008F-8B48-92A6-B652298478BF}" type="slidenum">
              <a:rPr lang="en-US" smtClean="0"/>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01417" y="1138036"/>
            <a:ext cx="4083287" cy="1402470"/>
          </a:xfrm>
        </p:spPr>
        <p:txBody>
          <a:bodyPr anchor="t">
            <a:normAutofit/>
          </a:bodyPr>
          <a:lstStyle/>
          <a:p>
            <a:r>
              <a:rPr lang="pl-PL" sz="2800"/>
              <a:t>Wielozmysłowa Informacja Zwrotna</a:t>
            </a:r>
          </a:p>
        </p:txBody>
      </p:sp>
      <p:pic>
        <p:nvPicPr>
          <p:cNvPr id="5" name="Picture 4">
            <a:extLst>
              <a:ext uri="{FF2B5EF4-FFF2-40B4-BE49-F238E27FC236}">
                <a16:creationId xmlns:a16="http://schemas.microsoft.com/office/drawing/2014/main" id="{FFC09EDD-03CB-B1EF-F74E-9B7365FF6BCC}"/>
              </a:ext>
            </a:extLst>
          </p:cNvPr>
          <p:cNvPicPr>
            <a:picLocks noChangeAspect="1"/>
          </p:cNvPicPr>
          <p:nvPr/>
        </p:nvPicPr>
        <p:blipFill>
          <a:blip r:embed="rId2"/>
          <a:srcRect l="40884" r="27428"/>
          <a:stretch/>
        </p:blipFill>
        <p:spPr>
          <a:xfrm>
            <a:off x="20" y="10"/>
            <a:ext cx="3863363"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78772" y="871146"/>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401417" y="2551176"/>
            <a:ext cx="4083287" cy="3591207"/>
          </a:xfrm>
        </p:spPr>
        <p:txBody>
          <a:bodyPr>
            <a:normAutofit/>
          </a:bodyPr>
          <a:lstStyle/>
          <a:p>
            <a:r>
              <a:rPr lang="pl-PL" sz="1700" dirty="0"/>
              <a:t>Co jest ciekawe, to fakt, że informacja ta jest wielozmysłowa. </a:t>
            </a:r>
          </a:p>
          <a:p>
            <a:r>
              <a:rPr lang="pl-PL" sz="1700" dirty="0"/>
              <a:t>Nie tylko widzimy fajne animacje, ale także słyszymy dźwięki, a aplikacja jest bardzo jasna i pełna kolorów, co sprawia, że jest zabawna.</a:t>
            </a:r>
          </a:p>
        </p:txBody>
      </p:sp>
      <p:sp>
        <p:nvSpPr>
          <p:cNvPr id="4" name="Slide Number Placeholder 3">
            <a:extLst>
              <a:ext uri="{FF2B5EF4-FFF2-40B4-BE49-F238E27FC236}">
                <a16:creationId xmlns:a16="http://schemas.microsoft.com/office/drawing/2014/main" id="{63EBDF6C-BE8F-0B91-9AAE-E6E458875BD3}"/>
              </a:ext>
            </a:extLst>
          </p:cNvPr>
          <p:cNvSpPr>
            <a:spLocks noGrp="1"/>
          </p:cNvSpPr>
          <p:nvPr>
            <p:ph type="sldNum" sz="quarter" idx="12"/>
          </p:nvPr>
        </p:nvSpPr>
        <p:spPr/>
        <p:txBody>
          <a:bodyPr/>
          <a:lstStyle/>
          <a:p>
            <a:fld id="{C1FF6DA9-008F-8B48-92A6-B652298478BF}" type="slidenum">
              <a:rPr lang="en-US" smtClean="0"/>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Sukcesy i Dźwięki oraz Animacje</a:t>
            </a:r>
          </a:p>
        </p:txBody>
      </p:sp>
      <p:sp>
        <p:nvSpPr>
          <p:cNvPr id="3" name="Content Placeholder 2"/>
          <p:cNvSpPr>
            <a:spLocks noGrp="1"/>
          </p:cNvSpPr>
          <p:nvPr>
            <p:ph idx="1"/>
          </p:nvPr>
        </p:nvSpPr>
        <p:spPr/>
        <p:txBody>
          <a:bodyPr/>
          <a:lstStyle/>
          <a:p>
            <a:r>
              <a:rPr dirty="0" err="1"/>
              <a:t>Kiedy</a:t>
            </a:r>
            <a:r>
              <a:rPr dirty="0"/>
              <a:t> </a:t>
            </a:r>
            <a:r>
              <a:rPr dirty="0" err="1"/>
              <a:t>słyszymy</a:t>
            </a:r>
            <a:r>
              <a:rPr dirty="0"/>
              <a:t> </a:t>
            </a:r>
            <a:r>
              <a:rPr dirty="0" err="1"/>
              <a:t>te</a:t>
            </a:r>
            <a:r>
              <a:rPr dirty="0"/>
              <a:t> </a:t>
            </a:r>
            <a:r>
              <a:rPr dirty="0" err="1"/>
              <a:t>pozytywne</a:t>
            </a:r>
            <a:r>
              <a:rPr dirty="0"/>
              <a:t> </a:t>
            </a:r>
            <a:r>
              <a:rPr dirty="0" err="1"/>
              <a:t>dźwięki</a:t>
            </a:r>
            <a:r>
              <a:rPr dirty="0"/>
              <a:t> </a:t>
            </a:r>
            <a:r>
              <a:rPr dirty="0" err="1"/>
              <a:t>i</a:t>
            </a:r>
            <a:r>
              <a:rPr dirty="0"/>
              <a:t> </a:t>
            </a:r>
            <a:r>
              <a:rPr dirty="0" err="1"/>
              <a:t>widzimy</a:t>
            </a:r>
            <a:r>
              <a:rPr dirty="0"/>
              <a:t> </a:t>
            </a:r>
            <a:r>
              <a:rPr dirty="0" err="1"/>
              <a:t>animacje</a:t>
            </a:r>
            <a:r>
              <a:rPr dirty="0"/>
              <a:t>, </a:t>
            </a:r>
            <a:r>
              <a:rPr dirty="0" err="1"/>
              <a:t>kojarzymy</a:t>
            </a:r>
            <a:r>
              <a:rPr dirty="0"/>
              <a:t> je z </a:t>
            </a:r>
            <a:r>
              <a:rPr dirty="0" err="1"/>
              <a:t>uczuciem</a:t>
            </a:r>
            <a:r>
              <a:rPr dirty="0"/>
              <a:t> </a:t>
            </a:r>
            <a:r>
              <a:rPr dirty="0" err="1"/>
              <a:t>satysfakcji</a:t>
            </a:r>
            <a:r>
              <a:rPr dirty="0"/>
              <a:t> z </a:t>
            </a:r>
            <a:r>
              <a:rPr dirty="0" err="1"/>
              <a:t>ukończenia</a:t>
            </a:r>
            <a:r>
              <a:rPr dirty="0"/>
              <a:t> </a:t>
            </a:r>
            <a:r>
              <a:rPr dirty="0" err="1"/>
              <a:t>zadania</a:t>
            </a:r>
            <a:r>
              <a:rPr dirty="0"/>
              <a:t>. </a:t>
            </a:r>
            <a:endParaRPr lang="pl-PL" dirty="0"/>
          </a:p>
          <a:p>
            <a:r>
              <a:rPr dirty="0"/>
              <a:t>A </a:t>
            </a:r>
            <a:r>
              <a:rPr dirty="0" err="1"/>
              <a:t>gdy</a:t>
            </a:r>
            <a:r>
              <a:rPr dirty="0"/>
              <a:t> </a:t>
            </a:r>
            <a:r>
              <a:rPr dirty="0" err="1"/>
              <a:t>wykonujemy</a:t>
            </a:r>
            <a:r>
              <a:rPr dirty="0"/>
              <a:t> </a:t>
            </a:r>
            <a:r>
              <a:rPr dirty="0" err="1"/>
              <a:t>kolejne</a:t>
            </a:r>
            <a:r>
              <a:rPr dirty="0"/>
              <a:t> </a:t>
            </a:r>
            <a:r>
              <a:rPr dirty="0" err="1"/>
              <a:t>zadania</a:t>
            </a:r>
            <a:r>
              <a:rPr dirty="0"/>
              <a:t>, </a:t>
            </a:r>
            <a:r>
              <a:rPr dirty="0" err="1"/>
              <a:t>czujemy</a:t>
            </a:r>
            <a:r>
              <a:rPr dirty="0"/>
              <a:t> </a:t>
            </a:r>
            <a:r>
              <a:rPr dirty="0" err="1"/>
              <a:t>podwójną</a:t>
            </a:r>
            <a:r>
              <a:rPr dirty="0"/>
              <a:t> </a:t>
            </a:r>
            <a:r>
              <a:rPr dirty="0" err="1"/>
              <a:t>satysfakcję</a:t>
            </a:r>
            <a:r>
              <a:rPr dirty="0"/>
              <a:t>, </a:t>
            </a:r>
            <a:r>
              <a:rPr dirty="0" err="1"/>
              <a:t>ponieważ</a:t>
            </a:r>
            <a:r>
              <a:rPr dirty="0"/>
              <a:t> </a:t>
            </a:r>
            <a:r>
              <a:rPr dirty="0" err="1"/>
              <a:t>dźwięki</a:t>
            </a:r>
            <a:r>
              <a:rPr dirty="0"/>
              <a:t> </a:t>
            </a:r>
            <a:r>
              <a:rPr dirty="0" err="1"/>
              <a:t>i</a:t>
            </a:r>
            <a:r>
              <a:rPr dirty="0"/>
              <a:t> </a:t>
            </a:r>
            <a:r>
              <a:rPr dirty="0" err="1"/>
              <a:t>animacje</a:t>
            </a:r>
            <a:r>
              <a:rPr dirty="0"/>
              <a:t> </a:t>
            </a:r>
            <a:r>
              <a:rPr dirty="0" err="1"/>
              <a:t>przypominają</a:t>
            </a:r>
            <a:r>
              <a:rPr dirty="0"/>
              <a:t> </a:t>
            </a:r>
            <a:r>
              <a:rPr dirty="0" err="1"/>
              <a:t>nam</a:t>
            </a:r>
            <a:r>
              <a:rPr dirty="0"/>
              <a:t> o </a:t>
            </a:r>
            <a:r>
              <a:rPr dirty="0" err="1"/>
              <a:t>poprzednich</a:t>
            </a:r>
            <a:r>
              <a:rPr dirty="0"/>
              <a:t> </a:t>
            </a:r>
            <a:r>
              <a:rPr dirty="0" err="1"/>
              <a:t>sukcesach</a:t>
            </a:r>
            <a:r>
              <a:rPr dirty="0"/>
              <a:t>.</a:t>
            </a:r>
          </a:p>
        </p:txBody>
      </p:sp>
      <p:sp>
        <p:nvSpPr>
          <p:cNvPr id="4" name="Slide Number Placeholder 3">
            <a:extLst>
              <a:ext uri="{FF2B5EF4-FFF2-40B4-BE49-F238E27FC236}">
                <a16:creationId xmlns:a16="http://schemas.microsoft.com/office/drawing/2014/main" id="{73EF45FA-008A-E552-F01B-92E2519FDE41}"/>
              </a:ext>
            </a:extLst>
          </p:cNvPr>
          <p:cNvSpPr>
            <a:spLocks noGrp="1"/>
          </p:cNvSpPr>
          <p:nvPr>
            <p:ph type="sldNum" sz="quarter" idx="12"/>
          </p:nvPr>
        </p:nvSpPr>
        <p:spPr/>
        <p:txBody>
          <a:bodyPr/>
          <a:lstStyle/>
          <a:p>
            <a:fld id="{C1FF6DA9-008F-8B48-92A6-B652298478BF}" type="slidenum">
              <a:rPr lang="en-US" smtClean="0"/>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352" y="350196"/>
            <a:ext cx="3485178" cy="1624520"/>
          </a:xfrm>
        </p:spPr>
        <p:txBody>
          <a:bodyPr anchor="ctr">
            <a:normAutofit/>
          </a:bodyPr>
          <a:lstStyle/>
          <a:p>
            <a:r>
              <a:rPr lang="pl-PL" sz="3200"/>
              <a:t>Znaczenie Informacji Zwrotnej dla Emocji</a:t>
            </a:r>
          </a:p>
        </p:txBody>
      </p:sp>
      <p:sp>
        <p:nvSpPr>
          <p:cNvPr id="3" name="Content Placeholder 2"/>
          <p:cNvSpPr>
            <a:spLocks noGrp="1"/>
          </p:cNvSpPr>
          <p:nvPr>
            <p:ph idx="1"/>
          </p:nvPr>
        </p:nvSpPr>
        <p:spPr>
          <a:xfrm>
            <a:off x="571351" y="2743200"/>
            <a:ext cx="3485179" cy="3613149"/>
          </a:xfrm>
        </p:spPr>
        <p:txBody>
          <a:bodyPr anchor="ctr">
            <a:normAutofit/>
          </a:bodyPr>
          <a:lstStyle/>
          <a:p>
            <a:r>
              <a:rPr lang="pl-PL" sz="1700" dirty="0"/>
              <a:t>Pozytywna informacja zwrotna, czyli wzmocnienie, nie powinna odwoływać się jedynie do naszego intelektu, ale także do emocji. </a:t>
            </a:r>
          </a:p>
          <a:p>
            <a:r>
              <a:rPr lang="pl-PL" sz="1700" dirty="0"/>
              <a:t>Powinniśmy zaspokajać nasze emocje za pomocą wrażeń wizualnych i dźwiękowych, stosując podejście wielozmysłowe – dokładnie tak, jak to robi aplikacja </a:t>
            </a:r>
            <a:r>
              <a:rPr lang="pl-PL" sz="1700" dirty="0" err="1"/>
              <a:t>Elevate</a:t>
            </a:r>
            <a:r>
              <a:rPr lang="pl-PL" sz="1700" dirty="0"/>
              <a:t>.</a:t>
            </a:r>
          </a:p>
        </p:txBody>
      </p:sp>
      <p:pic>
        <p:nvPicPr>
          <p:cNvPr id="13" name="Picture 12" descr="Lina zawiązana na starej drewnianej poręczy">
            <a:extLst>
              <a:ext uri="{FF2B5EF4-FFF2-40B4-BE49-F238E27FC236}">
                <a16:creationId xmlns:a16="http://schemas.microsoft.com/office/drawing/2014/main" id="{FB69DDE6-D930-5144-1B49-29623FD01BD5}"/>
              </a:ext>
            </a:extLst>
          </p:cNvPr>
          <p:cNvPicPr>
            <a:picLocks noChangeAspect="1"/>
          </p:cNvPicPr>
          <p:nvPr/>
        </p:nvPicPr>
        <p:blipFill>
          <a:blip r:embed="rId2"/>
          <a:srcRect l="39980" r="15470" b="-2"/>
          <a:stretch/>
        </p:blipFill>
        <p:spPr>
          <a:xfrm>
            <a:off x="4572000" y="1"/>
            <a:ext cx="4577118" cy="6858000"/>
          </a:xfrm>
          <a:prstGeom prst="rect">
            <a:avLst/>
          </a:prstGeom>
        </p:spPr>
      </p:pic>
      <p:sp>
        <p:nvSpPr>
          <p:cNvPr id="4" name="Slide Number Placeholder 3">
            <a:extLst>
              <a:ext uri="{FF2B5EF4-FFF2-40B4-BE49-F238E27FC236}">
                <a16:creationId xmlns:a16="http://schemas.microsoft.com/office/drawing/2014/main" id="{DBB0DFB3-AFF7-8F10-1F2A-CF4A3AF51905}"/>
              </a:ext>
            </a:extLst>
          </p:cNvPr>
          <p:cNvSpPr>
            <a:spLocks noGrp="1"/>
          </p:cNvSpPr>
          <p:nvPr>
            <p:ph type="sldNum" sz="quarter" idx="12"/>
          </p:nvPr>
        </p:nvSpPr>
        <p:spPr/>
        <p:txBody>
          <a:bodyPr/>
          <a:lstStyle/>
          <a:p>
            <a:fld id="{C1FF6DA9-008F-8B48-92A6-B652298478BF}" type="slidenum">
              <a:rPr lang="en-US" smtClean="0"/>
              <a:t>65</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01417" y="1138036"/>
            <a:ext cx="4083287" cy="1402470"/>
          </a:xfrm>
        </p:spPr>
        <p:txBody>
          <a:bodyPr anchor="t">
            <a:normAutofit/>
          </a:bodyPr>
          <a:lstStyle/>
          <a:p>
            <a:r>
              <a:rPr lang="pl-PL" sz="2800"/>
              <a:t>Pasek Postępu na LinkedIn – Wprowadzenie</a:t>
            </a:r>
          </a:p>
        </p:txBody>
      </p:sp>
      <p:pic>
        <p:nvPicPr>
          <p:cNvPr id="5" name="Picture 4" descr="Torba i terminarz">
            <a:extLst>
              <a:ext uri="{FF2B5EF4-FFF2-40B4-BE49-F238E27FC236}">
                <a16:creationId xmlns:a16="http://schemas.microsoft.com/office/drawing/2014/main" id="{2CF059D6-1346-E27F-A0BB-9C4624049C1A}"/>
              </a:ext>
            </a:extLst>
          </p:cNvPr>
          <p:cNvPicPr>
            <a:picLocks noChangeAspect="1"/>
          </p:cNvPicPr>
          <p:nvPr/>
        </p:nvPicPr>
        <p:blipFill>
          <a:blip r:embed="rId2"/>
          <a:srcRect l="52852" r="9545" b="-1"/>
          <a:stretch/>
        </p:blipFill>
        <p:spPr>
          <a:xfrm>
            <a:off x="20" y="10"/>
            <a:ext cx="3863363"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78772" y="871146"/>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401417" y="2551176"/>
            <a:ext cx="4083287" cy="3591207"/>
          </a:xfrm>
        </p:spPr>
        <p:txBody>
          <a:bodyPr>
            <a:normAutofit/>
          </a:bodyPr>
          <a:lstStyle/>
          <a:p>
            <a:r>
              <a:rPr lang="pl-PL" sz="1700" dirty="0"/>
              <a:t>Prawdopodobnie najbardziej powszechnym przykładem gamifikacji jest pasek postępu na LinkedIn. </a:t>
            </a:r>
          </a:p>
          <a:p>
            <a:r>
              <a:rPr lang="pl-PL" sz="1700" dirty="0"/>
              <a:t>Pasek postępu jest popularny, ponieważ jest niezwykle łatwy do zmierzenia.</a:t>
            </a:r>
          </a:p>
        </p:txBody>
      </p:sp>
      <p:sp>
        <p:nvSpPr>
          <p:cNvPr id="4" name="Slide Number Placeholder 3">
            <a:extLst>
              <a:ext uri="{FF2B5EF4-FFF2-40B4-BE49-F238E27FC236}">
                <a16:creationId xmlns:a16="http://schemas.microsoft.com/office/drawing/2014/main" id="{DD2AB6A9-6942-8EA8-15CC-21FF592AF47B}"/>
              </a:ext>
            </a:extLst>
          </p:cNvPr>
          <p:cNvSpPr>
            <a:spLocks noGrp="1"/>
          </p:cNvSpPr>
          <p:nvPr>
            <p:ph type="sldNum" sz="quarter" idx="12"/>
          </p:nvPr>
        </p:nvSpPr>
        <p:spPr/>
        <p:txBody>
          <a:bodyPr/>
          <a:lstStyle/>
          <a:p>
            <a:fld id="{C1FF6DA9-008F-8B48-92A6-B652298478BF}" type="slidenum">
              <a:rPr lang="en-US" smtClean="0"/>
              <a:t>66</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Motywacja Do Ukończenia Profilu</a:t>
            </a:r>
          </a:p>
        </p:txBody>
      </p:sp>
      <p:sp>
        <p:nvSpPr>
          <p:cNvPr id="3" name="Content Placeholder 2"/>
          <p:cNvSpPr>
            <a:spLocks noGrp="1"/>
          </p:cNvSpPr>
          <p:nvPr>
            <p:ph idx="1"/>
          </p:nvPr>
        </p:nvSpPr>
        <p:spPr/>
        <p:txBody>
          <a:bodyPr/>
          <a:lstStyle/>
          <a:p>
            <a:r>
              <a:t>LinkedIn poinformował, że od czasu dodania paska postępu, liczba osób, które zdecydowały się na pełne uzupełnienie profilu, znacząco wzrosła. Wprowadzono także funkcje wskazujące, co należy zrobić, aby przesunąć pasek dalej.</a:t>
            </a:r>
          </a:p>
        </p:txBody>
      </p:sp>
      <p:sp>
        <p:nvSpPr>
          <p:cNvPr id="4" name="Slide Number Placeholder 3">
            <a:extLst>
              <a:ext uri="{FF2B5EF4-FFF2-40B4-BE49-F238E27FC236}">
                <a16:creationId xmlns:a16="http://schemas.microsoft.com/office/drawing/2014/main" id="{19EBEE6B-1F75-5C43-1638-34170A805E1E}"/>
              </a:ext>
            </a:extLst>
          </p:cNvPr>
          <p:cNvSpPr>
            <a:spLocks noGrp="1"/>
          </p:cNvSpPr>
          <p:nvPr>
            <p:ph type="sldNum" sz="quarter" idx="12"/>
          </p:nvPr>
        </p:nvSpPr>
        <p:spPr/>
        <p:txBody>
          <a:bodyPr/>
          <a:lstStyle/>
          <a:p>
            <a:fld id="{C1FF6DA9-008F-8B48-92A6-B652298478BF}" type="slidenum">
              <a:rPr lang="en-US" smtClean="0"/>
              <a:t>67</a:t>
            </a:fld>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01417" y="1138036"/>
            <a:ext cx="4083287" cy="1402470"/>
          </a:xfrm>
        </p:spPr>
        <p:txBody>
          <a:bodyPr anchor="t">
            <a:normAutofit/>
          </a:bodyPr>
          <a:lstStyle/>
          <a:p>
            <a:r>
              <a:rPr lang="pl-PL" sz="2800"/>
              <a:t>Wizualna Wskazówka – Pasek Postępu</a:t>
            </a:r>
          </a:p>
        </p:txBody>
      </p:sp>
      <p:pic>
        <p:nvPicPr>
          <p:cNvPr id="5" name="Picture 4">
            <a:extLst>
              <a:ext uri="{FF2B5EF4-FFF2-40B4-BE49-F238E27FC236}">
                <a16:creationId xmlns:a16="http://schemas.microsoft.com/office/drawing/2014/main" id="{6C1AFB4C-7141-5340-313B-68A96C80590D}"/>
              </a:ext>
            </a:extLst>
          </p:cNvPr>
          <p:cNvPicPr>
            <a:picLocks noChangeAspect="1"/>
          </p:cNvPicPr>
          <p:nvPr/>
        </p:nvPicPr>
        <p:blipFill>
          <a:blip r:embed="rId2"/>
          <a:srcRect l="42059" r="26253"/>
          <a:stretch/>
        </p:blipFill>
        <p:spPr>
          <a:xfrm>
            <a:off x="20" y="10"/>
            <a:ext cx="3863363"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78772" y="871146"/>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401417" y="2551176"/>
            <a:ext cx="4083287" cy="3591207"/>
          </a:xfrm>
        </p:spPr>
        <p:txBody>
          <a:bodyPr>
            <a:normAutofit/>
          </a:bodyPr>
          <a:lstStyle/>
          <a:p>
            <a:r>
              <a:rPr lang="pl-PL" sz="1700"/>
              <a:t>Pasek postępu jest genialną wizualną wskazówką, która działa jak kropka mówiąca, że zadanie zostało ukończone. Użytkownik może czuć, że zadanie zostało ukończone zgodnie z oczekiwaniami LinkedIn.</a:t>
            </a:r>
          </a:p>
        </p:txBody>
      </p:sp>
      <p:sp>
        <p:nvSpPr>
          <p:cNvPr id="4" name="Slide Number Placeholder 3">
            <a:extLst>
              <a:ext uri="{FF2B5EF4-FFF2-40B4-BE49-F238E27FC236}">
                <a16:creationId xmlns:a16="http://schemas.microsoft.com/office/drawing/2014/main" id="{17B09955-34F8-90AD-D20C-1AC5E61F0745}"/>
              </a:ext>
            </a:extLst>
          </p:cNvPr>
          <p:cNvSpPr>
            <a:spLocks noGrp="1"/>
          </p:cNvSpPr>
          <p:nvPr>
            <p:ph type="sldNum" sz="quarter" idx="12"/>
          </p:nvPr>
        </p:nvSpPr>
        <p:spPr/>
        <p:txBody>
          <a:bodyPr/>
          <a:lstStyle/>
          <a:p>
            <a:fld id="{C1FF6DA9-008F-8B48-92A6-B652298478BF}" type="slidenum">
              <a:rPr lang="en-US" smtClean="0"/>
              <a:t>68</a:t>
            </a:fld>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01417" y="1138036"/>
            <a:ext cx="4083287" cy="1402470"/>
          </a:xfrm>
        </p:spPr>
        <p:txBody>
          <a:bodyPr anchor="t">
            <a:normAutofit/>
          </a:bodyPr>
          <a:lstStyle/>
          <a:p>
            <a:r>
              <a:rPr lang="pl-PL" sz="2800"/>
              <a:t>Znaczenie Uwalniania Energii Mentalnej</a:t>
            </a:r>
          </a:p>
        </p:txBody>
      </p:sp>
      <p:pic>
        <p:nvPicPr>
          <p:cNvPr id="5" name="Picture 4" descr="Mózg w żarówkaej koncepcji">
            <a:extLst>
              <a:ext uri="{FF2B5EF4-FFF2-40B4-BE49-F238E27FC236}">
                <a16:creationId xmlns:a16="http://schemas.microsoft.com/office/drawing/2014/main" id="{B333E5D9-3F26-7B03-E31B-297C3FD332EA}"/>
              </a:ext>
            </a:extLst>
          </p:cNvPr>
          <p:cNvPicPr>
            <a:picLocks noChangeAspect="1"/>
          </p:cNvPicPr>
          <p:nvPr/>
        </p:nvPicPr>
        <p:blipFill>
          <a:blip r:embed="rId2"/>
          <a:srcRect l="57195" r="5202" b="-1"/>
          <a:stretch/>
        </p:blipFill>
        <p:spPr>
          <a:xfrm>
            <a:off x="20" y="10"/>
            <a:ext cx="3863363"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78772" y="871146"/>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401417" y="2551176"/>
            <a:ext cx="4083287" cy="3591207"/>
          </a:xfrm>
        </p:spPr>
        <p:txBody>
          <a:bodyPr>
            <a:normAutofit/>
          </a:bodyPr>
          <a:lstStyle/>
          <a:p>
            <a:r>
              <a:rPr lang="pl-PL" sz="1700"/>
              <a:t>Ukończenie paska postępu pozwala nam uwolnić część energii mentalnej, którą wykorzystywaliśmy do myślenia o tym zadaniu. Jesteśmy zmotywowani do ukończenia paska, aby odciążyć umysł.</a:t>
            </a:r>
          </a:p>
        </p:txBody>
      </p:sp>
      <p:sp>
        <p:nvSpPr>
          <p:cNvPr id="4" name="Slide Number Placeholder 3">
            <a:extLst>
              <a:ext uri="{FF2B5EF4-FFF2-40B4-BE49-F238E27FC236}">
                <a16:creationId xmlns:a16="http://schemas.microsoft.com/office/drawing/2014/main" id="{683FE053-CA9E-BF6F-FDF9-F44966FC3C51}"/>
              </a:ext>
            </a:extLst>
          </p:cNvPr>
          <p:cNvSpPr>
            <a:spLocks noGrp="1"/>
          </p:cNvSpPr>
          <p:nvPr>
            <p:ph type="sldNum" sz="quarter" idx="12"/>
          </p:nvPr>
        </p:nvSpPr>
        <p:spPr/>
        <p:txBody>
          <a:bodyPr/>
          <a:lstStyle/>
          <a:p>
            <a:fld id="{C1FF6DA9-008F-8B48-92A6-B652298478BF}" type="slidenum">
              <a:rPr lang="en-US" smtClean="0"/>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90722" y="329184"/>
            <a:ext cx="5170932" cy="1783080"/>
          </a:xfrm>
        </p:spPr>
        <p:txBody>
          <a:bodyPr anchor="b">
            <a:normAutofit/>
          </a:bodyPr>
          <a:lstStyle/>
          <a:p>
            <a:r>
              <a:rPr lang="pl-PL" sz="4700"/>
              <a:t>Motywacja Przez Zaskoczenie</a:t>
            </a:r>
          </a:p>
        </p:txBody>
      </p:sp>
      <p:pic>
        <p:nvPicPr>
          <p:cNvPr id="5" name="Picture 4" descr="Strona kalendarza z piórem na wierzchu">
            <a:extLst>
              <a:ext uri="{FF2B5EF4-FFF2-40B4-BE49-F238E27FC236}">
                <a16:creationId xmlns:a16="http://schemas.microsoft.com/office/drawing/2014/main" id="{9FE35286-7835-D97D-ACC9-5553B8E272DE}"/>
              </a:ext>
            </a:extLst>
          </p:cNvPr>
          <p:cNvPicPr>
            <a:picLocks noChangeAspect="1"/>
          </p:cNvPicPr>
          <p:nvPr/>
        </p:nvPicPr>
        <p:blipFill>
          <a:blip r:embed="rId2"/>
          <a:srcRect l="41700" r="28716" b="-2"/>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2" y="2706624"/>
            <a:ext cx="5170932" cy="3483864"/>
          </a:xfrm>
        </p:spPr>
        <p:txBody>
          <a:bodyPr>
            <a:normAutofit/>
          </a:bodyPr>
          <a:lstStyle/>
          <a:p>
            <a:r>
              <a:rPr lang="pl-PL" sz="1900"/>
              <a:t>Przykładowo, jedno z wyzwań zachęca do kreatywności przez 10 minut dziennie, jak robienie zdjęć lub ponowne wymyślanie starych potraw. Następne dni przynoszą inne zadania, a codzienny element niespodzianki motywuje do utrzymywania zaangażowania.</a:t>
            </a:r>
          </a:p>
        </p:txBody>
      </p:sp>
      <p:sp>
        <p:nvSpPr>
          <p:cNvPr id="4" name="Slide Number Placeholder 3">
            <a:extLst>
              <a:ext uri="{FF2B5EF4-FFF2-40B4-BE49-F238E27FC236}">
                <a16:creationId xmlns:a16="http://schemas.microsoft.com/office/drawing/2014/main" id="{8FCF1457-96F0-0046-FB6E-036D2B75C851}"/>
              </a:ext>
            </a:extLst>
          </p:cNvPr>
          <p:cNvSpPr>
            <a:spLocks noGrp="1"/>
          </p:cNvSpPr>
          <p:nvPr>
            <p:ph type="sldNum" sz="quarter" idx="12"/>
          </p:nvPr>
        </p:nvSpPr>
        <p:spPr/>
        <p:txBody>
          <a:bodyPr/>
          <a:lstStyle/>
          <a:p>
            <a:fld id="{C1FF6DA9-008F-8B48-92A6-B652298478BF}" type="slidenum">
              <a:rPr lang="en-US" smtClean="0"/>
              <a:t>7</a:t>
            </a:fld>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500">
                <a:solidFill>
                  <a:srgbClr val="FFFFFF"/>
                </a:solidFill>
              </a:rPr>
              <a:t>Efekt Zeigarnik – Wyjaśnienie</a:t>
            </a:r>
          </a:p>
        </p:txBody>
      </p:sp>
      <p:sp>
        <p:nvSpPr>
          <p:cNvPr id="3" name="Content Placeholder 2"/>
          <p:cNvSpPr>
            <a:spLocks noGrp="1"/>
          </p:cNvSpPr>
          <p:nvPr>
            <p:ph idx="1"/>
          </p:nvPr>
        </p:nvSpPr>
        <p:spPr>
          <a:xfrm>
            <a:off x="3607694" y="649480"/>
            <a:ext cx="4916510" cy="5546047"/>
          </a:xfrm>
        </p:spPr>
        <p:txBody>
          <a:bodyPr anchor="ctr">
            <a:normAutofit/>
          </a:bodyPr>
          <a:lstStyle/>
          <a:p>
            <a:r>
              <a:rPr lang="pl-PL" sz="1700" dirty="0"/>
              <a:t>Bluma </a:t>
            </a:r>
            <a:r>
              <a:rPr lang="pl-PL" sz="1700" dirty="0" err="1"/>
              <a:t>Zeigarnik</a:t>
            </a:r>
            <a:r>
              <a:rPr lang="pl-PL" sz="1700" dirty="0"/>
              <a:t>, rosyjska psycholog, zauważyła, że kelnerzy mieli fotograficzną pamięć zamówień, które nie zostały jeszcze zakończone, ale zapominali je, gdy klient płacił. </a:t>
            </a:r>
          </a:p>
          <a:p>
            <a:r>
              <a:rPr lang="pl-PL" sz="1700" dirty="0"/>
              <a:t>Nazywamy to efektem </a:t>
            </a:r>
            <a:r>
              <a:rPr lang="pl-PL" sz="1700" dirty="0" err="1"/>
              <a:t>Zeigarnik</a:t>
            </a:r>
            <a:r>
              <a:rPr lang="pl-PL" sz="1700" dirty="0"/>
              <a:t>.</a:t>
            </a:r>
          </a:p>
        </p:txBody>
      </p:sp>
      <p:sp>
        <p:nvSpPr>
          <p:cNvPr id="4" name="Slide Number Placeholder 3">
            <a:extLst>
              <a:ext uri="{FF2B5EF4-FFF2-40B4-BE49-F238E27FC236}">
                <a16:creationId xmlns:a16="http://schemas.microsoft.com/office/drawing/2014/main" id="{627F335E-FD33-526A-F998-57C7FA2C0DDE}"/>
              </a:ext>
            </a:extLst>
          </p:cNvPr>
          <p:cNvSpPr>
            <a:spLocks noGrp="1"/>
          </p:cNvSpPr>
          <p:nvPr>
            <p:ph type="sldNum" sz="quarter" idx="12"/>
          </p:nvPr>
        </p:nvSpPr>
        <p:spPr/>
        <p:txBody>
          <a:bodyPr/>
          <a:lstStyle/>
          <a:p>
            <a:fld id="{C1FF6DA9-008F-8B48-92A6-B652298478BF}" type="slidenum">
              <a:rPr lang="en-US" smtClean="0"/>
              <a:t>70</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Rectangle 3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858" y="1683756"/>
            <a:ext cx="2336449" cy="2396359"/>
          </a:xfrm>
        </p:spPr>
        <p:txBody>
          <a:bodyPr anchor="b">
            <a:normAutofit/>
          </a:bodyPr>
          <a:lstStyle/>
          <a:p>
            <a:pPr algn="r"/>
            <a:r>
              <a:rPr lang="pl-PL" sz="3500">
                <a:solidFill>
                  <a:srgbClr val="FFFFFF"/>
                </a:solidFill>
              </a:rPr>
              <a:t>Przykład Efektu Zeigarnik w Duolingo</a:t>
            </a:r>
          </a:p>
        </p:txBody>
      </p:sp>
      <p:graphicFrame>
        <p:nvGraphicFramePr>
          <p:cNvPr id="22" name="Content Placeholder 2">
            <a:extLst>
              <a:ext uri="{FF2B5EF4-FFF2-40B4-BE49-F238E27FC236}">
                <a16:creationId xmlns:a16="http://schemas.microsoft.com/office/drawing/2014/main" id="{312F9959-B808-C9D7-EB1E-7A8F88F74DD6}"/>
              </a:ext>
            </a:extLst>
          </p:cNvPr>
          <p:cNvGraphicFramePr>
            <a:graphicFrameLocks noGrp="1"/>
          </p:cNvGraphicFramePr>
          <p:nvPr>
            <p:ph idx="1"/>
            <p:extLst>
              <p:ext uri="{D42A27DB-BD31-4B8C-83A1-F6EECF244321}">
                <p14:modId xmlns:p14="http://schemas.microsoft.com/office/powerpoint/2010/main" val="2237908857"/>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8AD0A2C-97A4-8DFC-0D13-0CFC6E55BB45}"/>
              </a:ext>
            </a:extLst>
          </p:cNvPr>
          <p:cNvSpPr>
            <a:spLocks noGrp="1"/>
          </p:cNvSpPr>
          <p:nvPr>
            <p:ph type="sldNum" sz="quarter" idx="12"/>
          </p:nvPr>
        </p:nvSpPr>
        <p:spPr/>
        <p:txBody>
          <a:bodyPr/>
          <a:lstStyle/>
          <a:p>
            <a:fld id="{C1FF6DA9-008F-8B48-92A6-B652298478BF}" type="slidenum">
              <a:rPr lang="en-US" smtClean="0"/>
              <a:t>71</a:t>
            </a:fld>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200">
                <a:solidFill>
                  <a:srgbClr val="FFFFFF"/>
                </a:solidFill>
              </a:rPr>
              <a:t>Motywacja vs. Efektywność Nauki</a:t>
            </a:r>
          </a:p>
        </p:txBody>
      </p:sp>
      <p:sp>
        <p:nvSpPr>
          <p:cNvPr id="3" name="Content Placeholder 2"/>
          <p:cNvSpPr>
            <a:spLocks noGrp="1"/>
          </p:cNvSpPr>
          <p:nvPr>
            <p:ph idx="1"/>
          </p:nvPr>
        </p:nvSpPr>
        <p:spPr>
          <a:xfrm>
            <a:off x="3436295" y="649480"/>
            <a:ext cx="2268977" cy="5546047"/>
          </a:xfrm>
        </p:spPr>
        <p:txBody>
          <a:bodyPr anchor="ctr">
            <a:normAutofit/>
          </a:bodyPr>
          <a:lstStyle/>
          <a:p>
            <a:r>
              <a:rPr lang="pl-PL" sz="1700"/>
              <a:t>Duolingo używa pasków postępu, aby motywować do nauki, jednak może to osłabiać efektywność zapamiętywania materiału. Motywacja do uzupełnienia paska czasem przeważa nad faktycznym przyswojeniem wiedzy.</a:t>
            </a:r>
          </a:p>
        </p:txBody>
      </p:sp>
      <p:pic>
        <p:nvPicPr>
          <p:cNvPr id="5" name="Picture 4" descr="Różne ikony dotyczące nauki i technologii na zielonym tle">
            <a:extLst>
              <a:ext uri="{FF2B5EF4-FFF2-40B4-BE49-F238E27FC236}">
                <a16:creationId xmlns:a16="http://schemas.microsoft.com/office/drawing/2014/main" id="{D8CB4B87-2535-A177-C102-E011340CF9F0}"/>
              </a:ext>
            </a:extLst>
          </p:cNvPr>
          <p:cNvPicPr>
            <a:picLocks noChangeAspect="1"/>
          </p:cNvPicPr>
          <p:nvPr/>
        </p:nvPicPr>
        <p:blipFill>
          <a:blip r:embed="rId2"/>
          <a:srcRect l="38543" r="27972"/>
          <a:stretch/>
        </p:blipFill>
        <p:spPr>
          <a:xfrm>
            <a:off x="6082126" y="10"/>
            <a:ext cx="3061874" cy="6857990"/>
          </a:xfrm>
          <a:prstGeom prst="rect">
            <a:avLst/>
          </a:prstGeom>
        </p:spPr>
      </p:pic>
      <p:sp>
        <p:nvSpPr>
          <p:cNvPr id="4" name="Slide Number Placeholder 3">
            <a:extLst>
              <a:ext uri="{FF2B5EF4-FFF2-40B4-BE49-F238E27FC236}">
                <a16:creationId xmlns:a16="http://schemas.microsoft.com/office/drawing/2014/main" id="{B1625219-ACD3-B6D0-568B-BC988EB8BCFF}"/>
              </a:ext>
            </a:extLst>
          </p:cNvPr>
          <p:cNvSpPr>
            <a:spLocks noGrp="1"/>
          </p:cNvSpPr>
          <p:nvPr>
            <p:ph type="sldNum" sz="quarter" idx="12"/>
          </p:nvPr>
        </p:nvSpPr>
        <p:spPr/>
        <p:txBody>
          <a:bodyPr/>
          <a:lstStyle/>
          <a:p>
            <a:fld id="{C1FF6DA9-008F-8B48-92A6-B652298478BF}" type="slidenum">
              <a:rPr lang="en-US" smtClean="0"/>
              <a:t>72</a:t>
            </a:fld>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2700">
                <a:solidFill>
                  <a:srgbClr val="FFFFFF"/>
                </a:solidFill>
              </a:rPr>
              <a:t>Podsumowanie – Zalety i Wady Pasków Postępu</a:t>
            </a:r>
          </a:p>
        </p:txBody>
      </p:sp>
      <p:sp>
        <p:nvSpPr>
          <p:cNvPr id="3" name="Content Placeholder 2"/>
          <p:cNvSpPr>
            <a:spLocks noGrp="1"/>
          </p:cNvSpPr>
          <p:nvPr>
            <p:ph idx="1"/>
          </p:nvPr>
        </p:nvSpPr>
        <p:spPr>
          <a:xfrm>
            <a:off x="3436295" y="649480"/>
            <a:ext cx="2268977" cy="5546047"/>
          </a:xfrm>
        </p:spPr>
        <p:txBody>
          <a:bodyPr anchor="ctr">
            <a:normAutofit/>
          </a:bodyPr>
          <a:lstStyle/>
          <a:p>
            <a:r>
              <a:rPr lang="pl-PL" sz="1700"/>
              <a:t>Paski postępu to skuteczne narzędzie do motywacji ukończenia prostych zadań, ale nie sprawdzają się, jeśli celem jest zapamiętanie treści. Należy rozważać ich użycie szczególnie w kontekście edukacji.</a:t>
            </a:r>
          </a:p>
        </p:txBody>
      </p:sp>
      <p:pic>
        <p:nvPicPr>
          <p:cNvPr id="5" name="Picture 4" descr="Kolorowe sznurki splatane ze sobą">
            <a:extLst>
              <a:ext uri="{FF2B5EF4-FFF2-40B4-BE49-F238E27FC236}">
                <a16:creationId xmlns:a16="http://schemas.microsoft.com/office/drawing/2014/main" id="{BAD4457C-3340-9E6F-F526-457151E62724}"/>
              </a:ext>
            </a:extLst>
          </p:cNvPr>
          <p:cNvPicPr>
            <a:picLocks noChangeAspect="1"/>
          </p:cNvPicPr>
          <p:nvPr/>
        </p:nvPicPr>
        <p:blipFill>
          <a:blip r:embed="rId2"/>
          <a:srcRect l="44802" r="25396" b="-1"/>
          <a:stretch/>
        </p:blipFill>
        <p:spPr>
          <a:xfrm>
            <a:off x="6082126" y="10"/>
            <a:ext cx="3061874" cy="6857990"/>
          </a:xfrm>
          <a:prstGeom prst="rect">
            <a:avLst/>
          </a:prstGeom>
        </p:spPr>
      </p:pic>
      <p:sp>
        <p:nvSpPr>
          <p:cNvPr id="4" name="Slide Number Placeholder 3">
            <a:extLst>
              <a:ext uri="{FF2B5EF4-FFF2-40B4-BE49-F238E27FC236}">
                <a16:creationId xmlns:a16="http://schemas.microsoft.com/office/drawing/2014/main" id="{D02DF7A5-4FBA-0DAC-3CBD-507C517E805A}"/>
              </a:ext>
            </a:extLst>
          </p:cNvPr>
          <p:cNvSpPr>
            <a:spLocks noGrp="1"/>
          </p:cNvSpPr>
          <p:nvPr>
            <p:ph type="sldNum" sz="quarter" idx="12"/>
          </p:nvPr>
        </p:nvSpPr>
        <p:spPr/>
        <p:txBody>
          <a:bodyPr/>
          <a:lstStyle/>
          <a:p>
            <a:fld id="{C1FF6DA9-008F-8B48-92A6-B652298478BF}" type="slidenum">
              <a:rPr lang="en-US" smtClean="0"/>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Pasek Postępu – Motywacja i Dysonans Poznawczy</a:t>
            </a:r>
          </a:p>
        </p:txBody>
      </p:sp>
      <p:sp>
        <p:nvSpPr>
          <p:cNvPr id="3" name="Content Placeholder 2"/>
          <p:cNvSpPr>
            <a:spLocks noGrp="1"/>
          </p:cNvSpPr>
          <p:nvPr>
            <p:ph idx="1"/>
          </p:nvPr>
        </p:nvSpPr>
        <p:spPr/>
        <p:txBody>
          <a:bodyPr/>
          <a:lstStyle/>
          <a:p>
            <a:r>
              <a:t>Jeśli ktoś próbuje ukończyć długie zadanie, które może zająć kilka dni, i widzi przed sobą pasek postępu, ich motywacja do ukończenia zadania staje się mniej związana z wewnętrznymi motywacjami, a bardziej z chęcią ukończenia paska postępu. To jest przykład dysonansu poznawczego.</a:t>
            </a:r>
          </a:p>
        </p:txBody>
      </p:sp>
      <p:sp>
        <p:nvSpPr>
          <p:cNvPr id="4" name="Slide Number Placeholder 3">
            <a:extLst>
              <a:ext uri="{FF2B5EF4-FFF2-40B4-BE49-F238E27FC236}">
                <a16:creationId xmlns:a16="http://schemas.microsoft.com/office/drawing/2014/main" id="{36B711D3-44A5-8DF3-85F0-1BFE03AD5C1E}"/>
              </a:ext>
            </a:extLst>
          </p:cNvPr>
          <p:cNvSpPr>
            <a:spLocks noGrp="1"/>
          </p:cNvSpPr>
          <p:nvPr>
            <p:ph type="sldNum" sz="quarter" idx="12"/>
          </p:nvPr>
        </p:nvSpPr>
        <p:spPr/>
        <p:txBody>
          <a:bodyPr/>
          <a:lstStyle/>
          <a:p>
            <a:fld id="{C1FF6DA9-008F-8B48-92A6-B652298478BF}" type="slidenum">
              <a:rPr lang="en-US" smtClean="0"/>
              <a:t>74</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sz="3700">
                <a:solidFill>
                  <a:srgbClr val="FFFFFF"/>
                </a:solidFill>
              </a:rPr>
              <a:t>Wpływ Paska Postępu na Motywację</a:t>
            </a:r>
          </a:p>
        </p:txBody>
      </p:sp>
      <p:sp>
        <p:nvSpPr>
          <p:cNvPr id="29" name="Arc 2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rPr lang="pl-PL"/>
              <a:t>Pasek postępu może powoli erodować motywację, podobnie jak rozdawanie moim uczniom lizaków osłabiało ich motywację do odrabiania zadań domowych. Działa to dobrze dla krótkich zadań, ale dla dłuższych może być problematyczne.</a:t>
            </a:r>
          </a:p>
        </p:txBody>
      </p:sp>
      <p:sp>
        <p:nvSpPr>
          <p:cNvPr id="4" name="Slide Number Placeholder 3">
            <a:extLst>
              <a:ext uri="{FF2B5EF4-FFF2-40B4-BE49-F238E27FC236}">
                <a16:creationId xmlns:a16="http://schemas.microsoft.com/office/drawing/2014/main" id="{01C036E7-C675-6082-76B2-51F7D956B5E5}"/>
              </a:ext>
            </a:extLst>
          </p:cNvPr>
          <p:cNvSpPr>
            <a:spLocks noGrp="1"/>
          </p:cNvSpPr>
          <p:nvPr>
            <p:ph type="sldNum" sz="quarter" idx="12"/>
          </p:nvPr>
        </p:nvSpPr>
        <p:spPr/>
        <p:txBody>
          <a:bodyPr/>
          <a:lstStyle/>
          <a:p>
            <a:fld id="{C1FF6DA9-008F-8B48-92A6-B652298478BF}" type="slidenum">
              <a:rPr lang="en-US" smtClean="0"/>
              <a:t>75</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500">
                <a:solidFill>
                  <a:srgbClr val="FFFFFF"/>
                </a:solidFill>
              </a:rPr>
              <a:t>Problemy z Motywacją przy Dłuższych Zadaniach</a:t>
            </a:r>
          </a:p>
        </p:txBody>
      </p:sp>
      <p:sp>
        <p:nvSpPr>
          <p:cNvPr id="3" name="Content Placeholder 2"/>
          <p:cNvSpPr>
            <a:spLocks noGrp="1"/>
          </p:cNvSpPr>
          <p:nvPr>
            <p:ph idx="1"/>
          </p:nvPr>
        </p:nvSpPr>
        <p:spPr>
          <a:xfrm>
            <a:off x="3436295" y="649480"/>
            <a:ext cx="2268977" cy="5546047"/>
          </a:xfrm>
        </p:spPr>
        <p:txBody>
          <a:bodyPr anchor="ctr">
            <a:normAutofit/>
          </a:bodyPr>
          <a:lstStyle/>
          <a:p>
            <a:r>
              <a:rPr lang="pl-PL" sz="1700"/>
              <a:t>Przy dłuższych zadaniach istnieje możliwość, że ktoś zrezygnuje w połowie, mówiąc: „Nie obchodzi mnie ten pasek postępu” i porzuci zadanie, które mógłby ukończyć bez paska postępu, podobnie jak moi uczniowie rezygnowali z prac domowych.</a:t>
            </a:r>
          </a:p>
        </p:txBody>
      </p:sp>
      <p:pic>
        <p:nvPicPr>
          <p:cNvPr id="5" name="Picture 4" descr="Różne kolorowe liny">
            <a:extLst>
              <a:ext uri="{FF2B5EF4-FFF2-40B4-BE49-F238E27FC236}">
                <a16:creationId xmlns:a16="http://schemas.microsoft.com/office/drawing/2014/main" id="{79319B5A-5685-EB77-EF54-5E46282A7953}"/>
              </a:ext>
            </a:extLst>
          </p:cNvPr>
          <p:cNvPicPr>
            <a:picLocks noChangeAspect="1"/>
          </p:cNvPicPr>
          <p:nvPr/>
        </p:nvPicPr>
        <p:blipFill>
          <a:blip r:embed="rId2"/>
          <a:srcRect l="38142" r="32056" b="-1"/>
          <a:stretch/>
        </p:blipFill>
        <p:spPr>
          <a:xfrm>
            <a:off x="6082126" y="10"/>
            <a:ext cx="3061874" cy="6857990"/>
          </a:xfrm>
          <a:prstGeom prst="rect">
            <a:avLst/>
          </a:prstGeom>
        </p:spPr>
      </p:pic>
      <p:sp>
        <p:nvSpPr>
          <p:cNvPr id="4" name="Slide Number Placeholder 3">
            <a:extLst>
              <a:ext uri="{FF2B5EF4-FFF2-40B4-BE49-F238E27FC236}">
                <a16:creationId xmlns:a16="http://schemas.microsoft.com/office/drawing/2014/main" id="{A8488E51-818F-AD2A-6ABC-D4611688C6FD}"/>
              </a:ext>
            </a:extLst>
          </p:cNvPr>
          <p:cNvSpPr>
            <a:spLocks noGrp="1"/>
          </p:cNvSpPr>
          <p:nvPr>
            <p:ph type="sldNum" sz="quarter" idx="12"/>
          </p:nvPr>
        </p:nvSpPr>
        <p:spPr/>
        <p:txBody>
          <a:bodyPr/>
          <a:lstStyle/>
          <a:p>
            <a:fld id="{C1FF6DA9-008F-8B48-92A6-B652298478BF}" type="slidenum">
              <a:rPr lang="en-US" smtClean="0"/>
              <a:t>76</a:t>
            </a:fld>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a:solidFill>
                  <a:srgbClr val="FFFFFF"/>
                </a:solidFill>
              </a:rPr>
              <a:t>Paski Postępu a Krótkie Zadania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t>Paski postępu świetnie sprawdzają się w krótkich zadaniach. W przypadku dłuższych zadań można je podzielić na serię mniejszych pasków, ale istnieje ryzyko, że po zakończeniu jednego ludzie nie wrócą do kolejnych.</a:t>
            </a:r>
          </a:p>
        </p:txBody>
      </p:sp>
      <p:sp>
        <p:nvSpPr>
          <p:cNvPr id="4" name="Slide Number Placeholder 3">
            <a:extLst>
              <a:ext uri="{FF2B5EF4-FFF2-40B4-BE49-F238E27FC236}">
                <a16:creationId xmlns:a16="http://schemas.microsoft.com/office/drawing/2014/main" id="{4EC9E5B3-1F7B-006B-C016-43501EC25EE6}"/>
              </a:ext>
            </a:extLst>
          </p:cNvPr>
          <p:cNvSpPr>
            <a:spLocks noGrp="1"/>
          </p:cNvSpPr>
          <p:nvPr>
            <p:ph type="sldNum" sz="quarter" idx="12"/>
          </p:nvPr>
        </p:nvSpPr>
        <p:spPr/>
        <p:txBody>
          <a:bodyPr/>
          <a:lstStyle/>
          <a:p>
            <a:fld id="{C1FF6DA9-008F-8B48-92A6-B652298478BF}" type="slidenum">
              <a:rPr lang="en-US" smtClean="0"/>
              <a:t>77</a:t>
            </a:fld>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pl-PL">
                <a:solidFill>
                  <a:srgbClr val="FFFFFF"/>
                </a:solidFill>
              </a:rPr>
              <a:t>Podejście Duolingo – Wiele Pętli Nagród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t>Duolingo dobrze radzi sobie z paskami postępu przy dłuższych zadaniach, tworząc szereg różnych pętli nagród i pasków postępu, które nakładają się na siebie w różny sposób. Przykład ten możemy omówić bardziej szczegółowo.</a:t>
            </a:r>
          </a:p>
        </p:txBody>
      </p:sp>
      <p:sp>
        <p:nvSpPr>
          <p:cNvPr id="4" name="Slide Number Placeholder 3">
            <a:extLst>
              <a:ext uri="{FF2B5EF4-FFF2-40B4-BE49-F238E27FC236}">
                <a16:creationId xmlns:a16="http://schemas.microsoft.com/office/drawing/2014/main" id="{C1045A17-ACB8-4FEA-5F38-B7EAAFE5A5DA}"/>
              </a:ext>
            </a:extLst>
          </p:cNvPr>
          <p:cNvSpPr>
            <a:spLocks noGrp="1"/>
          </p:cNvSpPr>
          <p:nvPr>
            <p:ph type="sldNum" sz="quarter" idx="12"/>
          </p:nvPr>
        </p:nvSpPr>
        <p:spPr/>
        <p:txBody>
          <a:bodyPr/>
          <a:lstStyle/>
          <a:p>
            <a:fld id="{C1FF6DA9-008F-8B48-92A6-B652298478BF}" type="slidenum">
              <a:rPr lang="en-US" smtClean="0"/>
              <a:t>78</a:t>
            </a:fld>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732F-CD36-1A13-4200-C0A3B3281732}"/>
              </a:ext>
            </a:extLst>
          </p:cNvPr>
          <p:cNvSpPr>
            <a:spLocks noGrp="1"/>
          </p:cNvSpPr>
          <p:nvPr>
            <p:ph type="title"/>
          </p:nvPr>
        </p:nvSpPr>
        <p:spPr/>
        <p:txBody>
          <a:bodyPr/>
          <a:lstStyle/>
          <a:p>
            <a:r>
              <a:rPr lang="pl-PL" dirty="0" err="1"/>
              <a:t>Duolingo</a:t>
            </a:r>
            <a:endParaRPr lang="pl-PL" dirty="0"/>
          </a:p>
        </p:txBody>
      </p:sp>
      <p:pic>
        <p:nvPicPr>
          <p:cNvPr id="6" name="Content Placeholder 5" descr="A screenshot of a video game&#10;&#10;Description automatically generated">
            <a:extLst>
              <a:ext uri="{FF2B5EF4-FFF2-40B4-BE49-F238E27FC236}">
                <a16:creationId xmlns:a16="http://schemas.microsoft.com/office/drawing/2014/main" id="{9D67AA09-0BAE-53B4-102B-593C6D910B1D}"/>
              </a:ext>
            </a:extLst>
          </p:cNvPr>
          <p:cNvPicPr>
            <a:picLocks noGrp="1" noChangeAspect="1"/>
          </p:cNvPicPr>
          <p:nvPr>
            <p:ph idx="1"/>
          </p:nvPr>
        </p:nvPicPr>
        <p:blipFill>
          <a:blip r:embed="rId2"/>
          <a:stretch>
            <a:fillRect/>
          </a:stretch>
        </p:blipFill>
        <p:spPr>
          <a:xfrm>
            <a:off x="614874" y="1600200"/>
            <a:ext cx="7914252" cy="4525963"/>
          </a:xfrm>
        </p:spPr>
      </p:pic>
      <p:sp>
        <p:nvSpPr>
          <p:cNvPr id="4" name="Slide Number Placeholder 3">
            <a:extLst>
              <a:ext uri="{FF2B5EF4-FFF2-40B4-BE49-F238E27FC236}">
                <a16:creationId xmlns:a16="http://schemas.microsoft.com/office/drawing/2014/main" id="{786D4535-191A-9676-6A87-B952045778FA}"/>
              </a:ext>
            </a:extLst>
          </p:cNvPr>
          <p:cNvSpPr>
            <a:spLocks noGrp="1"/>
          </p:cNvSpPr>
          <p:nvPr>
            <p:ph type="sldNum" sz="quarter" idx="12"/>
          </p:nvPr>
        </p:nvSpPr>
        <p:spPr/>
        <p:txBody>
          <a:bodyPr/>
          <a:lstStyle/>
          <a:p>
            <a:fld id="{C1FF6DA9-008F-8B48-92A6-B652298478BF}" type="slidenum">
              <a:rPr lang="en-US" smtClean="0"/>
              <a:t>79</a:t>
            </a:fld>
            <a:endParaRPr lang="en-US"/>
          </a:p>
        </p:txBody>
      </p:sp>
    </p:spTree>
    <p:extLst>
      <p:ext uri="{BB962C8B-B14F-4D97-AF65-F5344CB8AC3E}">
        <p14:creationId xmlns:p14="http://schemas.microsoft.com/office/powerpoint/2010/main" val="2801355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90722" y="329184"/>
            <a:ext cx="5170932" cy="1783080"/>
          </a:xfrm>
        </p:spPr>
        <p:txBody>
          <a:bodyPr anchor="b">
            <a:normAutofit/>
          </a:bodyPr>
          <a:lstStyle/>
          <a:p>
            <a:r>
              <a:rPr lang="pl-PL" sz="4700"/>
              <a:t>Tworzenie Planu Zaangażowania</a:t>
            </a:r>
          </a:p>
        </p:txBody>
      </p:sp>
      <p:pic>
        <p:nvPicPr>
          <p:cNvPr id="5" name="Picture 4" descr="Zdjęcie lotnicze gruntów rolnych z wiejskimi drogami">
            <a:extLst>
              <a:ext uri="{FF2B5EF4-FFF2-40B4-BE49-F238E27FC236}">
                <a16:creationId xmlns:a16="http://schemas.microsoft.com/office/drawing/2014/main" id="{49BBABEE-0F7B-7640-8B6C-C0289CFB551C}"/>
              </a:ext>
            </a:extLst>
          </p:cNvPr>
          <p:cNvPicPr>
            <a:picLocks noChangeAspect="1"/>
          </p:cNvPicPr>
          <p:nvPr/>
        </p:nvPicPr>
        <p:blipFill>
          <a:blip r:embed="rId2"/>
          <a:srcRect l="39003" r="31414" b="-2"/>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2" y="2706624"/>
            <a:ext cx="5170932" cy="3483864"/>
          </a:xfrm>
        </p:spPr>
        <p:txBody>
          <a:bodyPr>
            <a:normAutofit/>
          </a:bodyPr>
          <a:lstStyle/>
          <a:p>
            <a:r>
              <a:rPr lang="pl-PL" sz="1900"/>
              <a:t>Teraz możemy rozpocząć tworzenie planu zaangażowania. Weź kawałek papieru i podziel go na cztery pola. W każdym polu wpiszmy pomysły i notatki, które gromadziliśmy przez ostatnie cztery moduły kursu. Pamiętaj o dwóch kluczowych punktach: losowość i różnorodność pomogą zwiększyć motywację.</a:t>
            </a:r>
          </a:p>
        </p:txBody>
      </p:sp>
      <p:sp>
        <p:nvSpPr>
          <p:cNvPr id="4" name="Slide Number Placeholder 3">
            <a:extLst>
              <a:ext uri="{FF2B5EF4-FFF2-40B4-BE49-F238E27FC236}">
                <a16:creationId xmlns:a16="http://schemas.microsoft.com/office/drawing/2014/main" id="{1DA17523-206F-5273-5E2E-0791178A8B48}"/>
              </a:ext>
            </a:extLst>
          </p:cNvPr>
          <p:cNvSpPr>
            <a:spLocks noGrp="1"/>
          </p:cNvSpPr>
          <p:nvPr>
            <p:ph type="sldNum" sz="quarter" idx="12"/>
          </p:nvPr>
        </p:nvSpPr>
        <p:spPr/>
        <p:txBody>
          <a:bodyPr/>
          <a:lstStyle/>
          <a:p>
            <a:fld id="{C1FF6DA9-008F-8B48-92A6-B652298478BF}" type="slidenum">
              <a:rPr lang="en-US" smtClean="0"/>
              <a:t>8</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r>
              <a:rPr lang="pl-PL" sz="4700"/>
              <a:t>Krótkie i Dzienne Cele na Duolingo</a:t>
            </a:r>
          </a:p>
        </p:txBody>
      </p:sp>
      <p:pic>
        <p:nvPicPr>
          <p:cNvPr id="5" name="Picture 4" descr="Cel z pierścieniami dla różnej dokładności">
            <a:extLst>
              <a:ext uri="{FF2B5EF4-FFF2-40B4-BE49-F238E27FC236}">
                <a16:creationId xmlns:a16="http://schemas.microsoft.com/office/drawing/2014/main" id="{F43CF29B-5227-E62F-6D81-69EF47C74BBB}"/>
              </a:ext>
            </a:extLst>
          </p:cNvPr>
          <p:cNvPicPr>
            <a:picLocks noChangeAspect="1"/>
          </p:cNvPicPr>
          <p:nvPr/>
        </p:nvPicPr>
        <p:blipFill>
          <a:blip r:embed="rId2"/>
          <a:srcRect l="63500" r="2502"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r>
              <a:rPr lang="pl-PL" sz="1900"/>
              <a:t>W Duolingo mamy krótkie paski postępu dla każdego tematu, ale jednocześnie w tle działa nasz pasek dziennego celu, co motywuje do dalszej nauki aż do jego ukończenia, łącząc różne cele w jednym procesie.</a:t>
            </a:r>
          </a:p>
        </p:txBody>
      </p:sp>
      <p:sp>
        <p:nvSpPr>
          <p:cNvPr id="4" name="Slide Number Placeholder 3">
            <a:extLst>
              <a:ext uri="{FF2B5EF4-FFF2-40B4-BE49-F238E27FC236}">
                <a16:creationId xmlns:a16="http://schemas.microsoft.com/office/drawing/2014/main" id="{D2187041-D925-3D1B-11FB-AFBA3D799AAD}"/>
              </a:ext>
            </a:extLst>
          </p:cNvPr>
          <p:cNvSpPr>
            <a:spLocks noGrp="1"/>
          </p:cNvSpPr>
          <p:nvPr>
            <p:ph type="sldNum" sz="quarter" idx="12"/>
          </p:nvPr>
        </p:nvSpPr>
        <p:spPr/>
        <p:txBody>
          <a:bodyPr/>
          <a:lstStyle/>
          <a:p>
            <a:fld id="{C1FF6DA9-008F-8B48-92A6-B652298478BF}" type="slidenum">
              <a:rPr lang="en-US" smtClean="0"/>
              <a:t>80</a:t>
            </a:fld>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r>
              <a:rPr lang="pl-PL" sz="4700"/>
              <a:t>Nakładające się Paski Postępu</a:t>
            </a:r>
          </a:p>
        </p:txBody>
      </p:sp>
      <p:pic>
        <p:nvPicPr>
          <p:cNvPr id="5" name="Picture 4" descr="Kolorowe sznurki zwijane ze sobą">
            <a:extLst>
              <a:ext uri="{FF2B5EF4-FFF2-40B4-BE49-F238E27FC236}">
                <a16:creationId xmlns:a16="http://schemas.microsoft.com/office/drawing/2014/main" id="{5273C4FE-5364-F70E-3E07-82913DDBC7A9}"/>
              </a:ext>
            </a:extLst>
          </p:cNvPr>
          <p:cNvPicPr>
            <a:picLocks noChangeAspect="1"/>
          </p:cNvPicPr>
          <p:nvPr/>
        </p:nvPicPr>
        <p:blipFill>
          <a:blip r:embed="rId2"/>
          <a:srcRect l="37432" r="28570"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r>
              <a:rPr lang="pl-PL" sz="1900"/>
              <a:t>Nakładające się pętle nagród oraz paski postępu sprawiają, że jeden pasek jest bliski ukończenia, gdy drugi jest już w toku, co skłania użytkownika do pozostania dłużej i kontynuacji nauki.</a:t>
            </a:r>
          </a:p>
        </p:txBody>
      </p:sp>
      <p:sp>
        <p:nvSpPr>
          <p:cNvPr id="4" name="Slide Number Placeholder 3">
            <a:extLst>
              <a:ext uri="{FF2B5EF4-FFF2-40B4-BE49-F238E27FC236}">
                <a16:creationId xmlns:a16="http://schemas.microsoft.com/office/drawing/2014/main" id="{B950DBCA-7085-20AA-DC78-E6AE420E799A}"/>
              </a:ext>
            </a:extLst>
          </p:cNvPr>
          <p:cNvSpPr>
            <a:spLocks noGrp="1"/>
          </p:cNvSpPr>
          <p:nvPr>
            <p:ph type="sldNum" sz="quarter" idx="12"/>
          </p:nvPr>
        </p:nvSpPr>
        <p:spPr/>
        <p:txBody>
          <a:bodyPr/>
          <a:lstStyle/>
          <a:p>
            <a:fld id="{C1FF6DA9-008F-8B48-92A6-B652298478BF}" type="slidenum">
              <a:rPr lang="en-US" smtClean="0"/>
              <a:t>81</a:t>
            </a:fld>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548640"/>
            <a:ext cx="2700645" cy="5431536"/>
          </a:xfrm>
        </p:spPr>
        <p:txBody>
          <a:bodyPr>
            <a:normAutofit/>
          </a:bodyPr>
          <a:lstStyle/>
          <a:p>
            <a:r>
              <a:rPr lang="pl-PL" sz="4000"/>
              <a:t>Ostrożność przy Stosowaniu Pasków Postępu</a:t>
            </a:r>
          </a:p>
        </p:txBody>
      </p:sp>
      <p:sp>
        <p:nvSpPr>
          <p:cNvPr id="2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44813" y="552091"/>
            <a:ext cx="4668251" cy="5431536"/>
          </a:xfrm>
        </p:spPr>
        <p:txBody>
          <a:bodyPr anchor="ctr">
            <a:normAutofit/>
          </a:bodyPr>
          <a:lstStyle/>
          <a:p>
            <a:r>
              <a:rPr lang="pl-PL" sz="1900"/>
              <a:t>Takie nakładające się pętle mogą nieumyślnie sprawić, że zadania stają się bardziej uzależniające. Nazywamy to pętlami przymusu, dlatego warto zachować ostrożność przy stosowaniu wielu pasków postępu.</a:t>
            </a:r>
          </a:p>
        </p:txBody>
      </p:sp>
      <p:sp>
        <p:nvSpPr>
          <p:cNvPr id="4" name="Slide Number Placeholder 3">
            <a:extLst>
              <a:ext uri="{FF2B5EF4-FFF2-40B4-BE49-F238E27FC236}">
                <a16:creationId xmlns:a16="http://schemas.microsoft.com/office/drawing/2014/main" id="{3D8F8AFA-3C67-5490-604D-91C3051EE4CD}"/>
              </a:ext>
            </a:extLst>
          </p:cNvPr>
          <p:cNvSpPr>
            <a:spLocks noGrp="1"/>
          </p:cNvSpPr>
          <p:nvPr>
            <p:ph type="sldNum" sz="quarter" idx="12"/>
          </p:nvPr>
        </p:nvSpPr>
        <p:spPr/>
        <p:txBody>
          <a:bodyPr/>
          <a:lstStyle/>
          <a:p>
            <a:fld id="{C1FF6DA9-008F-8B48-92A6-B652298478BF}" type="slidenum">
              <a:rPr lang="en-US" smtClean="0"/>
              <a:t>82</a:t>
            </a:fld>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548640"/>
            <a:ext cx="2700645" cy="5431536"/>
          </a:xfrm>
        </p:spPr>
        <p:txBody>
          <a:bodyPr>
            <a:normAutofit/>
          </a:bodyPr>
          <a:lstStyle/>
          <a:p>
            <a:r>
              <a:rPr lang="pl-PL" sz="2900"/>
              <a:t>Aplikacja Forest – Wprowadzenie do Techniki Pomodoro</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44813" y="552091"/>
            <a:ext cx="4668251" cy="5431536"/>
          </a:xfrm>
        </p:spPr>
        <p:txBody>
          <a:bodyPr anchor="ctr">
            <a:normAutofit/>
          </a:bodyPr>
          <a:lstStyle/>
          <a:p>
            <a:r>
              <a:rPr lang="pl-PL" sz="1900" dirty="0"/>
              <a:t>Jedną z moich ulubionych aplikacji jest prosta aplikacja </a:t>
            </a:r>
            <a:r>
              <a:rPr lang="pl-PL" sz="1900" dirty="0" err="1"/>
              <a:t>Pomodoro</a:t>
            </a:r>
            <a:r>
              <a:rPr lang="pl-PL" sz="1900" dirty="0"/>
              <a:t> o nazwie </a:t>
            </a:r>
            <a:r>
              <a:rPr lang="pl-PL" sz="1900" dirty="0" err="1"/>
              <a:t>Forest</a:t>
            </a:r>
            <a:r>
              <a:rPr lang="pl-PL" sz="1900" dirty="0"/>
              <a:t>. </a:t>
            </a:r>
          </a:p>
          <a:p>
            <a:r>
              <a:rPr lang="pl-PL" sz="1900" dirty="0"/>
              <a:t>Technika </a:t>
            </a:r>
            <a:r>
              <a:rPr lang="pl-PL" sz="1900" dirty="0" err="1"/>
              <a:t>Pomodoro</a:t>
            </a:r>
            <a:r>
              <a:rPr lang="pl-PL" sz="1900" dirty="0"/>
              <a:t> polega na ustawieniu sobie 25-minutowego </a:t>
            </a:r>
            <a:r>
              <a:rPr lang="pl-PL" sz="1900" dirty="0" err="1"/>
              <a:t>timera</a:t>
            </a:r>
            <a:r>
              <a:rPr lang="pl-PL" sz="1900" dirty="0"/>
              <a:t> i nieuleganiu rozproszeniom przez te 25 minut.</a:t>
            </a:r>
          </a:p>
        </p:txBody>
      </p:sp>
      <p:sp>
        <p:nvSpPr>
          <p:cNvPr id="4" name="Slide Number Placeholder 3">
            <a:extLst>
              <a:ext uri="{FF2B5EF4-FFF2-40B4-BE49-F238E27FC236}">
                <a16:creationId xmlns:a16="http://schemas.microsoft.com/office/drawing/2014/main" id="{32DD7FA2-956A-4C05-0232-3AC2238DC6B4}"/>
              </a:ext>
            </a:extLst>
          </p:cNvPr>
          <p:cNvSpPr>
            <a:spLocks noGrp="1"/>
          </p:cNvSpPr>
          <p:nvPr>
            <p:ph type="sldNum" sz="quarter" idx="12"/>
          </p:nvPr>
        </p:nvSpPr>
        <p:spPr/>
        <p:txBody>
          <a:bodyPr/>
          <a:lstStyle/>
          <a:p>
            <a:fld id="{C1FF6DA9-008F-8B48-92A6-B652298478BF}" type="slidenum">
              <a:rPr lang="en-US" smtClean="0"/>
              <a:t>83</a:t>
            </a:fld>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F0A3A-E944-C928-7AA2-2C9F92AF22FD}"/>
              </a:ext>
            </a:extLst>
          </p:cNvPr>
          <p:cNvSpPr>
            <a:spLocks noGrp="1"/>
          </p:cNvSpPr>
          <p:nvPr>
            <p:ph type="title"/>
          </p:nvPr>
        </p:nvSpPr>
        <p:spPr/>
        <p:txBody>
          <a:bodyPr/>
          <a:lstStyle/>
          <a:p>
            <a:r>
              <a:rPr lang="pl-PL" dirty="0" err="1"/>
              <a:t>Forest</a:t>
            </a:r>
            <a:endParaRPr lang="pl-PL" dirty="0"/>
          </a:p>
        </p:txBody>
      </p:sp>
      <p:pic>
        <p:nvPicPr>
          <p:cNvPr id="6" name="Content Placeholder 5" descr="Screens screenshot of a phone&#10;&#10;Description automatically generated">
            <a:extLst>
              <a:ext uri="{FF2B5EF4-FFF2-40B4-BE49-F238E27FC236}">
                <a16:creationId xmlns:a16="http://schemas.microsoft.com/office/drawing/2014/main" id="{12CC3387-E931-7E26-C5E7-9F6D622459BA}"/>
              </a:ext>
            </a:extLst>
          </p:cNvPr>
          <p:cNvPicPr>
            <a:picLocks noGrp="1" noChangeAspect="1"/>
          </p:cNvPicPr>
          <p:nvPr>
            <p:ph idx="1"/>
          </p:nvPr>
        </p:nvPicPr>
        <p:blipFill>
          <a:blip r:embed="rId2"/>
          <a:stretch>
            <a:fillRect/>
          </a:stretch>
        </p:blipFill>
        <p:spPr>
          <a:xfrm>
            <a:off x="457200" y="2040048"/>
            <a:ext cx="8229600" cy="3646267"/>
          </a:xfrm>
        </p:spPr>
      </p:pic>
      <p:sp>
        <p:nvSpPr>
          <p:cNvPr id="4" name="Slide Number Placeholder 3">
            <a:extLst>
              <a:ext uri="{FF2B5EF4-FFF2-40B4-BE49-F238E27FC236}">
                <a16:creationId xmlns:a16="http://schemas.microsoft.com/office/drawing/2014/main" id="{C5DED3CE-EE7C-B1FF-89DF-3B5E55256184}"/>
              </a:ext>
            </a:extLst>
          </p:cNvPr>
          <p:cNvSpPr>
            <a:spLocks noGrp="1"/>
          </p:cNvSpPr>
          <p:nvPr>
            <p:ph type="sldNum" sz="quarter" idx="12"/>
          </p:nvPr>
        </p:nvSpPr>
        <p:spPr/>
        <p:txBody>
          <a:bodyPr/>
          <a:lstStyle/>
          <a:p>
            <a:fld id="{C1FF6DA9-008F-8B48-92A6-B652298478BF}" type="slidenum">
              <a:rPr lang="en-US" smtClean="0"/>
              <a:t>84</a:t>
            </a:fld>
            <a:endParaRPr lang="en-US"/>
          </a:p>
        </p:txBody>
      </p:sp>
    </p:spTree>
    <p:extLst>
      <p:ext uri="{BB962C8B-B14F-4D97-AF65-F5344CB8AC3E}">
        <p14:creationId xmlns:p14="http://schemas.microsoft.com/office/powerpoint/2010/main" val="19563620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Jak Działa Aplikacja Forest</a:t>
            </a:r>
          </a:p>
        </p:txBody>
      </p:sp>
      <p:sp>
        <p:nvSpPr>
          <p:cNvPr id="3" name="Content Placeholder 2"/>
          <p:cNvSpPr>
            <a:spLocks noGrp="1"/>
          </p:cNvSpPr>
          <p:nvPr>
            <p:ph idx="1"/>
          </p:nvPr>
        </p:nvSpPr>
        <p:spPr/>
        <p:txBody>
          <a:bodyPr/>
          <a:lstStyle/>
          <a:p>
            <a:r>
              <a:t>Forest pomaga unikać korzystania z telefonu lub odwiedzania określonych stron na laptopie podczas intensywnej pracy. Po każdym ukończonym 25 minutach widzimy rosnące drzewko w naszym lesie.</a:t>
            </a:r>
          </a:p>
        </p:txBody>
      </p:sp>
      <p:sp>
        <p:nvSpPr>
          <p:cNvPr id="4" name="Slide Number Placeholder 3">
            <a:extLst>
              <a:ext uri="{FF2B5EF4-FFF2-40B4-BE49-F238E27FC236}">
                <a16:creationId xmlns:a16="http://schemas.microsoft.com/office/drawing/2014/main" id="{78EE868A-7F09-E4AD-BA40-2E24698B29AF}"/>
              </a:ext>
            </a:extLst>
          </p:cNvPr>
          <p:cNvSpPr>
            <a:spLocks noGrp="1"/>
          </p:cNvSpPr>
          <p:nvPr>
            <p:ph type="sldNum" sz="quarter" idx="12"/>
          </p:nvPr>
        </p:nvSpPr>
        <p:spPr/>
        <p:txBody>
          <a:bodyPr/>
          <a:lstStyle/>
          <a:p>
            <a:fld id="{C1FF6DA9-008F-8B48-92A6-B652298478BF}" type="slidenum">
              <a:rPr lang="en-US" smtClean="0"/>
              <a:t>85</a:t>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pPr>
              <a:lnSpc>
                <a:spcPct val="90000"/>
              </a:lnSpc>
            </a:pPr>
            <a:r>
              <a:rPr lang="pl-PL" sz="4000"/>
              <a:t>Nagroda i Informacja Zwrotna w Forest</a:t>
            </a:r>
          </a:p>
        </p:txBody>
      </p:sp>
      <p:pic>
        <p:nvPicPr>
          <p:cNvPr id="5" name="Picture 4" descr="Duże drzewo otoczone przez wysokie drzewa">
            <a:extLst>
              <a:ext uri="{FF2B5EF4-FFF2-40B4-BE49-F238E27FC236}">
                <a16:creationId xmlns:a16="http://schemas.microsoft.com/office/drawing/2014/main" id="{70A5620E-561E-4771-51A3-F5D44ED72B62}"/>
              </a:ext>
            </a:extLst>
          </p:cNvPr>
          <p:cNvPicPr>
            <a:picLocks noChangeAspect="1"/>
          </p:cNvPicPr>
          <p:nvPr/>
        </p:nvPicPr>
        <p:blipFill>
          <a:blip r:embed="rId2"/>
          <a:srcRect l="37490" r="28512"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r>
              <a:rPr lang="pl-PL" sz="1900"/>
              <a:t>To drzewko jest nagrodą i informacją zwrotną za dobrze wykonaną pracę. Dzięki unikalnej informacji zwrotnej pamiętamy nasz sukces bardziej, co wpisuje się w wielozmysłowe podejście do informacji zwrotnej.</a:t>
            </a:r>
          </a:p>
        </p:txBody>
      </p:sp>
      <p:sp>
        <p:nvSpPr>
          <p:cNvPr id="4" name="Slide Number Placeholder 3">
            <a:extLst>
              <a:ext uri="{FF2B5EF4-FFF2-40B4-BE49-F238E27FC236}">
                <a16:creationId xmlns:a16="http://schemas.microsoft.com/office/drawing/2014/main" id="{62DDF672-23CA-83F8-8E66-B2B000CA7038}"/>
              </a:ext>
            </a:extLst>
          </p:cNvPr>
          <p:cNvSpPr>
            <a:spLocks noGrp="1"/>
          </p:cNvSpPr>
          <p:nvPr>
            <p:ph type="sldNum" sz="quarter" idx="12"/>
          </p:nvPr>
        </p:nvSpPr>
        <p:spPr/>
        <p:txBody>
          <a:bodyPr/>
          <a:lstStyle/>
          <a:p>
            <a:fld id="{C1FF6DA9-008F-8B48-92A6-B652298478BF}" type="slidenum">
              <a:rPr lang="en-US" smtClean="0"/>
              <a:t>86</a:t>
            </a:fld>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97292-8F47-3F2C-3942-9ECB1CCDA6EB}"/>
              </a:ext>
            </a:extLst>
          </p:cNvPr>
          <p:cNvSpPr>
            <a:spLocks noGrp="1"/>
          </p:cNvSpPr>
          <p:nvPr>
            <p:ph type="title"/>
          </p:nvPr>
        </p:nvSpPr>
        <p:spPr/>
        <p:txBody>
          <a:bodyPr/>
          <a:lstStyle/>
          <a:p>
            <a:r>
              <a:rPr lang="pl-PL" dirty="0" err="1"/>
              <a:t>Forest</a:t>
            </a:r>
            <a:endParaRPr lang="pl-PL" dirty="0"/>
          </a:p>
        </p:txBody>
      </p:sp>
      <p:pic>
        <p:nvPicPr>
          <p:cNvPr id="6" name="Content Placeholder 5" descr="A screenshot of a video game&#10;&#10;Description automatically generated">
            <a:extLst>
              <a:ext uri="{FF2B5EF4-FFF2-40B4-BE49-F238E27FC236}">
                <a16:creationId xmlns:a16="http://schemas.microsoft.com/office/drawing/2014/main" id="{6C5A8FFE-8037-7D71-C03C-964DC5F4D0FA}"/>
              </a:ext>
            </a:extLst>
          </p:cNvPr>
          <p:cNvPicPr>
            <a:picLocks noGrp="1" noChangeAspect="1"/>
          </p:cNvPicPr>
          <p:nvPr>
            <p:ph idx="1"/>
          </p:nvPr>
        </p:nvPicPr>
        <p:blipFill>
          <a:blip r:embed="rId2"/>
          <a:stretch>
            <a:fillRect/>
          </a:stretch>
        </p:blipFill>
        <p:spPr>
          <a:xfrm>
            <a:off x="415840" y="1676400"/>
            <a:ext cx="8312320" cy="4654899"/>
          </a:xfrm>
        </p:spPr>
      </p:pic>
      <p:sp>
        <p:nvSpPr>
          <p:cNvPr id="4" name="Slide Number Placeholder 3">
            <a:extLst>
              <a:ext uri="{FF2B5EF4-FFF2-40B4-BE49-F238E27FC236}">
                <a16:creationId xmlns:a16="http://schemas.microsoft.com/office/drawing/2014/main" id="{247B495F-0BEA-DF39-9A55-71DDCAA373B2}"/>
              </a:ext>
            </a:extLst>
          </p:cNvPr>
          <p:cNvSpPr>
            <a:spLocks noGrp="1"/>
          </p:cNvSpPr>
          <p:nvPr>
            <p:ph type="sldNum" sz="quarter" idx="12"/>
          </p:nvPr>
        </p:nvSpPr>
        <p:spPr/>
        <p:txBody>
          <a:bodyPr/>
          <a:lstStyle/>
          <a:p>
            <a:fld id="{C1FF6DA9-008F-8B48-92A6-B652298478BF}" type="slidenum">
              <a:rPr lang="en-US" smtClean="0"/>
              <a:t>87</a:t>
            </a:fld>
            <a:endParaRPr lang="en-US"/>
          </a:p>
        </p:txBody>
      </p:sp>
    </p:spTree>
    <p:extLst>
      <p:ext uri="{BB962C8B-B14F-4D97-AF65-F5344CB8AC3E}">
        <p14:creationId xmlns:p14="http://schemas.microsoft.com/office/powerpoint/2010/main" val="29823831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r>
              <a:rPr lang="pl-PL" sz="4300"/>
              <a:t>Poczucie Autonomii w Forest</a:t>
            </a:r>
          </a:p>
        </p:txBody>
      </p:sp>
      <p:pic>
        <p:nvPicPr>
          <p:cNvPr id="5" name="Picture 4" descr="Żywe lasy">
            <a:extLst>
              <a:ext uri="{FF2B5EF4-FFF2-40B4-BE49-F238E27FC236}">
                <a16:creationId xmlns:a16="http://schemas.microsoft.com/office/drawing/2014/main" id="{D6AC1D5E-B2A4-833D-74DC-10D357E191C6}"/>
              </a:ext>
            </a:extLst>
          </p:cNvPr>
          <p:cNvPicPr>
            <a:picLocks noChangeAspect="1"/>
          </p:cNvPicPr>
          <p:nvPr/>
        </p:nvPicPr>
        <p:blipFill>
          <a:blip r:embed="rId2"/>
          <a:srcRect l="30500" r="35502"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r>
              <a:rPr lang="pl-PL" sz="1900"/>
              <a:t>Forest daje także poczucie autonomii – możemy wybrać rodzaj drzewka, które chcemy zasadzić, a w miarę postępów odblokowujemy różne rodzaje drzew.</a:t>
            </a:r>
          </a:p>
        </p:txBody>
      </p:sp>
      <p:sp>
        <p:nvSpPr>
          <p:cNvPr id="4" name="Slide Number Placeholder 3">
            <a:extLst>
              <a:ext uri="{FF2B5EF4-FFF2-40B4-BE49-F238E27FC236}">
                <a16:creationId xmlns:a16="http://schemas.microsoft.com/office/drawing/2014/main" id="{0A3F3340-FB34-14B7-1CC9-DF8E322E5055}"/>
              </a:ext>
            </a:extLst>
          </p:cNvPr>
          <p:cNvSpPr>
            <a:spLocks noGrp="1"/>
          </p:cNvSpPr>
          <p:nvPr>
            <p:ph type="sldNum" sz="quarter" idx="12"/>
          </p:nvPr>
        </p:nvSpPr>
        <p:spPr/>
        <p:txBody>
          <a:bodyPr/>
          <a:lstStyle/>
          <a:p>
            <a:fld id="{C1FF6DA9-008F-8B48-92A6-B652298478BF}" type="slidenum">
              <a:rPr lang="en-US" smtClean="0"/>
              <a:t>88</a:t>
            </a:fld>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200">
                <a:solidFill>
                  <a:srgbClr val="FFFFFF"/>
                </a:solidFill>
              </a:rPr>
              <a:t>Rozwój Umiejętności Koncentracji</a:t>
            </a:r>
          </a:p>
        </p:txBody>
      </p:sp>
      <p:sp>
        <p:nvSpPr>
          <p:cNvPr id="3" name="Content Placeholder 2"/>
          <p:cNvSpPr>
            <a:spLocks noGrp="1"/>
          </p:cNvSpPr>
          <p:nvPr>
            <p:ph idx="1"/>
          </p:nvPr>
        </p:nvSpPr>
        <p:spPr>
          <a:xfrm>
            <a:off x="3607694" y="649480"/>
            <a:ext cx="4916510" cy="5546047"/>
          </a:xfrm>
        </p:spPr>
        <p:txBody>
          <a:bodyPr anchor="ctr">
            <a:normAutofit/>
          </a:bodyPr>
          <a:lstStyle/>
          <a:p>
            <a:r>
              <a:rPr lang="pl-PL" sz="1700"/>
              <a:t>W ten sposób rozwijamy umiejętność intensywnego skupienia, która jest dziś niezwykle cenna i coraz rzadsza.</a:t>
            </a:r>
          </a:p>
        </p:txBody>
      </p:sp>
      <p:sp>
        <p:nvSpPr>
          <p:cNvPr id="4" name="Slide Number Placeholder 3">
            <a:extLst>
              <a:ext uri="{FF2B5EF4-FFF2-40B4-BE49-F238E27FC236}">
                <a16:creationId xmlns:a16="http://schemas.microsoft.com/office/drawing/2014/main" id="{BCD69EEF-66F0-F21C-74C8-74298A34AE5E}"/>
              </a:ext>
            </a:extLst>
          </p:cNvPr>
          <p:cNvSpPr>
            <a:spLocks noGrp="1"/>
          </p:cNvSpPr>
          <p:nvPr>
            <p:ph type="sldNum" sz="quarter" idx="12"/>
          </p:nvPr>
        </p:nvSpPr>
        <p:spPr/>
        <p:txBody>
          <a:bodyPr/>
          <a:lstStyle/>
          <a:p>
            <a:fld id="{C1FF6DA9-008F-8B48-92A6-B652298478BF}" type="slidenum">
              <a:rPr lang="en-US" smtClean="0"/>
              <a:t>89</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pl-PL" sz="3200">
                <a:solidFill>
                  <a:srgbClr val="FFFFFF"/>
                </a:solidFill>
              </a:rPr>
              <a:t>Sekcja 1: Mistrzostwo</a:t>
            </a:r>
          </a:p>
        </p:txBody>
      </p:sp>
      <p:sp>
        <p:nvSpPr>
          <p:cNvPr id="3" name="Content Placeholder 2"/>
          <p:cNvSpPr>
            <a:spLocks noGrp="1"/>
          </p:cNvSpPr>
          <p:nvPr>
            <p:ph idx="1"/>
          </p:nvPr>
        </p:nvSpPr>
        <p:spPr>
          <a:xfrm>
            <a:off x="3607694" y="649480"/>
            <a:ext cx="4916510" cy="5546047"/>
          </a:xfrm>
        </p:spPr>
        <p:txBody>
          <a:bodyPr anchor="ctr">
            <a:normAutofit/>
          </a:bodyPr>
          <a:lstStyle/>
          <a:p>
            <a:r>
              <a:rPr lang="pl-PL" sz="1700"/>
              <a:t>W lewym górnym polu przypomnij sobie notatki dotyczące mistrzostwa i uwzględnij wszystkie informacje na temat przekazywania informacji zwrotnej, celów i reguł. Pomyśl o „walce z bossem”, która scala całą zdobytą wiedzę w jedną epicką wygraną, oraz o pętlach nagród, w których ludzie dążą do wielu celów jednocześnie, co zwiększa zaangażowanie.</a:t>
            </a:r>
          </a:p>
        </p:txBody>
      </p:sp>
      <p:sp>
        <p:nvSpPr>
          <p:cNvPr id="4" name="Slide Number Placeholder 3">
            <a:extLst>
              <a:ext uri="{FF2B5EF4-FFF2-40B4-BE49-F238E27FC236}">
                <a16:creationId xmlns:a16="http://schemas.microsoft.com/office/drawing/2014/main" id="{FBAC087F-F43B-2C83-A9DF-49A053B7B980}"/>
              </a:ext>
            </a:extLst>
          </p:cNvPr>
          <p:cNvSpPr>
            <a:spLocks noGrp="1"/>
          </p:cNvSpPr>
          <p:nvPr>
            <p:ph type="sldNum" sz="quarter" idx="12"/>
          </p:nvPr>
        </p:nvSpPr>
        <p:spPr/>
        <p:txBody>
          <a:bodyPr/>
          <a:lstStyle/>
          <a:p>
            <a:fld id="{C1FF6DA9-008F-8B48-92A6-B652298478BF}" type="slidenum">
              <a:rPr lang="en-US" smtClean="0"/>
              <a:t>9</a:t>
            </a:fld>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r>
              <a:rPr lang="pl-PL" sz="4700"/>
              <a:t>Znaczenie Drzewek w Forest</a:t>
            </a:r>
          </a:p>
        </p:txBody>
      </p:sp>
      <p:pic>
        <p:nvPicPr>
          <p:cNvPr id="5" name="Picture 4" descr="Duże drzewo otoczone przez wysokie drzewa">
            <a:extLst>
              <a:ext uri="{FF2B5EF4-FFF2-40B4-BE49-F238E27FC236}">
                <a16:creationId xmlns:a16="http://schemas.microsoft.com/office/drawing/2014/main" id="{39D12EB2-EF84-2114-F8B2-B283138B9EC1}"/>
              </a:ext>
            </a:extLst>
          </p:cNvPr>
          <p:cNvPicPr>
            <a:picLocks noChangeAspect="1"/>
          </p:cNvPicPr>
          <p:nvPr/>
        </p:nvPicPr>
        <p:blipFill>
          <a:blip r:embed="rId2"/>
          <a:srcRect l="37490" r="28512"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r>
              <a:rPr lang="pl-PL" sz="1900"/>
              <a:t>Każde drzewko symbolizuje nasze postępy w doskonaleniu koncentracji. Możemy porównać drzewka z poprzedniego dnia, ale aplikacja nie ocenia naszych wyników – po prostu pokazuje nasz sukces przez kilka dni z rzędu.</a:t>
            </a:r>
          </a:p>
        </p:txBody>
      </p:sp>
      <p:sp>
        <p:nvSpPr>
          <p:cNvPr id="4" name="Slide Number Placeholder 3">
            <a:extLst>
              <a:ext uri="{FF2B5EF4-FFF2-40B4-BE49-F238E27FC236}">
                <a16:creationId xmlns:a16="http://schemas.microsoft.com/office/drawing/2014/main" id="{4FA0B820-AD67-D9CE-27CD-9AC0EA98DB03}"/>
              </a:ext>
            </a:extLst>
          </p:cNvPr>
          <p:cNvSpPr>
            <a:spLocks noGrp="1"/>
          </p:cNvSpPr>
          <p:nvPr>
            <p:ph type="sldNum" sz="quarter" idx="12"/>
          </p:nvPr>
        </p:nvSpPr>
        <p:spPr/>
        <p:txBody>
          <a:bodyPr/>
          <a:lstStyle/>
          <a:p>
            <a:fld id="{C1FF6DA9-008F-8B48-92A6-B652298478BF}" type="slidenum">
              <a:rPr lang="en-US" smtClean="0"/>
              <a:t>90</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pPr>
              <a:lnSpc>
                <a:spcPct val="90000"/>
              </a:lnSpc>
            </a:pPr>
            <a:r>
              <a:rPr lang="pl-PL" sz="4000"/>
              <a:t>Realna Nagroda – Sadzenie Prawdziwych Drzew</a:t>
            </a:r>
          </a:p>
        </p:txBody>
      </p:sp>
      <p:pic>
        <p:nvPicPr>
          <p:cNvPr id="5" name="Picture 4" descr="Duże drzewo otoczone przez wysokie drzewa">
            <a:extLst>
              <a:ext uri="{FF2B5EF4-FFF2-40B4-BE49-F238E27FC236}">
                <a16:creationId xmlns:a16="http://schemas.microsoft.com/office/drawing/2014/main" id="{66364511-C5AE-B399-520A-90610C7EDEDF}"/>
              </a:ext>
            </a:extLst>
          </p:cNvPr>
          <p:cNvPicPr>
            <a:picLocks noChangeAspect="1"/>
          </p:cNvPicPr>
          <p:nvPr/>
        </p:nvPicPr>
        <p:blipFill>
          <a:blip r:embed="rId2"/>
          <a:srcRect l="37490" r="28512" b="-1"/>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r>
              <a:rPr lang="pl-PL" sz="1900"/>
              <a:t>Forest oferuje realną nagrodę, sadząc prawdziwe drzewa w zależności od tego, jak dobrze radzimy sobie jako grupa użytkowników.</a:t>
            </a:r>
          </a:p>
        </p:txBody>
      </p:sp>
      <p:sp>
        <p:nvSpPr>
          <p:cNvPr id="4" name="Slide Number Placeholder 3">
            <a:extLst>
              <a:ext uri="{FF2B5EF4-FFF2-40B4-BE49-F238E27FC236}">
                <a16:creationId xmlns:a16="http://schemas.microsoft.com/office/drawing/2014/main" id="{044EE5D1-FAE3-53F5-9F5B-9282F7C6F7C6}"/>
              </a:ext>
            </a:extLst>
          </p:cNvPr>
          <p:cNvSpPr>
            <a:spLocks noGrp="1"/>
          </p:cNvSpPr>
          <p:nvPr>
            <p:ph type="sldNum" sz="quarter" idx="12"/>
          </p:nvPr>
        </p:nvSpPr>
        <p:spPr/>
        <p:txBody>
          <a:bodyPr/>
          <a:lstStyle/>
          <a:p>
            <a:fld id="{C1FF6DA9-008F-8B48-92A6-B652298478BF}" type="slidenum">
              <a:rPr lang="en-US" smtClean="0"/>
              <a:t>91</a:t>
            </a:fld>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73321" y="329184"/>
            <a:ext cx="4688333" cy="1783080"/>
          </a:xfrm>
        </p:spPr>
        <p:txBody>
          <a:bodyPr anchor="b">
            <a:normAutofit/>
          </a:bodyPr>
          <a:lstStyle/>
          <a:p>
            <a:r>
              <a:rPr lang="pl-PL" sz="4700"/>
              <a:t>Współpraca Grupowa w Forest</a:t>
            </a:r>
          </a:p>
        </p:txBody>
      </p:sp>
      <p:pic>
        <p:nvPicPr>
          <p:cNvPr id="5" name="Picture 4" descr="Górny widok sześcianów połączonych z czarnym liniami">
            <a:extLst>
              <a:ext uri="{FF2B5EF4-FFF2-40B4-BE49-F238E27FC236}">
                <a16:creationId xmlns:a16="http://schemas.microsoft.com/office/drawing/2014/main" id="{6F3936D5-B939-FC1F-2E1D-0C038D68E361}"/>
              </a:ext>
            </a:extLst>
          </p:cNvPr>
          <p:cNvPicPr>
            <a:picLocks noChangeAspect="1"/>
          </p:cNvPicPr>
          <p:nvPr/>
        </p:nvPicPr>
        <p:blipFill>
          <a:blip r:embed="rId2"/>
          <a:srcRect l="35861" r="25939"/>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73321" y="2706624"/>
            <a:ext cx="4688333" cy="3483864"/>
          </a:xfrm>
        </p:spPr>
        <p:txBody>
          <a:bodyPr>
            <a:normAutofit/>
          </a:bodyPr>
          <a:lstStyle/>
          <a:p>
            <a:r>
              <a:rPr lang="pl-PL" sz="1900"/>
              <a:t>Aplikacja umożliwia współpracę grupową, gdzie użytkownicy mogą ustawić timer na 25 minut i skupić się jako zespół, bez względu na miejsce, w którym się znajdują.</a:t>
            </a:r>
          </a:p>
        </p:txBody>
      </p:sp>
      <p:sp>
        <p:nvSpPr>
          <p:cNvPr id="4" name="Slide Number Placeholder 3">
            <a:extLst>
              <a:ext uri="{FF2B5EF4-FFF2-40B4-BE49-F238E27FC236}">
                <a16:creationId xmlns:a16="http://schemas.microsoft.com/office/drawing/2014/main" id="{879A67FA-9FC1-538F-DB2F-4279F55C34C5}"/>
              </a:ext>
            </a:extLst>
          </p:cNvPr>
          <p:cNvSpPr>
            <a:spLocks noGrp="1"/>
          </p:cNvSpPr>
          <p:nvPr>
            <p:ph type="sldNum" sz="quarter" idx="12"/>
          </p:nvPr>
        </p:nvSpPr>
        <p:spPr/>
        <p:txBody>
          <a:bodyPr/>
          <a:lstStyle/>
          <a:p>
            <a:fld id="{C1FF6DA9-008F-8B48-92A6-B652298478BF}" type="slidenum">
              <a:rPr lang="en-US" smtClean="0"/>
              <a:t>92</a:t>
            </a:fld>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4102A-DC50-26C0-3EFC-87C66339044E}"/>
              </a:ext>
            </a:extLst>
          </p:cNvPr>
          <p:cNvSpPr>
            <a:spLocks noGrp="1"/>
          </p:cNvSpPr>
          <p:nvPr>
            <p:ph type="title"/>
          </p:nvPr>
        </p:nvSpPr>
        <p:spPr/>
        <p:txBody>
          <a:bodyPr/>
          <a:lstStyle/>
          <a:p>
            <a:r>
              <a:rPr lang="pl-PL" dirty="0" err="1"/>
              <a:t>Sleep</a:t>
            </a:r>
            <a:r>
              <a:rPr lang="pl-PL" dirty="0"/>
              <a:t> Town</a:t>
            </a:r>
          </a:p>
        </p:txBody>
      </p:sp>
      <p:pic>
        <p:nvPicPr>
          <p:cNvPr id="6" name="Content Placeholder 5" descr="A map of a city&#10;&#10;Description automatically generated">
            <a:extLst>
              <a:ext uri="{FF2B5EF4-FFF2-40B4-BE49-F238E27FC236}">
                <a16:creationId xmlns:a16="http://schemas.microsoft.com/office/drawing/2014/main" id="{DE23A530-3CA1-6E35-BC2C-11CA0632952E}"/>
              </a:ext>
            </a:extLst>
          </p:cNvPr>
          <p:cNvPicPr>
            <a:picLocks noGrp="1" noChangeAspect="1"/>
          </p:cNvPicPr>
          <p:nvPr>
            <p:ph idx="1"/>
          </p:nvPr>
        </p:nvPicPr>
        <p:blipFill>
          <a:blip r:embed="rId2"/>
          <a:stretch>
            <a:fillRect/>
          </a:stretch>
        </p:blipFill>
        <p:spPr>
          <a:xfrm>
            <a:off x="1487212" y="1600200"/>
            <a:ext cx="6169576" cy="4525963"/>
          </a:xfrm>
        </p:spPr>
      </p:pic>
      <p:sp>
        <p:nvSpPr>
          <p:cNvPr id="4" name="Slide Number Placeholder 3">
            <a:extLst>
              <a:ext uri="{FF2B5EF4-FFF2-40B4-BE49-F238E27FC236}">
                <a16:creationId xmlns:a16="http://schemas.microsoft.com/office/drawing/2014/main" id="{1F01BE2C-EC16-B709-867C-14FDBDFFEB2E}"/>
              </a:ext>
            </a:extLst>
          </p:cNvPr>
          <p:cNvSpPr>
            <a:spLocks noGrp="1"/>
          </p:cNvSpPr>
          <p:nvPr>
            <p:ph type="sldNum" sz="quarter" idx="12"/>
          </p:nvPr>
        </p:nvSpPr>
        <p:spPr/>
        <p:txBody>
          <a:bodyPr/>
          <a:lstStyle/>
          <a:p>
            <a:fld id="{C1FF6DA9-008F-8B48-92A6-B652298478BF}" type="slidenum">
              <a:rPr lang="en-US" smtClean="0"/>
              <a:t>93</a:t>
            </a:fld>
            <a:endParaRPr lang="en-US"/>
          </a:p>
        </p:txBody>
      </p:sp>
    </p:spTree>
    <p:extLst>
      <p:ext uri="{BB962C8B-B14F-4D97-AF65-F5344CB8AC3E}">
        <p14:creationId xmlns:p14="http://schemas.microsoft.com/office/powerpoint/2010/main" val="25884660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90722" y="329184"/>
            <a:ext cx="5170932" cy="1783080"/>
          </a:xfrm>
        </p:spPr>
        <p:txBody>
          <a:bodyPr anchor="b">
            <a:normAutofit/>
          </a:bodyPr>
          <a:lstStyle/>
          <a:p>
            <a:r>
              <a:rPr lang="pl-PL" sz="4700"/>
              <a:t>Nowa Aplikacja – Sleep Town</a:t>
            </a:r>
          </a:p>
        </p:txBody>
      </p:sp>
      <p:pic>
        <p:nvPicPr>
          <p:cNvPr id="5" name="Picture 4">
            <a:extLst>
              <a:ext uri="{FF2B5EF4-FFF2-40B4-BE49-F238E27FC236}">
                <a16:creationId xmlns:a16="http://schemas.microsoft.com/office/drawing/2014/main" id="{77BE8EE2-65C6-295F-EB16-8D0B862C29A6}"/>
              </a:ext>
            </a:extLst>
          </p:cNvPr>
          <p:cNvPicPr>
            <a:picLocks noChangeAspect="1"/>
          </p:cNvPicPr>
          <p:nvPr/>
        </p:nvPicPr>
        <p:blipFill>
          <a:blip r:embed="rId2"/>
          <a:srcRect l="32531" r="37997"/>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2" y="2706624"/>
            <a:ext cx="5170932" cy="3483864"/>
          </a:xfrm>
        </p:spPr>
        <p:txBody>
          <a:bodyPr>
            <a:normAutofit/>
          </a:bodyPr>
          <a:lstStyle/>
          <a:p>
            <a:r>
              <a:rPr lang="pl-PL" sz="1900"/>
              <a:t>Twórcy Forest stworzyli nową aplikację o nazwie Sleep Town, która pomaga unikać korzystania z telefonu między snem a obudzeniem, budując budynki w naszym miasteczku za każdy spokojnie przespany czas.</a:t>
            </a:r>
          </a:p>
        </p:txBody>
      </p:sp>
      <p:sp>
        <p:nvSpPr>
          <p:cNvPr id="4" name="Slide Number Placeholder 3">
            <a:extLst>
              <a:ext uri="{FF2B5EF4-FFF2-40B4-BE49-F238E27FC236}">
                <a16:creationId xmlns:a16="http://schemas.microsoft.com/office/drawing/2014/main" id="{354DEC83-2630-96C6-C45F-10D3A65BA35B}"/>
              </a:ext>
            </a:extLst>
          </p:cNvPr>
          <p:cNvSpPr>
            <a:spLocks noGrp="1"/>
          </p:cNvSpPr>
          <p:nvPr>
            <p:ph type="sldNum" sz="quarter" idx="12"/>
          </p:nvPr>
        </p:nvSpPr>
        <p:spPr/>
        <p:txBody>
          <a:bodyPr/>
          <a:lstStyle/>
          <a:p>
            <a:fld id="{C1FF6DA9-008F-8B48-92A6-B652298478BF}" type="slidenum">
              <a:rPr lang="en-US" smtClean="0"/>
              <a:t>94</a:t>
            </a:fld>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Znaczenie Paska Postępu i Informacji Zwrotnej</a:t>
            </a:r>
          </a:p>
        </p:txBody>
      </p:sp>
      <p:sp>
        <p:nvSpPr>
          <p:cNvPr id="3" name="Content Placeholder 2"/>
          <p:cNvSpPr>
            <a:spLocks noGrp="1"/>
          </p:cNvSpPr>
          <p:nvPr>
            <p:ph idx="1"/>
          </p:nvPr>
        </p:nvSpPr>
        <p:spPr/>
        <p:txBody>
          <a:bodyPr/>
          <a:lstStyle/>
          <a:p>
            <a:r>
              <a:rPr dirty="0" err="1"/>
              <a:t>Prosty</a:t>
            </a:r>
            <a:r>
              <a:rPr dirty="0"/>
              <a:t> </a:t>
            </a:r>
            <a:r>
              <a:rPr dirty="0" err="1"/>
              <a:t>pasek</a:t>
            </a:r>
            <a:r>
              <a:rPr dirty="0"/>
              <a:t> </a:t>
            </a:r>
            <a:r>
              <a:rPr dirty="0" err="1"/>
              <a:t>postępu</a:t>
            </a:r>
            <a:r>
              <a:rPr dirty="0"/>
              <a:t> </a:t>
            </a:r>
            <a:r>
              <a:rPr dirty="0" err="1"/>
              <a:t>lub</a:t>
            </a:r>
            <a:r>
              <a:rPr dirty="0"/>
              <a:t> </a:t>
            </a:r>
            <a:r>
              <a:rPr dirty="0" err="1"/>
              <a:t>informacja</a:t>
            </a:r>
            <a:r>
              <a:rPr dirty="0"/>
              <a:t> </a:t>
            </a:r>
            <a:r>
              <a:rPr dirty="0" err="1"/>
              <a:t>zwrotna</a:t>
            </a:r>
            <a:r>
              <a:rPr dirty="0"/>
              <a:t> </a:t>
            </a:r>
            <a:r>
              <a:rPr dirty="0" err="1"/>
              <a:t>może</a:t>
            </a:r>
            <a:r>
              <a:rPr dirty="0"/>
              <a:t> </a:t>
            </a:r>
            <a:r>
              <a:rPr dirty="0" err="1"/>
              <a:t>stworzyć</a:t>
            </a:r>
            <a:r>
              <a:rPr dirty="0"/>
              <a:t> </a:t>
            </a:r>
            <a:r>
              <a:rPr dirty="0" err="1"/>
              <a:t>angażujące</a:t>
            </a:r>
            <a:r>
              <a:rPr dirty="0"/>
              <a:t> </a:t>
            </a:r>
            <a:r>
              <a:rPr dirty="0" err="1"/>
              <a:t>doświadczenie</a:t>
            </a:r>
            <a:r>
              <a:rPr dirty="0"/>
              <a:t> – </a:t>
            </a:r>
            <a:r>
              <a:rPr dirty="0" err="1"/>
              <a:t>tak</a:t>
            </a:r>
            <a:r>
              <a:rPr dirty="0"/>
              <a:t> jak w </a:t>
            </a:r>
            <a:r>
              <a:rPr dirty="0" err="1"/>
              <a:t>aplikacjach</a:t>
            </a:r>
            <a:r>
              <a:rPr dirty="0"/>
              <a:t> Forest </a:t>
            </a:r>
            <a:r>
              <a:rPr dirty="0" err="1"/>
              <a:t>czy</a:t>
            </a:r>
            <a:r>
              <a:rPr dirty="0"/>
              <a:t> Sleep Town. </a:t>
            </a:r>
            <a:endParaRPr lang="pl-PL" dirty="0"/>
          </a:p>
          <a:p>
            <a:r>
              <a:rPr dirty="0" err="1"/>
              <a:t>Informacja</a:t>
            </a:r>
            <a:r>
              <a:rPr dirty="0"/>
              <a:t> </a:t>
            </a:r>
            <a:r>
              <a:rPr dirty="0" err="1"/>
              <a:t>zwrotna</a:t>
            </a:r>
            <a:r>
              <a:rPr dirty="0"/>
              <a:t> </a:t>
            </a:r>
            <a:r>
              <a:rPr dirty="0" err="1"/>
              <a:t>może</a:t>
            </a:r>
            <a:r>
              <a:rPr dirty="0"/>
              <a:t> </a:t>
            </a:r>
            <a:r>
              <a:rPr dirty="0" err="1"/>
              <a:t>być</a:t>
            </a:r>
            <a:r>
              <a:rPr dirty="0"/>
              <a:t> </a:t>
            </a:r>
            <a:r>
              <a:rPr dirty="0" err="1"/>
              <a:t>piękna</a:t>
            </a:r>
            <a:r>
              <a:rPr dirty="0"/>
              <a:t>, </a:t>
            </a:r>
            <a:r>
              <a:rPr dirty="0" err="1"/>
              <a:t>zapadająca</a:t>
            </a:r>
            <a:r>
              <a:rPr dirty="0"/>
              <a:t> w </a:t>
            </a:r>
            <a:r>
              <a:rPr dirty="0" err="1"/>
              <a:t>pamięć</a:t>
            </a:r>
            <a:r>
              <a:rPr dirty="0"/>
              <a:t>, </a:t>
            </a:r>
            <a:r>
              <a:rPr dirty="0" err="1"/>
              <a:t>wspólnotowa</a:t>
            </a:r>
            <a:r>
              <a:rPr dirty="0"/>
              <a:t> </a:t>
            </a:r>
            <a:r>
              <a:rPr dirty="0" err="1"/>
              <a:t>i</a:t>
            </a:r>
            <a:r>
              <a:rPr dirty="0"/>
              <a:t> </a:t>
            </a:r>
            <a:r>
              <a:rPr dirty="0" err="1"/>
              <a:t>dająca</a:t>
            </a:r>
            <a:r>
              <a:rPr dirty="0"/>
              <a:t> </a:t>
            </a:r>
            <a:r>
              <a:rPr dirty="0" err="1"/>
              <a:t>autonomię</a:t>
            </a:r>
            <a:r>
              <a:rPr dirty="0"/>
              <a:t>.</a:t>
            </a:r>
          </a:p>
        </p:txBody>
      </p:sp>
      <p:sp>
        <p:nvSpPr>
          <p:cNvPr id="4" name="Slide Number Placeholder 3">
            <a:extLst>
              <a:ext uri="{FF2B5EF4-FFF2-40B4-BE49-F238E27FC236}">
                <a16:creationId xmlns:a16="http://schemas.microsoft.com/office/drawing/2014/main" id="{F41F2FC0-4FD9-FB1C-398E-AE9C2FA22912}"/>
              </a:ext>
            </a:extLst>
          </p:cNvPr>
          <p:cNvSpPr>
            <a:spLocks noGrp="1"/>
          </p:cNvSpPr>
          <p:nvPr>
            <p:ph type="sldNum" sz="quarter" idx="12"/>
          </p:nvPr>
        </p:nvSpPr>
        <p:spPr/>
        <p:txBody>
          <a:bodyPr/>
          <a:lstStyle/>
          <a:p>
            <a:fld id="{C1FF6DA9-008F-8B48-92A6-B652298478BF}" type="slidenum">
              <a:rPr lang="en-US" smtClean="0"/>
              <a:t>95</a:t>
            </a:fld>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90722" y="329184"/>
            <a:ext cx="5170932" cy="1783080"/>
          </a:xfrm>
        </p:spPr>
        <p:txBody>
          <a:bodyPr anchor="b">
            <a:normAutofit/>
          </a:bodyPr>
          <a:lstStyle/>
          <a:p>
            <a:r>
              <a:rPr lang="pl-PL" sz="4300"/>
              <a:t>Funkcja Martwego Drzewa w Forest App</a:t>
            </a:r>
          </a:p>
        </p:txBody>
      </p:sp>
      <p:pic>
        <p:nvPicPr>
          <p:cNvPr id="5" name="Picture 4" descr="Biały Las z czerwonymi liśćmi">
            <a:extLst>
              <a:ext uri="{FF2B5EF4-FFF2-40B4-BE49-F238E27FC236}">
                <a16:creationId xmlns:a16="http://schemas.microsoft.com/office/drawing/2014/main" id="{9B1CFE5E-EB5B-2A70-F502-9047C6BA37AA}"/>
              </a:ext>
            </a:extLst>
          </p:cNvPr>
          <p:cNvPicPr>
            <a:picLocks noChangeAspect="1"/>
          </p:cNvPicPr>
          <p:nvPr/>
        </p:nvPicPr>
        <p:blipFill>
          <a:blip r:embed="rId2"/>
          <a:srcRect l="42406" r="32333"/>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2" y="2706624"/>
            <a:ext cx="5170932" cy="3483864"/>
          </a:xfrm>
        </p:spPr>
        <p:txBody>
          <a:bodyPr>
            <a:normAutofit/>
          </a:bodyPr>
          <a:lstStyle/>
          <a:p>
            <a:r>
              <a:rPr lang="pl-PL" sz="1900"/>
              <a:t>W aplikacji Forest, jeśli nie uda Ci się ukończyć 25-minutowego timera Pomodoro, pojawi się martwe drzewo. Sprawia to, że Twój las wygląda mniej estetycznie, przypominając o niepowodzeniu w koncentracji.</a:t>
            </a:r>
          </a:p>
        </p:txBody>
      </p:sp>
      <p:sp>
        <p:nvSpPr>
          <p:cNvPr id="4" name="Slide Number Placeholder 3">
            <a:extLst>
              <a:ext uri="{FF2B5EF4-FFF2-40B4-BE49-F238E27FC236}">
                <a16:creationId xmlns:a16="http://schemas.microsoft.com/office/drawing/2014/main" id="{8D24F2D4-22E5-5DE7-3FAA-8636C5307248}"/>
              </a:ext>
            </a:extLst>
          </p:cNvPr>
          <p:cNvSpPr>
            <a:spLocks noGrp="1"/>
          </p:cNvSpPr>
          <p:nvPr>
            <p:ph type="sldNum" sz="quarter" idx="12"/>
          </p:nvPr>
        </p:nvSpPr>
        <p:spPr/>
        <p:txBody>
          <a:bodyPr/>
          <a:lstStyle/>
          <a:p>
            <a:fld id="{C1FF6DA9-008F-8B48-92A6-B652298478BF}" type="slidenum">
              <a:rPr lang="en-US" smtClean="0"/>
              <a:t>96</a:t>
            </a:fld>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90722" y="329184"/>
            <a:ext cx="5170932" cy="1783080"/>
          </a:xfrm>
        </p:spPr>
        <p:txBody>
          <a:bodyPr anchor="b">
            <a:normAutofit/>
          </a:bodyPr>
          <a:lstStyle/>
          <a:p>
            <a:pPr>
              <a:lnSpc>
                <a:spcPct val="90000"/>
              </a:lnSpc>
            </a:pPr>
            <a:r>
              <a:rPr lang="pl-PL" sz="4000"/>
              <a:t>Farmville – Przykład Codziennego Zaangażowania</a:t>
            </a:r>
          </a:p>
        </p:txBody>
      </p:sp>
      <p:pic>
        <p:nvPicPr>
          <p:cNvPr id="5" name="Picture 4" descr="Zakiełkowanie zakładu z ziemi">
            <a:extLst>
              <a:ext uri="{FF2B5EF4-FFF2-40B4-BE49-F238E27FC236}">
                <a16:creationId xmlns:a16="http://schemas.microsoft.com/office/drawing/2014/main" id="{5D2D36D3-C946-DDA2-0262-7110A2977895}"/>
              </a:ext>
            </a:extLst>
          </p:cNvPr>
          <p:cNvPicPr>
            <a:picLocks noChangeAspect="1"/>
          </p:cNvPicPr>
          <p:nvPr/>
        </p:nvPicPr>
        <p:blipFill>
          <a:blip r:embed="rId2"/>
          <a:srcRect l="41765" r="28652" b="-2"/>
          <a:stretch/>
        </p:blipFill>
        <p:spPr>
          <a:xfrm>
            <a:off x="20" y="1"/>
            <a:ext cx="3039386"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490722" y="2706624"/>
            <a:ext cx="5170932" cy="3483864"/>
          </a:xfrm>
        </p:spPr>
        <p:txBody>
          <a:bodyPr>
            <a:normAutofit/>
          </a:bodyPr>
          <a:lstStyle/>
          <a:p>
            <a:r>
              <a:rPr lang="pl-PL" sz="1900" dirty="0"/>
              <a:t>W grze </a:t>
            </a:r>
            <a:r>
              <a:rPr lang="pl-PL" sz="1900" dirty="0" err="1"/>
              <a:t>Farmville</a:t>
            </a:r>
            <a:r>
              <a:rPr lang="pl-PL" sz="1900" dirty="0"/>
              <a:t>, jeśli użytkownicy nie logowali się codziennie, aby podlewać rośliny, wirtualne plony usychały. </a:t>
            </a:r>
          </a:p>
          <a:p>
            <a:r>
              <a:rPr lang="pl-PL" sz="1900" dirty="0"/>
              <a:t>Gra karała za brak aktywności, angażując graczy do codziennego logowania.</a:t>
            </a:r>
          </a:p>
        </p:txBody>
      </p:sp>
      <p:sp>
        <p:nvSpPr>
          <p:cNvPr id="4" name="Slide Number Placeholder 3">
            <a:extLst>
              <a:ext uri="{FF2B5EF4-FFF2-40B4-BE49-F238E27FC236}">
                <a16:creationId xmlns:a16="http://schemas.microsoft.com/office/drawing/2014/main" id="{674576FE-3231-1EC8-F726-076FA1C11782}"/>
              </a:ext>
            </a:extLst>
          </p:cNvPr>
          <p:cNvSpPr>
            <a:spLocks noGrp="1"/>
          </p:cNvSpPr>
          <p:nvPr>
            <p:ph type="sldNum" sz="quarter" idx="12"/>
          </p:nvPr>
        </p:nvSpPr>
        <p:spPr/>
        <p:txBody>
          <a:bodyPr/>
          <a:lstStyle/>
          <a:p>
            <a:fld id="{C1FF6DA9-008F-8B48-92A6-B652298478BF}" type="slidenum">
              <a:rPr lang="en-US" smtClean="0"/>
              <a:t>97</a:t>
            </a:fld>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Snapchat – Utrzymanie Łańcucha Wiadomości</a:t>
            </a:r>
          </a:p>
        </p:txBody>
      </p:sp>
      <p:sp>
        <p:nvSpPr>
          <p:cNvPr id="3" name="Content Placeholder 2"/>
          <p:cNvSpPr>
            <a:spLocks noGrp="1"/>
          </p:cNvSpPr>
          <p:nvPr>
            <p:ph idx="1"/>
          </p:nvPr>
        </p:nvSpPr>
        <p:spPr/>
        <p:txBody>
          <a:bodyPr/>
          <a:lstStyle/>
          <a:p>
            <a:r>
              <a:rPr dirty="0"/>
              <a:t>Snapchat jest </a:t>
            </a:r>
            <a:r>
              <a:rPr dirty="0" err="1"/>
              <a:t>popularny</a:t>
            </a:r>
            <a:r>
              <a:rPr dirty="0"/>
              <a:t> </a:t>
            </a:r>
            <a:r>
              <a:rPr dirty="0" err="1"/>
              <a:t>dzięki</a:t>
            </a:r>
            <a:r>
              <a:rPr dirty="0"/>
              <a:t> </a:t>
            </a:r>
            <a:r>
              <a:rPr dirty="0" err="1"/>
              <a:t>mechanizmowi</a:t>
            </a:r>
            <a:r>
              <a:rPr dirty="0"/>
              <a:t>, </a:t>
            </a:r>
            <a:r>
              <a:rPr dirty="0" err="1"/>
              <a:t>który</a:t>
            </a:r>
            <a:r>
              <a:rPr dirty="0"/>
              <a:t> </a:t>
            </a:r>
            <a:r>
              <a:rPr dirty="0" err="1"/>
              <a:t>wymaga</a:t>
            </a:r>
            <a:r>
              <a:rPr dirty="0"/>
              <a:t> </a:t>
            </a:r>
            <a:r>
              <a:rPr dirty="0" err="1"/>
              <a:t>codziennych</a:t>
            </a:r>
            <a:r>
              <a:rPr dirty="0"/>
              <a:t> </a:t>
            </a:r>
            <a:r>
              <a:rPr dirty="0" err="1"/>
              <a:t>wiadomości</a:t>
            </a:r>
            <a:r>
              <a:rPr dirty="0"/>
              <a:t> </a:t>
            </a:r>
            <a:r>
              <a:rPr dirty="0" err="1"/>
              <a:t>między</a:t>
            </a:r>
            <a:r>
              <a:rPr dirty="0"/>
              <a:t> </a:t>
            </a:r>
            <a:r>
              <a:rPr dirty="0" err="1"/>
              <a:t>znajomymi</a:t>
            </a:r>
            <a:r>
              <a:rPr dirty="0"/>
              <a:t>, aby </a:t>
            </a:r>
            <a:r>
              <a:rPr dirty="0" err="1"/>
              <a:t>utrzymać</a:t>
            </a:r>
            <a:r>
              <a:rPr dirty="0"/>
              <a:t> </a:t>
            </a:r>
            <a:r>
              <a:rPr dirty="0" err="1"/>
              <a:t>łańcuch</a:t>
            </a:r>
            <a:r>
              <a:rPr dirty="0"/>
              <a:t>. </a:t>
            </a:r>
            <a:endParaRPr lang="pl-PL" dirty="0"/>
          </a:p>
          <a:p>
            <a:r>
              <a:rPr dirty="0" err="1"/>
              <a:t>Jeśli</a:t>
            </a:r>
            <a:r>
              <a:rPr dirty="0"/>
              <a:t> </a:t>
            </a:r>
            <a:r>
              <a:rPr dirty="0" err="1"/>
              <a:t>przestaną</a:t>
            </a:r>
            <a:r>
              <a:rPr dirty="0"/>
              <a:t>, </a:t>
            </a:r>
            <a:r>
              <a:rPr dirty="0" err="1"/>
              <a:t>łańcuch</a:t>
            </a:r>
            <a:r>
              <a:rPr dirty="0"/>
              <a:t> </a:t>
            </a:r>
            <a:r>
              <a:rPr dirty="0" err="1"/>
              <a:t>zostaje</a:t>
            </a:r>
            <a:r>
              <a:rPr dirty="0"/>
              <a:t> </a:t>
            </a:r>
            <a:r>
              <a:rPr dirty="0" err="1"/>
              <a:t>przerwany</a:t>
            </a:r>
            <a:r>
              <a:rPr dirty="0"/>
              <a:t>, co </a:t>
            </a:r>
            <a:r>
              <a:rPr dirty="0" err="1"/>
              <a:t>tworzy</a:t>
            </a:r>
            <a:r>
              <a:rPr dirty="0"/>
              <a:t> </a:t>
            </a:r>
            <a:r>
              <a:rPr dirty="0" err="1"/>
              <a:t>presję</a:t>
            </a:r>
            <a:r>
              <a:rPr dirty="0"/>
              <a:t> </a:t>
            </a:r>
            <a:r>
              <a:rPr dirty="0" err="1"/>
              <a:t>na</a:t>
            </a:r>
            <a:r>
              <a:rPr dirty="0"/>
              <a:t> </a:t>
            </a:r>
            <a:r>
              <a:rPr dirty="0" err="1"/>
              <a:t>codzienne</a:t>
            </a:r>
            <a:r>
              <a:rPr dirty="0"/>
              <a:t> </a:t>
            </a:r>
            <a:r>
              <a:rPr dirty="0" err="1"/>
              <a:t>wysyłanie</a:t>
            </a:r>
            <a:r>
              <a:rPr dirty="0"/>
              <a:t> </a:t>
            </a:r>
            <a:r>
              <a:rPr dirty="0" err="1"/>
              <a:t>wiadomości</a:t>
            </a:r>
            <a:r>
              <a:rPr dirty="0"/>
              <a:t>.</a:t>
            </a:r>
          </a:p>
        </p:txBody>
      </p:sp>
      <p:sp>
        <p:nvSpPr>
          <p:cNvPr id="4" name="Slide Number Placeholder 3">
            <a:extLst>
              <a:ext uri="{FF2B5EF4-FFF2-40B4-BE49-F238E27FC236}">
                <a16:creationId xmlns:a16="http://schemas.microsoft.com/office/drawing/2014/main" id="{AC2E29B6-E8BA-256D-E49D-83971B195825}"/>
              </a:ext>
            </a:extLst>
          </p:cNvPr>
          <p:cNvSpPr>
            <a:spLocks noGrp="1"/>
          </p:cNvSpPr>
          <p:nvPr>
            <p:ph type="sldNum" sz="quarter" idx="12"/>
          </p:nvPr>
        </p:nvSpPr>
        <p:spPr/>
        <p:txBody>
          <a:bodyPr/>
          <a:lstStyle/>
          <a:p>
            <a:fld id="{C1FF6DA9-008F-8B48-92A6-B652298478BF}" type="slidenum">
              <a:rPr lang="en-US" smtClean="0"/>
              <a:t>98</a:t>
            </a:fld>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3CB98-A56B-22C9-B19A-64C508011E4C}"/>
              </a:ext>
            </a:extLst>
          </p:cNvPr>
          <p:cNvSpPr>
            <a:spLocks noGrp="1"/>
          </p:cNvSpPr>
          <p:nvPr>
            <p:ph type="title"/>
          </p:nvPr>
        </p:nvSpPr>
        <p:spPr/>
        <p:txBody>
          <a:bodyPr/>
          <a:lstStyle/>
          <a:p>
            <a:r>
              <a:rPr lang="pl-PL" dirty="0"/>
              <a:t>Snapchat</a:t>
            </a:r>
          </a:p>
        </p:txBody>
      </p:sp>
      <p:pic>
        <p:nvPicPr>
          <p:cNvPr id="6" name="Content Placeholder 5" descr="A screenshot of a group of cell phones&#10;&#10;Description automatically generated">
            <a:extLst>
              <a:ext uri="{FF2B5EF4-FFF2-40B4-BE49-F238E27FC236}">
                <a16:creationId xmlns:a16="http://schemas.microsoft.com/office/drawing/2014/main" id="{D783D88A-8308-C1CF-6F3D-22B2AF4443F1}"/>
              </a:ext>
            </a:extLst>
          </p:cNvPr>
          <p:cNvPicPr>
            <a:picLocks noGrp="1" noChangeAspect="1"/>
          </p:cNvPicPr>
          <p:nvPr>
            <p:ph idx="1"/>
          </p:nvPr>
        </p:nvPicPr>
        <p:blipFill>
          <a:blip r:embed="rId2"/>
          <a:stretch>
            <a:fillRect/>
          </a:stretch>
        </p:blipFill>
        <p:spPr>
          <a:xfrm>
            <a:off x="830320" y="1767840"/>
            <a:ext cx="7856480" cy="4399629"/>
          </a:xfrm>
        </p:spPr>
      </p:pic>
      <p:sp>
        <p:nvSpPr>
          <p:cNvPr id="4" name="Slide Number Placeholder 3">
            <a:extLst>
              <a:ext uri="{FF2B5EF4-FFF2-40B4-BE49-F238E27FC236}">
                <a16:creationId xmlns:a16="http://schemas.microsoft.com/office/drawing/2014/main" id="{5F479126-F01A-5203-8EB2-CBEA5C1C9AAB}"/>
              </a:ext>
            </a:extLst>
          </p:cNvPr>
          <p:cNvSpPr>
            <a:spLocks noGrp="1"/>
          </p:cNvSpPr>
          <p:nvPr>
            <p:ph type="sldNum" sz="quarter" idx="12"/>
          </p:nvPr>
        </p:nvSpPr>
        <p:spPr/>
        <p:txBody>
          <a:bodyPr/>
          <a:lstStyle/>
          <a:p>
            <a:fld id="{C1FF6DA9-008F-8B48-92A6-B652298478BF}" type="slidenum">
              <a:rPr lang="en-US" smtClean="0"/>
              <a:t>99</a:t>
            </a:fld>
            <a:endParaRPr lang="en-US"/>
          </a:p>
        </p:txBody>
      </p:sp>
    </p:spTree>
    <p:extLst>
      <p:ext uri="{BB962C8B-B14F-4D97-AF65-F5344CB8AC3E}">
        <p14:creationId xmlns:p14="http://schemas.microsoft.com/office/powerpoint/2010/main" val="3967554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81</TotalTime>
  <Words>6397</Words>
  <Application>Microsoft Office PowerPoint</Application>
  <PresentationFormat>On-screen Show (4:3)</PresentationFormat>
  <Paragraphs>484</Paragraphs>
  <Slides>150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150</vt:i4>
      </vt:variant>
    </vt:vector>
  </HeadingPairs>
  <TitlesOfParts>
    <vt:vector size="154" baseType="lpstr">
      <vt:lpstr>Aptos</vt:lpstr>
      <vt:lpstr>Arial</vt:lpstr>
      <vt:lpstr>Calibri</vt:lpstr>
      <vt:lpstr>Office Theme</vt:lpstr>
      <vt:lpstr>Gamifikacja 5</vt:lpstr>
      <vt:lpstr>Wprowadzenie do Planów Zaangażowania</vt:lpstr>
      <vt:lpstr>Eksperyment Skinnera</vt:lpstr>
      <vt:lpstr>Przykład z Sztokholmu</vt:lpstr>
      <vt:lpstr>Znaczenie Losowości i Dopaminy</vt:lpstr>
      <vt:lpstr>Różnorodność w Codziennych Wyzwaniach</vt:lpstr>
      <vt:lpstr>Motywacja Przez Zaskoczenie</vt:lpstr>
      <vt:lpstr>Tworzenie Planu Zaangażowania</vt:lpstr>
      <vt:lpstr>Sekcja 1: Mistrzostwo</vt:lpstr>
      <vt:lpstr>Sekcja 2: Znaczenie</vt:lpstr>
      <vt:lpstr>Sekcja 3: Autonomia</vt:lpstr>
      <vt:lpstr>Sekcja 4: Wspólnota</vt:lpstr>
      <vt:lpstr>Do dzieła!</vt:lpstr>
      <vt:lpstr>Wprowadzenie do Planu Zaangażowania</vt:lpstr>
      <vt:lpstr>Różne Aspekty Osobowości</vt:lpstr>
      <vt:lpstr>Dziecko vs. Dorosły - Emocje i Intelekt</vt:lpstr>
      <vt:lpstr>Słoń, Jeździec i Ścieżka</vt:lpstr>
      <vt:lpstr>Kontrola Emocji przez Jeźdźca</vt:lpstr>
      <vt:lpstr>Przykład Rzucenia Palenia</vt:lpstr>
      <vt:lpstr>Wizualizacja Ścieżki do Zmiany</vt:lpstr>
      <vt:lpstr>Powrót do Planów Zaangażowania</vt:lpstr>
      <vt:lpstr>Motywacja: Emocje, Intelekt i Środowisko</vt:lpstr>
      <vt:lpstr>Hierarchia Potrzeb i Motywacja</vt:lpstr>
      <vt:lpstr>Znaczenie Wyjaśnienia i Środowiska</vt:lpstr>
      <vt:lpstr>Podsumowanie Motywatorów i Wnioski</vt:lpstr>
      <vt:lpstr>Gra „Milionerzy” i Autonomia</vt:lpstr>
      <vt:lpstr>Znaczenie Gry „Milionerzy” jako Wydarzenia</vt:lpstr>
      <vt:lpstr>Plan Zaangażowania i Burza Mózgów</vt:lpstr>
      <vt:lpstr>Wybór Najmocniejszych Pomysłów</vt:lpstr>
      <vt:lpstr>Budowanie Aury w Planie Zaangażowania</vt:lpstr>
      <vt:lpstr>Atrakcyjność dla Intelektu i Środowiska</vt:lpstr>
      <vt:lpstr>Podsumowanie Wybranych Punktów</vt:lpstr>
      <vt:lpstr>Znaczenie Gamifikacji</vt:lpstr>
      <vt:lpstr>Elementy Gry – Co Tworzy Grę</vt:lpstr>
      <vt:lpstr>Rola Autonomii w Gamifikacji</vt:lpstr>
      <vt:lpstr>Przykład Dwóch Menedżerów</vt:lpstr>
      <vt:lpstr>Wprowadzenie do Gamifikacji i Kontrowersje</vt:lpstr>
      <vt:lpstr>Podział Gry w Tenisie – Dynamika i Sprawiedliwość</vt:lpstr>
      <vt:lpstr>Dlaczego Sport Nas Przyciąga – Rola Przypadku</vt:lpstr>
      <vt:lpstr>Rzucenie Kostką – Czym Jest Mechanizm Gry</vt:lpstr>
      <vt:lpstr>Quizy i Tablice Wyników – Wpływ na Motywację</vt:lpstr>
      <vt:lpstr>Gamifikacja kontra Strategie Motywacyjne</vt:lpstr>
      <vt:lpstr>Tablice Wyników i Demotywacja</vt:lpstr>
      <vt:lpstr>Znaczenie Informacji Zwrotnej w Motywacji</vt:lpstr>
      <vt:lpstr>Przykład – Bieganie i Utrata Wagi</vt:lpstr>
      <vt:lpstr>Problem Związany z Brakiem Natychmiastowej Informacji</vt:lpstr>
      <vt:lpstr>Natychmiastowa Informacja zwrotna – Przykład Fitbit</vt:lpstr>
      <vt:lpstr>Problem Uzależnienia Motywacji od Wyników Aplikacji</vt:lpstr>
      <vt:lpstr>Kwestia Pasów Postępu i Odznak</vt:lpstr>
      <vt:lpstr>Miopijna Awersja do Strat</vt:lpstr>
      <vt:lpstr>Codzienne Wahania i Emocjonalna Reakcja</vt:lpstr>
      <vt:lpstr>Waga Ciała a Realne Wyniki Diety</vt:lpstr>
      <vt:lpstr>Przykład Duolingo – Motywacja a Rzeczywistość</vt:lpstr>
      <vt:lpstr>Potrzeba Dokładnej Informacji Zwrotnej</vt:lpstr>
      <vt:lpstr>Aplikacja Elevate – Wprowadzenie</vt:lpstr>
      <vt:lpstr>Elevate</vt:lpstr>
      <vt:lpstr>Jak Elevate Pomaga Doskonalić Umiejętności</vt:lpstr>
      <vt:lpstr>Skojarzenia Słów i Rakieta SpaceX</vt:lpstr>
      <vt:lpstr>Znaczenie Informacji Zwrotnej</vt:lpstr>
      <vt:lpstr>Autentyczna Ocena Wyników</vt:lpstr>
      <vt:lpstr>Motywacja a Miopijna Awersja do Strat</vt:lpstr>
      <vt:lpstr>Pętle Nagród i Natychmiastowa Informacja Zwrotna</vt:lpstr>
      <vt:lpstr>Wielozmysłowa Informacja Zwrotna</vt:lpstr>
      <vt:lpstr>Sukcesy i Dźwięki oraz Animacje</vt:lpstr>
      <vt:lpstr>Znaczenie Informacji Zwrotnej dla Emocji</vt:lpstr>
      <vt:lpstr>Pasek Postępu na LinkedIn – Wprowadzenie</vt:lpstr>
      <vt:lpstr>Motywacja Do Ukończenia Profilu</vt:lpstr>
      <vt:lpstr>Wizualna Wskazówka – Pasek Postępu</vt:lpstr>
      <vt:lpstr>Znaczenie Uwalniania Energii Mentalnej</vt:lpstr>
      <vt:lpstr>Efekt Zeigarnik – Wyjaśnienie</vt:lpstr>
      <vt:lpstr>Przykład Efektu Zeigarnik w Duolingo</vt:lpstr>
      <vt:lpstr>Motywacja vs. Efektywność Nauki</vt:lpstr>
      <vt:lpstr>Podsumowanie – Zalety i Wady Pasków Postępu</vt:lpstr>
      <vt:lpstr>Pasek Postępu – Motywacja i Dysonans Poznawczy</vt:lpstr>
      <vt:lpstr>Wpływ Paska Postępu na Motywację</vt:lpstr>
      <vt:lpstr>Problemy z Motywacją przy Dłuższych Zadaniach</vt:lpstr>
      <vt:lpstr>Paski Postępu a Krótkie Zadania</vt:lpstr>
      <vt:lpstr>Podejście Duolingo – Wiele Pętli Nagród</vt:lpstr>
      <vt:lpstr>Duolingo</vt:lpstr>
      <vt:lpstr>Krótkie i Dzienne Cele na Duolingo</vt:lpstr>
      <vt:lpstr>Nakładające się Paski Postępu</vt:lpstr>
      <vt:lpstr>Ostrożność przy Stosowaniu Pasków Postępu</vt:lpstr>
      <vt:lpstr>Aplikacja Forest – Wprowadzenie do Techniki Pomodoro</vt:lpstr>
      <vt:lpstr>Forest</vt:lpstr>
      <vt:lpstr>Jak Działa Aplikacja Forest</vt:lpstr>
      <vt:lpstr>Nagroda i Informacja Zwrotna w Forest</vt:lpstr>
      <vt:lpstr>Forest</vt:lpstr>
      <vt:lpstr>Poczucie Autonomii w Forest</vt:lpstr>
      <vt:lpstr>Rozwój Umiejętności Koncentracji</vt:lpstr>
      <vt:lpstr>Znaczenie Drzewek w Forest</vt:lpstr>
      <vt:lpstr>Realna Nagroda – Sadzenie Prawdziwych Drzew</vt:lpstr>
      <vt:lpstr>Współpraca Grupowa w Forest</vt:lpstr>
      <vt:lpstr>Sleep Town</vt:lpstr>
      <vt:lpstr>Nowa Aplikacja – Sleep Town</vt:lpstr>
      <vt:lpstr>Znaczenie Paska Postępu i Informacji Zwrotnej</vt:lpstr>
      <vt:lpstr>Funkcja Martwego Drzewa w Forest App</vt:lpstr>
      <vt:lpstr>Farmville – Przykład Codziennego Zaangażowania</vt:lpstr>
      <vt:lpstr>Snapchat – Utrzymanie Łańcucha Wiadomości</vt:lpstr>
      <vt:lpstr>Snapchat</vt:lpstr>
      <vt:lpstr>Awersja do Strat – Wyjaśnienie</vt:lpstr>
      <vt:lpstr>Gympact – Motywacja Kijem</vt:lpstr>
      <vt:lpstr>Gympact</vt:lpstr>
      <vt:lpstr>Todoist – Punkty Karmy i Kary</vt:lpstr>
      <vt:lpstr>Todoist</vt:lpstr>
      <vt:lpstr>Technika Karania w Aplikacjach</vt:lpstr>
      <vt:lpstr>Podsumowanie – Efekt Kary na Motywację</vt:lpstr>
      <vt:lpstr>Gamifikacja w Aplikacjach – Wprowadzenie</vt:lpstr>
      <vt:lpstr>Autonomia w Aplikacjach Jak Habitica</vt:lpstr>
      <vt:lpstr>Superbetter – Nazewnictwo Misji</vt:lpstr>
      <vt:lpstr>Awatar jako Czynnik Motywacyjny</vt:lpstr>
      <vt:lpstr>Wirtualna Waluta w Habitica</vt:lpstr>
      <vt:lpstr>Duolingo – Waluta Lingos i Motywacja</vt:lpstr>
      <vt:lpstr>Zamrożenie Serii w Duolingo</vt:lpstr>
      <vt:lpstr>Efekt Dysonansu Poznawczego</vt:lpstr>
      <vt:lpstr>Autonomia i Powrót Użytkowników</vt:lpstr>
      <vt:lpstr>Programy Lojalnościowe i Status w Liniach Lotniczych</vt:lpstr>
      <vt:lpstr>Złote i Platynowe Karty – Różnice w Statusie</vt:lpstr>
      <vt:lpstr>Poczucie Prestiżu i Otwarte Drzwi</vt:lpstr>
      <vt:lpstr>Rola Awersji do Strat</vt:lpstr>
      <vt:lpstr>Karty Lojalnościowe Starbucks</vt:lpstr>
      <vt:lpstr>Znaczenie Przypisania Statusu</vt:lpstr>
      <vt:lpstr>Status jako Nagroda Zewnętrzna</vt:lpstr>
      <vt:lpstr>Tymczasowy Status a Motywacja</vt:lpstr>
      <vt:lpstr>Podsumowanie – Negatywne Emocje i Status</vt:lpstr>
      <vt:lpstr>Loteria z Fotoradarem – Przykład Gamifikacji</vt:lpstr>
      <vt:lpstr>Motywacja Poprzez Natychmiastową Informację Zwrotną</vt:lpstr>
      <vt:lpstr>Fotoradary a Kara Finansowa</vt:lpstr>
      <vt:lpstr>Przykład ze Szwecji – Nagradzanie Bezpiecznych Kierowców</vt:lpstr>
      <vt:lpstr>Loteria i Losowy Element Nagrody</vt:lpstr>
      <vt:lpstr>Wpływ Loterii na Zachowanie Kierowców</vt:lpstr>
      <vt:lpstr>Znaczenie Wspólnego Dążenia do Bezpieczeństwa</vt:lpstr>
      <vt:lpstr>Podsumowanie – Finansowa Nagroda i Gamifikacja</vt:lpstr>
      <vt:lpstr>Przycisk 'Lubię to' – Siła Motywacji</vt:lpstr>
      <vt:lpstr>Przyciski Lubię to i 'Punkty' za Akceptację</vt:lpstr>
      <vt:lpstr>Status Tymczasowy w Mediach Społecznościowych</vt:lpstr>
      <vt:lpstr>Dowód Społeczny jako Motywacja Zewnętrzna</vt:lpstr>
      <vt:lpstr>Uzależniający Cykl i Losowe Zdarzenia</vt:lpstr>
      <vt:lpstr>Powiadomienia i Efekt Losowych Wzmocnień</vt:lpstr>
      <vt:lpstr>Teorie o Powiadomieniach na Instagramie</vt:lpstr>
      <vt:lpstr>Długoterminowy Stres i System Limbiczny</vt:lpstr>
      <vt:lpstr>Podsumowanie – Skuteczność i Negatywne Techniki</vt:lpstr>
      <vt:lpstr>Motywacja vs. Zaangażowanie – Wprowadzenie</vt:lpstr>
      <vt:lpstr>Różnica między Motywacją a Zaangażowaniem</vt:lpstr>
      <vt:lpstr>Przykład z Postami na Blogach</vt:lpstr>
      <vt:lpstr>Czytanie Książek – Wersja Cyfrowa vs. Papierowa</vt:lpstr>
      <vt:lpstr>Przykład Duolingo – Motywacja Bez Zaangażowania</vt:lpstr>
      <vt:lpstr>Dlaczego Duolingo jest Motywujące</vt:lpstr>
      <vt:lpstr>Trudności w Mierzeniu Zaangażowania</vt:lpstr>
      <vt:lpstr>Krótkoterminowa vs. Długoterminowa Motywacja</vt:lpstr>
      <vt:lpstr>Podsumowanie – Wartość Skupienia na Zaangażowaniu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Joanna Wyrobek</dc:creator>
  <cp:keywords/>
  <dc:description>generated using python-pptx</dc:description>
  <cp:lastModifiedBy>Joanna Wyrobek</cp:lastModifiedBy>
  <cp:revision>34</cp:revision>
  <dcterms:created xsi:type="dcterms:W3CDTF">2013-01-27T09:14:16Z</dcterms:created>
  <dcterms:modified xsi:type="dcterms:W3CDTF">2024-10-29T01:07:47Z</dcterms:modified>
  <cp:category/>
</cp:coreProperties>
</file>