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14" r:id="rId4"/>
    <p:sldId id="315" r:id="rId5"/>
    <p:sldId id="316" r:id="rId6"/>
    <p:sldId id="258" r:id="rId7"/>
    <p:sldId id="301" r:id="rId8"/>
    <p:sldId id="309" r:id="rId9"/>
    <p:sldId id="303" r:id="rId10"/>
    <p:sldId id="259" r:id="rId11"/>
    <p:sldId id="317" r:id="rId12"/>
    <p:sldId id="318" r:id="rId13"/>
    <p:sldId id="290" r:id="rId14"/>
    <p:sldId id="291" r:id="rId15"/>
    <p:sldId id="292" r:id="rId16"/>
    <p:sldId id="293" r:id="rId17"/>
    <p:sldId id="294" r:id="rId18"/>
    <p:sldId id="322" r:id="rId19"/>
    <p:sldId id="295" r:id="rId20"/>
    <p:sldId id="335" r:id="rId21"/>
    <p:sldId id="336" r:id="rId22"/>
    <p:sldId id="296" r:id="rId23"/>
    <p:sldId id="298" r:id="rId24"/>
    <p:sldId id="299" r:id="rId25"/>
    <p:sldId id="324" r:id="rId26"/>
    <p:sldId id="325" r:id="rId27"/>
    <p:sldId id="326" r:id="rId28"/>
    <p:sldId id="327" r:id="rId29"/>
    <p:sldId id="337" r:id="rId30"/>
    <p:sldId id="310" r:id="rId31"/>
    <p:sldId id="311" r:id="rId32"/>
    <p:sldId id="323" r:id="rId33"/>
    <p:sldId id="328" r:id="rId34"/>
    <p:sldId id="329" r:id="rId35"/>
    <p:sldId id="330" r:id="rId36"/>
    <p:sldId id="331" r:id="rId37"/>
    <p:sldId id="313" r:id="rId38"/>
    <p:sldId id="332" r:id="rId39"/>
    <p:sldId id="333" r:id="rId40"/>
    <p:sldId id="319" r:id="rId41"/>
    <p:sldId id="320" r:id="rId42"/>
    <p:sldId id="321" r:id="rId43"/>
    <p:sldId id="334" r:id="rId4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56"/>
    <p:restoredTop sz="94592"/>
  </p:normalViewPr>
  <p:slideViewPr>
    <p:cSldViewPr snapToGrid="0">
      <p:cViewPr varScale="1">
        <p:scale>
          <a:sx n="97" d="100"/>
          <a:sy n="97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DBBAA-EF18-472E-A7D9-2AC6AD6113C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A7F1F1-CB6A-43C3-9726-89253FC9DFD0}">
      <dgm:prSet/>
      <dgm:spPr/>
      <dgm:t>
        <a:bodyPr/>
        <a:lstStyle/>
        <a:p>
          <a:r>
            <a:rPr lang="pl-PL" dirty="0"/>
            <a:t>wykorzystaniu technologii informatycznych i telekomunikacyjnych w administracji publicznej </a:t>
          </a:r>
          <a:endParaRPr lang="en-US" dirty="0"/>
        </a:p>
      </dgm:t>
    </dgm:pt>
    <dgm:pt modelId="{2462748C-1621-4062-82AE-E0456B2985CA}" type="parTrans" cxnId="{711D3EAF-5F71-49D7-82DE-A932A041779F}">
      <dgm:prSet/>
      <dgm:spPr/>
      <dgm:t>
        <a:bodyPr/>
        <a:lstStyle/>
        <a:p>
          <a:endParaRPr lang="en-US"/>
        </a:p>
      </dgm:t>
    </dgm:pt>
    <dgm:pt modelId="{471233FB-8352-4E35-90D4-EE7A4D3278EE}" type="sibTrans" cxnId="{711D3EAF-5F71-49D7-82DE-A932A041779F}">
      <dgm:prSet/>
      <dgm:spPr/>
      <dgm:t>
        <a:bodyPr/>
        <a:lstStyle/>
        <a:p>
          <a:endParaRPr lang="en-US"/>
        </a:p>
      </dgm:t>
    </dgm:pt>
    <dgm:pt modelId="{6E330192-45E3-418B-B8A5-1AE16E2A0517}">
      <dgm:prSet/>
      <dgm:spPr/>
      <dgm:t>
        <a:bodyPr/>
        <a:lstStyle/>
        <a:p>
          <a:r>
            <a:rPr lang="pl-PL" dirty="0"/>
            <a:t>elektronizacja obejmuje zmiany oraz usprawnienia organizacyjne, modernizację oraz optymalizację procesów administracyjnych</a:t>
          </a:r>
          <a:endParaRPr lang="en-US" dirty="0"/>
        </a:p>
      </dgm:t>
    </dgm:pt>
    <dgm:pt modelId="{FA3CD737-3D82-49E5-A9B6-5E230DCFB75C}" type="parTrans" cxnId="{85BD2079-516C-4040-9361-748EFFCCB14F}">
      <dgm:prSet/>
      <dgm:spPr/>
      <dgm:t>
        <a:bodyPr/>
        <a:lstStyle/>
        <a:p>
          <a:endParaRPr lang="en-US"/>
        </a:p>
      </dgm:t>
    </dgm:pt>
    <dgm:pt modelId="{A6E92381-8392-4FEF-B798-112861B42948}" type="sibTrans" cxnId="{85BD2079-516C-4040-9361-748EFFCCB14F}">
      <dgm:prSet/>
      <dgm:spPr/>
      <dgm:t>
        <a:bodyPr/>
        <a:lstStyle/>
        <a:p>
          <a:endParaRPr lang="en-US"/>
        </a:p>
      </dgm:t>
    </dgm:pt>
    <dgm:pt modelId="{0803C7F9-3D63-4ED6-8424-FFA48027D169}">
      <dgm:prSet/>
      <dgm:spPr/>
      <dgm:t>
        <a:bodyPr/>
        <a:lstStyle/>
        <a:p>
          <a:r>
            <a:rPr lang="pl-PL"/>
            <a:t>poprawa jakości świadczonych usług.</a:t>
          </a:r>
          <a:endParaRPr lang="en-US"/>
        </a:p>
      </dgm:t>
    </dgm:pt>
    <dgm:pt modelId="{E0204A27-6080-4E7B-9496-4285BB426988}" type="parTrans" cxnId="{A9E30ACC-4A37-42AE-8022-EF00A7771A89}">
      <dgm:prSet/>
      <dgm:spPr/>
      <dgm:t>
        <a:bodyPr/>
        <a:lstStyle/>
        <a:p>
          <a:endParaRPr lang="en-US"/>
        </a:p>
      </dgm:t>
    </dgm:pt>
    <dgm:pt modelId="{6F99D45B-F829-4289-870B-F3AA84210D12}" type="sibTrans" cxnId="{A9E30ACC-4A37-42AE-8022-EF00A7771A89}">
      <dgm:prSet/>
      <dgm:spPr/>
      <dgm:t>
        <a:bodyPr/>
        <a:lstStyle/>
        <a:p>
          <a:endParaRPr lang="en-US"/>
        </a:p>
      </dgm:t>
    </dgm:pt>
    <dgm:pt modelId="{AF1E25E2-1441-874F-BBD8-4CB4FD6B712F}" type="pres">
      <dgm:prSet presAssocID="{30ADBBAA-EF18-472E-A7D9-2AC6AD6113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876213-CEF4-F24F-90B6-DED4DF44E5C2}" type="pres">
      <dgm:prSet presAssocID="{65A7F1F1-CB6A-43C3-9726-89253FC9DFD0}" presName="hierRoot1" presStyleCnt="0"/>
      <dgm:spPr/>
    </dgm:pt>
    <dgm:pt modelId="{A23C6701-3A12-D84A-91CB-636A36B29678}" type="pres">
      <dgm:prSet presAssocID="{65A7F1F1-CB6A-43C3-9726-89253FC9DFD0}" presName="composite" presStyleCnt="0"/>
      <dgm:spPr/>
    </dgm:pt>
    <dgm:pt modelId="{7B990D9D-019C-1C47-BDCB-17DB93F8E881}" type="pres">
      <dgm:prSet presAssocID="{65A7F1F1-CB6A-43C3-9726-89253FC9DFD0}" presName="background" presStyleLbl="node0" presStyleIdx="0" presStyleCnt="3"/>
      <dgm:spPr/>
    </dgm:pt>
    <dgm:pt modelId="{1A9B7671-B94A-174D-8645-3EAFF66F7F4B}" type="pres">
      <dgm:prSet presAssocID="{65A7F1F1-CB6A-43C3-9726-89253FC9DFD0}" presName="text" presStyleLbl="fgAcc0" presStyleIdx="0" presStyleCnt="3">
        <dgm:presLayoutVars>
          <dgm:chPref val="3"/>
        </dgm:presLayoutVars>
      </dgm:prSet>
      <dgm:spPr/>
    </dgm:pt>
    <dgm:pt modelId="{97F20A70-88A8-3E4F-9AFD-E90C149D1077}" type="pres">
      <dgm:prSet presAssocID="{65A7F1F1-CB6A-43C3-9726-89253FC9DFD0}" presName="hierChild2" presStyleCnt="0"/>
      <dgm:spPr/>
    </dgm:pt>
    <dgm:pt modelId="{BF830CF9-611C-A944-81DB-B5E3DD7A93B6}" type="pres">
      <dgm:prSet presAssocID="{6E330192-45E3-418B-B8A5-1AE16E2A0517}" presName="hierRoot1" presStyleCnt="0"/>
      <dgm:spPr/>
    </dgm:pt>
    <dgm:pt modelId="{F94550B0-E65C-2F40-804A-BC2B6E23DB2E}" type="pres">
      <dgm:prSet presAssocID="{6E330192-45E3-418B-B8A5-1AE16E2A0517}" presName="composite" presStyleCnt="0"/>
      <dgm:spPr/>
    </dgm:pt>
    <dgm:pt modelId="{FD042C5A-349F-504C-946D-D7E2CAF49DD7}" type="pres">
      <dgm:prSet presAssocID="{6E330192-45E3-418B-B8A5-1AE16E2A0517}" presName="background" presStyleLbl="node0" presStyleIdx="1" presStyleCnt="3"/>
      <dgm:spPr/>
    </dgm:pt>
    <dgm:pt modelId="{A4655E11-1AFF-0247-86B0-E795F9ED4B65}" type="pres">
      <dgm:prSet presAssocID="{6E330192-45E3-418B-B8A5-1AE16E2A0517}" presName="text" presStyleLbl="fgAcc0" presStyleIdx="1" presStyleCnt="3">
        <dgm:presLayoutVars>
          <dgm:chPref val="3"/>
        </dgm:presLayoutVars>
      </dgm:prSet>
      <dgm:spPr/>
    </dgm:pt>
    <dgm:pt modelId="{B4DA40C8-99B2-0846-BBCA-0BAE4BFF3FD2}" type="pres">
      <dgm:prSet presAssocID="{6E330192-45E3-418B-B8A5-1AE16E2A0517}" presName="hierChild2" presStyleCnt="0"/>
      <dgm:spPr/>
    </dgm:pt>
    <dgm:pt modelId="{B36D3728-E25F-F841-BF17-2F76BD1F6424}" type="pres">
      <dgm:prSet presAssocID="{0803C7F9-3D63-4ED6-8424-FFA48027D169}" presName="hierRoot1" presStyleCnt="0"/>
      <dgm:spPr/>
    </dgm:pt>
    <dgm:pt modelId="{DD836981-D35D-3A49-8EEE-ADB4EDB608A9}" type="pres">
      <dgm:prSet presAssocID="{0803C7F9-3D63-4ED6-8424-FFA48027D169}" presName="composite" presStyleCnt="0"/>
      <dgm:spPr/>
    </dgm:pt>
    <dgm:pt modelId="{01D4ECE7-AF0A-1F4A-B8A1-CF6B91B76E4C}" type="pres">
      <dgm:prSet presAssocID="{0803C7F9-3D63-4ED6-8424-FFA48027D169}" presName="background" presStyleLbl="node0" presStyleIdx="2" presStyleCnt="3"/>
      <dgm:spPr/>
    </dgm:pt>
    <dgm:pt modelId="{9CA41320-837D-ED43-8963-3035F35C8EF0}" type="pres">
      <dgm:prSet presAssocID="{0803C7F9-3D63-4ED6-8424-FFA48027D169}" presName="text" presStyleLbl="fgAcc0" presStyleIdx="2" presStyleCnt="3">
        <dgm:presLayoutVars>
          <dgm:chPref val="3"/>
        </dgm:presLayoutVars>
      </dgm:prSet>
      <dgm:spPr/>
    </dgm:pt>
    <dgm:pt modelId="{A3CEAE89-2810-AC44-B1A3-9C5C4F909360}" type="pres">
      <dgm:prSet presAssocID="{0803C7F9-3D63-4ED6-8424-FFA48027D169}" presName="hierChild2" presStyleCnt="0"/>
      <dgm:spPr/>
    </dgm:pt>
  </dgm:ptLst>
  <dgm:cxnLst>
    <dgm:cxn modelId="{85BD2079-516C-4040-9361-748EFFCCB14F}" srcId="{30ADBBAA-EF18-472E-A7D9-2AC6AD6113CD}" destId="{6E330192-45E3-418B-B8A5-1AE16E2A0517}" srcOrd="1" destOrd="0" parTransId="{FA3CD737-3D82-49E5-A9B6-5E230DCFB75C}" sibTransId="{A6E92381-8392-4FEF-B798-112861B42948}"/>
    <dgm:cxn modelId="{711D3EAF-5F71-49D7-82DE-A932A041779F}" srcId="{30ADBBAA-EF18-472E-A7D9-2AC6AD6113CD}" destId="{65A7F1F1-CB6A-43C3-9726-89253FC9DFD0}" srcOrd="0" destOrd="0" parTransId="{2462748C-1621-4062-82AE-E0456B2985CA}" sibTransId="{471233FB-8352-4E35-90D4-EE7A4D3278EE}"/>
    <dgm:cxn modelId="{A9E30ACC-4A37-42AE-8022-EF00A7771A89}" srcId="{30ADBBAA-EF18-472E-A7D9-2AC6AD6113CD}" destId="{0803C7F9-3D63-4ED6-8424-FFA48027D169}" srcOrd="2" destOrd="0" parTransId="{E0204A27-6080-4E7B-9496-4285BB426988}" sibTransId="{6F99D45B-F829-4289-870B-F3AA84210D12}"/>
    <dgm:cxn modelId="{58921ED5-BB8F-6542-9BE4-D3051655A988}" type="presOf" srcId="{30ADBBAA-EF18-472E-A7D9-2AC6AD6113CD}" destId="{AF1E25E2-1441-874F-BBD8-4CB4FD6B712F}" srcOrd="0" destOrd="0" presId="urn:microsoft.com/office/officeart/2005/8/layout/hierarchy1"/>
    <dgm:cxn modelId="{CA0C33D8-9D2F-B342-B020-0F58F649D946}" type="presOf" srcId="{0803C7F9-3D63-4ED6-8424-FFA48027D169}" destId="{9CA41320-837D-ED43-8963-3035F35C8EF0}" srcOrd="0" destOrd="0" presId="urn:microsoft.com/office/officeart/2005/8/layout/hierarchy1"/>
    <dgm:cxn modelId="{E0DCB2E0-A155-E24E-8A97-2CB26838DADA}" type="presOf" srcId="{65A7F1F1-CB6A-43C3-9726-89253FC9DFD0}" destId="{1A9B7671-B94A-174D-8645-3EAFF66F7F4B}" srcOrd="0" destOrd="0" presId="urn:microsoft.com/office/officeart/2005/8/layout/hierarchy1"/>
    <dgm:cxn modelId="{AA79ADF2-1533-D047-B375-FCF037310EF3}" type="presOf" srcId="{6E330192-45E3-418B-B8A5-1AE16E2A0517}" destId="{A4655E11-1AFF-0247-86B0-E795F9ED4B65}" srcOrd="0" destOrd="0" presId="urn:microsoft.com/office/officeart/2005/8/layout/hierarchy1"/>
    <dgm:cxn modelId="{39761D30-3F6E-E442-9FAF-FF0981206717}" type="presParOf" srcId="{AF1E25E2-1441-874F-BBD8-4CB4FD6B712F}" destId="{2D876213-CEF4-F24F-90B6-DED4DF44E5C2}" srcOrd="0" destOrd="0" presId="urn:microsoft.com/office/officeart/2005/8/layout/hierarchy1"/>
    <dgm:cxn modelId="{F138E4A6-57DA-FC41-AB60-17B0046D3EC3}" type="presParOf" srcId="{2D876213-CEF4-F24F-90B6-DED4DF44E5C2}" destId="{A23C6701-3A12-D84A-91CB-636A36B29678}" srcOrd="0" destOrd="0" presId="urn:microsoft.com/office/officeart/2005/8/layout/hierarchy1"/>
    <dgm:cxn modelId="{8673323D-5CB9-1346-A07A-26E3CD75EC4D}" type="presParOf" srcId="{A23C6701-3A12-D84A-91CB-636A36B29678}" destId="{7B990D9D-019C-1C47-BDCB-17DB93F8E881}" srcOrd="0" destOrd="0" presId="urn:microsoft.com/office/officeart/2005/8/layout/hierarchy1"/>
    <dgm:cxn modelId="{A9E05928-EE38-5D48-9316-7790E826379B}" type="presParOf" srcId="{A23C6701-3A12-D84A-91CB-636A36B29678}" destId="{1A9B7671-B94A-174D-8645-3EAFF66F7F4B}" srcOrd="1" destOrd="0" presId="urn:microsoft.com/office/officeart/2005/8/layout/hierarchy1"/>
    <dgm:cxn modelId="{F84D16F2-27BB-AC49-88D4-02AB7A681A71}" type="presParOf" srcId="{2D876213-CEF4-F24F-90B6-DED4DF44E5C2}" destId="{97F20A70-88A8-3E4F-9AFD-E90C149D1077}" srcOrd="1" destOrd="0" presId="urn:microsoft.com/office/officeart/2005/8/layout/hierarchy1"/>
    <dgm:cxn modelId="{9CD6E2E0-F69C-984D-8BD9-40378590B5D0}" type="presParOf" srcId="{AF1E25E2-1441-874F-BBD8-4CB4FD6B712F}" destId="{BF830CF9-611C-A944-81DB-B5E3DD7A93B6}" srcOrd="1" destOrd="0" presId="urn:microsoft.com/office/officeart/2005/8/layout/hierarchy1"/>
    <dgm:cxn modelId="{3A6D7F3F-FCE8-E24D-8545-17ED355E91AE}" type="presParOf" srcId="{BF830CF9-611C-A944-81DB-B5E3DD7A93B6}" destId="{F94550B0-E65C-2F40-804A-BC2B6E23DB2E}" srcOrd="0" destOrd="0" presId="urn:microsoft.com/office/officeart/2005/8/layout/hierarchy1"/>
    <dgm:cxn modelId="{E2E1A56D-6821-9F4A-A8E3-87A82CD4E01B}" type="presParOf" srcId="{F94550B0-E65C-2F40-804A-BC2B6E23DB2E}" destId="{FD042C5A-349F-504C-946D-D7E2CAF49DD7}" srcOrd="0" destOrd="0" presId="urn:microsoft.com/office/officeart/2005/8/layout/hierarchy1"/>
    <dgm:cxn modelId="{9CC0F0F7-3F0A-B745-87EA-2D2145D48EE3}" type="presParOf" srcId="{F94550B0-E65C-2F40-804A-BC2B6E23DB2E}" destId="{A4655E11-1AFF-0247-86B0-E795F9ED4B65}" srcOrd="1" destOrd="0" presId="urn:microsoft.com/office/officeart/2005/8/layout/hierarchy1"/>
    <dgm:cxn modelId="{B741ADAB-7FE7-F944-B8DB-EE47A12C2857}" type="presParOf" srcId="{BF830CF9-611C-A944-81DB-B5E3DD7A93B6}" destId="{B4DA40C8-99B2-0846-BBCA-0BAE4BFF3FD2}" srcOrd="1" destOrd="0" presId="urn:microsoft.com/office/officeart/2005/8/layout/hierarchy1"/>
    <dgm:cxn modelId="{4E292A4B-6F3F-A547-8EB2-BF3809F2AA3B}" type="presParOf" srcId="{AF1E25E2-1441-874F-BBD8-4CB4FD6B712F}" destId="{B36D3728-E25F-F841-BF17-2F76BD1F6424}" srcOrd="2" destOrd="0" presId="urn:microsoft.com/office/officeart/2005/8/layout/hierarchy1"/>
    <dgm:cxn modelId="{B9D252E4-37FD-354F-B6D4-9799B1FAF90D}" type="presParOf" srcId="{B36D3728-E25F-F841-BF17-2F76BD1F6424}" destId="{DD836981-D35D-3A49-8EEE-ADB4EDB608A9}" srcOrd="0" destOrd="0" presId="urn:microsoft.com/office/officeart/2005/8/layout/hierarchy1"/>
    <dgm:cxn modelId="{3368947C-FEA6-BA47-9987-C26D8D7471B1}" type="presParOf" srcId="{DD836981-D35D-3A49-8EEE-ADB4EDB608A9}" destId="{01D4ECE7-AF0A-1F4A-B8A1-CF6B91B76E4C}" srcOrd="0" destOrd="0" presId="urn:microsoft.com/office/officeart/2005/8/layout/hierarchy1"/>
    <dgm:cxn modelId="{1C7E41D8-A193-0140-8B69-E9634D55C49B}" type="presParOf" srcId="{DD836981-D35D-3A49-8EEE-ADB4EDB608A9}" destId="{9CA41320-837D-ED43-8963-3035F35C8EF0}" srcOrd="1" destOrd="0" presId="urn:microsoft.com/office/officeart/2005/8/layout/hierarchy1"/>
    <dgm:cxn modelId="{51391CB8-534A-AF4B-B3F7-C14CE3D070D2}" type="presParOf" srcId="{B36D3728-E25F-F841-BF17-2F76BD1F6424}" destId="{A3CEAE89-2810-AC44-B1A3-9C5C4F9093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90D9D-019C-1C47-BDCB-17DB93F8E881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B7671-B94A-174D-8645-3EAFF66F7F4B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wykorzystaniu technologii informatycznych i telekomunikacyjnych w administracji publicznej </a:t>
          </a:r>
          <a:endParaRPr lang="en-US" sz="1900" kern="1200" dirty="0"/>
        </a:p>
      </dsp:txBody>
      <dsp:txXfrm>
        <a:off x="378614" y="886531"/>
        <a:ext cx="2810360" cy="1744948"/>
      </dsp:txXfrm>
    </dsp:sp>
    <dsp:sp modelId="{FD042C5A-349F-504C-946D-D7E2CAF49DD7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55E11-1AFF-0247-86B0-E795F9ED4B65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elektronizacja obejmuje zmiany oraz usprawnienia organizacyjne, modernizację oraz optymalizację procesów administracyjnych</a:t>
          </a:r>
          <a:endParaRPr lang="en-US" sz="1900" kern="1200" dirty="0"/>
        </a:p>
      </dsp:txBody>
      <dsp:txXfrm>
        <a:off x="3946203" y="886531"/>
        <a:ext cx="2810360" cy="1744948"/>
      </dsp:txXfrm>
    </dsp:sp>
    <dsp:sp modelId="{01D4ECE7-AF0A-1F4A-B8A1-CF6B91B76E4C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41320-837D-ED43-8963-3035F35C8EF0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poprawa jakości świadczonych usług.</a:t>
          </a:r>
          <a:endParaRPr lang="en-US" sz="19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5E5E-67E9-CA49-97EA-D3DF89C20A6B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A633-E4F6-F24F-BC50-8E1CA3B98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25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F83BC-8BB6-55A4-AC0F-E3548D088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F805BF-98DC-3FF4-7D72-2B130A4C1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E20AF4-357E-2214-7868-F6D84565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8C5793-4C42-71BF-1A2F-D9E738EB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AAD1D4-1DF3-9C83-534B-F8D4A3F1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1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F86EAD-B497-BF5C-B5D8-C9C99B08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4E71D2-7EE7-5356-C252-C9F3EADF0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FD5BC-98E6-A494-75D6-E6500C5B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2A5091-F585-99C6-0683-44BE0DAD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D6769B-6EAC-E9B7-4695-54E9AA0CB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99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47AB31-A5F7-F5C6-FD82-89B891F98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8E4D4C-EBB5-3E89-FC43-A416EA40D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E71D26-764B-2856-31B2-6A8D20A4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25B249-0212-128B-58D0-10F86F12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5FC8E3-6751-638C-A22C-04FB39B4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38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CDCB2-BD11-BDD6-23A7-1C852FBE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C82245-1FEF-21A1-22A2-F477F018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00B0AB-58D7-1A67-5E10-880894B5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40814A-7E64-4878-0B86-C76A430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1BBD4D-39DA-9666-66F3-FC245D28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1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C7E75-0BB1-F7DF-3521-CBE3B9B1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78859D1-8028-8DF6-F7B4-34221D598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CE1D76-7B4F-A860-FCE6-90880551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CF90A4-3159-0053-F7CE-00EDDB99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F11B52-0A11-CD68-1AF7-ED6A4DD2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7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52C8A-715F-6568-9A77-5A48009C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437D7-2C9C-5510-F63E-0ED8ACA2A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EAC63B-A6D7-9843-92D2-F8C5579B5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E4CAE69-9F0E-9D82-85A3-D7F8192B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276722-0AFE-35A1-AB86-E4DB62000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674837-00F3-ED81-6975-EE335261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84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B724A2-6AD8-14DE-6BA1-CC84E5FD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C40460-A803-931B-5B35-8ABC5362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33B64F-7A68-04E0-6F52-70D4C5AF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605E90-CA07-E359-000B-F61204119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B1FE13-2568-9719-4ADE-0308F6478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A7F37E9-89DA-3C86-2DA8-E7532E59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DB368D-5625-0325-0AEB-AB84934E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75C060E-C37F-CAD1-AB4B-4EEE1F56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12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F8498-2702-A2B8-0E6A-B06763DED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A3CC3C8-42DE-2428-944A-B75CD7B3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7EC0234-30A9-6CD0-52D5-2C8283AC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27DA96E-D8D5-912B-6B35-11F9BB38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61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E5DB921-B640-C918-F4ED-A179BC19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606974D-6ECA-ADB6-55BD-1254F81D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484F50-6FCC-5F47-9346-A43A0D60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85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AC5C3-F4CF-3E9F-781F-A9F62257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15164-07FF-C931-4B20-0007384D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A2A4F6-D13A-B762-207E-3E6AFB49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7C34F8-F86B-72BF-077C-5C9F440E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2702243-3C36-75D5-0F8C-3BA8BE13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51B1FF-C155-75EC-CB75-B4C6B68A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27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8EE4A-A99F-494A-8715-A7010C38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B1BDF5-007F-4A4C-3251-D4AE715CC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723303-8AE2-012F-EF90-3241C7B3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18CD294-49EF-BB54-21F1-3C659536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FACCA8-2CB2-C803-C68F-34DD664A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3142BE-1A24-D48D-DA26-50E4A5E9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0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4AFE35-AC23-312C-D746-4CB71659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CFFE99-A8F3-9CEF-E221-ADB3E1C8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2BA983-F1E8-5771-5388-03CE45D99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F130-AB6B-BC44-A0E2-A0B286965FD0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5199AB-F517-C9E2-B584-6FEF5CBB9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98FB34-9122-403D-8253-53D5ABC5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5787-1624-4340-993C-70B526DA55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22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oko.press/rzad-tuska-mamy-problem-komunikacja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ed.com/talks/eli_pariser_beware_online_filter_bubbles?subtitle=pl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F7F356-83F9-E5D2-1FED-23119A638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pl-PL" sz="5000" dirty="0"/>
              <a:t>Marketing zewnętrzny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93692B-B60C-9DE9-F3DE-261C32A6D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b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pl-P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 </a:t>
            </a:r>
            <a:r>
              <a:rPr lang="pl-PL" dirty="0">
                <a:latin typeface="Arial" panose="020B0604020202020204" pitchFamily="34" charset="0"/>
              </a:rPr>
              <a:t>Katarzyna Baran</a:t>
            </a:r>
            <a:endParaRPr lang="pl-PL" dirty="0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re Wrinkled dłoni z niektórymi monetami">
            <a:extLst>
              <a:ext uri="{FF2B5EF4-FFF2-40B4-BE49-F238E27FC236}">
                <a16:creationId xmlns:a16="http://schemas.microsoft.com/office/drawing/2014/main" id="{0846219D-517E-9B3C-6472-B1962313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7" r="270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443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C5A447-8DAA-1D68-2C1B-706503A4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Informacja i prawo do informacji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B7411C-EF2E-0A66-78EB-159D88DE4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Sposoby komunikowania się:</a:t>
            </a:r>
          </a:p>
          <a:p>
            <a:r>
              <a:rPr lang="pl-PL" dirty="0"/>
              <a:t>stopień przestrzegania prawa wolności informacji,</a:t>
            </a:r>
          </a:p>
          <a:p>
            <a:r>
              <a:rPr lang="pl-PL" dirty="0"/>
              <a:t>stopień przestrzegania wolności prasy w danym kraju. </a:t>
            </a:r>
          </a:p>
          <a:p>
            <a:r>
              <a:rPr lang="pl-PL" dirty="0"/>
              <a:t>funkcja informacyjna,</a:t>
            </a:r>
          </a:p>
          <a:p>
            <a:r>
              <a:rPr lang="pl-PL" dirty="0"/>
              <a:t>jawność i otwartość,</a:t>
            </a:r>
          </a:p>
          <a:p>
            <a:r>
              <a:rPr lang="pl-PL" dirty="0"/>
              <a:t>ograniczona zdolność rozumienia informacji.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838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AB7F1-2815-A776-7720-5EA4CD0C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Wniosek o udostępnienie informacji publicznej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E8CCDA-E587-FAFC-BD0C-23ACF0FA5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Zgodnie w ustawą z dnia 6 września 2001 r. o dostępie do informacji publicznej każdej osobie przysługuje prawo do uzyskania informacji o sprawach publicznych</a:t>
            </a:r>
          </a:p>
          <a:p>
            <a:pPr fontAlgn="base"/>
            <a:r>
              <a:rPr lang="pl-PL" dirty="0"/>
              <a:t>Wniosek o udostępnienie informacji publicznej można złożyć korzystając z załączone na stronach rządowych formularza.</a:t>
            </a:r>
          </a:p>
          <a:p>
            <a:pPr fontAlgn="base"/>
            <a:r>
              <a:rPr lang="pl-PL" dirty="0"/>
              <a:t>Formularz wniosku nie ma charakteru obligatoryjnego, jednak jego wypełnienie usprawni procedurę udzielenia odpowiedzi.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87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D09101-75CE-6D79-E71A-45EAFAA6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Kryteria dobrej informacji</a:t>
            </a:r>
          </a:p>
        </p:txBody>
      </p:sp>
    </p:spTree>
    <p:extLst>
      <p:ext uri="{BB962C8B-B14F-4D97-AF65-F5344CB8AC3E}">
        <p14:creationId xmlns:p14="http://schemas.microsoft.com/office/powerpoint/2010/main" val="231744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06CE0B-0549-31B3-D78B-4A80F06C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Kryteria dobrej informacji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E8461A-4F1F-3A9C-F3FC-00D59D2C3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pl-PL" sz="1600" dirty="0">
                <a:latin typeface="Helvetica Neue" panose="02000503000000020004" pitchFamily="2" charset="0"/>
              </a:rPr>
              <a:t>użyteczność, 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dostępność,</a:t>
            </a:r>
            <a:endParaRPr lang="pl-PL" sz="1600" dirty="0">
              <a:effectLst/>
              <a:latin typeface="Helvetica Neue" panose="02000503000000020004" pitchFamily="2" charset="0"/>
            </a:endParaRPr>
          </a:p>
          <a:p>
            <a:r>
              <a:rPr lang="pl-PL" sz="1600" dirty="0">
                <a:latin typeface="Helvetica Neue" panose="02000503000000020004" pitchFamily="2" charset="0"/>
              </a:rPr>
              <a:t>operatywność, 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t</a:t>
            </a:r>
            <a:r>
              <a:rPr lang="pl-PL" sz="1600" dirty="0">
                <a:effectLst/>
                <a:latin typeface="Helvetica Neue" panose="02000503000000020004" pitchFamily="2" charset="0"/>
              </a:rPr>
              <a:t>rafność,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zrozumiałość,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p</a:t>
            </a:r>
            <a:r>
              <a:rPr lang="pl-PL" sz="1600" dirty="0">
                <a:effectLst/>
                <a:latin typeface="Helvetica Neue" panose="02000503000000020004" pitchFamily="2" charset="0"/>
              </a:rPr>
              <a:t>rawdziwość, 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wiarygodność, 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rzetelność, 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s</a:t>
            </a:r>
            <a:r>
              <a:rPr lang="pl-PL" sz="1600" dirty="0">
                <a:effectLst/>
                <a:latin typeface="Helvetica Neue" panose="02000503000000020004" pitchFamily="2" charset="0"/>
              </a:rPr>
              <a:t>ystemowość,</a:t>
            </a:r>
          </a:p>
          <a:p>
            <a:r>
              <a:rPr lang="pl-PL" sz="1600" dirty="0">
                <a:latin typeface="Helvetica Neue" panose="02000503000000020004" pitchFamily="2" charset="0"/>
              </a:rPr>
              <a:t>weryfikowalność.</a:t>
            </a:r>
            <a:endParaRPr lang="pl-PL" sz="1600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endParaRPr lang="pl-PL" sz="1500" dirty="0">
              <a:latin typeface="Roboto" panose="02000000000000000000" pitchFamily="2" charset="0"/>
            </a:endParaRPr>
          </a:p>
        </p:txBody>
      </p:sp>
      <p:pic>
        <p:nvPicPr>
          <p:cNvPr id="5" name="Picture 4" descr="Drzwi otwarte">
            <a:extLst>
              <a:ext uri="{FF2B5EF4-FFF2-40B4-BE49-F238E27FC236}">
                <a16:creationId xmlns:a16="http://schemas.microsoft.com/office/drawing/2014/main" id="{291E8946-5B81-526B-1BA0-D59B91697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3" r="282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231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7EABA-BDA6-FD2A-ADED-A05A1448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Poziomy komunikacji w administracji publicznej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ACD9F7-0033-803E-946C-921248DD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978025"/>
            <a:ext cx="10515600" cy="4351338"/>
          </a:xfrm>
        </p:spPr>
        <p:txBody>
          <a:bodyPr/>
          <a:lstStyle/>
          <a:p>
            <a:r>
              <a:rPr lang="pl-PL" dirty="0"/>
              <a:t>poziom I to poziom administracji rządowej,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poziom II to poziom administracji samorządowej.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662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1EA6C-CA25-F073-B482-EA194923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Poziom administracji rządowej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D60B72-B53D-CED8-3225-6712C12FE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Biuro prasowe rządu;</a:t>
            </a:r>
          </a:p>
          <a:p>
            <a:r>
              <a:rPr lang="pl-PL" dirty="0"/>
              <a:t>Ministerstwa i urzędy centralne;</a:t>
            </a:r>
          </a:p>
          <a:p>
            <a:r>
              <a:rPr lang="pl-PL" dirty="0"/>
              <a:t>Centrum Informacji Rządowe;</a:t>
            </a:r>
          </a:p>
          <a:p>
            <a:r>
              <a:rPr lang="pl-PL" dirty="0"/>
              <a:t>Rzecznik Wojewody;</a:t>
            </a:r>
          </a:p>
          <a:p>
            <a:r>
              <a:rPr lang="pl-PL" dirty="0"/>
              <a:t>Wojewódzkie komórki prasowe.</a:t>
            </a:r>
          </a:p>
        </p:txBody>
      </p:sp>
    </p:spTree>
    <p:extLst>
      <p:ext uri="{BB962C8B-B14F-4D97-AF65-F5344CB8AC3E}">
        <p14:creationId xmlns:p14="http://schemas.microsoft.com/office/powerpoint/2010/main" val="299168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FB1F3D-1FB8-EC75-B097-F7D26C93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Poziom administracji samorządowej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E61BDC-BB3E-CE63-D597-4335EA0B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gromadzenie, rozpowszechnianie, docieranie z informacją do obywateli;</a:t>
            </a:r>
          </a:p>
          <a:p>
            <a:r>
              <a:rPr lang="pl-PL" dirty="0"/>
              <a:t>profil pracownika;</a:t>
            </a:r>
          </a:p>
          <a:p>
            <a:r>
              <a:rPr lang="pl-PL" dirty="0"/>
              <a:t>profil wójta, burmistrza, prezydenta.</a:t>
            </a:r>
          </a:p>
        </p:txBody>
      </p:sp>
    </p:spTree>
    <p:extLst>
      <p:ext uri="{BB962C8B-B14F-4D97-AF65-F5344CB8AC3E}">
        <p14:creationId xmlns:p14="http://schemas.microsoft.com/office/powerpoint/2010/main" val="424265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2ED94-8C97-6E07-7F4D-AC97D61F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Cele polityki informacyjnej gminy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F049A8-F28A-C6DA-6095-3A3DC00CD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realizacja prawa obywateli do informacji,</a:t>
            </a:r>
          </a:p>
          <a:p>
            <a:r>
              <a:rPr lang="pl-PL" dirty="0"/>
              <a:t>inspirowanie sprawnego systemu społecznego komunikowania się w gminie,</a:t>
            </a:r>
          </a:p>
          <a:p>
            <a:r>
              <a:rPr lang="pl-PL" dirty="0"/>
              <a:t>tworzenie porozumienia między społecznością gminy a jej władzami,</a:t>
            </a:r>
          </a:p>
          <a:p>
            <a:r>
              <a:rPr lang="pl-PL" dirty="0"/>
              <a:t>promocja zewnętrzna gminy.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3349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rewniane Figure ludzkie">
            <a:extLst>
              <a:ext uri="{FF2B5EF4-FFF2-40B4-BE49-F238E27FC236}">
                <a16:creationId xmlns:a16="http://schemas.microsoft.com/office/drawing/2014/main" id="{E3A1F89D-E52D-BF7E-CE7D-68C32A72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1B00E7-A755-2298-EE3E-FF6FCF7C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Czym jest Public Relations?</a:t>
            </a:r>
          </a:p>
        </p:txBody>
      </p:sp>
    </p:spTree>
    <p:extLst>
      <p:ext uri="{BB962C8B-B14F-4D97-AF65-F5344CB8AC3E}">
        <p14:creationId xmlns:p14="http://schemas.microsoft.com/office/powerpoint/2010/main" val="9730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0CA65-2C7F-04B9-7A2E-B7EF3022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Public relations jako forma komunikowania </a:t>
            </a:r>
            <a:r>
              <a:rPr lang="pl-PL" dirty="0" err="1"/>
              <a:t>sie</a:t>
            </a:r>
            <a:r>
              <a:rPr lang="pl-PL" dirty="0"/>
              <a:t>̨ organizacji z otoczeniem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E2963-FBEF-EA6C-2FEC-F10EAADDA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„zaplanowane i celowe wysiłki w celu stworzenia i utrzymania dobrych stosunków i wzajemnego zrozumienia pomiędzy organizacją i jej otoczeniem”,</a:t>
            </a:r>
          </a:p>
          <a:p>
            <a:r>
              <a:rPr lang="pl-PL" dirty="0"/>
              <a:t>funkcja zarządzania, która nawiązuje i podtrzymuje wzajemnie korzystne stosunki między instytucją oraz grupami (</a:t>
            </a:r>
            <a:r>
              <a:rPr lang="pl-PL" i="1" dirty="0" err="1"/>
              <a:t>publics</a:t>
            </a:r>
            <a:r>
              <a:rPr lang="pl-PL" dirty="0"/>
              <a:t>), od których zależy jej sukces lub klęska”,</a:t>
            </a:r>
          </a:p>
          <a:p>
            <a:r>
              <a:rPr lang="pl-PL" dirty="0"/>
              <a:t>działalność mająca na celu wykreowanie pozytywnego wizerunku urzędu.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57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07FEAF-9D63-4003-B46F-4CE87717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Zakres problematyki komunikacji w administracji publicznej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8DF21E-0368-6826-1131-C4E558BF4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komunikacja z otoczeniem,</a:t>
            </a:r>
          </a:p>
          <a:p>
            <a:r>
              <a:rPr lang="pl-PL" dirty="0"/>
              <a:t>przepływ informacji i asymetria, </a:t>
            </a:r>
          </a:p>
          <a:p>
            <a:r>
              <a:rPr lang="pl-PL" dirty="0"/>
              <a:t>znaczenie obywateli, </a:t>
            </a:r>
          </a:p>
          <a:p>
            <a:r>
              <a:rPr lang="pl-PL" dirty="0"/>
              <a:t>poziomy komunikacji.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6E2193-9D9B-91B8-05C7-60B0B08C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Jakie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wyróżniamy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elity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0772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30EC18-06C7-45FB-13EA-1FF8326E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Elity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D38EA1-B82F-BC87-2316-2CF485C1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polityczne,</a:t>
            </a:r>
          </a:p>
          <a:p>
            <a:r>
              <a:rPr lang="pl-PL" dirty="0"/>
              <a:t>organizacyjne (administracyjne),</a:t>
            </a:r>
          </a:p>
          <a:p>
            <a:r>
              <a:rPr lang="pl-PL" dirty="0"/>
              <a:t>intelektualne i artystyczne,</a:t>
            </a:r>
          </a:p>
          <a:p>
            <a:r>
              <a:rPr lang="pl-PL" dirty="0"/>
              <a:t>moralne i religijne,</a:t>
            </a:r>
          </a:p>
          <a:p>
            <a:r>
              <a:rPr lang="pl-PL" dirty="0"/>
              <a:t>gospodarcze.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2784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zorzec fali dźwiękowej na monitorze z widocznymi pikselami">
            <a:extLst>
              <a:ext uri="{FF2B5EF4-FFF2-40B4-BE49-F238E27FC236}">
                <a16:creationId xmlns:a16="http://schemas.microsoft.com/office/drawing/2014/main" id="{908249A6-C8F0-5B3F-82BE-321FB9BE7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5" r="24919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6DB21E-2388-A4F4-1FC8-1479B430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pl-PL" sz="4000"/>
              <a:t>Funkcja integracyjna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F7E49A-DC3D-B553-418B-48B162287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34" y="2313076"/>
            <a:ext cx="4659756" cy="3374137"/>
          </a:xfrm>
        </p:spPr>
        <p:txBody>
          <a:bodyPr anchor="ctr">
            <a:normAutofit lnSpcReduction="10000"/>
          </a:bodyPr>
          <a:lstStyle/>
          <a:p>
            <a:r>
              <a:rPr lang="pl-PL" dirty="0"/>
              <a:t>środki masowego przekazu wykorzystywane w komunikacji zewnętrznej przez administrację publiczną pełnią funkcję integracyjną,</a:t>
            </a:r>
          </a:p>
          <a:p>
            <a:r>
              <a:rPr lang="pl-PL" dirty="0"/>
              <a:t>znaczenie mediów (poszerzenie, sfera publiczna, wiarygodność, filtr, dobra prasa).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76393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534A37-3910-D1D1-0F19-13D1978B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Komunikacja nastawiona na obsługę klienta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AD9C83-F2EC-7F2E-4F42-F3ED75A26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Cele komunikacji z klientem:</a:t>
            </a:r>
          </a:p>
          <a:p>
            <a:r>
              <a:rPr lang="pl-PL" dirty="0"/>
              <a:t>rozpoznanie potrzeby klienta, </a:t>
            </a:r>
          </a:p>
          <a:p>
            <a:r>
              <a:rPr lang="pl-PL" dirty="0"/>
              <a:t>przyjęcie od klienta zlecenia na wykonanie usługi, </a:t>
            </a:r>
          </a:p>
          <a:p>
            <a:r>
              <a:rPr lang="pl-PL" dirty="0"/>
              <a:t>wykonanie usługi lub poinformowanie go o terminie wykonania i sposobie jej odbioru,</a:t>
            </a:r>
          </a:p>
          <a:p>
            <a:r>
              <a:rPr lang="pl-PL" dirty="0"/>
              <a:t>wydanie wyniku wykonanej usługi.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19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33D335-B9AA-9C48-4BFA-8626A7BA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Sieć komunikacji w urzędach administracji publicznej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83986F-F693-85ED-BA6F-4CAC3B0CA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wzajemne przenikanie się,</a:t>
            </a:r>
          </a:p>
          <a:p>
            <a:r>
              <a:rPr lang="pl-PL" dirty="0"/>
              <a:t>dynamizm,</a:t>
            </a:r>
          </a:p>
          <a:p>
            <a:r>
              <a:rPr lang="pl-PL" dirty="0"/>
              <a:t>efektywność (stosowanie procedur),</a:t>
            </a:r>
          </a:p>
          <a:p>
            <a:r>
              <a:rPr lang="pl-PL" dirty="0"/>
              <a:t>połączenie wewnętrzne, zewnętrzne, wewnętrzno-zewnętrzne, zewnętrzno-wewnętrzne, </a:t>
            </a:r>
          </a:p>
          <a:p>
            <a:r>
              <a:rPr lang="pl-PL" dirty="0"/>
              <a:t>komunikacja niewerbalna.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1010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EA9F5E-ECE4-324B-3FF1-D974C73B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Orientacja marketingowa samorządów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1433FA-74AC-0894-0038-0750998B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odpowiedzialność,</a:t>
            </a:r>
          </a:p>
          <a:p>
            <a:r>
              <a:rPr lang="pl-PL" dirty="0"/>
              <a:t>realizacja zadań,  </a:t>
            </a:r>
          </a:p>
          <a:p>
            <a:r>
              <a:rPr lang="pl-PL" dirty="0"/>
              <a:t>otoczenie.</a:t>
            </a:r>
          </a:p>
          <a:p>
            <a:r>
              <a:rPr lang="pl-PL" dirty="0"/>
              <a:t>współczesne potrzeby zarządzania.</a:t>
            </a:r>
          </a:p>
        </p:txBody>
      </p:sp>
    </p:spTree>
    <p:extLst>
      <p:ext uri="{BB962C8B-B14F-4D97-AF65-F5344CB8AC3E}">
        <p14:creationId xmlns:p14="http://schemas.microsoft.com/office/powerpoint/2010/main" val="130308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A26E2D-E54A-F98F-2BB1-0E6B8377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sz="4100">
                <a:solidFill>
                  <a:srgbClr val="FFFFFF"/>
                </a:solidFill>
              </a:rPr>
              <a:t>Orientacja marketingowa samorządów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1540BA-E661-2EBA-D7D7-45E44C8A0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dirty="0"/>
              <a:t>Zespół cech strukturalnych i funkcjonalnych wraz zraz z systemem przyjętych i respektowanych wartości oraz poglądów, wyrażających priorytetowe traktowanie klientów-interesantów w całokształcie spełnianych zadań na rzecz społeczności lokalnej. </a:t>
            </a:r>
          </a:p>
        </p:txBody>
      </p:sp>
    </p:spTree>
    <p:extLst>
      <p:ext uri="{BB962C8B-B14F-4D97-AF65-F5344CB8AC3E}">
        <p14:creationId xmlns:p14="http://schemas.microsoft.com/office/powerpoint/2010/main" val="1527598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D0EA4B-2FD1-FAFF-C00E-2F1CB891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Orientacja marketingowa samorządów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29803C-FE97-3AC9-EC37-A609215D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kreowanie wizerunku, </a:t>
            </a:r>
          </a:p>
          <a:p>
            <a:r>
              <a:rPr lang="pl-PL" dirty="0"/>
              <a:t>wiedza marketingowa,</a:t>
            </a:r>
          </a:p>
          <a:p>
            <a:r>
              <a:rPr lang="pl-PL" dirty="0"/>
              <a:t>budowanie trwałych relacji,</a:t>
            </a:r>
          </a:p>
          <a:p>
            <a:r>
              <a:rPr lang="pl-PL" dirty="0"/>
              <a:t>znajomość swojej pozycji,</a:t>
            </a:r>
          </a:p>
          <a:p>
            <a:r>
              <a:rPr lang="pl-PL" dirty="0"/>
              <a:t>prowadzenie systematycznej dwustronnej komunikacji.</a:t>
            </a:r>
          </a:p>
        </p:txBody>
      </p:sp>
    </p:spTree>
    <p:extLst>
      <p:ext uri="{BB962C8B-B14F-4D97-AF65-F5344CB8AC3E}">
        <p14:creationId xmlns:p14="http://schemas.microsoft.com/office/powerpoint/2010/main" val="4053299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bliżenie obręczy kosza">
            <a:extLst>
              <a:ext uri="{FF2B5EF4-FFF2-40B4-BE49-F238E27FC236}">
                <a16:creationId xmlns:a16="http://schemas.microsoft.com/office/drawing/2014/main" id="{FAA5E238-3FB0-C6D4-2889-35F6DF9250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9839" b="65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3678B6B-5714-168C-2AC9-808C58C4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O co </a:t>
            </a:r>
            <a:r>
              <a:rPr lang="en-US" sz="6000" dirty="0" err="1">
                <a:solidFill>
                  <a:srgbClr val="FFFFFF"/>
                </a:solidFill>
              </a:rPr>
              <a:t>konkurują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samorządy</a:t>
            </a:r>
            <a:r>
              <a:rPr lang="en-US" sz="60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0490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FC971D25-396D-85B6-1101-7AD6EB2D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 odróżnia sektor publiczny i biznesu?</a:t>
            </a:r>
          </a:p>
        </p:txBody>
      </p:sp>
    </p:spTree>
    <p:extLst>
      <p:ext uri="{BB962C8B-B14F-4D97-AF65-F5344CB8AC3E}">
        <p14:creationId xmlns:p14="http://schemas.microsoft.com/office/powerpoint/2010/main" val="161955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4E655B-1D84-2242-4A9E-DD2CC1CB7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Czym jest opinia publiczna?</a:t>
            </a:r>
          </a:p>
        </p:txBody>
      </p:sp>
      <p:pic>
        <p:nvPicPr>
          <p:cNvPr id="5" name="Picture 4" descr="Grupa żółtych cyfr i czerwony obrazek z drugiej strony">
            <a:extLst>
              <a:ext uri="{FF2B5EF4-FFF2-40B4-BE49-F238E27FC236}">
                <a16:creationId xmlns:a16="http://schemas.microsoft.com/office/drawing/2014/main" id="{BA108908-5945-7EA6-2CCA-674022B515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93" r="1" b="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76051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168605-F483-9AD5-CBFF-90155C0E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Marketing mix (4P)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3528D5-2301-7BE7-1CEC-EAF0F79E7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produkt, </a:t>
            </a:r>
          </a:p>
          <a:p>
            <a:r>
              <a:rPr lang="pl-PL" dirty="0"/>
              <a:t>cena,</a:t>
            </a:r>
          </a:p>
          <a:p>
            <a:r>
              <a:rPr lang="pl-PL" dirty="0"/>
              <a:t>dystrybucja,</a:t>
            </a:r>
          </a:p>
          <a:p>
            <a:r>
              <a:rPr lang="pl-PL" dirty="0"/>
              <a:t>promocja.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9483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1F9D1-6FC6-D185-F99E-9AC9DD77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4C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0E6328-B652-D1AD-F47D-63A410C0F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wartości, </a:t>
            </a:r>
          </a:p>
          <a:p>
            <a:r>
              <a:rPr lang="pl-PL" dirty="0"/>
              <a:t>koszty dla klienta, </a:t>
            </a:r>
          </a:p>
          <a:p>
            <a:r>
              <a:rPr lang="pl-PL" dirty="0"/>
              <a:t>wygoda nabycia produktu, </a:t>
            </a:r>
          </a:p>
          <a:p>
            <a:r>
              <a:rPr lang="pl-PL" dirty="0"/>
              <a:t>dwustronna komunikacja.</a:t>
            </a:r>
          </a:p>
        </p:txBody>
      </p:sp>
    </p:spTree>
    <p:extLst>
      <p:ext uri="{BB962C8B-B14F-4D97-AF65-F5344CB8AC3E}">
        <p14:creationId xmlns:p14="http://schemas.microsoft.com/office/powerpoint/2010/main" val="460825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C637BD-2D4E-4517-D392-CA517770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l-PL" sz="4800"/>
              <a:t>E-administracja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3E5BE1F-84F8-EDDE-263D-BD5DDCEF8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50270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348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krofon i fortepian">
            <a:extLst>
              <a:ext uri="{FF2B5EF4-FFF2-40B4-BE49-F238E27FC236}">
                <a16:creationId xmlns:a16="http://schemas.microsoft.com/office/drawing/2014/main" id="{1FCF4674-16D3-EE50-64F8-0CA5B192C5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F2EB6B8-95BA-76F0-FDD6-D7DCA62F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Czym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są</a:t>
            </a:r>
            <a:r>
              <a:rPr lang="en-US" sz="6000" dirty="0">
                <a:solidFill>
                  <a:srgbClr val="FFFFFF"/>
                </a:solidFill>
              </a:rPr>
              <a:t> mass media?</a:t>
            </a:r>
          </a:p>
        </p:txBody>
      </p:sp>
    </p:spTree>
    <p:extLst>
      <p:ext uri="{BB962C8B-B14F-4D97-AF65-F5344CB8AC3E}">
        <p14:creationId xmlns:p14="http://schemas.microsoft.com/office/powerpoint/2010/main" val="3025151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EE394F-0743-147E-614D-278118F39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Rodzaje mediów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64D2A1F-B1D9-4D90-615C-E664E7367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media komercyjne</a:t>
            </a:r>
          </a:p>
          <a:p>
            <a:r>
              <a:rPr lang="pl-PL" dirty="0"/>
              <a:t>media publiczne,</a:t>
            </a:r>
          </a:p>
          <a:p>
            <a:r>
              <a:rPr lang="pl-PL" dirty="0"/>
              <a:t>media jednokierunkowe, </a:t>
            </a:r>
          </a:p>
          <a:p>
            <a:r>
              <a:rPr lang="pl-PL" dirty="0"/>
              <a:t>media interaktywne.</a:t>
            </a:r>
          </a:p>
        </p:txBody>
      </p:sp>
    </p:spTree>
    <p:extLst>
      <p:ext uri="{BB962C8B-B14F-4D97-AF65-F5344CB8AC3E}">
        <p14:creationId xmlns:p14="http://schemas.microsoft.com/office/powerpoint/2010/main" val="111638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5E97D2-4D79-2FDB-F7C3-A47D47177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Funkcje mediów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183570-8C13-B6D7-20A1-4F99C9757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funkcja informacyjna,</a:t>
            </a:r>
          </a:p>
          <a:p>
            <a:r>
              <a:rPr lang="pl-PL" dirty="0"/>
              <a:t>funkcja kontrolna,</a:t>
            </a:r>
          </a:p>
          <a:p>
            <a:r>
              <a:rPr lang="pl-PL" dirty="0"/>
              <a:t>funkcja opiniotwórcza,</a:t>
            </a:r>
          </a:p>
          <a:p>
            <a:r>
              <a:rPr lang="pl-PL" dirty="0"/>
              <a:t>funkcja kulturalno-rozrywkowa.</a:t>
            </a:r>
          </a:p>
        </p:txBody>
      </p:sp>
    </p:spTree>
    <p:extLst>
      <p:ext uri="{BB962C8B-B14F-4D97-AF65-F5344CB8AC3E}">
        <p14:creationId xmlns:p14="http://schemas.microsoft.com/office/powerpoint/2010/main" val="3508926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D58FB8B-58AF-3A26-9C91-435874A4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Media społecznościowe </a:t>
            </a:r>
            <a:b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plusy i minusy</a:t>
            </a:r>
          </a:p>
        </p:txBody>
      </p:sp>
    </p:spTree>
    <p:extLst>
      <p:ext uri="{BB962C8B-B14F-4D97-AF65-F5344CB8AC3E}">
        <p14:creationId xmlns:p14="http://schemas.microsoft.com/office/powerpoint/2010/main" val="288915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7F29B-D605-3F69-AFE1-63FB97B6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Usługi ogólnospołeczne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59416E-571A-76C6-0AF8-8DF21E23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niematerialność, </a:t>
            </a:r>
          </a:p>
          <a:p>
            <a:r>
              <a:rPr lang="pl-PL" dirty="0"/>
              <a:t>nietrwałość, </a:t>
            </a:r>
          </a:p>
          <a:p>
            <a:r>
              <a:rPr lang="pl-PL" dirty="0"/>
              <a:t>niemożność przechowywania, </a:t>
            </a:r>
          </a:p>
          <a:p>
            <a:r>
              <a:rPr lang="pl-PL" dirty="0"/>
              <a:t>różnorodność,</a:t>
            </a:r>
          </a:p>
          <a:p>
            <a:r>
              <a:rPr lang="pl-PL" dirty="0"/>
              <a:t>to co widzę, </a:t>
            </a:r>
          </a:p>
          <a:p>
            <a:r>
              <a:rPr lang="pl-PL" dirty="0"/>
              <a:t>sezonowość, </a:t>
            </a:r>
          </a:p>
          <a:p>
            <a:r>
              <a:rPr lang="pl-PL" dirty="0"/>
              <a:t>świadczenie i konsumowanie w tym samym czasie.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9438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piralna klatka schodowa">
            <a:extLst>
              <a:ext uri="{FF2B5EF4-FFF2-40B4-BE49-F238E27FC236}">
                <a16:creationId xmlns:a16="http://schemas.microsoft.com/office/drawing/2014/main" id="{9D389653-063C-72C6-6517-A3FFDA3A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E23CE85-A44D-9924-55BC-C08AE9E3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Reklama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a </a:t>
            </a:r>
            <a:r>
              <a:rPr lang="en-US" sz="4800" dirty="0" err="1">
                <a:solidFill>
                  <a:schemeClr val="bg1"/>
                </a:solidFill>
              </a:rPr>
              <a:t>kampanie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społeczne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90EEE0-B0CB-79F5-1718-1BE97469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Funkcje reklamy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6422EF-6958-A87D-1354-7A75C8EBE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funkcja informacyjna, </a:t>
            </a:r>
          </a:p>
          <a:p>
            <a:r>
              <a:rPr lang="pl-PL" dirty="0"/>
              <a:t>funkcja perswazyjna, </a:t>
            </a:r>
          </a:p>
          <a:p>
            <a:r>
              <a:rPr lang="pl-PL" dirty="0"/>
              <a:t>funkcja przypominająca.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511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FB683B-BFE8-158A-6469-4DB7991C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Opinia publiczna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3402C-FAAE-30E0-F671-6DC6C069C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ogół przekonań w kwestiach istotnych społecznie, wyrażanych w społeczeństwie lub innej zbiorowości; w węższym rozumieniu — poglądy dominujące w zbiorowości lub podzielane przez jej większość; w szerszym — to także „publiczność”, zbiorowość. </a:t>
            </a:r>
            <a:endParaRPr lang="pl-PL" i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800" i="1" dirty="0">
                <a:solidFill>
                  <a:srgbClr val="000000"/>
                </a:solidFill>
                <a:latin typeface="Open Sans" panose="020B0606030504020204" pitchFamily="34" charset="0"/>
              </a:rPr>
              <a:t>Źródło: PWN.</a:t>
            </a:r>
          </a:p>
        </p:txBody>
      </p:sp>
    </p:spTree>
    <p:extLst>
      <p:ext uri="{BB962C8B-B14F-4D97-AF65-F5344CB8AC3E}">
        <p14:creationId xmlns:p14="http://schemas.microsoft.com/office/powerpoint/2010/main" val="2988872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D17ED3-AEEA-CA1A-0E38-06834A91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Artykuł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02F0DA-5320-11C7-260E-F5130D57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https://oko.press/rzad-tuska-mamy-problem-komunikacja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596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plakat, projekt graficzny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380BA91-52D1-9112-9E3F-16BEA7F9B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36" y="511293"/>
            <a:ext cx="3371073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7A0D15-4771-20DF-B51F-2BEF6F891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285" y="1502882"/>
            <a:ext cx="5458838" cy="4192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W książce „The Medium </a:t>
            </a:r>
            <a:r>
              <a:rPr lang="pl-PL" b="0" i="0" u="none" strike="noStrike" dirty="0" err="1">
                <a:solidFill>
                  <a:srgbClr val="2B2B00"/>
                </a:solidFill>
                <a:effectLst/>
                <a:latin typeface="Cormorant Garamond"/>
              </a:rPr>
              <a:t>is</a:t>
            </a: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 the </a:t>
            </a:r>
            <a:r>
              <a:rPr lang="pl-PL" b="0" i="0" u="none" strike="noStrike" dirty="0" err="1">
                <a:solidFill>
                  <a:srgbClr val="2B2B00"/>
                </a:solidFill>
                <a:effectLst/>
                <a:latin typeface="Cormorant Garamond"/>
              </a:rPr>
              <a:t>Massage</a:t>
            </a: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” </a:t>
            </a:r>
            <a:r>
              <a:rPr lang="pl-PL" b="0" i="0" u="none" strike="noStrike" dirty="0" err="1">
                <a:solidFill>
                  <a:srgbClr val="2B2B00"/>
                </a:solidFill>
                <a:effectLst/>
                <a:latin typeface="Cormorant Garamond"/>
              </a:rPr>
              <a:t>McLuhan</a:t>
            </a: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 przedstawił ogromną siłę społecznego oddziaływania mediów. Gra słów zawarta w tytule (słowo „</a:t>
            </a:r>
            <a:r>
              <a:rPr lang="pl-PL" b="0" i="0" u="none" strike="noStrike" dirty="0" err="1">
                <a:solidFill>
                  <a:srgbClr val="2B2B00"/>
                </a:solidFill>
                <a:effectLst/>
                <a:latin typeface="Cormorant Garamond"/>
              </a:rPr>
              <a:t>message</a:t>
            </a: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” [przekaz, wiadomość] zamienili słowem „</a:t>
            </a:r>
            <a:r>
              <a:rPr lang="pl-PL" b="0" i="0" u="none" strike="noStrike" dirty="0" err="1">
                <a:solidFill>
                  <a:srgbClr val="2B2B00"/>
                </a:solidFill>
                <a:effectLst/>
                <a:latin typeface="Cormorant Garamond"/>
              </a:rPr>
              <a:t>massage</a:t>
            </a:r>
            <a:r>
              <a:rPr lang="pl-PL" b="0" i="0" u="none" strike="noStrike" dirty="0">
                <a:solidFill>
                  <a:srgbClr val="2B2B00"/>
                </a:solidFill>
                <a:effectLst/>
                <a:latin typeface="Cormorant Garamond"/>
              </a:rPr>
              <a:t>” [masaż] ) była intencjonalna. Dlaczego? Ponieważ elektroniczne środki przekazu oddziałują na odbiorcę tak mocno, że niemalże masuje jego zmysły.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02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9EEB0A9-C173-9EEF-6C06-B4196D10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Bańki informacyjne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A8CE5A-6FA9-7130-56A9-5C3884C39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https://www.ted.com/talks/eli_pariser_beware_online_filter_bubbles?subtitle=pl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ymbol zastępczy zawartości 6" descr="Obraz zawierający tekst, zrzut ekranu, Ludzka twarz, ubra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DB55D27A-FEAC-9FEE-9DA5-7EEC7A59F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2466" y="909081"/>
            <a:ext cx="3537531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7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519647-A6C9-E4E4-028D-0DCE3FF6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Media i opinia publiczna w Konstytucji 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88AE869-F1BB-94C3-3838-860D7A82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Art. 14. </a:t>
            </a:r>
            <a:r>
              <a:rPr lang="pl-PL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Rzeczpospolita Polska zapewnia wolność prasy i innych środków społecznego przekazu</a:t>
            </a:r>
            <a:r>
              <a:rPr lang="pl-PL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r>
              <a:rPr lang="pl-PL" dirty="0">
                <a:solidFill>
                  <a:srgbClr val="1F1F1F"/>
                </a:solidFill>
                <a:latin typeface="Google Sans"/>
              </a:rPr>
              <a:t>Art. </a:t>
            </a:r>
            <a:r>
              <a:rPr lang="pl-PL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54. </a:t>
            </a:r>
            <a:r>
              <a:rPr lang="pl-PL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Każdemu zapewnia się wolność wyrażania swoich poglądów oraz pozyskiwania i rozpowszechniania informacji</a:t>
            </a:r>
            <a:r>
              <a:rPr lang="pl-PL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. Cenzura prewencyjna środków społecznego przekazu oraz koncesjonowanie prasy są zakazane. Ustawa może wprowadzić obowiązek uprzedniego uzyskania koncesji na prowadzenie stacji radiowej lub telewizyjnej.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422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FE02CDA-62DE-1183-E7BB-31024605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Proceduralne minimum demokracji Dahla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68AFAC9-9A11-7D8B-04EC-6BD1BB31F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en-US" sz="1700" b="0" i="0" u="none" strike="noStrike" dirty="0" err="1">
                <a:effectLst/>
              </a:rPr>
              <a:t>Kontrolę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nad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politycznymi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decyzjami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rządu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konstytucja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gwarantuje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politykom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pochodzącym</a:t>
            </a:r>
            <a:r>
              <a:rPr lang="en-US" sz="1700" b="0" i="0" u="none" strike="noStrike" dirty="0">
                <a:effectLst/>
              </a:rPr>
              <a:t> z </a:t>
            </a:r>
            <a:r>
              <a:rPr lang="en-US" sz="1700" b="0" i="0" u="none" strike="noStrike" dirty="0" err="1">
                <a:effectLst/>
              </a:rPr>
              <a:t>wyboru</a:t>
            </a:r>
            <a:r>
              <a:rPr lang="en-US" sz="1700" b="0" i="0" u="none" strike="noStrike" dirty="0">
                <a:effectLst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700" b="0" i="0" u="none" strike="noStrike" dirty="0" err="1">
                <a:effectLst/>
              </a:rPr>
              <a:t>Urzędy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obieralne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obsadzane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są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ramach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regularnych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uczciwych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wyborów</a:t>
            </a:r>
            <a:r>
              <a:rPr lang="en-US" sz="1700" b="0" i="0" u="none" strike="noStrike" dirty="0">
                <a:effectLst/>
              </a:rPr>
              <a:t>, w </a:t>
            </a:r>
            <a:r>
              <a:rPr lang="en-US" sz="1700" b="0" i="0" u="none" strike="noStrike" dirty="0" err="1">
                <a:effectLst/>
              </a:rPr>
              <a:t>których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niedopuszczalny</a:t>
            </a:r>
            <a:r>
              <a:rPr lang="en-US" sz="1700" b="0" i="0" u="none" strike="noStrike" dirty="0">
                <a:effectLst/>
              </a:rPr>
              <a:t> jest </a:t>
            </a:r>
            <a:r>
              <a:rPr lang="en-US" sz="1700" b="0" i="0" u="none" strike="noStrike" dirty="0" err="1">
                <a:effectLst/>
              </a:rPr>
              <a:t>przymus</a:t>
            </a:r>
            <a:r>
              <a:rPr lang="en-US" sz="1700" b="0" i="0" u="none" strike="noStrike" dirty="0">
                <a:effectLst/>
              </a:rPr>
              <a:t>. </a:t>
            </a:r>
            <a:r>
              <a:rPr lang="en-US" sz="1700" b="0" i="0" u="none" strike="noStrike" dirty="0" err="1">
                <a:effectLst/>
              </a:rPr>
              <a:t>Wybory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muszą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być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równe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jawne</a:t>
            </a:r>
            <a:r>
              <a:rPr lang="en-US" sz="1700" b="0" i="0" u="none" strike="noStrike" dirty="0">
                <a:effectLst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700" b="0" i="0" u="none" strike="noStrike" dirty="0" err="1">
                <a:effectLst/>
              </a:rPr>
              <a:t>Wszyscy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dorośli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obywatele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mogą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brać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udział</a:t>
            </a:r>
            <a:r>
              <a:rPr lang="en-US" sz="1700" b="0" i="0" u="none" strike="noStrike" dirty="0">
                <a:effectLst/>
              </a:rPr>
              <a:t> w </a:t>
            </a:r>
            <a:r>
              <a:rPr lang="en-US" sz="1700" b="0" i="0" u="none" strike="noStrike" dirty="0" err="1">
                <a:effectLst/>
              </a:rPr>
              <a:t>wyborach</a:t>
            </a:r>
            <a:r>
              <a:rPr lang="en-US" sz="1700" b="0" i="0" u="none" strike="noStrike" dirty="0">
                <a:effectLst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700" b="0" i="0" u="none" strike="noStrike" dirty="0" err="1">
                <a:effectLst/>
              </a:rPr>
              <a:t>Praktycznie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wszyscy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dorośli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obywatele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mogą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kandydować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na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urzędy</a:t>
            </a:r>
            <a:r>
              <a:rPr lang="en-US" sz="1700" b="0" i="0" u="none" strike="noStrike" dirty="0">
                <a:effectLst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700" b="0" i="0" u="none" strike="noStrike" dirty="0" err="1">
                <a:effectLst/>
              </a:rPr>
              <a:t>Obywatele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mają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prawo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wypowiadać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się</a:t>
            </a:r>
            <a:r>
              <a:rPr lang="en-US" sz="1700" b="0" i="0" u="none" strike="noStrike" dirty="0">
                <a:effectLst/>
              </a:rPr>
              <a:t> w </a:t>
            </a:r>
            <a:r>
              <a:rPr lang="en-US" sz="1700" b="0" i="0" u="none" strike="noStrike" dirty="0" err="1">
                <a:effectLst/>
              </a:rPr>
              <a:t>szeroko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rozwijanych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kwestiach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politycznych</a:t>
            </a:r>
            <a:r>
              <a:rPr lang="en-US" sz="1700" b="0" i="0" u="none" strike="noStrike" dirty="0">
                <a:effectLst/>
              </a:rPr>
              <a:t> bez </a:t>
            </a:r>
            <a:r>
              <a:rPr lang="en-US" sz="1700" b="0" i="0" u="none" strike="noStrike" dirty="0" err="1">
                <a:effectLst/>
              </a:rPr>
              <a:t>groźby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poniesienia</a:t>
            </a:r>
            <a:r>
              <a:rPr lang="en-US" sz="1700" b="0" i="0" u="none" strike="noStrike" dirty="0">
                <a:effectLst/>
              </a:rPr>
              <a:t> za to </a:t>
            </a:r>
            <a:r>
              <a:rPr lang="en-US" sz="1700" b="0" i="0" u="none" strike="noStrike" dirty="0" err="1">
                <a:effectLst/>
              </a:rPr>
              <a:t>kary</a:t>
            </a:r>
            <a:r>
              <a:rPr lang="en-US" sz="1700" b="0" i="0" u="none" strike="noStrike" dirty="0">
                <a:effectLst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700" b="0" i="0" u="none" strike="noStrike" dirty="0" err="1">
                <a:effectLst/>
              </a:rPr>
              <a:t>Obywatele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mają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prawo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szukania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alternatywnych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źródeł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informacji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które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faktycznie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istnieją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są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chronione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przez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prawo</a:t>
            </a:r>
            <a:r>
              <a:rPr lang="en-US" sz="1700" b="0" i="0" u="none" strike="noStrike" dirty="0">
                <a:effectLst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700" b="0" i="0" u="none" strike="noStrike" dirty="0" err="1">
                <a:effectLst/>
              </a:rPr>
              <a:t>Obywatele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mają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prawo</a:t>
            </a:r>
            <a:r>
              <a:rPr lang="en-US" sz="1700" b="0" i="0" u="none" strike="noStrike" dirty="0">
                <a:effectLst/>
              </a:rPr>
              <a:t> do </a:t>
            </a:r>
            <a:r>
              <a:rPr lang="en-US" sz="1700" b="0" i="0" u="none" strike="noStrike" dirty="0" err="1">
                <a:effectLst/>
              </a:rPr>
              <a:t>tworzenia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niezależnych</a:t>
            </a:r>
            <a:r>
              <a:rPr lang="en-US" sz="1700" b="0" i="0" u="none" strike="noStrike" dirty="0">
                <a:effectLst/>
              </a:rPr>
              <a:t> od </a:t>
            </a:r>
            <a:r>
              <a:rPr lang="en-US" sz="1700" b="0" i="0" u="none" strike="noStrike" dirty="0" err="1">
                <a:effectLst/>
              </a:rPr>
              <a:t>rządu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organizacji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stowarzyszeń</a:t>
            </a:r>
            <a:r>
              <a:rPr lang="en-US" sz="1700" b="0" i="0" u="none" strike="noStrike" dirty="0">
                <a:effectLst/>
              </a:rPr>
              <a:t>, w </a:t>
            </a:r>
            <a:r>
              <a:rPr lang="en-US" sz="1700" b="0" i="0" u="none" strike="noStrike" dirty="0" err="1">
                <a:effectLst/>
              </a:rPr>
              <a:t>tym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partii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politycznych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i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grup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interesu</a:t>
            </a:r>
            <a:r>
              <a:rPr lang="en-US" sz="1700" b="0" i="0" u="none" strike="noStrike" dirty="0">
                <a:effectLst/>
              </a:rPr>
              <a:t>.</a:t>
            </a:r>
          </a:p>
        </p:txBody>
      </p:sp>
      <p:pic>
        <p:nvPicPr>
          <p:cNvPr id="7" name="Symbol zastępczy zawartości 6" descr="Obraz zawierający ubrania, tekst, Ludzka twarz, osob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7009243-FF01-9D72-6E65-056B6F109A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00" r="2" b="26500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A923A-B432-9973-E573-6B6875BE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/>
              <a:t>Poziomy komunikacji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EA6528-5B81-F34E-9944-567A5EAB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l-PL" sz="2200" dirty="0"/>
              <a:t>interpersonalny,</a:t>
            </a:r>
          </a:p>
          <a:p>
            <a:r>
              <a:rPr lang="pl-PL" sz="2200" dirty="0"/>
              <a:t>instytucjonalny, </a:t>
            </a:r>
          </a:p>
          <a:p>
            <a:r>
              <a:rPr lang="pl-PL" sz="2200" dirty="0"/>
              <a:t>masowy.</a:t>
            </a:r>
          </a:p>
          <a:p>
            <a:endParaRPr lang="pl-PL" sz="2200" dirty="0"/>
          </a:p>
          <a:p>
            <a:pPr marL="0" indent="0">
              <a:buNone/>
            </a:pPr>
            <a:r>
              <a:rPr lang="pl-PL" sz="2200" dirty="0"/>
              <a:t>- problem symetrii informacji.</a:t>
            </a:r>
          </a:p>
        </p:txBody>
      </p:sp>
      <p:pic>
        <p:nvPicPr>
          <p:cNvPr id="5" name="Picture 4" descr="Tło miejsca do pracy">
            <a:extLst>
              <a:ext uri="{FF2B5EF4-FFF2-40B4-BE49-F238E27FC236}">
                <a16:creationId xmlns:a16="http://schemas.microsoft.com/office/drawing/2014/main" id="{DF65FE70-3610-E234-0B3D-D90AC8FA3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013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DCD293-9CB6-D101-F63F-C63B98C9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Uwarunkowania administracji publicznej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CA2ABF-6286-4600-C506-DD1AB247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interes publiczny, </a:t>
            </a:r>
          </a:p>
          <a:p>
            <a:r>
              <a:rPr lang="pl-PL" dirty="0"/>
              <a:t>potrzeby publiczne,</a:t>
            </a:r>
          </a:p>
          <a:p>
            <a:r>
              <a:rPr lang="pl-PL" dirty="0"/>
              <a:t>nierozdzielność z polityką,</a:t>
            </a:r>
          </a:p>
          <a:p>
            <a:r>
              <a:rPr lang="pl-PL" dirty="0"/>
              <a:t>biurokratyzacja,</a:t>
            </a:r>
          </a:p>
          <a:p>
            <a:r>
              <a:rPr lang="pl-PL" dirty="0"/>
              <a:t>bezosobowość, </a:t>
            </a:r>
          </a:p>
          <a:p>
            <a:r>
              <a:rPr lang="pl-PL" dirty="0"/>
              <a:t>niska sprawczość.</a:t>
            </a:r>
          </a:p>
        </p:txBody>
      </p:sp>
    </p:spTree>
    <p:extLst>
      <p:ext uri="{BB962C8B-B14F-4D97-AF65-F5344CB8AC3E}">
        <p14:creationId xmlns:p14="http://schemas.microsoft.com/office/powerpoint/2010/main" val="162878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654944-D6F8-F87D-0A09-230C0A3B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Problemy z marketingiem w administracji publicznej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616D2F-FB06-9A89-FEE0-3945F4671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bezpośrednich korzyści,</a:t>
            </a:r>
          </a:p>
          <a:p>
            <a:r>
              <a:rPr lang="pl-PL" dirty="0"/>
              <a:t>nienamacalność, </a:t>
            </a:r>
          </a:p>
          <a:p>
            <a:r>
              <a:rPr lang="pl-PL" dirty="0"/>
              <a:t>powtarzalność nabycia,</a:t>
            </a:r>
          </a:p>
          <a:p>
            <a:r>
              <a:rPr lang="pl-PL" dirty="0"/>
              <a:t>brak bodźców wzmacniających doznania związane z zakupem,</a:t>
            </a:r>
          </a:p>
          <a:p>
            <a:r>
              <a:rPr lang="pl-PL" dirty="0"/>
              <a:t>konieczność oddziaływania na heterogeniczną grupę osób,</a:t>
            </a:r>
          </a:p>
          <a:p>
            <a:r>
              <a:rPr lang="pl-PL" dirty="0"/>
              <a:t>różnice w poziomie zaangażowania poszczególnych osób.</a:t>
            </a:r>
          </a:p>
        </p:txBody>
      </p:sp>
    </p:spTree>
    <p:extLst>
      <p:ext uri="{BB962C8B-B14F-4D97-AF65-F5344CB8AC3E}">
        <p14:creationId xmlns:p14="http://schemas.microsoft.com/office/powerpoint/2010/main" val="342765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608CCB-7986-F2E7-E56B-BA3BBC00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Marketyzacja</a:t>
            </a:r>
            <a:r>
              <a:rPr lang="pl-PL" dirty="0"/>
              <a:t> administracji publicznej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297A65-E906-A337-0F70-3A2E7B59B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zapewnienie możliwości wyboru, </a:t>
            </a:r>
          </a:p>
          <a:p>
            <a:r>
              <a:rPr lang="pl-PL" dirty="0"/>
              <a:t> kreacja wyższego standardu usług administracyjnych, </a:t>
            </a:r>
          </a:p>
          <a:p>
            <a:r>
              <a:rPr lang="pl-PL" dirty="0"/>
              <a:t> przejrzystość w ich świadczeniu, </a:t>
            </a:r>
          </a:p>
          <a:p>
            <a:r>
              <a:rPr lang="pl-PL" dirty="0"/>
              <a:t> pełna i rzetelna informacja,</a:t>
            </a:r>
          </a:p>
          <a:p>
            <a:r>
              <a:rPr lang="pl-PL" dirty="0"/>
              <a:t> mierniki.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05652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11394</TotalTime>
  <Words>1087</Words>
  <Application>Microsoft Macintosh PowerPoint</Application>
  <PresentationFormat>Panoramiczny</PresentationFormat>
  <Paragraphs>178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Cormorant Garamond</vt:lpstr>
      <vt:lpstr>Google Sans</vt:lpstr>
      <vt:lpstr>Helvetica Neue</vt:lpstr>
      <vt:lpstr>Open Sans</vt:lpstr>
      <vt:lpstr>Roboto</vt:lpstr>
      <vt:lpstr>Motyw pakietu Office</vt:lpstr>
      <vt:lpstr>Marketing zewnętrzny</vt:lpstr>
      <vt:lpstr>Zakres problematyki komunikacji w administracji publicznej</vt:lpstr>
      <vt:lpstr>Czym jest opinia publiczna?</vt:lpstr>
      <vt:lpstr>Opinia publiczna</vt:lpstr>
      <vt:lpstr>Proceduralne minimum demokracji Dahla</vt:lpstr>
      <vt:lpstr>Poziomy komunikacji</vt:lpstr>
      <vt:lpstr>Uwarunkowania administracji publicznej </vt:lpstr>
      <vt:lpstr>Problemy z marketingiem w administracji publicznej </vt:lpstr>
      <vt:lpstr>Marketyzacja administracji publicznej </vt:lpstr>
      <vt:lpstr>Informacja i prawo do informacji</vt:lpstr>
      <vt:lpstr>Wniosek o udostępnienie informacji publicznej </vt:lpstr>
      <vt:lpstr>Kryteria dobrej informacji</vt:lpstr>
      <vt:lpstr>Kryteria dobrej informacji</vt:lpstr>
      <vt:lpstr>Poziomy komunikacji w administracji publicznej</vt:lpstr>
      <vt:lpstr>Poziom administracji rządowej</vt:lpstr>
      <vt:lpstr>Poziom administracji samorządowej</vt:lpstr>
      <vt:lpstr> Cele polityki informacyjnej gminy  </vt:lpstr>
      <vt:lpstr>Czym jest Public Relations?</vt:lpstr>
      <vt:lpstr> Public relations jako forma komunikowania się organizacji z otoczeniem  </vt:lpstr>
      <vt:lpstr>Jakie wyróżniamy elity?</vt:lpstr>
      <vt:lpstr>Elity</vt:lpstr>
      <vt:lpstr>Funkcja integracyjna</vt:lpstr>
      <vt:lpstr>Komunikacja nastawiona na obsługę klienta </vt:lpstr>
      <vt:lpstr>  Sieć komunikacji w urzędach administracji publicznej  </vt:lpstr>
      <vt:lpstr>Orientacja marketingowa samorządów</vt:lpstr>
      <vt:lpstr>Orientacja marketingowa samorządów</vt:lpstr>
      <vt:lpstr>Orientacja marketingowa samorządów </vt:lpstr>
      <vt:lpstr>O co konkurują samorządy?</vt:lpstr>
      <vt:lpstr>Co odróżnia sektor publiczny i biznesu?</vt:lpstr>
      <vt:lpstr>Marketing mix (4P)</vt:lpstr>
      <vt:lpstr>4C</vt:lpstr>
      <vt:lpstr>E-administracja</vt:lpstr>
      <vt:lpstr>Czym są mass media?</vt:lpstr>
      <vt:lpstr>Rodzaje mediów</vt:lpstr>
      <vt:lpstr>Funkcje mediów</vt:lpstr>
      <vt:lpstr>Media społecznościowe  – plusy i minusy</vt:lpstr>
      <vt:lpstr>Usługi ogólnospołeczne</vt:lpstr>
      <vt:lpstr>Reklama a kampanie społeczne</vt:lpstr>
      <vt:lpstr>Funkcje reklamy</vt:lpstr>
      <vt:lpstr>Artykuł </vt:lpstr>
      <vt:lpstr>Prezentacja programu PowerPoint</vt:lpstr>
      <vt:lpstr>Bańki informacyjne</vt:lpstr>
      <vt:lpstr>Media i opinia publiczna w Konstytucji RP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Finansowanie przedsięwzięć publicznych</dc:title>
  <dc:creator>Katarzyna Baran</dc:creator>
  <cp:lastModifiedBy>Katarzyna Baran</cp:lastModifiedBy>
  <cp:revision>20</cp:revision>
  <dcterms:created xsi:type="dcterms:W3CDTF">2023-02-25T11:03:55Z</dcterms:created>
  <dcterms:modified xsi:type="dcterms:W3CDTF">2025-03-17T10:55:22Z</dcterms:modified>
</cp:coreProperties>
</file>