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4"/>
  </p:notesMasterIdLst>
  <p:sldIdLst>
    <p:sldId id="258" r:id="rId3"/>
    <p:sldId id="372" r:id="rId4"/>
    <p:sldId id="377" r:id="rId5"/>
    <p:sldId id="373" r:id="rId6"/>
    <p:sldId id="374" r:id="rId7"/>
    <p:sldId id="375" r:id="rId8"/>
    <p:sldId id="376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450" r:id="rId34"/>
    <p:sldId id="271" r:id="rId35"/>
    <p:sldId id="259" r:id="rId36"/>
    <p:sldId id="260" r:id="rId37"/>
    <p:sldId id="261" r:id="rId38"/>
    <p:sldId id="262" r:id="rId39"/>
    <p:sldId id="263" r:id="rId40"/>
    <p:sldId id="451" r:id="rId41"/>
    <p:sldId id="452" r:id="rId42"/>
    <p:sldId id="453" r:id="rId43"/>
    <p:sldId id="454" r:id="rId44"/>
    <p:sldId id="455" r:id="rId45"/>
    <p:sldId id="456" r:id="rId46"/>
    <p:sldId id="457" r:id="rId47"/>
    <p:sldId id="458" r:id="rId48"/>
    <p:sldId id="459" r:id="rId49"/>
    <p:sldId id="460" r:id="rId50"/>
    <p:sldId id="461" r:id="rId51"/>
    <p:sldId id="462" r:id="rId52"/>
    <p:sldId id="463" r:id="rId53"/>
    <p:sldId id="272" r:id="rId54"/>
    <p:sldId id="273" r:id="rId55"/>
    <p:sldId id="415" r:id="rId56"/>
    <p:sldId id="416" r:id="rId57"/>
    <p:sldId id="417" r:id="rId58"/>
    <p:sldId id="418" r:id="rId59"/>
    <p:sldId id="419" r:id="rId60"/>
    <p:sldId id="420" r:id="rId61"/>
    <p:sldId id="421" r:id="rId62"/>
    <p:sldId id="422" r:id="rId6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0A4C5-0A47-40BE-9781-3E5CA3708CF3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76D03-4915-4D74-95A4-9B61686679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0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CEC6F-544D-45D2-BC0D-C7EF0603558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04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CEC6F-544D-45D2-BC0D-C7EF0603558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42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0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25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16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1477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56728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896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644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35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1894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7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15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56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958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54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2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8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6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0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9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9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30.03.2025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0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30.03.2025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4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3</a:t>
            </a:r>
          </a:p>
          <a:p>
            <a:r>
              <a:rPr lang="pl-PL" dirty="0"/>
              <a:t>EEFRN1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213734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Uprawnienia RPO: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może zbadać każdą sprawę na miejscu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przedstawienia informacji o stanie sprawy prowadzonej przez prokuraturę i organy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akt sprawy prowadzonej przez organy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wglądu do akt sądowych i prokuratorskich, akt innych organów ścigania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skierować wystąpienie do organu, w którego działalności stwierdził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w sprawach cywilnych, administracyjnych, postępowania przygotowawczego w sprawach karnych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toczącego się postępowania cywilnego, administracyjnego, </a:t>
            </a:r>
            <a:r>
              <a:rPr lang="pl-PL" sz="1600" dirty="0" err="1"/>
              <a:t>sądowoadministracyjnego</a:t>
            </a:r>
            <a:r>
              <a:rPr lang="pl-PL" sz="1600" dirty="0"/>
              <a:t> na prawach przysługujących prokuratorowi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występować z wnioskami do TK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występować do Sądu Najwyższego i do Naczelnego Sądu Administracyjnego o podjęcie uchwały wyjaśniającej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38883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dziecka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Stoi na straży praw dziecka określonych w Konstytucji, Konwencji o prawach dziecka i innych przepisach prawa, z poszanowaniem odpowiedzialności, praw i obowiązków rodziców.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Rzecznika Praw Dziecka wybiera Sejm za zgodą Senatu.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Kadencja RPD trwa 5 lat.</a:t>
            </a:r>
          </a:p>
          <a:p>
            <a:pPr marL="114300" indent="0" algn="just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18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Dziecka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014229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Uprawnienia: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zwrócić się do organów władzy publicznej, organizacji lub instytucji o złożenie wyjaśnień i udzielenie niezbędnych informacji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zwrócić się do właściwych organów, organizacji i instytucji o podjęcie działań na rzecz dziecka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w sprawach cywilnych i administracyjnych, jeżeli wymaga tego dobro małoletniego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toczącego się postępowania cywilnego, administracyjnego i </a:t>
            </a:r>
            <a:r>
              <a:rPr lang="pl-PL" sz="1600" dirty="0" err="1"/>
              <a:t>sądowoadministracyjnego</a:t>
            </a:r>
            <a:r>
              <a:rPr lang="pl-PL" sz="1600" dirty="0"/>
              <a:t> na prawach przysługujących prokuratorowi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postępowania przed TK wszczętego w drodze skargi konstytucyjnej lub wniosku RPO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przygotowawczego w sprawach karnych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przedstawia organom, organizacjom i instytucjom wnioski służące zapewnieniu skutecznej ochrony praw dziecka  </a:t>
            </a:r>
          </a:p>
        </p:txBody>
      </p:sp>
    </p:spTree>
    <p:extLst>
      <p:ext uri="{BB962C8B-B14F-4D97-AF65-F5344CB8AC3E}">
        <p14:creationId xmlns:p14="http://schemas.microsoft.com/office/powerpoint/2010/main" val="4136595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Krajowa Rada Radiofonii i Telewizji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2603" y="1752600"/>
            <a:ext cx="10573789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Stoi na straży wolności słowa, prawa do informacji oraz interesu publicznego w radiofonii i telewizji.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Jest organem właściwym w sprawach radiofonii i telewizji.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Przewodniczący </a:t>
            </a:r>
            <a:r>
              <a:rPr lang="pl-PL" sz="1600" dirty="0" err="1"/>
              <a:t>KRRiTv</a:t>
            </a:r>
            <a:r>
              <a:rPr lang="pl-PL" sz="1600" dirty="0"/>
              <a:t> na podstawie uchwały Rady wydaje koncesje na prowadzenie działalności nadawczej.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Skład </a:t>
            </a:r>
            <a:r>
              <a:rPr lang="pl-PL" sz="1600" dirty="0" err="1"/>
              <a:t>KRRiTv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2 członków powoływanych przez Prezydenta RP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2 członków wybieranych przez Sejm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1 członek wybierany przez Senat.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Kadencja członków </a:t>
            </a:r>
            <a:r>
              <a:rPr lang="pl-PL" sz="1600" dirty="0" err="1"/>
              <a:t>KRRiTv</a:t>
            </a:r>
            <a:r>
              <a:rPr lang="pl-PL" sz="1600" dirty="0"/>
              <a:t> – 6 lat.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 err="1"/>
              <a:t>KRRiTv</a:t>
            </a:r>
            <a:r>
              <a:rPr lang="pl-PL" sz="1600" dirty="0"/>
              <a:t> ze swego grona wybiera przewodniczącego.</a:t>
            </a:r>
          </a:p>
        </p:txBody>
      </p:sp>
    </p:spTree>
    <p:extLst>
      <p:ext uri="{BB962C8B-B14F-4D97-AF65-F5344CB8AC3E}">
        <p14:creationId xmlns:p14="http://schemas.microsoft.com/office/powerpoint/2010/main" val="216432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Krajowa Rada Radiofonii i Telewizji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Uprawnienia: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określanie warunków prowadzenia działalności przez nadawców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podejmowanie rozstrzygnięć w sprawach koncesji na rozpowszechnianie i rozprowadzanie programów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opłat abonamentowych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kontroli nad działalnością nadawców </a:t>
            </a:r>
          </a:p>
        </p:txBody>
      </p:sp>
    </p:spTree>
    <p:extLst>
      <p:ext uri="{BB962C8B-B14F-4D97-AF65-F5344CB8AC3E}">
        <p14:creationId xmlns:p14="http://schemas.microsoft.com/office/powerpoint/2010/main" val="3424520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Bank centralny RP.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Cel działania – utrzymanie stabilnego poziomu cen przy jednoczesnym wspieraniu polityki gospodarczej rządu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jest bankiem emisyjnym.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odpowiada za wartość polskiego pieniądza.</a:t>
            </a:r>
          </a:p>
        </p:txBody>
      </p:sp>
    </p:spTree>
    <p:extLst>
      <p:ext uri="{BB962C8B-B14F-4D97-AF65-F5344CB8AC3E}">
        <p14:creationId xmlns:p14="http://schemas.microsoft.com/office/powerpoint/2010/main" val="48114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organizowanie rozliczeń pieniężnych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gospodarki rezerwami dewizowymi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bankowej obsługi budżetu państwa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regulowanie płynności banków oraz ich refinansowanie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kształtowanie warunków niezbędnych dla rozwoju systemu bankowego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działanie na rzecz stabilności krajowego systemu finansowego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opracowywanie statystyki pieniężnej i bankowej, bilansu płatniczego oraz międzynarodowej pozycji inwestycyjnej</a:t>
            </a:r>
          </a:p>
        </p:txBody>
      </p:sp>
    </p:spTree>
    <p:extLst>
      <p:ext uri="{BB962C8B-B14F-4D97-AF65-F5344CB8AC3E}">
        <p14:creationId xmlns:p14="http://schemas.microsoft.com/office/powerpoint/2010/main" val="3667234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296862" cy="491676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Prezes NBP </a:t>
            </a:r>
            <a:r>
              <a:rPr lang="pl-PL" sz="1600" dirty="0"/>
              <a:t>– wybierany przez Sejm; kadencja – 6 lat; uprawnienia: przewodniczy Radzie Polityki Pieniężnej i Zarządowi NBP, reprezentuje NBP na zewnątrz.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Polityki Pieniężnej </a:t>
            </a:r>
            <a:r>
              <a:rPr lang="pl-PL" sz="1600" dirty="0"/>
              <a:t>– skład: Prezes NBP, 3 członków powoływanych przez Prezydenta, 3 członków wybieranych przez Sejm, 3 członków wybieranych przez Senat; kadencja – 6 lat; uprawnienia: ustalanie corocznie założeń polityki pieniężnej, ustalanie wysokości stóp procentowych NBP, stopy rezerwy obowiązkowej banków oraz spółdzielczych kas oszczędnościowo-kredytowych, ustalanie górnych granic zobowiązań wynikających z zaciągania przez NBP pożyczek i kredytów w zagranicznych instytucjach finansowych, ustalanie zasad operacji otwartego rynku, przyjmowanie rocznych sprawozdań NBP.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Zarząd NBP </a:t>
            </a:r>
            <a:r>
              <a:rPr lang="pl-PL" sz="1600" dirty="0"/>
              <a:t>– skład: Prezes NPB, 2 wiceprezesów NBP, 4-6 członków zarządu; kadencja – 6 lat; uprawnienia: realizowanie uchwał RPP, dokonywanie okresowej oceny obiegu pieniężnego i rozliczeń pieniężnych, nadzorowanie operacji otwartego rynku, analizowanie stabilności krajowego systemu finansowego, uchwalanie prowizji i opłat stosowanych przez NBP, uchwalanie zasad polityki kadrowej w NBP.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7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Cechy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wyodrębnienie od organów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stanowienia aktów prawa miejscowego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mogą wydawać decyzje administracyjne oraz egzekwować ich wykonanie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osobowość prawną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terytorialnemu władzy finansowej, włącznie z prawem do pobierania podatków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prawo do zatrudniania pracowników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decydowania o planach zagospodarowania przestrzennego (tzw. władztwo planistyczne)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mogą łączyć się w związki</a:t>
            </a:r>
          </a:p>
        </p:txBody>
      </p:sp>
    </p:spTree>
    <p:extLst>
      <p:ext uri="{BB962C8B-B14F-4D97-AF65-F5344CB8AC3E}">
        <p14:creationId xmlns:p14="http://schemas.microsoft.com/office/powerpoint/2010/main" val="355408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Zasady, na których opiera się działanie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decentralizacja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pomocniczości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proporcjonalności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domniemania kompetencji na rzecz samorządu gminy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kompetencji do uczestnictwa w sprawowaniu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samodzielność samorządu chroniona prawnie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jawność działania samorządu terytorialnego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298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Naczelny organ kontroli państwowej podlegający Sejmowi.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Kryteria kontroli sprawowanej przez NIK: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legalność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gospodarność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rzetelność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celowość</a:t>
            </a:r>
          </a:p>
        </p:txBody>
      </p:sp>
    </p:spTree>
    <p:extLst>
      <p:ext uri="{BB962C8B-B14F-4D97-AF65-F5344CB8AC3E}">
        <p14:creationId xmlns:p14="http://schemas.microsoft.com/office/powerpoint/2010/main" val="77896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64353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Jednostki podziału terytorialnego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Województwo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sejmik województwa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województwa – organ wykonawczy; na czele zarządu stoi marszałek województwa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Powiat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powiatu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powiatu – organ wykonawczy; na czele zarządu stoi starosta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Gmina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gminy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wójt/burmistrz/prezydent miasta – organ wykonawczy</a:t>
            </a:r>
          </a:p>
        </p:txBody>
      </p:sp>
    </p:spTree>
    <p:extLst>
      <p:ext uri="{BB962C8B-B14F-4D97-AF65-F5344CB8AC3E}">
        <p14:creationId xmlns:p14="http://schemas.microsoft.com/office/powerpoint/2010/main" val="54423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Klasyfikacja wolności i praw na gruncie Konstytucji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osobiste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polityczne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ekonomiczne, socjalne i kulturalne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0224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egzystencji jednostki.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8651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Zasada poszanowania godności człowieka – art. 30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otwiera Konstytucję na porządek </a:t>
            </a:r>
            <a:r>
              <a:rPr lang="pl-PL" sz="1600" dirty="0" err="1"/>
              <a:t>prawnonaturalny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wskazuje wartość podstawową, determinującą proces wykładni i stosowania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wyznacza system i zakres poszczególnych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ustanawia prawo podmiotowe do poszanowania godności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Zasada wolności – art. 31 ust. 1 i ust. 2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ustrojowa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systemu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samoistne prawo podmiotowe</a:t>
            </a:r>
          </a:p>
        </p:txBody>
      </p:sp>
    </p:spTree>
    <p:extLst>
      <p:ext uri="{BB962C8B-B14F-4D97-AF65-F5344CB8AC3E}">
        <p14:creationId xmlns:p14="http://schemas.microsoft.com/office/powerpoint/2010/main" val="6942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5977" y="1752600"/>
            <a:ext cx="10956175" cy="49887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Zasada równości wobec prawa – art. 32 ust. 1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ujęciu formalnym – konieczność takiego samego traktowania przez prawo wszystkich adresatów norm prawnych, bez wprowadzania jakiegokolwiek różnicowania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ujęciu materialnym – </a:t>
            </a:r>
            <a:r>
              <a:rPr lang="pl-PL" sz="1600" dirty="0"/>
              <a:t>wszystkie podmioty charakteryzujące się daną cechą istotną mają być traktowane tak samo; tak rozumiana zasada równości wobec prawa dopuszcza możliwość różnego traktowania podmiotów znajdujących się w odmiennej sytuacji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Zasady ograniczania korzystania z konstytucyjnych wolności i praw – art. 31 ust. 3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 rangi co najmniej ustawy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konieczność ochrony: bezpieczeństwa państwa, porządku publicznego, środowiska, zdrowia i moralności publicznej, wolności i praw innych osób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respektowanie zasady proporcjonalności, na którą składają się: zasada konieczności, zasada przydatności, zasada proporcjonalności sensu stricto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zakaz naruszania istoty wolności i praw</a:t>
            </a:r>
          </a:p>
        </p:txBody>
      </p:sp>
    </p:spTree>
    <p:extLst>
      <p:ext uri="{BB962C8B-B14F-4D97-AF65-F5344CB8AC3E}">
        <p14:creationId xmlns:p14="http://schemas.microsoft.com/office/powerpoint/2010/main" val="40469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Administracja – </a:t>
            </a:r>
            <a:r>
              <a:rPr lang="pl-PL" sz="1600" dirty="0"/>
              <a:t>zarządzanie państwem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Istota i przedmiot prawa administracyjnego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struktura i kompetencje organów administracji publicznej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stosunki prawne powstające w toku wykonawczo-zarządczej działalności tych organów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Prawo administracyjne obejmuje przepisy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struktury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regulujące tok postępowania czy też działania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sposobu załatwiania poszczególnych rodzajów spraw</a:t>
            </a:r>
          </a:p>
        </p:txBody>
      </p:sp>
    </p:spTree>
    <p:extLst>
      <p:ext uri="{BB962C8B-B14F-4D97-AF65-F5344CB8AC3E}">
        <p14:creationId xmlns:p14="http://schemas.microsoft.com/office/powerpoint/2010/main" val="1178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organów administracji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kolegialne i jednoosobowe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centralne i terenowe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kompetencji ogólnej i szczególnej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87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Stosunek administracyjnoprawny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jedną ze stron stosunku jest organ – konsekwencją tego jest </a:t>
            </a:r>
            <a:r>
              <a:rPr lang="pl-PL" sz="1600" dirty="0" err="1"/>
              <a:t>nierównorzędność</a:t>
            </a:r>
            <a:r>
              <a:rPr lang="pl-PL" sz="1600" dirty="0"/>
              <a:t> podmiotów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przedmiotem są sprawy należące do kompetencji organów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powstaje najczęściej z mocy aktów administracyjnych pomiędzy organem wydającym akt i adresatem aktu</a:t>
            </a:r>
          </a:p>
        </p:txBody>
      </p:sp>
    </p:spTree>
    <p:extLst>
      <p:ext uri="{BB962C8B-B14F-4D97-AF65-F5344CB8AC3E}">
        <p14:creationId xmlns:p14="http://schemas.microsoft.com/office/powerpoint/2010/main" val="160061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Prawne formy działania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stanowienie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wydawanie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porozumień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umów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działalności społeczno-organizatorskiej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wykonywanie czynności materialno-technicznych</a:t>
            </a:r>
          </a:p>
        </p:txBody>
      </p:sp>
    </p:spTree>
    <p:extLst>
      <p:ext uri="{BB962C8B-B14F-4D97-AF65-F5344CB8AC3E}">
        <p14:creationId xmlns:p14="http://schemas.microsoft.com/office/powerpoint/2010/main" val="3631824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Akt administracyjny – </a:t>
            </a:r>
            <a:r>
              <a:rPr lang="pl-PL" sz="1600" dirty="0"/>
              <a:t> to wydawany w postępowaniu administracyjnym jednostronny władczy akt woli organu administracji publicznej, rozstrzygający w całości lub w części konkretną sprawę co do istoty, skierowany do oznaczonego adresata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67407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Zasady, w oparciu o które działa NIK: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kolegialności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podległości Sejmowi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legalności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obiektywizmu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prawdy materialnej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kontradyktoryjności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pisemności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sprawności</a:t>
            </a:r>
          </a:p>
        </p:txBody>
      </p:sp>
    </p:spTree>
    <p:extLst>
      <p:ext uri="{BB962C8B-B14F-4D97-AF65-F5344CB8AC3E}">
        <p14:creationId xmlns:p14="http://schemas.microsoft.com/office/powerpoint/2010/main" val="2693258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Elementy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 aktu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powołanie podstawy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i stanowisko służbowe urzędnika</a:t>
            </a:r>
          </a:p>
        </p:txBody>
      </p:sp>
    </p:spTree>
    <p:extLst>
      <p:ext uri="{BB962C8B-B14F-4D97-AF65-F5344CB8AC3E}">
        <p14:creationId xmlns:p14="http://schemas.microsoft.com/office/powerpoint/2010/main" val="20601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zewnętrzne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wewnętrzne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deklaratywne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konstytutywne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</a:t>
            </a:r>
          </a:p>
        </p:txBody>
      </p:sp>
    </p:spTree>
    <p:extLst>
      <p:ext uri="{BB962C8B-B14F-4D97-AF65-F5344CB8AC3E}">
        <p14:creationId xmlns:p14="http://schemas.microsoft.com/office/powerpoint/2010/main" val="27488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Warunki ważności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wydany na podstawie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pochodzi od właściwego organu i mieści się w granicach jego kompetencji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wydawany jest po przeprowadzeniu postępowania</a:t>
            </a:r>
          </a:p>
        </p:txBody>
      </p:sp>
    </p:spTree>
    <p:extLst>
      <p:ext uri="{BB962C8B-B14F-4D97-AF65-F5344CB8AC3E}">
        <p14:creationId xmlns:p14="http://schemas.microsoft.com/office/powerpoint/2010/main" val="707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136350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6876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230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37610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3996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055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4696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5977" y="1752600"/>
            <a:ext cx="10712335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Organy kontrolowane przez NIK: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legalność, gospodarność, rzetelność, celowość </a:t>
            </a:r>
            <a:r>
              <a:rPr lang="pl-PL" sz="1600" dirty="0"/>
              <a:t>– organy administracji rządowej, Narodowy Bank Polski, państwowe osoby prawne i inne państwowe jednostki organizacyjne; w zakresie gospodarki finansowej i majątkowej – m.in. Kancelaria Prezydenta RP, Kancelaria Sejmu, Kancelaria Senatu, Trybunał Konstytucyjny, Rzecznik Praw Obywatelskich, Krajowa Rada Radiofonii i Telewizji, Instytut Pamięci Narodowej, Krajowe Biuro Wyborcze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legalność, gospodarność, rzetelność</a:t>
            </a:r>
            <a:r>
              <a:rPr lang="pl-PL" sz="1600" dirty="0"/>
              <a:t> – organy samorządu terytorialnego, samorządowe osoby prawne i inne samorządowe jednostki organizacyjne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 legalność, gospodarność </a:t>
            </a:r>
            <a:r>
              <a:rPr lang="pl-PL" sz="1600" dirty="0"/>
              <a:t>– inne jednostki organizacyjne i podmioty gospodarcze w zakresie, w jakim wykorzystują one majątek lub środki państwowe lub komunalne oraz wywiązują się ze zobowiązań finansowych na rzecz państwa, wykonują zadania zlecone lub powierzone, zamówienia publiczne</a:t>
            </a:r>
          </a:p>
        </p:txBody>
      </p:sp>
    </p:spTree>
    <p:extLst>
      <p:ext uri="{BB962C8B-B14F-4D97-AF65-F5344CB8AC3E}">
        <p14:creationId xmlns:p14="http://schemas.microsoft.com/office/powerpoint/2010/main" val="134432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9997841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29409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90354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427935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2323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71462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12401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556792"/>
            <a:ext cx="11014229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samorządu terytorialnego – rozstrzyga wspólny dla nich organ wyższego stopnia, a w jego braku – sąd administracyjny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kierownikami służb, inspekcji i straży administracji zespolonej tego samego powiatu, działających w imieniu własnym lub w imieniu starosty – rozstrzyga starosta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zespolonej w jednym województwie – rozstrzyga wojewoda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w różnych województwach w sprawach należących do zadań administracji rządowej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wojewodami oraz organami administracji zespolonej w różnych województwach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wojewodą a organami administracji niezespolonej – rozstrzyga minister właściwy do spraw administracji publicznej po porozumieniu z organem sprawującym nadzór nad organem pozostającym w sporze z wojewodą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innymi organami administracji publicznej – rozstrzyga wspólny dla nich organ wyższego stopnia, a w razie braku takiego organu –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publicznej, gdy jednym z nich jest minister – rozstrzyga Prezes Rady Ministrów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5317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a organami administracji rządowej – rozstrzyga sąd administracyjny, dokładnie Naczelny Sąd Administracyjny</a:t>
            </a:r>
          </a:p>
        </p:txBody>
      </p:sp>
    </p:spTree>
    <p:extLst>
      <p:ext uri="{BB962C8B-B14F-4D97-AF65-F5344CB8AC3E}">
        <p14:creationId xmlns:p14="http://schemas.microsoft.com/office/powerpoint/2010/main" val="9172930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gdy pracownik był świadkiem lub biegłym w sprawie lub był przedstawicielem jednej ze stron, albo w sprawie, której przedstawicielem jednej ze stron jest któraś z osób bliskich pracownika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brał udział w wydaniu zaskarżonej decyzji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z powodu której wszczęto przeciw niemu dochodzenie służbowe, postępowanie dyscyplinarne lub karne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jedną ze stron jest osoba pozostające względem niego w stosunku nadrzędności służbowej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pracownika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1644" y="1752600"/>
            <a:ext cx="10967258" cy="49887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Najwyższa Izba Kontroli przeprowadza kontrole: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 własnej inicjatywy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na zlecenie Sejmu, Marszałka Sejmu, Prezydium Sejmu, komisji sejmowych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na zlecenie Prezydenta RP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na zlecenie Prezesa RM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7205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FF9C8-4E8C-A2FE-CFFB-B32DE783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2CA9D-703A-E7DC-4F7D-36548FC5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*w postępowaniu cywilnym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1E9F3-A13A-113F-D96E-5D84E65A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sędziego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w linii prostej, krewnych bocznych do czwartego stopnia i powinowatych bocznych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był lub jeszcze jest pełnomocnikiem albo był radcą prawnym jednej ze stron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w instancji niższej brał udział w wydaniu zaskarżonego orzeczenia oraz w sprawach o ważność aktu prawnego z jego udziałem sporządzonego lub przez niego rozpoznanego, a także w sprawach, w których występował jako prokurator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 odszkodowanie z tytułu szkody wyrządzonej przez wydanie prawomocnego orzeczenia niezgodnego z prawem, jeżeli brał udział w wydaniu tego orzeczenia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brał udział w wydaniu orzeczenia objętego skargą o wznowienie postępowania lub skargą nadzwyczajną, nie może orzekać co do tej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sędziego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3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Wyłączenie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kierownika organu lub którejś z jego osób bliskich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osoby zajmującej stanowisko kierownicze w organie bezpośrednio wyższego stopnia lub osób bliskich tej osoby</a:t>
            </a:r>
          </a:p>
        </p:txBody>
      </p:sp>
    </p:spTree>
    <p:extLst>
      <p:ext uri="{BB962C8B-B14F-4D97-AF65-F5344CB8AC3E}">
        <p14:creationId xmlns:p14="http://schemas.microsoft.com/office/powerpoint/2010/main" val="243163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Strona postępowania – </a:t>
            </a:r>
            <a:r>
              <a:rPr lang="pl-PL" sz="1600" dirty="0"/>
              <a:t>podmiot, którego praw lub obowiązków dotyczy postępowanie administracyjne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prawna i zdolność do czynności prawnych </a:t>
            </a:r>
            <a:r>
              <a:rPr lang="pl-PL" sz="1600" dirty="0"/>
              <a:t>– oceniana wg przepisów kodeksu cywilnego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Pełnomocnik – </a:t>
            </a:r>
            <a:r>
              <a:rPr lang="pl-PL" sz="1600" dirty="0"/>
              <a:t>może nim być każda osoba mająca zdolność do czynności prawnych. Pełnomocnik może działać na podstawie pisemnego pełnomocnictwa lub udzielonego ustnie do protokołu. 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9579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Uczestnicy na prawach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organizacja społeczna – gdy postępowanie dotyczy osoby trzeciej, udział organizacji jest uzasadniony jej celami statutowymi, udział organizacji jest uzasadniony interesem społecznym (dopuszczenie do postępowania w drodze postanowienia)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prokurator – celem udziału prokuratora jest usunięcie stanu niezgodnego z prawem (ochrona praworządności)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Obywatelskich – celem udziału RPO jest ochrona wolności i praw człowieka i obywatela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Dziecka – celem udziału RPD jest ochrona praw osób małoletnich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Uczestnicy na prawach strony mają uprawnienia procesowe takie jak strona, choć postępowanie nie dotyczy ich uprawnień i obowiązków. </a:t>
            </a:r>
          </a:p>
        </p:txBody>
      </p:sp>
    </p:spTree>
    <p:extLst>
      <p:ext uri="{BB962C8B-B14F-4D97-AF65-F5344CB8AC3E}">
        <p14:creationId xmlns:p14="http://schemas.microsoft.com/office/powerpoint/2010/main" val="37322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0065" y="1752600"/>
            <a:ext cx="10579331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doręczanie pism jest warunkiem skuteczności działania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za pokwitowaniem za pośrednictwem operatora pocztowego przy wykorzystaniu usługi hybrydowej, przez swoich pracowników lub przez inne upoważnione osoby lub organy, a także przesyłką rejestrowaną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drogą elektroniczną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wpisany do bazy adresów elektronicznych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powiązany z usługą rejestrowanego doręczenia elektronicznego, za pomocą której wniesiono podanie, jeżeli adres do doręczeń elektronicznych strony lub innego uczestnika postępowania nie został wpisany do bazy adresów elektronicznych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*wszystkie podmioty zarejestrowane w KRS i w CEIDG muszą posiadać adres w bazie adresów do doręczeń elektronicznych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7857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79" y="1700808"/>
            <a:ext cx="10529455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osób fizycznych – w ich mieszkaniu lub miejscu pracy; pisma mogą być także doręczane w siedzibie organu, jeżeli przepisy szczególne nie stanowią inaczej; w razie konieczności – pisma są doręczane w miejscu, w którym zastanie się adresata; pisma mogą być także doręczane na adres elektroniczny do doręczeń wpisany do bazy adresów elektronicznych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jednostek organizacyjnych i organizacji społecznych – w lokalu ich siedziby do rąk osób uprawnionych do odbioru pism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Potwierdzenie odbioru pisma – własny podpis ze wskazaniem daty doręczenia</a:t>
            </a:r>
          </a:p>
          <a:p>
            <a:pPr marL="114300" indent="0" algn="just">
              <a:buNone/>
            </a:pPr>
            <a:r>
              <a:rPr lang="pl-PL" sz="1600" dirty="0"/>
              <a:t>W przypadku doręczenia na adres elektroniczny – wygenerowanie dla organu przez operatora informacji o odebraniu pisma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795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Doręczenie drogą elektroniczną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przesyła na adres elektroniczny pismo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odbioru pisma operator wyznaczony w ramach świadczenia publicznej usługi doręczenia elektronicznego wystawia dowód otrzymania pisma przez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odbioru pisma w ciągu 14 dni od dnia wpłynięcia korespondencji przesłanej przez podmiot publiczny na adres do doręczeń elektronicznych - operator wyznaczony w ramach świadczenia publicznej usługi doręczenia elektronicznego wystawia dowód otrzymania pisma przez adresata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4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612582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przypadku nieobecności adresata – tzw. doręczenie zastępcze </a:t>
            </a:r>
            <a:r>
              <a:rPr lang="pl-PL" sz="1600" dirty="0"/>
              <a:t>–  za pokwitowaniem, do rąk dorosłego domownika, sąsiada lub dozorcy domu, jeżeli osoby te podjęły się oddania pisma; konieczność umieszczenia zawiadomienia o pozostawieniu pisma w oddawczej skrzynce pocztowej lub na drzwiach 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fikcja doręczenia </a:t>
            </a:r>
            <a:r>
              <a:rPr lang="pl-PL" sz="1600" dirty="0"/>
              <a:t>– gdy adresat odmawia przyjęcia pisma – pismo zwraca się nadawcy z adnotacją o odmowie przyjęcia i datą odmowy; pismo traktowane jest jak doręczone w dniu dokonania odmowy jego przyjęcia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domniemanie doręczenia </a:t>
            </a:r>
            <a:r>
              <a:rPr lang="pl-PL" sz="1600" dirty="0"/>
              <a:t>– gdy nie można doręczyć pisma adresatowi lub domownikowi, sąsiadowi, dozorcy domu, pismo pozostawia się w placówce operatora pocztowego albo składa w urzędzie właściwej gminy (miasta) na okres 14 dni; należy pozostawić zawiadomienie o miejscu pozostawienia pisma wraz z informacją o możliwości jego odbioru w terminie 7 dni od dnia pozostawienia zawiadomienia; brak odbioru pisma w ciągu 7 dni – kolejne zawiadomienie o możliwości odbioru pisma w terminie nie dłuższym niż 14 dni liczonych od pozostawienia pierwszego zawiadomienia; pismo uważa się za doręczone z upływem ostatniego dnia czternastodniowego terminu</a:t>
            </a:r>
          </a:p>
        </p:txBody>
      </p:sp>
    </p:spTree>
    <p:extLst>
      <p:ext uri="{BB962C8B-B14F-4D97-AF65-F5344CB8AC3E}">
        <p14:creationId xmlns:p14="http://schemas.microsoft.com/office/powerpoint/2010/main" val="24531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nieaktualny adres </a:t>
            </a:r>
            <a:r>
              <a:rPr lang="pl-PL" sz="1600" dirty="0"/>
              <a:t>– doręczenie uważa się za skuteczne na podany wcześniej adres, jeżeli strona nie zawiadomiła organu o zmianie swojego adresu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stron, które nie mają miejsca zamieszkania lub pobytu albo siedziby w Rzeczypospolitej Polskiej, innym państwie członkowskim UE, Konfederacji Szwajcarskiej albo państwie członkowskim Europejskiego Porozumienia o Wolnym Handlu (EFTA) – stronie umowy o Europejskim Obszarze Gospodarczym</a:t>
            </a:r>
            <a:r>
              <a:rPr lang="pl-PL" sz="1600" dirty="0"/>
              <a:t>, jeżeli nie ustanowiły pełnomocnika do prowadzenia sprawy zamieszkałego w RP i nie działają za pośrednictwem konsula – strony takie zobowiązane są wskazać w RP pełnomocnika do doręczeń, chyba że doręczenie następuje środkami komunikacji elektronicznej; brak wskazania pełnomocnika do doręczeń – pozostawienie pisma w aktach sprawy ze skutkiem 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osób nieznanych z miejsca pobytu </a:t>
            </a:r>
            <a:r>
              <a:rPr lang="pl-PL" sz="1600" dirty="0"/>
              <a:t>– organ zwraca się do sądu z wnioskiem o wyznaczenie przedstawiciela dla osoby nieobecnej; do przedstawiciela wyznaczonego przez sąd będą adresowane pisma</a:t>
            </a:r>
          </a:p>
        </p:txBody>
      </p:sp>
    </p:spTree>
    <p:extLst>
      <p:ext uri="{BB962C8B-B14F-4D97-AF65-F5344CB8AC3E}">
        <p14:creationId xmlns:p14="http://schemas.microsoft.com/office/powerpoint/2010/main" val="3782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formie obwieszczenia publicznego</a:t>
            </a:r>
            <a:r>
              <a:rPr lang="pl-PL" sz="1600" dirty="0"/>
              <a:t>, innej formie publicznego ogłoszenia zwyczajowo przyjętej w danej miejscowości lub poprzez udostępnienie pisma w Biuletynie Informacji Publicznej na stronie podmiotowej organu administracji publicznej – doręczenie uważa się za skuteczne po upływie 14 dni od upublicznienia informacji (data upublicznienia informacji podawana jest w obwieszczeniu)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gdy w sprawie jest więcej niż 20 stron </a:t>
            </a:r>
            <a:r>
              <a:rPr lang="pl-PL" sz="1600" dirty="0"/>
              <a:t>– organ może dokonywać doręczenia w formie publicznego obwieszczenia, jeżeli uprzednio powiadomi strony o takim sposobie dokonywania doręczeń; na wniosek strony – organ udostępnia odpis pisma lub decyzji w ciągu 3 dni od otrzymania wniosku</a:t>
            </a:r>
          </a:p>
        </p:txBody>
      </p:sp>
    </p:spTree>
    <p:extLst>
      <p:ext uri="{BB962C8B-B14F-4D97-AF65-F5344CB8AC3E}">
        <p14:creationId xmlns:p14="http://schemas.microsoft.com/office/powerpoint/2010/main" val="21698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8145" y="1752600"/>
            <a:ext cx="10906299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Organizacja NIK: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Prezes NIK </a:t>
            </a:r>
            <a:r>
              <a:rPr lang="pl-PL" sz="1600" dirty="0"/>
              <a:t>– wybierany przez Sejm za zgodą Senatu; kadencja 6 lat; posiada immunitet; obowiązuje go zakaz przynależności do partii politycznych i zajmowania innych stanowisk; kieruje pracami NIK, przedstawia informacje o kontrolach przeprowadzonych przez NIK, może składać wnioski do TK, przedkłada Sejmowi uwagi NIK do sprawozdania RM z wykonania budżetu państwa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1600" b="1" dirty="0"/>
              <a:t>wiceprezesi NIK </a:t>
            </a:r>
            <a:r>
              <a:rPr lang="pl-PL" sz="1600" dirty="0"/>
              <a:t>(w liczbie 3) – powoływani przez Marszałka Sejmu na wniosek Prezesa NIK; obowiązuje ich zakaz przynależności do partii politycznych, zajmowania innych stanowisk; zastępują Prezesa NIK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dyrektor generalny NIK </a:t>
            </a:r>
            <a:r>
              <a:rPr lang="pl-PL" sz="1600" dirty="0"/>
              <a:t>– powoływany i odwoływany przez Prezesa NIK; obowiązuje go zakaz przynależności do partii politycznych, zajmowania innych stanowisk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Kolegium NIK</a:t>
            </a:r>
            <a:r>
              <a:rPr lang="pl-PL" sz="1600" dirty="0"/>
              <a:t> – skład: Prezes NIK, wiceprezesi NIK, dyrektor generalny NIK, 14 członków (powołanych przez Marszałka Sejmu – 7 przedstawicieli nauk ekonomicznych lub prawnych, 7 dyrektorów kontrolnych jednostek organizacyjnych NIK lub radców Prezesa NIK); Kolegium NIK zatwierdza analizę wykonania budżetu państwa i założeń polityki pieniężnej, sprawozdanie z działalności NIK, uchwala opinię w sprawie absolutorium dla RM,  wnioski o rozpatrzenie określonych problemów przez Sejm, projekt budżetu NIK, roczny plan pracy NIK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433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Wezwania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wzywać osoby do udziału w podejmowanych czynnościach i do złożenia wyjaśnień lub zeznań osobiście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osobiste stawiennictwo </a:t>
            </a:r>
            <a:r>
              <a:rPr lang="pl-PL" sz="1600" dirty="0"/>
              <a:t>– w obrębie gminy lub miasta, w którym wzywany zamieszkuje, jednak nie dalej niż sąsiednia gmina lub miasto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osoby, które nie mogą się stawić z powodu choroby, kalectwa lub innej niedającej się pokonać przeszkody </a:t>
            </a:r>
            <a:r>
              <a:rPr lang="pl-PL" sz="1600" dirty="0"/>
              <a:t>– czynność z udziałem tych osób może być dokonana w miejscu ich pobytu, jeżeli pozwalają na to okoliczności, w których osoba ta się znajduje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pomoc prawna – </a:t>
            </a:r>
            <a:r>
              <a:rPr lang="pl-PL" sz="1600" dirty="0"/>
              <a:t>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</a:t>
            </a:r>
            <a:r>
              <a:rPr lang="pl-P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Najwyższa Izba kontroli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Jednostki organizacyjne NIK: </a:t>
            </a:r>
            <a:r>
              <a:rPr lang="pl-PL" sz="1600" b="1" dirty="0"/>
              <a:t>departamenty i delegatury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Postępowanie kontrolne NIK: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obowiązek wpuszczenia kontrolera NIK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kontrolerzy mają prawo wstępu do pomieszczeń jednostki kontrolowanej, przeglądania dokumentów, przeprowadzania oględzin, wzywania i przesłuchiwania świadków, żądania wyjaśnień od pracowników jednostek kontrolowanych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przeprowadzonej kontroli sporządzany jest protokół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dyrektor jednostki kontrolowanej może zgłosić zastrzeżenia do protokołu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pracownicy NIK przeprowadzający kontrolę korzystają z ochrony immunitetowej </a:t>
            </a:r>
          </a:p>
        </p:txBody>
      </p:sp>
    </p:spTree>
    <p:extLst>
      <p:ext uri="{BB962C8B-B14F-4D97-AF65-F5344CB8AC3E}">
        <p14:creationId xmlns:p14="http://schemas.microsoft.com/office/powerpoint/2010/main" val="270348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Stoi na straży wolności i praw człowieka i obywatela określonych w Konstytucji i innych aktach normatywnych.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Bada, czy na skutek działania lub zaniechania organów, organizacji i instytucji zobowiązanych do przestrzegania wolności i praw człowieka i obywatela nie nastąpiło naruszenie prawa, zasad współżycia społecznego i sprawiedliwości społecznej.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Rzecznika Praw Obywatelskich wybiera Sejm za zgodą Senatu.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Kadencja RPO – 5 lat</a:t>
            </a:r>
          </a:p>
        </p:txBody>
      </p:sp>
    </p:spTree>
    <p:extLst>
      <p:ext uri="{BB962C8B-B14F-4D97-AF65-F5344CB8AC3E}">
        <p14:creationId xmlns:p14="http://schemas.microsoft.com/office/powerpoint/2010/main" val="5790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1644" y="1752600"/>
            <a:ext cx="10828712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Każdy</a:t>
            </a:r>
            <a:r>
              <a:rPr lang="pl-PL" sz="1600" dirty="0"/>
              <a:t> ma prawo zwrócić się do RPO z wnioskiem o pomoc w ochronie wolności lub praw naruszonych przez organy władzy publicznej.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 do RPO o ochronę </a:t>
            </a:r>
            <a:r>
              <a:rPr lang="pl-PL" sz="1600" b="1" dirty="0"/>
              <a:t>nie wymaga szczególnej formy i jest wolny od opłat</a:t>
            </a:r>
            <a:r>
              <a:rPr lang="pl-PL" sz="1600" dirty="0"/>
              <a:t>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86675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5110</Words>
  <Application>Microsoft Office PowerPoint</Application>
  <PresentationFormat>Panoramiczny</PresentationFormat>
  <Paragraphs>551</Paragraphs>
  <Slides>61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61</vt:i4>
      </vt:variant>
    </vt:vector>
  </HeadingPairs>
  <TitlesOfParts>
    <vt:vector size="69" baseType="lpstr">
      <vt:lpstr>Aptos</vt:lpstr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Podstawy prawa</vt:lpstr>
      <vt:lpstr>Organy Kontroli Państwowej i ochrony prawa Najwyższa Izba Kontroli</vt:lpstr>
      <vt:lpstr>Organy Kontroli Państwowej i ochrony prawa Najwyższa Izba kontroli</vt:lpstr>
      <vt:lpstr>Organy Kontroli Państwowej i ochrony prawa Najwyższa Izba Kontroli</vt:lpstr>
      <vt:lpstr>Organy Kontroli Państwowej i ochrony prawa Najwyższa Izba kontroli</vt:lpstr>
      <vt:lpstr>Organy Kontroli Państwowej i ochrony prawa Najwyższa Izba kontroli</vt:lpstr>
      <vt:lpstr>Organy Kontroli Państwowej i ochrony prawa Najwyższa Izba kontroli</vt:lpstr>
      <vt:lpstr>Organy Kontroli Państwowej i ochrony prawa Rzecznik Praw Obywatelskich</vt:lpstr>
      <vt:lpstr>Organy Kontroli Państwowej i ochrony prawa Rzecznik Praw Obywatelskich</vt:lpstr>
      <vt:lpstr>Organy Kontroli Państwowej i ochrony prawa Rzecznik Praw Obywatelskich</vt:lpstr>
      <vt:lpstr>Organy Kontroli Państwowej i ochrony prawa Rzecznik Praw dziecka</vt:lpstr>
      <vt:lpstr>Organy Kontroli Państwowej i ochrony prawa Rzecznik Praw Dziecka</vt:lpstr>
      <vt:lpstr>Organy Kontroli Państwowej i ochrony prawa Krajowa Rada Radiofonii i Telewizji</vt:lpstr>
      <vt:lpstr>Organy Kontroli Państwowej i ochrony prawa Krajowa Rada Radiofonii i Telewizji</vt:lpstr>
      <vt:lpstr>Narodowy Bank Polski</vt:lpstr>
      <vt:lpstr>Narodowy Bank Polski</vt:lpstr>
      <vt:lpstr>Narodowy Bank Polski</vt:lpstr>
      <vt:lpstr>Samorząd terytorialny</vt:lpstr>
      <vt:lpstr>Samorząd terytorialny</vt:lpstr>
      <vt:lpstr>Samorząd terytorialny</vt:lpstr>
      <vt:lpstr>Status jednostki</vt:lpstr>
      <vt:lpstr>Ochrona praw człowieka</vt:lpstr>
      <vt:lpstr>Status jednostki Zasady ogólne</vt:lpstr>
      <vt:lpstr>Status jednostki Zasady ogólne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*w postępowaniu cywilnym przed sądem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2025-03-30T16:31:30Z</dcterms:created>
  <dcterms:modified xsi:type="dcterms:W3CDTF">2025-03-30T16:37:23Z</dcterms:modified>
</cp:coreProperties>
</file>