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1" r:id="rId16"/>
    <p:sldId id="276" r:id="rId17"/>
    <p:sldId id="268" r:id="rId18"/>
    <p:sldId id="277" r:id="rId19"/>
    <p:sldId id="278" r:id="rId20"/>
    <p:sldId id="279" r:id="rId21"/>
    <p:sldId id="282" r:id="rId2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53C3C5B-34D0-C86E-2240-6AFA7180E3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535FE8E8-7AC4-99EC-3325-C1B4FE7FDE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5F35F4A-1F6B-92AE-EB26-3BA4AC3E1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1772C-6268-48EF-BB04-9A376643E140}" type="datetimeFigureOut">
              <a:rPr lang="pl-PL" smtClean="0"/>
              <a:t>01.05.2022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F7E6070-0364-1E81-5C76-CDAE52956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EBD810B-2779-232C-26DE-413ACB361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8F500-6308-431C-AE67-1A739BF377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08662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D7197D-E426-8968-0B2F-50B90E59F6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25101802-3F2E-BA5D-F920-0A85B9929C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74B8E72-F752-3108-26AF-759C7EF0A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1772C-6268-48EF-BB04-9A376643E140}" type="datetimeFigureOut">
              <a:rPr lang="pl-PL" smtClean="0"/>
              <a:t>01.05.2022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34EF2BE-5837-C42D-B0C5-9D2FF3877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5A81EDA-4E34-0524-0592-9A89CD231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8F500-6308-431C-AE67-1A739BF377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14253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442BED10-BA22-D20F-8147-EB313306A5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D95E1F6A-7E63-61A7-9FD3-D8761D031D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AF6DB30-F5CA-104E-E8AC-D3DF25B43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1772C-6268-48EF-BB04-9A376643E140}" type="datetimeFigureOut">
              <a:rPr lang="pl-PL" smtClean="0"/>
              <a:t>01.05.2022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14E4C53-C10E-6423-0C29-876DC6914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78636CD-0A83-EC72-6C80-5F1A580CE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8F500-6308-431C-AE67-1A739BF377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7874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E18CB3-D41D-A424-A0B8-78A2EEE72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3A85F74-967F-8A4A-AA65-7B871D2DB2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8B33BA9-E75A-24BD-B799-F7DF38EEE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1772C-6268-48EF-BB04-9A376643E140}" type="datetimeFigureOut">
              <a:rPr lang="pl-PL" smtClean="0"/>
              <a:t>01.05.2022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91DD6F6-6A7F-DEF9-9FA3-63940F896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8DDF6DF-8EE2-8A5A-B907-26E1386FA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8F500-6308-431C-AE67-1A739BF377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0530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3092097-4E13-CE6F-9D56-8248C47A7B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CB0F883-871B-78FF-BA4D-971B8B9540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C7C08BE-FD4C-AD8F-C719-A80F256F1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1772C-6268-48EF-BB04-9A376643E140}" type="datetimeFigureOut">
              <a:rPr lang="pl-PL" smtClean="0"/>
              <a:t>01.05.2022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8678ACA-08B4-3663-56D0-B2F9F607E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EF29B85-6E0B-A8B2-CCC8-4E1D153A4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8F500-6308-431C-AE67-1A739BF377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41807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1FD0DF4-2129-FF7D-002B-E53729216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B0CCAE5-7E24-1C61-E6DD-9F5F7EF148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FAA863C2-394A-23EF-3B24-8486DAE5E8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B408A496-700B-0B26-7415-9EA77945D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1772C-6268-48EF-BB04-9A376643E140}" type="datetimeFigureOut">
              <a:rPr lang="pl-PL" smtClean="0"/>
              <a:t>01.05.2022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400CBC17-D385-EB59-3429-9F8881505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EAAAA8D-D2A7-6103-21AB-134F97FD9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8F500-6308-431C-AE67-1A739BF377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7508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5DF7EBE-74A4-AB56-D305-0F692055C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C08D106-CD66-88B7-DBB7-00639F364D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CBD18286-4C58-26D5-7762-EAB625480C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0FEA353D-5FD0-C4FE-DD02-A07067777C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4185D9A8-1E46-F49B-34AC-E545646275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2C96DBFC-2F43-B86D-FA36-BC98DA987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1772C-6268-48EF-BB04-9A376643E140}" type="datetimeFigureOut">
              <a:rPr lang="pl-PL" smtClean="0"/>
              <a:t>01.05.2022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11B082B9-35D8-0346-EA04-8A1B192A5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12363CAF-A532-79F4-8D11-3BBCE3CED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8F500-6308-431C-AE67-1A739BF377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72427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016FE47-1232-F021-AB03-0BB62DB88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F5E5B53F-9A3D-2A34-E043-71AB64DD9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1772C-6268-48EF-BB04-9A376643E140}" type="datetimeFigureOut">
              <a:rPr lang="pl-PL" smtClean="0"/>
              <a:t>01.05.2022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3B89275B-ADD8-B27B-B51A-85878996B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32F301ED-D42C-98A4-6C2B-4D16963F4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8F500-6308-431C-AE67-1A739BF377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160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0ABDD4BB-882D-3BC3-A904-1E25A3822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1772C-6268-48EF-BB04-9A376643E140}" type="datetimeFigureOut">
              <a:rPr lang="pl-PL" smtClean="0"/>
              <a:t>01.05.2022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03403576-9796-6555-1F22-72B0D419D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C41EDD2-56BA-3369-CB01-713526FA3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8F500-6308-431C-AE67-1A739BF377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6698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7C55CC0-FB83-8A5F-3B2C-D61F5B41C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DEF03B0-EA26-0ECF-EC1B-6961C0C768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5AE43B1F-8950-F798-768F-69CD9C014F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111563AA-90CE-5FBC-39FD-3216EB718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1772C-6268-48EF-BB04-9A376643E140}" type="datetimeFigureOut">
              <a:rPr lang="pl-PL" smtClean="0"/>
              <a:t>01.05.2022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8B2A99DC-32BF-7665-C2BA-0F51336C0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789525D4-3E06-5165-102D-AEE7C5335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8F500-6308-431C-AE67-1A739BF377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55765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BF8F4B6-A4A6-3BB9-C427-E23104B45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C9513618-91B8-A7D6-C600-D2DB5A7BA4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F7D4EF39-5AEC-1805-73BA-16E7A1F531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836A480D-E583-4955-75FF-636863CA5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1772C-6268-48EF-BB04-9A376643E140}" type="datetimeFigureOut">
              <a:rPr lang="pl-PL" smtClean="0"/>
              <a:t>01.05.2022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A92A330-4DC0-F22F-92EB-2FF479349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171ACA6C-40A5-4A1B-9628-D7FB2C1C9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8F500-6308-431C-AE67-1A739BF377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5643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F6166EDF-6F11-0234-575B-F68EE70ED5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AA0CB93-0DEC-61D4-C1EC-02F9BAC22C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B76F2BB-3FB1-9119-B74A-1CA9730619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31772C-6268-48EF-BB04-9A376643E140}" type="datetimeFigureOut">
              <a:rPr lang="pl-PL" smtClean="0"/>
              <a:t>01.05.2022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60699BC-CF59-A1C3-B038-BD67B9E5FC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87AFBDF-70EB-42ED-D1FE-10217F610B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C8F500-6308-431C-AE67-1A739BF377C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37409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2738D8A-A444-E571-779C-459A2E8376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kumimoji="0" lang="pl-PL" sz="60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 Bold"/>
                <a:ea typeface="+mj-ea"/>
                <a:cs typeface="+mj-cs"/>
              </a:rPr>
              <a:t>Prawo autorskie w mediach – cz. 1 – zagadnienia ogólne prawa autorskiego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4741364C-9D16-EB0A-5862-0B7BD1CEC9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782528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8140876-B546-A0A0-D226-CE16B0ADA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z="44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 Bold"/>
                <a:ea typeface="+mj-ea"/>
                <a:cs typeface="+mj-cs"/>
              </a:rPr>
              <a:t>Utwory połączone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116D86B-32F3-3B91-4AB1-622F876A2C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Osobną kategorię utworów stanowią tzw. </a:t>
            </a:r>
            <a:r>
              <a:rPr kumimoji="0" lang="pl-PL" sz="2800" b="1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utwory połączone</a:t>
            </a: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, takie które powstają – zgodnie z art. 10 prawa autorskiego - jeżeli twórcy połączyli swoje odrębne (samodzielne) utwory w celu wspólnego rozpowszechniania.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CO NAJMNIEJ DWA SAMODZIELNE UTWORY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POŁĄCZENIE ODBĘBYCH UTWORÓW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W CELU WSPÓLNEGO ROZPOWSZECHNIANIA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271720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4B38C76-55A7-0E54-475C-3851AD727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z="44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 Bold"/>
                <a:ea typeface="+mj-ea"/>
                <a:cs typeface="+mj-cs"/>
              </a:rPr>
              <a:t>Utwór zbiorowy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3CFE5DE-F01E-FBD7-DC13-6C9028394F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Utwór zbiorowy to dzieło, na którego zawartość składają się utwory (materiały) przygotowane przez różnych autorów.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!!!!!Autorskie prawa majątkowe do całości utworu zbiorowego przysługują </a:t>
            </a:r>
            <a:r>
              <a:rPr kumimoji="0" lang="pl-PL" sz="2800" b="0" i="0" u="sng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producentowi lub wydawcy</a:t>
            </a: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, ale prawo do poszczególnych części mających samodzielne znaczenie (np. do poszczególnych artykułów zamieszczonych w księdze) przysługuje ich twórcom.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987845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4DB2A72-9B7F-3918-E692-ED2EF69F4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z="44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 Bold"/>
                <a:ea typeface="+mj-ea"/>
                <a:cs typeface="+mj-cs"/>
              </a:rPr>
              <a:t>Utwór pracowniczy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9A50128-7E41-3C98-00E7-862202850C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600" b="1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Utwór pracowniczy </a:t>
            </a: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jest to utwór stworzony przez pracownika w wyniku wykonywania obowiązków ze stosunku pracy.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Zgodnie z  art. 12 prawa autorskiego, jeżeli ustawa lub umowa o pracę nie stanowią inaczej, pracodawca  nabywa z chwilą </a:t>
            </a:r>
            <a:r>
              <a:rPr kumimoji="0" lang="pl-PL" sz="2600" b="0" i="0" u="sng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przyjęcia utworu</a:t>
            </a: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 autorskie prawa majątkowe w granicach wynikających z celu umowy o pracę i zgodnego zamiaru stron.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Zgodnie z dyspozycją art. 13 - jeżeli pracodawca nie zawiadomi twórcy w terminie sześciu miesięcy od dostarczenia utworu o jego nieprzyjęciu lub uzależnieniu przyjęcia od dokonania określonych zmian w wyznaczonym w tym celu odpowiednim terminie, uważa się, że utwór został przyjęty bez zastrzeżeń.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102587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DE7EBB7-8036-D673-E078-AF71315F2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z="44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 Bold"/>
                <a:ea typeface="+mj-ea"/>
                <a:cs typeface="+mj-cs"/>
              </a:rPr>
              <a:t>Autorskie prawa osobiste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7EA4F17-E194-3D60-6A0E-0B2DB3FE67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Zgodnie z art. 16 prawa autorskiego, </a:t>
            </a:r>
            <a:r>
              <a:rPr kumimoji="0" lang="pl-PL" sz="2400" b="1" i="0" u="sng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autorskie prawa osobiste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 chronią nieograniczoną w czasie i niepodlegającą zrzeczeniu się lub zbyciu </a:t>
            </a:r>
            <a:r>
              <a:rPr kumimoji="0" lang="pl-PL" sz="2400" b="0" i="0" u="sng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więź twórcy z utworem. </a:t>
            </a:r>
            <a:endParaRPr kumimoji="0" lang="pl-PL" sz="2400" b="0" i="0" u="none" strike="noStrike" kern="1200" cap="none" spc="0" normalizeH="0" baseline="0" noProof="0" dirty="0">
              <a:ln>
                <a:noFill/>
              </a:ln>
              <a:solidFill>
                <a:srgbClr val="002D59"/>
              </a:solidFill>
              <a:effectLst/>
              <a:uLnTx/>
              <a:uFillTx/>
              <a:latin typeface="PT Sans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Przepis art. 16 prawa autorskiego wymienia prawo do: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1) autorstwa utworu;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2) oznaczenia utworu swoim nazwiskiem lub pseudonimem albo do udostępniania go anonimowo;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3) nienaruszalności treści i formy utworu oraz jego rzetelnego wykorzystania;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4) decydowania o pierwszym udostępnieniu utworu publiczności;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5) nadzoru nad sposobem korzystania z utworu.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561379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6ED863C-66E6-ACEB-4CB5-04327C93C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z="44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 Bold"/>
                <a:ea typeface="+mj-ea"/>
                <a:cs typeface="+mj-cs"/>
              </a:rPr>
              <a:t>Autorskie prawa majątkowe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B613B6A-62B0-7205-4B08-07BDDD84DB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800" b="1" i="0" u="sng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Autorskie prawa majątkowe</a:t>
            </a:r>
            <a:r>
              <a:rPr kumimoji="0" lang="pl-PL" sz="2800" b="1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, </a:t>
            </a: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jak stanowi art. 17, jeżeli ustawa nie stanowi inaczej, dają twórcy wyłączne prawo do: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- korzystania z utworu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- rozporządzania utworem na wszystkich polach eksploatacji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-wynagrodzenia (procentowe, ryczałtowe, mieszane) za korzystanie z utworu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038816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4E46DB1-9836-087F-3910-7F85DB1842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z="44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 Bold"/>
                <a:ea typeface="+mj-ea"/>
                <a:cs typeface="+mj-cs"/>
              </a:rPr>
              <a:t>Pola eksploatacji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5629D7F-5585-86CE-1430-D7BE710459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Artykuł 50, przykładowo – poprzez użycie zwrotu „w szczególności” -</a:t>
            </a: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 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wskazuje przykładowo</a:t>
            </a: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 trzy odrębne pola eksploatacji:</a:t>
            </a:r>
            <a:endParaRPr kumimoji="0" lang="pl-PL" sz="2400" b="0" i="0" u="none" strike="noStrike" kern="1200" cap="none" spc="0" normalizeH="0" baseline="0" noProof="0" dirty="0">
              <a:ln>
                <a:noFill/>
              </a:ln>
              <a:solidFill>
                <a:srgbClr val="002D59"/>
              </a:solidFill>
              <a:effectLst/>
              <a:uLnTx/>
              <a:uFillTx/>
              <a:latin typeface="PT Sans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utrwalenie i zwielokrotnienie utworu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 obrót oryginałem albo egzemplarzami, na których utwór utrwalono poprzez wprowadzanie do obrotu, użyczenie lub najem oryginału albo egzemplarzy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rozpowszechnianie utworu w inny sposób niż wprowadzenie do obrotu, może być dokonane jako  </a:t>
            </a:r>
            <a:r>
              <a:rPr kumimoji="0" lang="pl-PL" sz="2400" b="0" i="0" u="sng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publiczne wykonanie, wystawienie, wyświetlenie, odtworzenie oraz nadawanie i reemitowani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e, a także publiczne udostępnianie utworu w taki sposób, aby każdy mógł mieć do niego dostęp w miejscu i w czasie przez siebie wybranym  (za pośrednictwem Internetu, innych sieci komputerowych oraz telewizji cyfrowej).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70921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8DBA9F7-B5E4-DCE6-301F-BE4B148DB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z="40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 Bold"/>
                <a:ea typeface="+mj-ea"/>
                <a:cs typeface="+mj-cs"/>
              </a:rPr>
              <a:t>Naruszenie praw osobistych-odpowiedzialność cywilna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494AF2A-44D0-455E-F2EC-D68CC3F26E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żądanie przez twórcę, którego autorskie prawa osobiste zostały zagrożone cudzym działaniem, zaniechania tego działania.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żądanie zaniechania takiego działania w razie dokonanego naruszenia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żądanie, aby osoba, która dopuściła się naruszenia, dopełniła </a:t>
            </a:r>
            <a:r>
              <a:rPr kumimoji="0" lang="pl-PL" sz="1800" b="0" i="0" u="sng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czynności potrzebnych do usunięcia jego skutków</a:t>
            </a: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, w szczególności aby złożyła publiczne oświadczenie o odpowiedniej treści i formie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możliwość przyznania twórcy przez sąd - jeżeli naruszenie było zawinione - odpowiedniej sumy pieniężnej tytułem </a:t>
            </a:r>
            <a:r>
              <a:rPr kumimoji="0" lang="pl-PL" sz="1800" b="1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zadośćuczynienia za doznaną krzywdę</a:t>
            </a: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srgbClr val="002D59"/>
              </a:solidFill>
              <a:effectLst/>
              <a:uLnTx/>
              <a:uFillTx/>
              <a:latin typeface="PT Sans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żądanie twórcy, aby sąd zobowiązał sprawcę do uiszczenia </a:t>
            </a:r>
            <a:r>
              <a:rPr kumimoji="0" lang="pl-PL" sz="1800" b="1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odpowiedniej sumy pieniężnej na wskazany przez twórcę cel społeczny. </a:t>
            </a: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srgbClr val="002D59"/>
              </a:solidFill>
              <a:effectLst/>
              <a:uLnTx/>
              <a:uFillTx/>
              <a:latin typeface="PT Sans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1800" b="1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 </a:t>
            </a: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srgbClr val="002D59"/>
              </a:solidFill>
              <a:effectLst/>
              <a:uLnTx/>
              <a:uFillTx/>
              <a:latin typeface="PT Sans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Roszczeniem przewidzianym w art.189 kodeksu postępowania cywilnego jest tzw. powództwo o ustalenie, czy określone prawo osobiste przysługuje uprawnionemu.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179983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4F501D2-74EF-AEB5-29E4-7234A83C2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z="40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 Bold"/>
                <a:ea typeface="+mj-ea"/>
                <a:cs typeface="+mj-cs"/>
              </a:rPr>
              <a:t>Naruszenie praw </a:t>
            </a:r>
            <a:r>
              <a:rPr kumimoji="0" lang="pl-PL" sz="4000" b="0" i="0" u="none" strike="noStrike" kern="1200" cap="none" spc="0" normalizeH="0" baseline="0" noProof="0" dirty="0" err="1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 Bold"/>
                <a:ea typeface="+mj-ea"/>
                <a:cs typeface="+mj-cs"/>
              </a:rPr>
              <a:t>majątkowych-odpowiedzialność</a:t>
            </a:r>
            <a:r>
              <a:rPr kumimoji="0" lang="pl-PL" sz="40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 Bold"/>
                <a:ea typeface="+mj-ea"/>
                <a:cs typeface="+mj-cs"/>
              </a:rPr>
              <a:t> cywilna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ADFA63F-B1B6-D773-66DC-34C2A0A424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l-PL" sz="2600" b="0" i="0" u="none" strike="noStrike" kern="1200" cap="none" spc="0" normalizeH="0" baseline="0" noProof="0" dirty="0">
              <a:ln>
                <a:noFill/>
              </a:ln>
              <a:solidFill>
                <a:srgbClr val="002D59"/>
              </a:solidFill>
              <a:effectLst/>
              <a:uLnTx/>
              <a:uFillTx/>
              <a:latin typeface="PT Sans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Zgodnie z art. 79 prawa autorskiego,  uprawniony, którego </a:t>
            </a:r>
            <a:r>
              <a:rPr kumimoji="0" lang="pl-PL" sz="2600" b="0" i="0" u="sng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autorskie prawa majątkowe zostały naruszone</a:t>
            </a: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, ma cztery podstawowe roszczenia, kierowane do osoby, która naruszyła jego prawa.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Są to: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roszczenie o zaniechania naruszania,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roszczenie  o usunięcie skutków naruszenia,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roszczenie o naprawienie szkody,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roszczenie o wydanie uzyskanych korzyści.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971000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316E002-DB6E-3930-9D30-3A09B4C0A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z="40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 Bold"/>
                <a:ea typeface="+mj-ea"/>
                <a:cs typeface="+mj-cs"/>
              </a:rPr>
              <a:t>Naruszenie praw </a:t>
            </a:r>
            <a:r>
              <a:rPr kumimoji="0" lang="pl-PL" sz="4000" b="0" i="0" u="none" strike="noStrike" kern="1200" cap="none" spc="0" normalizeH="0" baseline="0" noProof="0" dirty="0" err="1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 Bold"/>
                <a:ea typeface="+mj-ea"/>
                <a:cs typeface="+mj-cs"/>
              </a:rPr>
              <a:t>autorskich-odpowiedzialność</a:t>
            </a:r>
            <a:r>
              <a:rPr kumimoji="0" lang="pl-PL" sz="40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 Bold"/>
                <a:ea typeface="+mj-ea"/>
                <a:cs typeface="+mj-cs"/>
              </a:rPr>
              <a:t> karna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FB3012C-C2FD-CAB5-A81D-E134930D76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800" b="1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PLAGIAT </a:t>
            </a: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srgbClr val="002D59"/>
              </a:solidFill>
              <a:effectLst/>
              <a:uLnTx/>
              <a:uFillTx/>
              <a:latin typeface="PT Sans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Jak stanowi art. 115 prawa autorskiego, kto przywłaszcza sobie autorstwo albo wprowadza w błąd co do autorstwa całości lub części cudzego utworu podlega grzywnie, karze ograniczenia wolności albo pozbawienia wolności od miesiąca do lat trzech.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820300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C803EBC-49DA-2BE9-A5D5-7F85245FD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z="44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 Bold"/>
                <a:ea typeface="+mj-ea"/>
                <a:cs typeface="+mj-cs"/>
              </a:rPr>
              <a:t>Odpowiedzialność karna-cd.-piractwo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5FB3BAA-748A-BF1C-1338-B03F85BE3A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Artykuł 116 prawa autorskiego dotyczy odpowiedzialności karnej z tytułu bezprawnego rozpowszechniania cudzego utworu. Wskazany przepis stanowi, iż kto bez uprawnienia albo wbrew jego warunkom rozpowszechnia cudzy utwór w wersji oryginalnej albo w postaci opracowania, podlega grzywnie, karze ograniczenia wolności albo pozbawienia wolności do lat 2.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Jeżeli sprawca dopuszcza się tego czynu w </a:t>
            </a:r>
            <a:r>
              <a:rPr kumimoji="0" lang="pl-PL" sz="2200" b="0" i="0" u="sng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celu osiągnięcia korzyści majątkowej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, podlega karze pozbawienia wolności do lat 3, jeżeli zaś sprawca działa n</a:t>
            </a:r>
            <a:r>
              <a:rPr kumimoji="0" lang="pl-PL" sz="2200" b="0" i="0" u="sng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ieumyślni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e, podlega grzywnie, karze ograniczenia wolności albo pozbawienia wolności do roku.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Wskazane czyny są występkami, ściganymi na wniosek pokrzywdzonego. 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Typ kwalifikowany przestępstwa, ścigany z urzędu został wskazany w ust. 3 przedmiotowego artykułu - jeżeli sprawca uczynił sobie z popełniania przestępstwa stałe źródło dochodu albo działalność przestępną organizuje lub nią kieruje, podlega karze pozbawienia wolności od 6 miesięcy do lat 5.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61520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D1C9367-0F38-7727-E7AD-6CEBD208AC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UTWÓR-pojęcie i rodzaje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8B324EC-7C70-DB4A-9F35-F3CF75602D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/>
              <a:t>UTWÓR NOWY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Jak stanowi art. 1 ust.1 ustawy z dnia 4 lutego 1994 r. o prawie autorskim i prawach pokrewnych, przedmiotem prawa autorskiego jest </a:t>
            </a:r>
            <a:r>
              <a:rPr lang="pl-PL" b="1" dirty="0"/>
              <a:t>utwór,</a:t>
            </a:r>
            <a:r>
              <a:rPr lang="pl-PL" dirty="0"/>
              <a:t> czyli </a:t>
            </a:r>
            <a:r>
              <a:rPr lang="pl-PL" u="sng" dirty="0"/>
              <a:t>każdy przejaw działalności twórczej o indywidualnym charakterze, ustalony w jakiejkolwiek postaci, niezależnie od wartości, przeznaczenia i sposobu wyrażenia.</a:t>
            </a:r>
            <a:endParaRPr lang="pl-PL" dirty="0"/>
          </a:p>
          <a:p>
            <a:pPr lvl="0"/>
            <a:r>
              <a:rPr lang="pl-PL" dirty="0"/>
              <a:t> rezultat pracy człowieka</a:t>
            </a:r>
          </a:p>
          <a:p>
            <a:pPr lvl="0"/>
            <a:r>
              <a:rPr lang="pl-PL" dirty="0"/>
              <a:t>być przejawem działalności twórczej o oryginalnym charakterze </a:t>
            </a:r>
          </a:p>
          <a:p>
            <a:pPr lvl="0"/>
            <a:r>
              <a:rPr lang="pl-PL" dirty="0"/>
              <a:t>musi być ustalony  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167770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DC11B03-B85E-827B-2CE9-4831446C7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z="40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 Bold"/>
                <a:ea typeface="+mj-ea"/>
                <a:cs typeface="+mj-cs"/>
              </a:rPr>
              <a:t>Bezprawne rozpowszechnianie, utrwalanie i zwielokrotnianie cudzego utworu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BA6CB7D-FF6E-8508-D0BF-D77F9425FA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Bezprawne rozpowszechnianie, utrwalanie lub zwielokrotnianie cudzego utworu zostało spenalizowane w art. 117, stanowiącym iż kto bez uprawnienia albo wbrew jego warunkom w celu rozpowszechnienia </a:t>
            </a:r>
            <a:r>
              <a:rPr kumimoji="0" lang="pl-PL" sz="2200" b="0" i="0" u="sng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utrwala lub zwielokrotnia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 cudzy utwór w wersji oryginalnej lub w postaci opracowania podlega grzywnie, karze ograniczenia wolności albo pozbawienia wolności do lat 2.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Przedmiotem ochrony jest wyłączne prawo podmiotu do rozpowszechniania.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Przestępstwo może być popełnione wyłącznie w zamiarze bezpośrednim.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Typ kwalifikowany przestępstwa, ściągany z urzędu został uregulowany w ust.2, przewidującym, iż jeżeli sprawca uczynił sobie z popełniania przestępstwa stałe źródło dochodu albo działalność przestępną organizuje lub nią kieruje, podlega karze pozbawienia wolności do lat 3.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542306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D4CAC77-63E3-00E0-1C88-E837E99CC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z="44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 Bold"/>
                <a:ea typeface="+mj-ea"/>
                <a:cs typeface="+mj-cs"/>
              </a:rPr>
              <a:t>Odpowiedzialność karna-paserstwo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B894B8E-9E62-751A-62FC-E76BE54E24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Paserstwa  dotyczy art. 118, stanowiący, iż </a:t>
            </a:r>
            <a:r>
              <a:rPr kumimoji="0" lang="pl-PL" sz="2800" b="0" i="0" u="sng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kto w celu osiągnięcia korzyści majątkowej</a:t>
            </a: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, (tzw. zamiar kierunkowy) przedmiot będący nośnikiem utworu, rozpowszechnionego lub zwielokrotnionego, bez uprawnienia albo wbrew jego warunkom nabywa lub pomaga w jego zbyciu albo przyjmuje lub pomaga w jego ukryciu, podlega karze pozbawienia wolności od 3 miesięcy do lat 5.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38537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E633ED3-8D7A-B17B-42DD-C550AA2CD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Przykładowy katalog utworów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FBE55DE-B938-83DB-3857-D023AF9CF4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wyrażone słowem, symbolami matematycznymi, znakami graficznymi;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 plastyczne;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 fotograficzne;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 lutnicze ;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 wzornictwa przemysłowego ;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 utwory architektoniczne, architektoniczno-urbanistyczne i urbanistyczne;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utwory muzyczne i słowno-muzyczne;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 utwory sceniczne, sceniczno-muzyczne, choreograficzne i pantomimiczne;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utwory audiowizualne,  w tym filmowe.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4644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B696649-FDE2-87B7-490C-626A76163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z="40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 Bold"/>
                <a:ea typeface="+mj-ea"/>
                <a:cs typeface="+mj-cs"/>
              </a:rPr>
              <a:t>Czynniki irrelewantne przy kwalifikacji utworu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D4A6531-A068-7203-2B9A-6FE459EDD4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 wartość utworu– np. poziom naukowy czy artystyczny;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wiek twórcy i jego stan psychiczny, oraz przygotowanie zawodowe i wykształcenie,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zamiar stworzenia utworu,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sprzeczność z prawem treści utworu lub jego rozpowszechnienia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  przeznaczenie utworu;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 sposób wyrażenia utworu,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ukończenie utworu,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dopełnienie jakichkolwiek formalności.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50068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1D11F6C-1585-A389-F7FB-31D936D7B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z="44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 Bold"/>
                <a:ea typeface="+mj-ea"/>
                <a:cs typeface="+mj-cs"/>
              </a:rPr>
              <a:t>Nie podlegają ochronie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E699D61-0663-91A2-407F-0A77E84AA0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odkrycia, idee, procedury, metody i zasady działania oraz koncepcje matematyczne;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proces twórczej pracy, metoda pozyskania utworu czy też technika twórcza oraz styl;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pomysł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srgbClr val="002D59"/>
              </a:solidFill>
              <a:effectLst/>
              <a:uLnTx/>
              <a:uFillTx/>
              <a:latin typeface="PT Sans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bo nie posiadają cech utworu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85371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6F28BB5-BED0-B9A9-7AB3-FD5963D96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z="40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 Bold"/>
                <a:ea typeface="+mj-ea"/>
                <a:cs typeface="+mj-cs"/>
              </a:rPr>
              <a:t>Nie stanowią przedmiotu prawa autorskiego: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B340D4A-7054-D152-6479-8BFDFE90E1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akty normatywne lub ich urzędowe projekty;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urzędowe dokumenty, materiały, znaki i symbole;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  opublikowane opisy patentowe lub ochronne;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 proste informacje prasowe.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05001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35A76FF-3F9C-73A2-CCF6-86CD6F458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z="44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 Bold"/>
                <a:ea typeface="+mj-ea"/>
                <a:cs typeface="+mj-cs"/>
              </a:rPr>
              <a:t>Utwór zależny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B1400A5-DD34-C234-A85C-2E9099036E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Przedmiotem prawa przysługującego autorowi utworu zależnego (i to bez uszczerbku dla prawa do utworu pierwotnego) jest także tzw. </a:t>
            </a:r>
            <a:r>
              <a:rPr kumimoji="0" lang="pl-PL" sz="2600" b="1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utwór zależny </a:t>
            </a: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– powstały wskutek przeniesienia utworu pierwotnego na inny język lub medium, tj. twórcze opracowanie cudzego utworu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Ograniczenia w „korzystaniu” z utworu zależnego: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rozporządzanie i korzystanie z opracowania (emisja filmu ze scenariuszem napisanym na podstawie powieści) zależy od </a:t>
            </a:r>
            <a:r>
              <a:rPr kumimoji="0" lang="pl-PL" sz="2600" b="0" i="0" u="sng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zezwolenia twórcy</a:t>
            </a: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 utworu pierwotnego, chyba że autorskie prawa majątkowe do utworu pierwotnego wygasły;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  na egzemplarzach opracowania należy wymienić twórcę i tytuł utworu pierwotnego.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76778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59FB85F-0F9A-3AE8-098B-24A2218CE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z="44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 Bold"/>
                <a:ea typeface="+mj-ea"/>
                <a:cs typeface="+mj-cs"/>
              </a:rPr>
              <a:t>Zbiory utworów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7E6ECCF-9920-CD3F-203E-41AB2FE9A5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Jak stanowi art. 3 prawa autorskiego zbiory, antologie, wybory oraz bazy danych spełniające cechy utworu są przedmiotem prawa autorskiego, nawet jeżeli zawierają niechronione materiały, o ile przyjęty w nich </a:t>
            </a:r>
            <a:r>
              <a:rPr kumimoji="0" lang="pl-PL" sz="2800" b="0" i="0" u="sng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dobór, układ lub zestawienie ma twórczy charakter</a:t>
            </a: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, bez uszczerbku dla praw do wykorzystanych utworów.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996768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DF91E50-B566-F6A8-1F96-D60CBACB5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z="44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 Bold"/>
                <a:ea typeface="+mj-ea"/>
                <a:cs typeface="+mj-cs"/>
              </a:rPr>
              <a:t>Utwór współautorski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E187E4A-E979-B952-D5E6-806F3DE5AB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O powstaniu utworu współautorskiego będziemy mówić, gdy co najmniej dwie osoby wniosły </a:t>
            </a:r>
            <a:r>
              <a:rPr kumimoji="0" lang="pl-PL" sz="2600" b="1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twórczy wkład </a:t>
            </a: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w stworzenie jednego dzieła, działając </a:t>
            </a:r>
            <a:r>
              <a:rPr kumimoji="0" lang="pl-PL" sz="2600" b="1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w porozumieniu</a:t>
            </a: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 co do stworzenia utworu.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POROZUMIENIE MIĘDZY AUTORAMI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WKŁADY MAJĄ CHARAKTER TWÓRCZY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WKŁADY TWORZĄ JEDNO DZIEŁO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Ze względu na rodzaj wniesionego wkładu można wyróżnić tzw.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utwory współautorskie rozłączne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srgbClr val="002D59"/>
                </a:solidFill>
                <a:effectLst/>
                <a:uLnTx/>
                <a:uFillTx/>
                <a:latin typeface="PT Sans"/>
                <a:ea typeface="+mn-ea"/>
                <a:cs typeface="+mn-cs"/>
              </a:rPr>
              <a:t> nierozłączne.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8756463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1486</Words>
  <Application>Microsoft Office PowerPoint</Application>
  <PresentationFormat>Panoramiczny</PresentationFormat>
  <Paragraphs>113</Paragraphs>
  <Slides>21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PT Sans</vt:lpstr>
      <vt:lpstr>PT Sans Bold</vt:lpstr>
      <vt:lpstr>Motyw pakietu Office</vt:lpstr>
      <vt:lpstr>Prawo autorskie w mediach – cz. 1 – zagadnienia ogólne prawa autorskiego</vt:lpstr>
      <vt:lpstr>UTWÓR-pojęcie i rodzaje</vt:lpstr>
      <vt:lpstr>Przykładowy katalog utworów</vt:lpstr>
      <vt:lpstr>Czynniki irrelewantne przy kwalifikacji utworu</vt:lpstr>
      <vt:lpstr>Nie podlegają ochronie</vt:lpstr>
      <vt:lpstr>Nie stanowią przedmiotu prawa autorskiego:</vt:lpstr>
      <vt:lpstr>Utwór zależny</vt:lpstr>
      <vt:lpstr>Zbiory utworów</vt:lpstr>
      <vt:lpstr>Utwór współautorski</vt:lpstr>
      <vt:lpstr>Utwory połączone</vt:lpstr>
      <vt:lpstr>Utwór zbiorowy</vt:lpstr>
      <vt:lpstr>Utwór pracowniczy</vt:lpstr>
      <vt:lpstr>Autorskie prawa osobiste</vt:lpstr>
      <vt:lpstr>Autorskie prawa majątkowe</vt:lpstr>
      <vt:lpstr>Pola eksploatacji</vt:lpstr>
      <vt:lpstr>Naruszenie praw osobistych-odpowiedzialność cywilna</vt:lpstr>
      <vt:lpstr>Naruszenie praw majątkowych-odpowiedzialność cywilna</vt:lpstr>
      <vt:lpstr>Naruszenie praw autorskich-odpowiedzialność karna</vt:lpstr>
      <vt:lpstr>Odpowiedzialność karna-cd.-piractwo</vt:lpstr>
      <vt:lpstr>Bezprawne rozpowszechnianie, utrwalanie i zwielokrotnianie cudzego utworu</vt:lpstr>
      <vt:lpstr>Odpowiedzialność karna-paserstwo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Dziennikarz jako twórca</dc:title>
  <dc:creator>Piotr Horosz</dc:creator>
  <cp:lastModifiedBy>Piotr Horosz</cp:lastModifiedBy>
  <cp:revision>5</cp:revision>
  <dcterms:created xsi:type="dcterms:W3CDTF">2022-05-01T14:19:54Z</dcterms:created>
  <dcterms:modified xsi:type="dcterms:W3CDTF">2022-05-01T15:06:58Z</dcterms:modified>
</cp:coreProperties>
</file>