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3/7/2023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3/7/2023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ziebam@uek.krakow.p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altLang="pl-PL" sz="6000" dirty="0"/>
              <a:t>Rewitalizacja </a:t>
            </a:r>
            <a:r>
              <a:rPr lang="pl-PL" altLang="pl-PL" sz="6000" dirty="0" smtClean="0"/>
              <a:t>obszarów miejskich 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altLang="pl-PL" b="1" dirty="0"/>
              <a:t>dr Małgorzata Zięba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45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altLang="pl-PL" dirty="0"/>
              <a:t>Kontakt</a:t>
            </a:r>
            <a:endParaRPr lang="en-US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endParaRPr lang="pl-PL" altLang="pl-PL" sz="2400" dirty="0" smtClean="0"/>
          </a:p>
          <a:p>
            <a:pPr marL="0" indent="0">
              <a:buNone/>
              <a:defRPr/>
            </a:pPr>
            <a:r>
              <a:rPr lang="pl-PL" altLang="pl-PL" sz="2400" dirty="0" smtClean="0"/>
              <a:t>Dr Małgorzata Zięba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l-PL" altLang="pl-PL" sz="2400" dirty="0" smtClean="0"/>
              <a:t>email: </a:t>
            </a:r>
            <a:r>
              <a:rPr lang="pl-PL" altLang="pl-PL" sz="2400" dirty="0" smtClean="0">
                <a:hlinkClick r:id="rId2"/>
              </a:rPr>
              <a:t>ziebam@uek.krakow.pl</a:t>
            </a:r>
            <a:endParaRPr lang="pl-PL" altLang="pl-PL" sz="2400" dirty="0"/>
          </a:p>
          <a:p>
            <a:pPr>
              <a:buNone/>
              <a:defRPr/>
            </a:pPr>
            <a:r>
              <a:rPr lang="pl-PL" altLang="pl-PL" sz="2400" dirty="0"/>
              <a:t>		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pl-PL" altLang="pl-PL" sz="2400" dirty="0"/>
              <a:t>konsultacje</a:t>
            </a:r>
            <a:r>
              <a:rPr lang="pl-PL" altLang="pl-PL" sz="2400" dirty="0" smtClean="0"/>
              <a:t>: </a:t>
            </a:r>
            <a:r>
              <a:rPr lang="pl-PL" altLang="pl-PL" sz="2400" dirty="0" err="1" smtClean="0"/>
              <a:t>MsTeams</a:t>
            </a:r>
            <a:r>
              <a:rPr lang="pl-PL" altLang="pl-PL" sz="2400" dirty="0" smtClean="0"/>
              <a:t>/UEK</a:t>
            </a:r>
            <a:endParaRPr lang="pl-PL" altLang="pl-PL" sz="2400" dirty="0"/>
          </a:p>
          <a:p>
            <a:pPr>
              <a:buNone/>
              <a:defRPr/>
            </a:pPr>
            <a:r>
              <a:rPr lang="pl-PL" altLang="pl-PL" sz="2400" dirty="0"/>
              <a:t>	 </a:t>
            </a:r>
            <a:r>
              <a:rPr lang="pl-PL" altLang="pl-PL" sz="2400" dirty="0" smtClean="0"/>
              <a:t>terminy</a:t>
            </a:r>
            <a:r>
              <a:rPr lang="pl-PL" altLang="pl-PL" sz="2400" dirty="0" smtClean="0"/>
              <a:t>: e </a:t>
            </a:r>
            <a:r>
              <a:rPr lang="pl-PL" altLang="pl-PL" sz="2400" dirty="0"/>
              <a:t>– uczelnia</a:t>
            </a:r>
            <a:r>
              <a:rPr lang="pl-PL" altLang="pl-PL" sz="2400" dirty="0" smtClean="0"/>
              <a:t>!</a:t>
            </a:r>
          </a:p>
          <a:p>
            <a:pPr>
              <a:buNone/>
              <a:defRPr/>
            </a:pPr>
            <a:r>
              <a:rPr lang="pl-PL" altLang="pl-PL" sz="2400" dirty="0"/>
              <a:t>	</a:t>
            </a:r>
          </a:p>
          <a:p>
            <a:pPr>
              <a:buNone/>
              <a:defRPr/>
            </a:pPr>
            <a:r>
              <a:rPr lang="pl-PL" altLang="pl-PL" sz="2400" dirty="0"/>
              <a:t>  </a:t>
            </a:r>
          </a:p>
          <a:p>
            <a:pPr>
              <a:buNone/>
              <a:defRPr/>
            </a:pPr>
            <a:r>
              <a:rPr lang="pl-PL" altLang="pl-PL" sz="2400" dirty="0"/>
              <a:t>  Katedra Ekonomiki Nieruchomości i Procesu Inwestycyjnego</a:t>
            </a:r>
          </a:p>
          <a:p>
            <a:pPr>
              <a:buNone/>
              <a:defRPr/>
            </a:pPr>
            <a:r>
              <a:rPr lang="pl-PL" altLang="pl-PL" sz="2400" dirty="0"/>
              <a:t>	</a:t>
            </a:r>
            <a:r>
              <a:rPr lang="pl-PL" altLang="pl-PL" sz="2400" dirty="0" smtClean="0"/>
              <a:t>pok</a:t>
            </a:r>
            <a:r>
              <a:rPr lang="pl-PL" altLang="pl-PL" sz="2400" dirty="0"/>
              <a:t>. 454 paw. B</a:t>
            </a:r>
          </a:p>
          <a:p>
            <a:pPr>
              <a:buNone/>
              <a:defRPr/>
            </a:pPr>
            <a:r>
              <a:rPr lang="pl-PL" altLang="pl-PL" sz="2400" dirty="0"/>
              <a:t>	</a:t>
            </a:r>
          </a:p>
          <a:p>
            <a:pPr>
              <a:buNone/>
              <a:defRPr/>
            </a:pPr>
            <a:r>
              <a:rPr lang="pl-PL" altLang="pl-PL" sz="2400" dirty="0"/>
              <a:t>	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18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Tematyka wykładu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69267" y="864107"/>
            <a:ext cx="7602297" cy="5213419"/>
          </a:xfrm>
        </p:spPr>
        <p:txBody>
          <a:bodyPr>
            <a:normAutofit/>
          </a:bodyPr>
          <a:lstStyle/>
          <a:p>
            <a:pPr marL="457200" indent="-457200" fontAlgn="t">
              <a:lnSpc>
                <a:spcPct val="80000"/>
              </a:lnSpc>
              <a:spcBef>
                <a:spcPct val="0"/>
              </a:spcBef>
              <a:buFont typeface="+mj-lt"/>
              <a:buAutoNum type="arabicParenR"/>
              <a:defRPr/>
            </a:pPr>
            <a:r>
              <a:rPr lang="pl-PL" altLang="pl-PL" sz="2400" dirty="0" smtClean="0">
                <a:cs typeface="Times New Roman" panose="02020603050405020304" pitchFamily="18" charset="0"/>
              </a:rPr>
              <a:t>Rewitalizacja. Cel, zakres, specyfika działań. </a:t>
            </a:r>
          </a:p>
          <a:p>
            <a:pPr marL="457200" indent="-457200" fontAlgn="t">
              <a:lnSpc>
                <a:spcPct val="80000"/>
              </a:lnSpc>
              <a:spcBef>
                <a:spcPct val="0"/>
              </a:spcBef>
              <a:buFont typeface="+mj-lt"/>
              <a:buAutoNum type="arabicParenR"/>
              <a:defRPr/>
            </a:pPr>
            <a:endParaRPr lang="pl-PL" altLang="pl-PL" sz="2400" dirty="0">
              <a:cs typeface="Times New Roman" panose="02020603050405020304" pitchFamily="18" charset="0"/>
            </a:endParaRPr>
          </a:p>
          <a:p>
            <a:pPr marL="457200" indent="-457200" fontAlgn="t">
              <a:lnSpc>
                <a:spcPct val="80000"/>
              </a:lnSpc>
              <a:spcBef>
                <a:spcPct val="0"/>
              </a:spcBef>
              <a:buFont typeface="+mj-lt"/>
              <a:buAutoNum type="arabicParenR"/>
              <a:defRPr/>
            </a:pPr>
            <a:r>
              <a:rPr lang="pl-PL" altLang="pl-PL" sz="2400" dirty="0" smtClean="0">
                <a:cs typeface="Times New Roman" panose="02020603050405020304" pitchFamily="18" charset="0"/>
              </a:rPr>
              <a:t>Rewitalizacja a problemy i rozwój miast </a:t>
            </a:r>
            <a:r>
              <a:rPr lang="pl-PL" altLang="pl-PL" sz="2400" dirty="0">
                <a:cs typeface="Times New Roman" panose="02020603050405020304" pitchFamily="18" charset="0"/>
              </a:rPr>
              <a:t>współczesnych</a:t>
            </a:r>
          </a:p>
          <a:p>
            <a:pPr marL="457200" indent="-457200" fontAlgn="t">
              <a:lnSpc>
                <a:spcPct val="80000"/>
              </a:lnSpc>
              <a:spcBef>
                <a:spcPct val="0"/>
              </a:spcBef>
              <a:buFont typeface="+mj-lt"/>
              <a:buAutoNum type="arabicParenR"/>
              <a:defRPr/>
            </a:pPr>
            <a:endParaRPr lang="pl-PL" altLang="pl-PL" sz="2400" dirty="0">
              <a:cs typeface="Times New Roman" panose="02020603050405020304" pitchFamily="18" charset="0"/>
            </a:endParaRPr>
          </a:p>
          <a:p>
            <a:pPr marL="457200" indent="-457200" fontAlgn="t">
              <a:lnSpc>
                <a:spcPct val="80000"/>
              </a:lnSpc>
              <a:spcBef>
                <a:spcPct val="0"/>
              </a:spcBef>
              <a:buFont typeface="+mj-lt"/>
              <a:buAutoNum type="arabicParenR"/>
              <a:defRPr/>
            </a:pPr>
            <a:r>
              <a:rPr lang="pl-PL" altLang="pl-PL" sz="2400" dirty="0">
                <a:cs typeface="Times New Roman" panose="02020603050405020304" pitchFamily="18" charset="0"/>
              </a:rPr>
              <a:t>Rewitalizacja na obszarach mieszkaniowych i zabytkowych: Nowa Huta w </a:t>
            </a:r>
            <a:r>
              <a:rPr lang="pl-PL" altLang="pl-PL" sz="2400" dirty="0" smtClean="0">
                <a:cs typeface="Times New Roman" panose="02020603050405020304" pitchFamily="18" charset="0"/>
              </a:rPr>
              <a:t>Krakowie</a:t>
            </a:r>
          </a:p>
          <a:p>
            <a:pPr marL="457200" indent="-457200" fontAlgn="t">
              <a:lnSpc>
                <a:spcPct val="80000"/>
              </a:lnSpc>
              <a:spcBef>
                <a:spcPct val="0"/>
              </a:spcBef>
              <a:buFont typeface="+mj-lt"/>
              <a:buAutoNum type="arabicParenR"/>
              <a:defRPr/>
            </a:pPr>
            <a:endParaRPr lang="pl-PL" altLang="pl-PL" sz="2400" dirty="0" smtClean="0">
              <a:cs typeface="Times New Roman" panose="02020603050405020304" pitchFamily="18" charset="0"/>
            </a:endParaRPr>
          </a:p>
          <a:p>
            <a:pPr marL="457200" indent="-457200" fontAlgn="t">
              <a:lnSpc>
                <a:spcPct val="80000"/>
              </a:lnSpc>
              <a:spcBef>
                <a:spcPct val="0"/>
              </a:spcBef>
              <a:buFont typeface="+mj-lt"/>
              <a:buAutoNum type="arabicParenR"/>
              <a:defRPr/>
            </a:pPr>
            <a:r>
              <a:rPr lang="pl-PL" altLang="pl-PL" sz="2400" dirty="0">
                <a:cs typeface="Times New Roman" panose="02020603050405020304" pitchFamily="18" charset="0"/>
              </a:rPr>
              <a:t>Restrukturyzacja obszarów poprzemysłowych. Przekształcenia śródmiejskich obszarów postindustrialnych: Zabłocie w Krakowie. </a:t>
            </a:r>
            <a:endParaRPr lang="pl-PL" altLang="pl-PL" sz="2400" dirty="0"/>
          </a:p>
          <a:p>
            <a:pPr marL="457200" indent="-457200" fontAlgn="t">
              <a:lnSpc>
                <a:spcPct val="80000"/>
              </a:lnSpc>
              <a:spcBef>
                <a:spcPct val="0"/>
              </a:spcBef>
              <a:buFont typeface="+mj-lt"/>
              <a:buAutoNum type="arabicParenR"/>
              <a:defRPr/>
            </a:pPr>
            <a:endParaRPr lang="pl-PL" altLang="pl-PL" sz="2400" dirty="0">
              <a:cs typeface="Times New Roman" panose="02020603050405020304" pitchFamily="18" charset="0"/>
            </a:endParaRPr>
          </a:p>
          <a:p>
            <a:pPr marL="457200" indent="-457200" fontAlgn="t">
              <a:lnSpc>
                <a:spcPct val="80000"/>
              </a:lnSpc>
              <a:spcBef>
                <a:spcPct val="0"/>
              </a:spcBef>
              <a:buFont typeface="+mj-lt"/>
              <a:buAutoNum type="arabicParenR"/>
              <a:defRPr/>
            </a:pPr>
            <a:r>
              <a:rPr lang="pl-PL" altLang="pl-PL" sz="2400" dirty="0">
                <a:cs typeface="Times New Roman" panose="02020603050405020304" pitchFamily="18" charset="0"/>
              </a:rPr>
              <a:t>Rynek nieruchomości a rewitalizacja. Negatywne skutki rewitalizacji – gentryfikacja</a:t>
            </a:r>
            <a:r>
              <a:rPr lang="pl-PL" altLang="pl-PL" sz="2400" dirty="0" smtClean="0">
                <a:cs typeface="Times New Roman" panose="02020603050405020304" pitchFamily="18" charset="0"/>
              </a:rPr>
              <a:t>.</a:t>
            </a:r>
          </a:p>
          <a:p>
            <a:pPr marL="0" indent="0" fontAlgn="t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pl-PL" altLang="pl-PL" sz="2400" dirty="0">
              <a:cs typeface="Times New Roman" panose="02020603050405020304" pitchFamily="18" charset="0"/>
            </a:endParaRPr>
          </a:p>
          <a:p>
            <a:pPr marL="457200" indent="-457200" fontAlgn="t">
              <a:lnSpc>
                <a:spcPct val="80000"/>
              </a:lnSpc>
              <a:spcBef>
                <a:spcPct val="0"/>
              </a:spcBef>
              <a:buFont typeface="+mj-lt"/>
              <a:buAutoNum type="arabicParenR"/>
              <a:defRPr/>
            </a:pPr>
            <a:r>
              <a:rPr lang="pl-PL" altLang="pl-PL" sz="2400" dirty="0" smtClean="0">
                <a:cs typeface="Times New Roman" panose="02020603050405020304" pitchFamily="18" charset="0"/>
              </a:rPr>
              <a:t>Delimitacja </a:t>
            </a:r>
            <a:r>
              <a:rPr lang="pl-PL" altLang="pl-PL" sz="2400" dirty="0" smtClean="0">
                <a:cs typeface="Times New Roman" panose="02020603050405020304" pitchFamily="18" charset="0"/>
              </a:rPr>
              <a:t>obszarów zdegradowanych </a:t>
            </a:r>
            <a:endParaRPr lang="pl-PL" altLang="pl-PL" sz="2400" dirty="0"/>
          </a:p>
          <a:p>
            <a:pPr marL="457200" indent="-457200" fontAlgn="t">
              <a:lnSpc>
                <a:spcPct val="80000"/>
              </a:lnSpc>
              <a:spcBef>
                <a:spcPct val="0"/>
              </a:spcBef>
              <a:buFont typeface="+mj-lt"/>
              <a:buAutoNum type="arabicParenR"/>
              <a:defRPr/>
            </a:pPr>
            <a:endParaRPr lang="pl-PL" altLang="pl-PL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60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Literatura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466011" y="764938"/>
            <a:ext cx="8508275" cy="5818741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lnSpc>
                <a:spcPct val="80000"/>
              </a:lnSpc>
            </a:pPr>
            <a:endParaRPr lang="pl-PL" altLang="pl-PL" sz="2400" dirty="0" smtClean="0"/>
          </a:p>
          <a:p>
            <a:pPr marL="457200" indent="-457200">
              <a:lnSpc>
                <a:spcPct val="120000"/>
              </a:lnSpc>
              <a:spcBef>
                <a:spcPts val="600"/>
              </a:spcBef>
            </a:pPr>
            <a:r>
              <a:rPr lang="pl-PL" altLang="pl-PL" sz="2400" dirty="0" smtClean="0"/>
              <a:t>Instytut </a:t>
            </a:r>
            <a:r>
              <a:rPr lang="pl-PL" altLang="pl-PL" sz="2400" dirty="0"/>
              <a:t>Rozwoju Miast: </a:t>
            </a:r>
            <a:r>
              <a:rPr lang="pl-PL" altLang="pl-PL" sz="2400" i="1" dirty="0"/>
              <a:t>Rewitalizacja Miast Polskich</a:t>
            </a:r>
            <a:r>
              <a:rPr lang="pl-PL" altLang="pl-PL" sz="2400" dirty="0"/>
              <a:t>, Kraków 2010, </a:t>
            </a:r>
            <a:r>
              <a:rPr lang="pl-PL" altLang="pl-PL" sz="2400" dirty="0" smtClean="0"/>
              <a:t>wybrane zagadnienia z tomów 1-12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</a:pPr>
            <a:endParaRPr lang="pl-PL" altLang="pl-PL" sz="2400" dirty="0" smtClean="0"/>
          </a:p>
          <a:p>
            <a:pPr marL="457200" indent="-457200">
              <a:lnSpc>
                <a:spcPct val="120000"/>
              </a:lnSpc>
              <a:spcBef>
                <a:spcPts val="600"/>
              </a:spcBef>
            </a:pPr>
            <a:r>
              <a:rPr lang="pl-PL" altLang="pl-PL" sz="2400" dirty="0" smtClean="0"/>
              <a:t>Marcin Kopeć: </a:t>
            </a:r>
            <a:r>
              <a:rPr lang="pl-PL" altLang="pl-PL" sz="2400" i="1" dirty="0" smtClean="0"/>
              <a:t>Rozwój miasta przez pryzmat procesów rewitalizacji. Przykład Krakowa 2004 – 2017</a:t>
            </a:r>
            <a:r>
              <a:rPr lang="pl-PL" altLang="pl-PL" sz="2400" dirty="0" smtClean="0"/>
              <a:t>, Księgarnia Akademicka, Kraków 2017 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</a:pPr>
            <a:endParaRPr lang="pl-PL" altLang="pl-PL" sz="2400" dirty="0"/>
          </a:p>
          <a:p>
            <a:pPr marL="457200" indent="-457200">
              <a:lnSpc>
                <a:spcPct val="120000"/>
              </a:lnSpc>
              <a:spcBef>
                <a:spcPts val="600"/>
              </a:spcBef>
            </a:pPr>
            <a:r>
              <a:rPr lang="pl-PL" altLang="pl-PL" sz="2400" dirty="0" smtClean="0"/>
              <a:t>Justyna </a:t>
            </a:r>
            <a:r>
              <a:rPr lang="pl-PL" altLang="pl-PL" sz="2400" dirty="0" err="1" smtClean="0"/>
              <a:t>Przywojska</a:t>
            </a:r>
            <a:r>
              <a:rPr lang="pl-PL" altLang="pl-PL" sz="2400" dirty="0" smtClean="0"/>
              <a:t>: </a:t>
            </a:r>
            <a:r>
              <a:rPr lang="pl-PL" altLang="pl-PL" sz="2400" i="1" dirty="0" smtClean="0"/>
              <a:t>Rewitalizacja miast. Aspekt społeczny</a:t>
            </a:r>
            <a:r>
              <a:rPr lang="pl-PL" altLang="pl-PL" sz="2400" dirty="0" smtClean="0"/>
              <a:t>, Wydawnictwo Uniwersytetu Łódzkiego, Łódź 2016 </a:t>
            </a:r>
            <a:endParaRPr lang="pl-PL" altLang="pl-PL" sz="2400" dirty="0"/>
          </a:p>
          <a:p>
            <a:pPr marL="457200" indent="-457200">
              <a:lnSpc>
                <a:spcPct val="120000"/>
              </a:lnSpc>
              <a:spcBef>
                <a:spcPts val="600"/>
              </a:spcBef>
            </a:pPr>
            <a:endParaRPr lang="pl-PL" altLang="pl-PL" sz="2400" dirty="0"/>
          </a:p>
          <a:p>
            <a:pPr marL="457200" indent="-457200">
              <a:lnSpc>
                <a:spcPct val="120000"/>
              </a:lnSpc>
              <a:spcBef>
                <a:spcPts val="600"/>
              </a:spcBef>
            </a:pPr>
            <a:r>
              <a:rPr lang="en-US" altLang="pl-PL" sz="2400" i="1" dirty="0" smtClean="0"/>
              <a:t>Urban </a:t>
            </a:r>
            <a:r>
              <a:rPr lang="en-US" altLang="pl-PL" sz="2400" i="1" dirty="0"/>
              <a:t>Regeneration. A handbook</a:t>
            </a:r>
            <a:r>
              <a:rPr lang="en-US" altLang="pl-PL" sz="2400" dirty="0"/>
              <a:t>, edited by Peter Roberts and Hugh Sykes, SAGE Publications, London - Thousand Oaks - New Delhi, </a:t>
            </a:r>
            <a:r>
              <a:rPr lang="en-US" altLang="pl-PL" sz="2400" dirty="0" smtClean="0"/>
              <a:t>2000</a:t>
            </a:r>
            <a:endParaRPr lang="pl-PL" altLang="pl-PL" sz="2400" dirty="0" smtClean="0"/>
          </a:p>
          <a:p>
            <a:pPr marL="457200" indent="-457200">
              <a:lnSpc>
                <a:spcPct val="120000"/>
              </a:lnSpc>
              <a:spcBef>
                <a:spcPts val="600"/>
              </a:spcBef>
            </a:pPr>
            <a:endParaRPr lang="pl-PL" altLang="pl-PL" sz="2400" dirty="0"/>
          </a:p>
          <a:p>
            <a:pPr marL="457200" indent="-457200">
              <a:lnSpc>
                <a:spcPct val="120000"/>
              </a:lnSpc>
              <a:spcBef>
                <a:spcPts val="600"/>
              </a:spcBef>
            </a:pPr>
            <a:r>
              <a:rPr lang="pl-PL" altLang="pl-PL" sz="2400" dirty="0" smtClean="0"/>
              <a:t>Materiały </a:t>
            </a:r>
            <a:r>
              <a:rPr lang="pl-PL" altLang="pl-PL" sz="2400" dirty="0" smtClean="0"/>
              <a:t>różne </a:t>
            </a:r>
            <a:r>
              <a:rPr lang="pl-PL" altLang="pl-PL" sz="2400" dirty="0"/>
              <a:t>– artykuły, raporty </a:t>
            </a:r>
            <a:r>
              <a:rPr lang="pl-PL" altLang="pl-PL" sz="2400" dirty="0" smtClean="0"/>
              <a:t>(dostępne na kursie na e-uczelnia</a:t>
            </a:r>
            <a:r>
              <a:rPr lang="pl-PL" altLang="pl-PL" dirty="0"/>
              <a:t>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190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Zaliczenie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69268" y="864108"/>
            <a:ext cx="7611532" cy="512064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altLang="pl-PL" sz="2400" dirty="0"/>
              <a:t>Obecności na wykładach </a:t>
            </a:r>
            <a:r>
              <a:rPr lang="pl-PL" altLang="pl-PL" sz="2400" dirty="0" smtClean="0"/>
              <a:t>(6 </a:t>
            </a:r>
            <a:r>
              <a:rPr lang="pl-PL" altLang="pl-PL" sz="2400" dirty="0"/>
              <a:t>obecności): ocena dobra (4.0)</a:t>
            </a:r>
          </a:p>
          <a:p>
            <a:pPr>
              <a:defRPr/>
            </a:pPr>
            <a:r>
              <a:rPr lang="pl-PL" altLang="pl-PL" sz="2400" dirty="0"/>
              <a:t>Ocena wyższa – przygotowanie eseju dotyczącego tematyki rewitalizacji </a:t>
            </a:r>
          </a:p>
          <a:p>
            <a:pPr>
              <a:defRPr/>
            </a:pPr>
            <a:r>
              <a:rPr lang="pl-PL" altLang="pl-PL" sz="2400" dirty="0"/>
              <a:t>Brak obecności – esej jw.</a:t>
            </a:r>
          </a:p>
          <a:p>
            <a:pPr>
              <a:defRPr/>
            </a:pPr>
            <a:r>
              <a:rPr lang="pl-PL" altLang="pl-PL" sz="2400" dirty="0"/>
              <a:t>Termin przysłania eseju</a:t>
            </a:r>
            <a:r>
              <a:rPr lang="pl-PL" altLang="pl-PL" sz="2400"/>
              <a:t>: </a:t>
            </a:r>
            <a:r>
              <a:rPr lang="pl-PL" altLang="pl-PL" sz="2400" smtClean="0"/>
              <a:t>20.06.2023</a:t>
            </a:r>
            <a:endParaRPr lang="pl-PL" altLang="pl-PL" sz="2400" dirty="0"/>
          </a:p>
          <a:p>
            <a:pPr>
              <a:defRPr/>
            </a:pPr>
            <a:endParaRPr lang="pl-PL" altLang="pl-PL" sz="2400" dirty="0"/>
          </a:p>
          <a:p>
            <a:pPr marL="0" indent="0">
              <a:buNone/>
              <a:defRPr/>
            </a:pPr>
            <a:r>
              <a:rPr lang="pl-PL" altLang="pl-PL" sz="2400" dirty="0"/>
              <a:t>Studia niestacjonarne:</a:t>
            </a:r>
          </a:p>
          <a:p>
            <a:pPr>
              <a:defRPr/>
            </a:pPr>
            <a:r>
              <a:rPr lang="pl-PL" altLang="pl-PL" sz="2400" dirty="0"/>
              <a:t>Egzamin testowy, test jednokrotnego wyboru </a:t>
            </a:r>
            <a:endParaRPr lang="en-US" altLang="pl-PL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369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mka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Niestandardowy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TM03457475[[fn=Ramka]]</Template>
  <TotalTime>419</TotalTime>
  <Words>202</Words>
  <Application>Microsoft Office PowerPoint</Application>
  <PresentationFormat>Panoramiczny</PresentationFormat>
  <Paragraphs>46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Wingdings</vt:lpstr>
      <vt:lpstr>Wingdings 2</vt:lpstr>
      <vt:lpstr>Ramka</vt:lpstr>
      <vt:lpstr>Rewitalizacja obszarów miejskich </vt:lpstr>
      <vt:lpstr>Kontakt</vt:lpstr>
      <vt:lpstr>Tematyka wykładu</vt:lpstr>
      <vt:lpstr>Literatura</vt:lpstr>
      <vt:lpstr>Zaliczenie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Rewitalizacja obszarów miejskich </dc:title>
  <dc:creator>MalgoZet</dc:creator>
  <cp:lastModifiedBy>user</cp:lastModifiedBy>
  <cp:revision>19</cp:revision>
  <dcterms:created xsi:type="dcterms:W3CDTF">2019-02-24T19:58:36Z</dcterms:created>
  <dcterms:modified xsi:type="dcterms:W3CDTF">2023-03-07T20:41:11Z</dcterms:modified>
</cp:coreProperties>
</file>