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9" r:id="rId64"/>
    <p:sldId id="318"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7" r:id="rId82"/>
    <p:sldId id="340" r:id="rId83"/>
    <p:sldId id="336" r:id="rId84"/>
    <p:sldId id="338"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Bez stylu, bez siatki">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8191" units="dev"/>
          <inkml:channel name="T" type="integer" max="2.14748E9" units="dev"/>
        </inkml:traceFormat>
        <inkml:channelProperties>
          <inkml:channelProperty channel="X" name="resolution" value="1290.54749" units="1/cm"/>
          <inkml:channelProperty channel="Y" name="resolution" value="2151.47729" units="1/cm"/>
          <inkml:channelProperty channel="F" name="resolution" value="0" units="1/dev"/>
          <inkml:channelProperty channel="T" name="resolution" value="1" units="1/dev"/>
        </inkml:channelProperties>
      </inkml:inkSource>
      <inkml:timestamp xml:id="ts0" timeString="2021-12-05T09:03:41.229"/>
    </inkml:context>
    <inkml:brush xml:id="br0">
      <inkml:brushProperty name="width" value="0.05292" units="cm"/>
      <inkml:brushProperty name="height" value="0.05292" units="cm"/>
      <inkml:brushProperty name="color" value="#FF0000"/>
    </inkml:brush>
  </inkml:definitions>
  <inkml:trace contextRef="#ctx0" brushRef="#br0">12644 11450 304 0,'-4'-11'316'0,"1"2"-74"0,1 0-48 16,1 3-4-16,-1-1-49 0,4 0-15 15,-2 7-26-15,0 0-17 0,0-4-24 0,0 4-5 16,0-7-79-16,11-3 4 0,-9 8-86 0,2 0-60 15,-2 1-83-15,0 1-86 0,1-2 11 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681411-758E-4F91-8DBC-3818A08B8F17}" type="datetimeFigureOut">
              <a:rPr lang="en-US" smtClean="0"/>
              <a:t>12/5/2021</a:t>
            </a:fld>
            <a:endParaRPr lang="en-US"/>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841C93-E27D-48EA-A644-AABC8DB50DB3}" type="slidenum">
              <a:rPr lang="en-US" smtClean="0"/>
              <a:t>‹#›</a:t>
            </a:fld>
            <a:endParaRPr lang="en-US"/>
          </a:p>
        </p:txBody>
      </p:sp>
    </p:spTree>
    <p:extLst>
      <p:ext uri="{BB962C8B-B14F-4D97-AF65-F5344CB8AC3E}">
        <p14:creationId xmlns:p14="http://schemas.microsoft.com/office/powerpoint/2010/main" val="551872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US"/>
          </a:p>
        </p:txBody>
      </p:sp>
      <p:sp>
        <p:nvSpPr>
          <p:cNvPr id="4" name="Symbol zastępczy numeru slajdu 3"/>
          <p:cNvSpPr>
            <a:spLocks noGrp="1"/>
          </p:cNvSpPr>
          <p:nvPr>
            <p:ph type="sldNum" sz="quarter" idx="10"/>
          </p:nvPr>
        </p:nvSpPr>
        <p:spPr/>
        <p:txBody>
          <a:bodyPr/>
          <a:lstStyle/>
          <a:p>
            <a:fld id="{F1841C93-E27D-48EA-A644-AABC8DB50DB3}" type="slidenum">
              <a:rPr lang="en-US" smtClean="0"/>
              <a:t>1</a:t>
            </a:fld>
            <a:endParaRPr lang="en-US"/>
          </a:p>
        </p:txBody>
      </p:sp>
    </p:spTree>
    <p:extLst>
      <p:ext uri="{BB962C8B-B14F-4D97-AF65-F5344CB8AC3E}">
        <p14:creationId xmlns:p14="http://schemas.microsoft.com/office/powerpoint/2010/main" val="3431689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endParaRPr lang="en-US"/>
          </a:p>
        </p:txBody>
      </p:sp>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endParaRPr lang="en-US"/>
          </a:p>
        </p:txBody>
      </p:sp>
      <p:sp>
        <p:nvSpPr>
          <p:cNvPr id="4" name="Symbol zastępczy daty 3"/>
          <p:cNvSpPr>
            <a:spLocks noGrp="1"/>
          </p:cNvSpPr>
          <p:nvPr>
            <p:ph type="dt" sz="half" idx="10"/>
          </p:nvPr>
        </p:nvSpPr>
        <p:spPr/>
        <p:txBody>
          <a:bodyPr/>
          <a:lstStyle/>
          <a:p>
            <a:fld id="{A0B5F22D-9104-43CD-893A-6630899285AC}" type="datetime1">
              <a:rPr lang="en-US" smtClean="0"/>
              <a:t>12/5/2021</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1522563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endParaRPr lang="en-US"/>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daty 3"/>
          <p:cNvSpPr>
            <a:spLocks noGrp="1"/>
          </p:cNvSpPr>
          <p:nvPr>
            <p:ph type="dt" sz="half" idx="10"/>
          </p:nvPr>
        </p:nvSpPr>
        <p:spPr/>
        <p:txBody>
          <a:bodyPr/>
          <a:lstStyle/>
          <a:p>
            <a:fld id="{42F1952A-ECA5-4E74-9D21-8C5633D0C0F6}" type="datetime1">
              <a:rPr lang="en-US" smtClean="0"/>
              <a:t>12/5/2021</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3902377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endParaRPr lang="en-US"/>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daty 3"/>
          <p:cNvSpPr>
            <a:spLocks noGrp="1"/>
          </p:cNvSpPr>
          <p:nvPr>
            <p:ph type="dt" sz="half" idx="10"/>
          </p:nvPr>
        </p:nvSpPr>
        <p:spPr/>
        <p:txBody>
          <a:bodyPr/>
          <a:lstStyle/>
          <a:p>
            <a:fld id="{8ACA3ABA-9597-4ED8-A3DF-D58660BA3CD9}" type="datetime1">
              <a:rPr lang="en-US" smtClean="0"/>
              <a:t>12/5/2021</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3588808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endParaRPr lang="en-US"/>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daty 3"/>
          <p:cNvSpPr>
            <a:spLocks noGrp="1"/>
          </p:cNvSpPr>
          <p:nvPr>
            <p:ph type="dt" sz="half" idx="10"/>
          </p:nvPr>
        </p:nvSpPr>
        <p:spPr/>
        <p:txBody>
          <a:bodyPr/>
          <a:lstStyle/>
          <a:p>
            <a:fld id="{C5CD6217-8FF4-4421-B56C-2E1DAFAED0C0}" type="datetime1">
              <a:rPr lang="en-US" smtClean="0"/>
              <a:t>12/5/2021</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3106304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endParaRPr lang="en-US"/>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7AE30BCF-369C-452D-A2A3-19A0745DC1CD}" type="datetime1">
              <a:rPr lang="en-US" smtClean="0"/>
              <a:t>12/5/2021</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970546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endParaRPr lang="en-US"/>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5" name="Symbol zastępczy daty 4"/>
          <p:cNvSpPr>
            <a:spLocks noGrp="1"/>
          </p:cNvSpPr>
          <p:nvPr>
            <p:ph type="dt" sz="half" idx="10"/>
          </p:nvPr>
        </p:nvSpPr>
        <p:spPr/>
        <p:txBody>
          <a:bodyPr/>
          <a:lstStyle/>
          <a:p>
            <a:fld id="{444E7283-51AC-472C-B8CC-0AB15EB79745}" type="datetime1">
              <a:rPr lang="en-US" smtClean="0"/>
              <a:t>12/5/2021</a:t>
            </a:fld>
            <a:endParaRPr lang="en-US"/>
          </a:p>
        </p:txBody>
      </p:sp>
      <p:sp>
        <p:nvSpPr>
          <p:cNvPr id="6" name="Symbol zastępczy stopki 5"/>
          <p:cNvSpPr>
            <a:spLocks noGrp="1"/>
          </p:cNvSpPr>
          <p:nvPr>
            <p:ph type="ftr" sz="quarter" idx="11"/>
          </p:nvPr>
        </p:nvSpPr>
        <p:spPr/>
        <p:txBody>
          <a:bodyPr/>
          <a:lstStyle/>
          <a:p>
            <a:endParaRPr lang="en-US"/>
          </a:p>
        </p:txBody>
      </p:sp>
      <p:sp>
        <p:nvSpPr>
          <p:cNvPr id="7" name="Symbol zastępczy numeru slajdu 6"/>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3599337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endParaRPr lang="en-US"/>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7" name="Symbol zastępczy daty 6"/>
          <p:cNvSpPr>
            <a:spLocks noGrp="1"/>
          </p:cNvSpPr>
          <p:nvPr>
            <p:ph type="dt" sz="half" idx="10"/>
          </p:nvPr>
        </p:nvSpPr>
        <p:spPr/>
        <p:txBody>
          <a:bodyPr/>
          <a:lstStyle/>
          <a:p>
            <a:fld id="{19C918B1-178A-4448-85BF-E34B229805A9}" type="datetime1">
              <a:rPr lang="en-US" smtClean="0"/>
              <a:t>12/5/2021</a:t>
            </a:fld>
            <a:endParaRPr lang="en-US"/>
          </a:p>
        </p:txBody>
      </p:sp>
      <p:sp>
        <p:nvSpPr>
          <p:cNvPr id="8" name="Symbol zastępczy stopki 7"/>
          <p:cNvSpPr>
            <a:spLocks noGrp="1"/>
          </p:cNvSpPr>
          <p:nvPr>
            <p:ph type="ftr" sz="quarter" idx="11"/>
          </p:nvPr>
        </p:nvSpPr>
        <p:spPr/>
        <p:txBody>
          <a:bodyPr/>
          <a:lstStyle/>
          <a:p>
            <a:endParaRPr lang="en-US"/>
          </a:p>
        </p:txBody>
      </p:sp>
      <p:sp>
        <p:nvSpPr>
          <p:cNvPr id="9" name="Symbol zastępczy numeru slajdu 8"/>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4150859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endParaRPr lang="en-US"/>
          </a:p>
        </p:txBody>
      </p:sp>
      <p:sp>
        <p:nvSpPr>
          <p:cNvPr id="3" name="Symbol zastępczy daty 2"/>
          <p:cNvSpPr>
            <a:spLocks noGrp="1"/>
          </p:cNvSpPr>
          <p:nvPr>
            <p:ph type="dt" sz="half" idx="10"/>
          </p:nvPr>
        </p:nvSpPr>
        <p:spPr/>
        <p:txBody>
          <a:bodyPr/>
          <a:lstStyle/>
          <a:p>
            <a:fld id="{72924921-4438-446D-A025-B469EFEFC8C0}" type="datetime1">
              <a:rPr lang="en-US" smtClean="0"/>
              <a:t>12/5/2021</a:t>
            </a:fld>
            <a:endParaRPr lang="en-US"/>
          </a:p>
        </p:txBody>
      </p:sp>
      <p:sp>
        <p:nvSpPr>
          <p:cNvPr id="4" name="Symbol zastępczy stopki 3"/>
          <p:cNvSpPr>
            <a:spLocks noGrp="1"/>
          </p:cNvSpPr>
          <p:nvPr>
            <p:ph type="ftr" sz="quarter" idx="11"/>
          </p:nvPr>
        </p:nvSpPr>
        <p:spPr/>
        <p:txBody>
          <a:bodyPr/>
          <a:lstStyle/>
          <a:p>
            <a:endParaRPr lang="en-US"/>
          </a:p>
        </p:txBody>
      </p:sp>
      <p:sp>
        <p:nvSpPr>
          <p:cNvPr id="5" name="Symbol zastępczy numeru slajdu 4"/>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1995213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446C8B05-0F7C-4D01-AB24-F26FF9BFDA8A}" type="datetime1">
              <a:rPr lang="en-US" smtClean="0"/>
              <a:t>12/5/2021</a:t>
            </a:fld>
            <a:endParaRPr lang="en-US"/>
          </a:p>
        </p:txBody>
      </p:sp>
      <p:sp>
        <p:nvSpPr>
          <p:cNvPr id="3" name="Symbol zastępczy stopki 2"/>
          <p:cNvSpPr>
            <a:spLocks noGrp="1"/>
          </p:cNvSpPr>
          <p:nvPr>
            <p:ph type="ftr" sz="quarter" idx="11"/>
          </p:nvPr>
        </p:nvSpPr>
        <p:spPr/>
        <p:txBody>
          <a:bodyPr/>
          <a:lstStyle/>
          <a:p>
            <a:endParaRPr lang="en-US"/>
          </a:p>
        </p:txBody>
      </p:sp>
      <p:sp>
        <p:nvSpPr>
          <p:cNvPr id="4" name="Symbol zastępczy numeru slajdu 3"/>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3757247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US"/>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45BEFB73-C704-47C3-898B-46CA64715295}" type="datetime1">
              <a:rPr lang="en-US" smtClean="0"/>
              <a:t>12/5/2021</a:t>
            </a:fld>
            <a:endParaRPr lang="en-US"/>
          </a:p>
        </p:txBody>
      </p:sp>
      <p:sp>
        <p:nvSpPr>
          <p:cNvPr id="6" name="Symbol zastępczy stopki 5"/>
          <p:cNvSpPr>
            <a:spLocks noGrp="1"/>
          </p:cNvSpPr>
          <p:nvPr>
            <p:ph type="ftr" sz="quarter" idx="11"/>
          </p:nvPr>
        </p:nvSpPr>
        <p:spPr/>
        <p:txBody>
          <a:bodyPr/>
          <a:lstStyle/>
          <a:p>
            <a:endParaRPr lang="en-US"/>
          </a:p>
        </p:txBody>
      </p:sp>
      <p:sp>
        <p:nvSpPr>
          <p:cNvPr id="7" name="Symbol zastępczy numeru slajdu 6"/>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1778878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US"/>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16A36C3F-DD9E-467C-8790-C530E192774B}" type="datetime1">
              <a:rPr lang="en-US" smtClean="0"/>
              <a:t>12/5/2021</a:t>
            </a:fld>
            <a:endParaRPr lang="en-US"/>
          </a:p>
        </p:txBody>
      </p:sp>
      <p:sp>
        <p:nvSpPr>
          <p:cNvPr id="6" name="Symbol zastępczy stopki 5"/>
          <p:cNvSpPr>
            <a:spLocks noGrp="1"/>
          </p:cNvSpPr>
          <p:nvPr>
            <p:ph type="ftr" sz="quarter" idx="11"/>
          </p:nvPr>
        </p:nvSpPr>
        <p:spPr/>
        <p:txBody>
          <a:bodyPr/>
          <a:lstStyle/>
          <a:p>
            <a:endParaRPr lang="en-US"/>
          </a:p>
        </p:txBody>
      </p:sp>
      <p:sp>
        <p:nvSpPr>
          <p:cNvPr id="7" name="Symbol zastępczy numeru slajdu 6"/>
          <p:cNvSpPr>
            <a:spLocks noGrp="1"/>
          </p:cNvSpPr>
          <p:nvPr>
            <p:ph type="sldNum" sz="quarter" idx="12"/>
          </p:nvPr>
        </p:nvSpPr>
        <p:spPr/>
        <p:txBody>
          <a:bodyPr/>
          <a:lstStyle/>
          <a:p>
            <a:fld id="{CAE4EF79-C2F8-4C97-AA5A-AB76D3E26491}" type="slidenum">
              <a:rPr lang="en-US" smtClean="0"/>
              <a:t>‹#›</a:t>
            </a:fld>
            <a:endParaRPr lang="en-US"/>
          </a:p>
        </p:txBody>
      </p:sp>
    </p:spTree>
    <p:extLst>
      <p:ext uri="{BB962C8B-B14F-4D97-AF65-F5344CB8AC3E}">
        <p14:creationId xmlns:p14="http://schemas.microsoft.com/office/powerpoint/2010/main" val="959130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endParaRPr lang="en-US"/>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5B91A2-EE12-47CB-A9DE-E9E30A5D7E3E}" type="datetime1">
              <a:rPr lang="en-US" smtClean="0"/>
              <a:t>12/5/2021</a:t>
            </a:fld>
            <a:endParaRPr lang="en-US"/>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E4EF79-C2F8-4C97-AA5A-AB76D3E26491}" type="slidenum">
              <a:rPr lang="en-US" smtClean="0"/>
              <a:t>‹#›</a:t>
            </a:fld>
            <a:endParaRPr lang="en-US"/>
          </a:p>
        </p:txBody>
      </p:sp>
    </p:spTree>
    <p:extLst>
      <p:ext uri="{BB962C8B-B14F-4D97-AF65-F5344CB8AC3E}">
        <p14:creationId xmlns:p14="http://schemas.microsoft.com/office/powerpoint/2010/main" val="3178364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dirty="0" err="1"/>
              <a:t>Corporate</a:t>
            </a:r>
            <a:r>
              <a:rPr lang="pl-PL" dirty="0"/>
              <a:t> Finance</a:t>
            </a:r>
            <a:endParaRPr lang="en-US" dirty="0"/>
          </a:p>
        </p:txBody>
      </p:sp>
      <p:sp>
        <p:nvSpPr>
          <p:cNvPr id="3" name="Podtytuł 2"/>
          <p:cNvSpPr>
            <a:spLocks noGrp="1"/>
          </p:cNvSpPr>
          <p:nvPr>
            <p:ph type="subTitle" idx="1"/>
          </p:nvPr>
        </p:nvSpPr>
        <p:spPr/>
        <p:txBody>
          <a:bodyPr/>
          <a:lstStyle/>
          <a:p>
            <a:r>
              <a:rPr lang="pl-PL" dirty="0"/>
              <a:t>CFA 3</a:t>
            </a:r>
          </a:p>
          <a:p>
            <a:r>
              <a:rPr lang="pl-PL" dirty="0"/>
              <a:t>COST OF CAPITAL</a:t>
            </a:r>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1</a:t>
            </a:fld>
            <a:endParaRPr lang="en-US"/>
          </a:p>
        </p:txBody>
      </p:sp>
    </p:spTree>
    <p:extLst>
      <p:ext uri="{BB962C8B-B14F-4D97-AF65-F5344CB8AC3E}">
        <p14:creationId xmlns:p14="http://schemas.microsoft.com/office/powerpoint/2010/main" val="3944698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Applying the Cost of Capital to Capital Budgeting and Security Valuation</a:t>
            </a:r>
          </a:p>
        </p:txBody>
      </p:sp>
      <p:sp>
        <p:nvSpPr>
          <p:cNvPr id="3" name="Symbol zastępczy zawartości 2"/>
          <p:cNvSpPr>
            <a:spLocks noGrp="1"/>
          </p:cNvSpPr>
          <p:nvPr>
            <p:ph idx="1"/>
          </p:nvPr>
        </p:nvSpPr>
        <p:spPr/>
        <p:txBody>
          <a:bodyPr/>
          <a:lstStyle/>
          <a:p>
            <a:r>
              <a:rPr lang="en-US" dirty="0"/>
              <a:t>A company’s marginal cost of capital may increase when additional capital is raised. </a:t>
            </a:r>
            <a:endParaRPr lang="pl-PL" dirty="0"/>
          </a:p>
          <a:p>
            <a:r>
              <a:rPr lang="en-US" dirty="0"/>
              <a:t>Similarly, the return on investment decreases as a company invests in additional opportunities. </a:t>
            </a:r>
            <a:endParaRPr lang="pl-PL" dirty="0"/>
          </a:p>
          <a:p>
            <a:r>
              <a:rPr lang="en-US" dirty="0"/>
              <a:t>Assume a company has borrowed money from a bank for a project. </a:t>
            </a:r>
            <a:endParaRPr lang="pl-PL" dirty="0"/>
          </a:p>
          <a:p>
            <a:r>
              <a:rPr lang="en-US" dirty="0"/>
              <a:t>When it</a:t>
            </a:r>
            <a:r>
              <a:rPr lang="pl-PL" dirty="0"/>
              <a:t> </a:t>
            </a:r>
            <a:r>
              <a:rPr lang="en-US" dirty="0"/>
              <a:t>borrows additional money, the cost of capital increases as the riskiness of the company or the investment goes up.</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10</a:t>
            </a:fld>
            <a:endParaRPr lang="en-US"/>
          </a:p>
        </p:txBody>
      </p:sp>
    </p:spTree>
    <p:extLst>
      <p:ext uri="{BB962C8B-B14F-4D97-AF65-F5344CB8AC3E}">
        <p14:creationId xmlns:p14="http://schemas.microsoft.com/office/powerpoint/2010/main" val="1316375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10184" y="1"/>
            <a:ext cx="10515600" cy="548640"/>
          </a:xfrm>
        </p:spPr>
        <p:txBody>
          <a:bodyPr>
            <a:noAutofit/>
          </a:bodyPr>
          <a:lstStyle/>
          <a:p>
            <a:pPr algn="ctr"/>
            <a:r>
              <a:rPr lang="en-US" sz="2800" b="1" dirty="0"/>
              <a:t>Applying the Cost of Capital to Capital Budgeting and Security Valuation</a:t>
            </a:r>
          </a:p>
        </p:txBody>
      </p:sp>
      <p:sp>
        <p:nvSpPr>
          <p:cNvPr id="3" name="Symbol zastępczy zawartości 2"/>
          <p:cNvSpPr>
            <a:spLocks noGrp="1"/>
          </p:cNvSpPr>
          <p:nvPr>
            <p:ph idx="1"/>
          </p:nvPr>
        </p:nvSpPr>
        <p:spPr>
          <a:xfrm>
            <a:off x="0" y="548641"/>
            <a:ext cx="12192000" cy="3702685"/>
          </a:xfrm>
        </p:spPr>
        <p:txBody>
          <a:bodyPr>
            <a:normAutofit lnSpcReduction="10000"/>
          </a:bodyPr>
          <a:lstStyle/>
          <a:p>
            <a:r>
              <a:rPr lang="en-US" dirty="0"/>
              <a:t>This relationship between investment opportunity schedule(IOS) and marginal cost of capital (MCC) is depicted in the graph. The following points can be inferred:</a:t>
            </a:r>
          </a:p>
          <a:p>
            <a:pPr lvl="1"/>
            <a:r>
              <a:rPr lang="en-US" dirty="0"/>
              <a:t>The return on investment is greater than the cost of capital to the left of the optimal point; in this area, it is prudent for the company to borrow more money to invest in</a:t>
            </a:r>
            <a:br>
              <a:rPr lang="en-US" dirty="0"/>
            </a:br>
            <a:r>
              <a:rPr lang="en-US" dirty="0"/>
              <a:t>projects.</a:t>
            </a:r>
          </a:p>
          <a:p>
            <a:pPr lvl="1"/>
            <a:r>
              <a:rPr lang="en-US" dirty="0"/>
              <a:t>The return is less than the cost of capital to the right of the optimal capital budget i.e. in this area; it is not profitable for the company to raise more money.</a:t>
            </a:r>
          </a:p>
          <a:p>
            <a:pPr lvl="1"/>
            <a:r>
              <a:rPr lang="en-US" dirty="0"/>
              <a:t>The optimal capital budget is the amount of capital at which the marginal cost of capital is equal to the marginal return from investing, or the point at which IOS intersects MCC schedule.</a:t>
            </a:r>
          </a:p>
          <a:p>
            <a:pPr marL="0" indent="0">
              <a:buNone/>
            </a:pPr>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11</a:t>
            </a:fld>
            <a:endParaRPr lang="en-US"/>
          </a:p>
        </p:txBody>
      </p:sp>
      <p:pic>
        <p:nvPicPr>
          <p:cNvPr id="5" name="Obraz 4"/>
          <p:cNvPicPr/>
          <p:nvPr/>
        </p:nvPicPr>
        <p:blipFill rotWithShape="1">
          <a:blip r:embed="rId2"/>
          <a:srcRect l="39415" t="50899" r="42020" b="30705"/>
          <a:stretch/>
        </p:blipFill>
        <p:spPr bwMode="auto">
          <a:xfrm>
            <a:off x="2435542" y="3880104"/>
            <a:ext cx="5976938" cy="297789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836313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549275"/>
          </a:xfrm>
        </p:spPr>
        <p:txBody>
          <a:bodyPr>
            <a:normAutofit fontScale="90000"/>
          </a:bodyPr>
          <a:lstStyle/>
          <a:p>
            <a:pPr algn="ctr"/>
            <a:r>
              <a:rPr lang="en-US" sz="4000" dirty="0"/>
              <a:t>How WACC or MCC is used in capital budgeting</a:t>
            </a:r>
          </a:p>
        </p:txBody>
      </p:sp>
      <p:sp>
        <p:nvSpPr>
          <p:cNvPr id="3" name="Symbol zastępczy zawartości 2"/>
          <p:cNvSpPr>
            <a:spLocks noGrp="1"/>
          </p:cNvSpPr>
          <p:nvPr>
            <p:ph idx="1"/>
          </p:nvPr>
        </p:nvSpPr>
        <p:spPr>
          <a:xfrm>
            <a:off x="838200" y="1039240"/>
            <a:ext cx="10515600" cy="5078095"/>
          </a:xfrm>
        </p:spPr>
        <p:txBody>
          <a:bodyPr/>
          <a:lstStyle/>
          <a:p>
            <a:pPr algn="just"/>
            <a:r>
              <a:rPr lang="en-US" dirty="0"/>
              <a:t>WACC or MCC is used as the discount rate to compute NPV for average risk projects.</a:t>
            </a:r>
          </a:p>
          <a:p>
            <a:endParaRPr lang="en-US" dirty="0"/>
          </a:p>
          <a:p>
            <a:r>
              <a:rPr lang="en-US" dirty="0"/>
              <a:t>NPV = present value of inflows - present value of outflows</a:t>
            </a:r>
          </a:p>
          <a:p>
            <a:pPr algn="just"/>
            <a:r>
              <a:rPr lang="en-US" dirty="0"/>
              <a:t>This assumes the target capital structure stays constant and the project has the same risk as that of the company. Adjustments to the cost of capital are necessary when a project differs</a:t>
            </a:r>
            <a:br>
              <a:rPr lang="en-US" dirty="0"/>
            </a:br>
            <a:r>
              <a:rPr lang="en-US" dirty="0"/>
              <a:t>in risk from the average risk of a firm's existing projects. The discount rate should be adjusted upwards for higher risk projects and downwards for lower risk projects.</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12</a:t>
            </a:fld>
            <a:endParaRPr lang="en-US"/>
          </a:p>
        </p:txBody>
      </p:sp>
      <mc:AlternateContent xmlns:mc="http://schemas.openxmlformats.org/markup-compatibility/2006" xmlns:p14="http://schemas.microsoft.com/office/powerpoint/2010/main">
        <mc:Choice Requires="p14">
          <p:contentPart p14:bwMode="auto" r:id="rId2">
            <p14:nvContentPartPr>
              <p14:cNvPr id="5" name="Pismo odręczne 4">
                <a:extLst>
                  <a:ext uri="{FF2B5EF4-FFF2-40B4-BE49-F238E27FC236}">
                    <a16:creationId xmlns:a16="http://schemas.microsoft.com/office/drawing/2014/main" id="{300248E9-38BD-4DDF-9D5B-D7FA1D354093}"/>
                  </a:ext>
                </a:extLst>
              </p14:cNvPr>
              <p14:cNvContentPartPr/>
              <p14:nvPr/>
            </p14:nvContentPartPr>
            <p14:xfrm>
              <a:off x="4547520" y="4094280"/>
              <a:ext cx="9720" cy="28080"/>
            </p14:xfrm>
          </p:contentPart>
        </mc:Choice>
        <mc:Fallback xmlns="">
          <p:pic>
            <p:nvPicPr>
              <p:cNvPr id="5" name="Pismo odręczne 4">
                <a:extLst>
                  <a:ext uri="{FF2B5EF4-FFF2-40B4-BE49-F238E27FC236}">
                    <a16:creationId xmlns:a16="http://schemas.microsoft.com/office/drawing/2014/main" id="{300248E9-38BD-4DDF-9D5B-D7FA1D354093}"/>
                  </a:ext>
                </a:extLst>
              </p:cNvPr>
              <p:cNvPicPr/>
              <p:nvPr/>
            </p:nvPicPr>
            <p:blipFill>
              <a:blip r:embed="rId3"/>
              <a:stretch>
                <a:fillRect/>
              </a:stretch>
            </p:blipFill>
            <p:spPr>
              <a:xfrm>
                <a:off x="4538160" y="4084920"/>
                <a:ext cx="28440" cy="46800"/>
              </a:xfrm>
              <a:prstGeom prst="rect">
                <a:avLst/>
              </a:prstGeom>
            </p:spPr>
          </p:pic>
        </mc:Fallback>
      </mc:AlternateContent>
    </p:spTree>
    <p:extLst>
      <p:ext uri="{BB962C8B-B14F-4D97-AF65-F5344CB8AC3E}">
        <p14:creationId xmlns:p14="http://schemas.microsoft.com/office/powerpoint/2010/main" val="3277368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Costs of the Different Sources of Capital</a:t>
            </a:r>
          </a:p>
        </p:txBody>
      </p:sp>
      <p:sp>
        <p:nvSpPr>
          <p:cNvPr id="3" name="Symbol zastępczy zawartości 2"/>
          <p:cNvSpPr>
            <a:spLocks noGrp="1"/>
          </p:cNvSpPr>
          <p:nvPr>
            <p:ph idx="1"/>
          </p:nvPr>
        </p:nvSpPr>
        <p:spPr/>
        <p:txBody>
          <a:bodyPr/>
          <a:lstStyle/>
          <a:p>
            <a:r>
              <a:rPr lang="en-US" dirty="0"/>
              <a:t>Each source of capital has a different cost because of differences in seniority, contractual commitments, and potential value as a tax shield. </a:t>
            </a:r>
            <a:endParaRPr lang="pl-PL" dirty="0"/>
          </a:p>
          <a:p>
            <a:r>
              <a:rPr lang="en-US" dirty="0"/>
              <a:t>Three primary sources of capital are:</a:t>
            </a:r>
          </a:p>
          <a:p>
            <a:pPr lvl="1"/>
            <a:r>
              <a:rPr lang="en-US" dirty="0"/>
              <a:t>Debt</a:t>
            </a:r>
          </a:p>
          <a:p>
            <a:pPr lvl="1"/>
            <a:r>
              <a:rPr lang="en-US" dirty="0"/>
              <a:t>Preferred equity</a:t>
            </a:r>
          </a:p>
          <a:p>
            <a:pPr lvl="1"/>
            <a:r>
              <a:rPr lang="en-US" dirty="0"/>
              <a:t>Common equity</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13</a:t>
            </a:fld>
            <a:endParaRPr lang="en-US"/>
          </a:p>
        </p:txBody>
      </p:sp>
    </p:spTree>
    <p:extLst>
      <p:ext uri="{BB962C8B-B14F-4D97-AF65-F5344CB8AC3E}">
        <p14:creationId xmlns:p14="http://schemas.microsoft.com/office/powerpoint/2010/main" val="2235550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a:t>Cost</a:t>
            </a:r>
            <a:r>
              <a:rPr lang="pl-PL" dirty="0"/>
              <a:t> of </a:t>
            </a:r>
            <a:r>
              <a:rPr lang="pl-PL" dirty="0" err="1"/>
              <a:t>debt</a:t>
            </a:r>
            <a:r>
              <a:rPr lang="pl-PL" dirty="0"/>
              <a:t> </a:t>
            </a:r>
            <a:r>
              <a:rPr lang="pl-PL" dirty="0" err="1"/>
              <a:t>estimation</a:t>
            </a:r>
            <a:endParaRPr lang="en-US" dirty="0"/>
          </a:p>
        </p:txBody>
      </p:sp>
      <p:sp>
        <p:nvSpPr>
          <p:cNvPr id="3" name="Symbol zastępczy zawartości 2"/>
          <p:cNvSpPr>
            <a:spLocks noGrp="1"/>
          </p:cNvSpPr>
          <p:nvPr>
            <p:ph idx="1"/>
          </p:nvPr>
        </p:nvSpPr>
        <p:spPr/>
        <p:txBody>
          <a:bodyPr/>
          <a:lstStyle/>
          <a:p>
            <a:r>
              <a:rPr lang="pl-PL" dirty="0"/>
              <a:t>The </a:t>
            </a:r>
            <a:r>
              <a:rPr lang="pl-PL" dirty="0" err="1"/>
              <a:t>yield</a:t>
            </a:r>
            <a:r>
              <a:rPr lang="pl-PL" dirty="0"/>
              <a:t> to </a:t>
            </a:r>
            <a:r>
              <a:rPr lang="pl-PL" dirty="0" err="1"/>
              <a:t>maturity</a:t>
            </a:r>
            <a:r>
              <a:rPr lang="pl-PL" dirty="0"/>
              <a:t> </a:t>
            </a:r>
            <a:r>
              <a:rPr lang="pl-PL" dirty="0" err="1"/>
              <a:t>approach</a:t>
            </a:r>
            <a:endParaRPr lang="pl-PL" dirty="0"/>
          </a:p>
          <a:p>
            <a:r>
              <a:rPr lang="pl-PL" dirty="0" err="1"/>
              <a:t>Debt</a:t>
            </a:r>
            <a:r>
              <a:rPr lang="pl-PL" dirty="0"/>
              <a:t> rating </a:t>
            </a:r>
            <a:r>
              <a:rPr lang="pl-PL" dirty="0" err="1"/>
              <a:t>approach</a:t>
            </a:r>
            <a:endParaRPr lang="pl-PL" dirty="0"/>
          </a:p>
          <a:p>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14</a:t>
            </a:fld>
            <a:endParaRPr lang="en-US"/>
          </a:p>
        </p:txBody>
      </p:sp>
    </p:spTree>
    <p:extLst>
      <p:ext uri="{BB962C8B-B14F-4D97-AF65-F5344CB8AC3E}">
        <p14:creationId xmlns:p14="http://schemas.microsoft.com/office/powerpoint/2010/main" val="5042573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a:t>Cost</a:t>
            </a:r>
            <a:r>
              <a:rPr lang="pl-PL" dirty="0"/>
              <a:t> of </a:t>
            </a:r>
            <a:r>
              <a:rPr lang="pl-PL" dirty="0" err="1"/>
              <a:t>debt</a:t>
            </a:r>
            <a:r>
              <a:rPr lang="pl-PL" dirty="0"/>
              <a:t>: </a:t>
            </a:r>
            <a:r>
              <a:rPr lang="pl-PL" dirty="0" err="1"/>
              <a:t>yield</a:t>
            </a:r>
            <a:r>
              <a:rPr lang="pl-PL" dirty="0"/>
              <a:t> to </a:t>
            </a:r>
            <a:r>
              <a:rPr lang="pl-PL" dirty="0" err="1"/>
              <a:t>maturity</a:t>
            </a:r>
            <a:endParaRPr lang="en-US" dirty="0"/>
          </a:p>
        </p:txBody>
      </p:sp>
      <p:sp>
        <p:nvSpPr>
          <p:cNvPr id="3" name="Symbol zastępczy zawartości 2"/>
          <p:cNvSpPr>
            <a:spLocks noGrp="1"/>
          </p:cNvSpPr>
          <p:nvPr>
            <p:ph idx="1"/>
          </p:nvPr>
        </p:nvSpPr>
        <p:spPr>
          <a:xfrm>
            <a:off x="838200" y="3136391"/>
            <a:ext cx="10515600" cy="3040571"/>
          </a:xfrm>
        </p:spPr>
        <p:txBody>
          <a:bodyPr/>
          <a:lstStyle/>
          <a:p>
            <a:r>
              <a:rPr lang="en-US" dirty="0"/>
              <a:t>where</a:t>
            </a:r>
          </a:p>
          <a:p>
            <a:r>
              <a:rPr lang="en-US" dirty="0"/>
              <a:t>P</a:t>
            </a:r>
            <a:r>
              <a:rPr lang="en-US" baseline="-25000" dirty="0"/>
              <a:t>0</a:t>
            </a:r>
            <a:r>
              <a:rPr lang="en-US" dirty="0"/>
              <a:t> = the current market price of the bond</a:t>
            </a:r>
            <a:br>
              <a:rPr lang="en-US" dirty="0"/>
            </a:br>
            <a:r>
              <a:rPr lang="en-US" dirty="0" err="1"/>
              <a:t>PMT</a:t>
            </a:r>
            <a:r>
              <a:rPr lang="en-US" baseline="-25000" dirty="0" err="1"/>
              <a:t>t</a:t>
            </a:r>
            <a:r>
              <a:rPr lang="en-US" dirty="0"/>
              <a:t> = interest payment in period t</a:t>
            </a:r>
            <a:br>
              <a:rPr lang="en-US" dirty="0"/>
            </a:br>
            <a:r>
              <a:rPr lang="en-US" dirty="0" err="1"/>
              <a:t>r</a:t>
            </a:r>
            <a:r>
              <a:rPr lang="en-US" baseline="-25000" dirty="0" err="1"/>
              <a:t>d</a:t>
            </a:r>
            <a:r>
              <a:rPr lang="en-US" dirty="0"/>
              <a:t> = the yield to maturity</a:t>
            </a:r>
            <a:br>
              <a:rPr lang="en-US" dirty="0"/>
            </a:br>
            <a:r>
              <a:rPr lang="en-US" dirty="0"/>
              <a:t>n = number of periods remaining to maturity</a:t>
            </a:r>
            <a:br>
              <a:rPr lang="en-US" dirty="0"/>
            </a:br>
            <a:r>
              <a:rPr lang="en-US" dirty="0"/>
              <a:t>FV = maturity value of the bond</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15</a:t>
            </a:fld>
            <a:endParaRPr lang="en-US"/>
          </a:p>
        </p:txBody>
      </p:sp>
      <mc:AlternateContent xmlns:mc="http://schemas.openxmlformats.org/markup-compatibility/2006" xmlns:a14="http://schemas.microsoft.com/office/drawing/2010/main">
        <mc:Choice Requires="a14">
          <p:sp>
            <p:nvSpPr>
              <p:cNvPr id="5" name="Prostokąt 4"/>
              <p:cNvSpPr/>
              <p:nvPr/>
            </p:nvSpPr>
            <p:spPr>
              <a:xfrm>
                <a:off x="2725056" y="1524681"/>
                <a:ext cx="5264390" cy="143539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rPr>
                          </m:ctrlPr>
                        </m:sSubPr>
                        <m:e>
                          <m:r>
                            <a:rPr lang="en-US" sz="2800" i="1">
                              <a:latin typeface="Cambria Math" panose="02040503050406030204" pitchFamily="18" charset="0"/>
                            </a:rPr>
                            <m:t>𝑃</m:t>
                          </m:r>
                        </m:e>
                        <m:sub>
                          <m:r>
                            <a:rPr lang="en-US" sz="2800" i="0">
                              <a:latin typeface="Cambria Math" panose="02040503050406030204" pitchFamily="18" charset="0"/>
                            </a:rPr>
                            <m:t>0</m:t>
                          </m:r>
                        </m:sub>
                      </m:sSub>
                      <m:r>
                        <a:rPr lang="en-US" sz="2800" i="0">
                          <a:latin typeface="Cambria Math" panose="02040503050406030204" pitchFamily="18" charset="0"/>
                        </a:rPr>
                        <m:t>=</m:t>
                      </m:r>
                      <m:nary>
                        <m:naryPr>
                          <m:chr m:val="∑"/>
                          <m:limLoc m:val="undOvr"/>
                          <m:ctrlPr>
                            <a:rPr lang="en-US" sz="2800" i="1">
                              <a:latin typeface="Cambria Math" panose="02040503050406030204" pitchFamily="18" charset="0"/>
                            </a:rPr>
                          </m:ctrlPr>
                        </m:naryPr>
                        <m:sub>
                          <m:r>
                            <a:rPr lang="en-US" sz="2800" i="1">
                              <a:latin typeface="Cambria Math" panose="02040503050406030204" pitchFamily="18" charset="0"/>
                            </a:rPr>
                            <m:t>𝑡</m:t>
                          </m:r>
                          <m:r>
                            <a:rPr lang="en-US" sz="2800" i="0">
                              <a:latin typeface="Cambria Math" panose="02040503050406030204" pitchFamily="18" charset="0"/>
                            </a:rPr>
                            <m:t>=1</m:t>
                          </m:r>
                        </m:sub>
                        <m:sup>
                          <m:r>
                            <a:rPr lang="en-US" sz="2800" i="1">
                              <a:latin typeface="Cambria Math" panose="02040503050406030204" pitchFamily="18" charset="0"/>
                            </a:rPr>
                            <m:t>𝑛</m:t>
                          </m:r>
                        </m:sup>
                        <m:e>
                          <m:d>
                            <m:dPr>
                              <m:begChr m:val="["/>
                              <m:endChr m:val="]"/>
                              <m:ctrlPr>
                                <a:rPr lang="en-US" sz="2800" i="1">
                                  <a:latin typeface="Cambria Math" panose="02040503050406030204" pitchFamily="18" charset="0"/>
                                </a:rPr>
                              </m:ctrlPr>
                            </m:dPr>
                            <m:e>
                              <m:f>
                                <m:fPr>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𝑃𝑀𝑇</m:t>
                                      </m:r>
                                    </m:e>
                                    <m:sub>
                                      <m:r>
                                        <a:rPr lang="en-US" sz="2800" i="1">
                                          <a:latin typeface="Cambria Math" panose="02040503050406030204" pitchFamily="18" charset="0"/>
                                        </a:rPr>
                                        <m:t>𝑡</m:t>
                                      </m:r>
                                    </m:sub>
                                  </m:sSub>
                                </m:num>
                                <m:den>
                                  <m:sSup>
                                    <m:sSupPr>
                                      <m:ctrlPr>
                                        <a:rPr lang="en-US" sz="2800" i="1">
                                          <a:latin typeface="Cambria Math" panose="02040503050406030204" pitchFamily="18" charset="0"/>
                                        </a:rPr>
                                      </m:ctrlPr>
                                    </m:sSupPr>
                                    <m:e>
                                      <m:d>
                                        <m:dPr>
                                          <m:ctrlPr>
                                            <a:rPr lang="en-US" sz="2800" i="1">
                                              <a:latin typeface="Cambria Math" panose="02040503050406030204" pitchFamily="18" charset="0"/>
                                            </a:rPr>
                                          </m:ctrlPr>
                                        </m:dPr>
                                        <m:e>
                                          <m:r>
                                            <a:rPr lang="en-US" sz="2800" i="0">
                                              <a:latin typeface="Cambria Math" panose="02040503050406030204" pitchFamily="18" charset="0"/>
                                            </a:rPr>
                                            <m:t>1+</m:t>
                                          </m:r>
                                          <m:f>
                                            <m:fPr>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𝑟</m:t>
                                                  </m:r>
                                                </m:e>
                                                <m:sub>
                                                  <m:r>
                                                    <a:rPr lang="en-US" sz="2800" i="1">
                                                      <a:latin typeface="Cambria Math" panose="02040503050406030204" pitchFamily="18" charset="0"/>
                                                    </a:rPr>
                                                    <m:t>𝑑</m:t>
                                                  </m:r>
                                                </m:sub>
                                              </m:sSub>
                                            </m:num>
                                            <m:den>
                                              <m:r>
                                                <a:rPr lang="en-US" sz="2800" i="0">
                                                  <a:latin typeface="Cambria Math" panose="02040503050406030204" pitchFamily="18" charset="0"/>
                                                </a:rPr>
                                                <m:t>2</m:t>
                                              </m:r>
                                            </m:den>
                                          </m:f>
                                        </m:e>
                                      </m:d>
                                    </m:e>
                                    <m:sup>
                                      <m:r>
                                        <a:rPr lang="en-US" sz="2800" i="1">
                                          <a:latin typeface="Cambria Math" panose="02040503050406030204" pitchFamily="18" charset="0"/>
                                        </a:rPr>
                                        <m:t>𝑡</m:t>
                                      </m:r>
                                    </m:sup>
                                  </m:sSup>
                                </m:den>
                              </m:f>
                            </m:e>
                          </m:d>
                        </m:e>
                      </m:nary>
                      <m:r>
                        <a:rPr lang="en-US" sz="2800" i="0">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𝐹𝑉</m:t>
                          </m:r>
                        </m:num>
                        <m:den>
                          <m:sSup>
                            <m:sSupPr>
                              <m:ctrlPr>
                                <a:rPr lang="en-US" sz="2800" i="1">
                                  <a:latin typeface="Cambria Math" panose="02040503050406030204" pitchFamily="18" charset="0"/>
                                </a:rPr>
                              </m:ctrlPr>
                            </m:sSupPr>
                            <m:e>
                              <m:d>
                                <m:dPr>
                                  <m:ctrlPr>
                                    <a:rPr lang="en-US" sz="2800" i="1">
                                      <a:latin typeface="Cambria Math" panose="02040503050406030204" pitchFamily="18" charset="0"/>
                                    </a:rPr>
                                  </m:ctrlPr>
                                </m:dPr>
                                <m:e>
                                  <m:r>
                                    <a:rPr lang="en-US" sz="2800" i="0">
                                      <a:latin typeface="Cambria Math" panose="02040503050406030204" pitchFamily="18" charset="0"/>
                                    </a:rPr>
                                    <m:t>1+</m:t>
                                  </m:r>
                                  <m:f>
                                    <m:fPr>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𝑟</m:t>
                                          </m:r>
                                        </m:e>
                                        <m:sub>
                                          <m:r>
                                            <a:rPr lang="en-US" sz="2800" i="1">
                                              <a:latin typeface="Cambria Math" panose="02040503050406030204" pitchFamily="18" charset="0"/>
                                            </a:rPr>
                                            <m:t>𝑑</m:t>
                                          </m:r>
                                        </m:sub>
                                      </m:sSub>
                                    </m:num>
                                    <m:den>
                                      <m:r>
                                        <a:rPr lang="en-US" sz="2800" i="0">
                                          <a:latin typeface="Cambria Math" panose="02040503050406030204" pitchFamily="18" charset="0"/>
                                        </a:rPr>
                                        <m:t>2</m:t>
                                      </m:r>
                                    </m:den>
                                  </m:f>
                                </m:e>
                              </m:d>
                            </m:e>
                            <m:sup>
                              <m:r>
                                <a:rPr lang="en-US" sz="2800" i="1">
                                  <a:latin typeface="Cambria Math" panose="02040503050406030204" pitchFamily="18" charset="0"/>
                                </a:rPr>
                                <m:t>𝑛</m:t>
                              </m:r>
                            </m:sup>
                          </m:sSup>
                        </m:den>
                      </m:f>
                    </m:oMath>
                  </m:oMathPara>
                </a14:m>
                <a:endParaRPr lang="en-US" sz="2800" dirty="0"/>
              </a:p>
            </p:txBody>
          </p:sp>
        </mc:Choice>
        <mc:Fallback xmlns="">
          <p:sp>
            <p:nvSpPr>
              <p:cNvPr id="5" name="Prostokąt 4"/>
              <p:cNvSpPr>
                <a:spLocks noRot="1" noChangeAspect="1" noMove="1" noResize="1" noEditPoints="1" noAdjustHandles="1" noChangeArrowheads="1" noChangeShapeType="1" noTextEdit="1"/>
              </p:cNvSpPr>
              <p:nvPr/>
            </p:nvSpPr>
            <p:spPr>
              <a:xfrm>
                <a:off x="2725056" y="1524681"/>
                <a:ext cx="5264390" cy="1435393"/>
              </a:xfrm>
              <a:prstGeom prst="rect">
                <a:avLst/>
              </a:prstGeo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696474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a:t>Cost</a:t>
            </a:r>
            <a:r>
              <a:rPr lang="pl-PL" dirty="0"/>
              <a:t> of </a:t>
            </a:r>
            <a:r>
              <a:rPr lang="pl-PL" dirty="0" err="1"/>
              <a:t>debt</a:t>
            </a:r>
            <a:r>
              <a:rPr lang="pl-PL" dirty="0"/>
              <a:t>: </a:t>
            </a:r>
            <a:r>
              <a:rPr lang="pl-PL" dirty="0" err="1"/>
              <a:t>yield</a:t>
            </a:r>
            <a:r>
              <a:rPr lang="pl-PL" dirty="0"/>
              <a:t> to </a:t>
            </a:r>
            <a:r>
              <a:rPr lang="pl-PL" dirty="0" err="1"/>
              <a:t>maturity</a:t>
            </a:r>
            <a:endParaRPr lang="en-US" dirty="0"/>
          </a:p>
        </p:txBody>
      </p:sp>
      <p:sp>
        <p:nvSpPr>
          <p:cNvPr id="3" name="Symbol zastępczy zawartości 2"/>
          <p:cNvSpPr>
            <a:spLocks noGrp="1"/>
          </p:cNvSpPr>
          <p:nvPr>
            <p:ph idx="1"/>
          </p:nvPr>
        </p:nvSpPr>
        <p:spPr>
          <a:xfrm>
            <a:off x="219456" y="1825624"/>
            <a:ext cx="11612880" cy="4648327"/>
          </a:xfrm>
        </p:spPr>
        <p:txBody>
          <a:bodyPr>
            <a:normAutofit fontScale="77500" lnSpcReduction="20000"/>
          </a:bodyPr>
          <a:lstStyle/>
          <a:p>
            <a:r>
              <a:rPr lang="en-US" dirty="0"/>
              <a:t>A company issues a 10-year, 8% semi-annual coupon bond. Upon issuance, the bond sells for $980. If the marginal tax rate is 30%, what is the after-tax cost of debt?</a:t>
            </a:r>
            <a:endParaRPr lang="pl-PL" dirty="0"/>
          </a:p>
          <a:p>
            <a:endParaRPr lang="en-US" dirty="0"/>
          </a:p>
          <a:p>
            <a:r>
              <a:rPr lang="en-US" dirty="0"/>
              <a:t>Solution:</a:t>
            </a:r>
          </a:p>
          <a:p>
            <a:r>
              <a:rPr lang="en-US" dirty="0"/>
              <a:t>First, calculate the before-tax cost of debt by entering the following values:</a:t>
            </a:r>
          </a:p>
          <a:p>
            <a:r>
              <a:rPr lang="en-US" dirty="0"/>
              <a:t>N = 20 because it is a semi-annual coupon bond, so there are 10 x 2 = 20 periods.</a:t>
            </a:r>
          </a:p>
          <a:p>
            <a:r>
              <a:rPr lang="en-US" dirty="0"/>
              <a:t>PV = -980; the price at which the bond is current selling</a:t>
            </a:r>
          </a:p>
          <a:p>
            <a:r>
              <a:rPr lang="en-US" dirty="0"/>
              <a:t>FV = 1000; the face value of the bond that will be repaid at maturity (the face value of the bond is not explicitly given but assume it is the nearest round figure.)</a:t>
            </a:r>
          </a:p>
          <a:p>
            <a:r>
              <a:rPr lang="en-US" dirty="0"/>
              <a:t>PMT = (0.08/2) * 1000 = 40 (Coupons are always paid on the face value)</a:t>
            </a:r>
          </a:p>
          <a:p>
            <a:r>
              <a:rPr lang="en-US" dirty="0"/>
              <a:t>Compute l/Y = 4.15 %</a:t>
            </a:r>
          </a:p>
          <a:p>
            <a:r>
              <a:rPr lang="en-US" dirty="0"/>
              <a:t>Annual I/Y = 4.15 x 2 = 8.30 = before-tax cost of debt</a:t>
            </a:r>
          </a:p>
          <a:p>
            <a:r>
              <a:rPr lang="en-US" dirty="0"/>
              <a:t>After-tax cost of debt = 8.30 (1 - 0.3) = 5.8%</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16</a:t>
            </a:fld>
            <a:endParaRPr lang="en-US"/>
          </a:p>
        </p:txBody>
      </p:sp>
    </p:spTree>
    <p:extLst>
      <p:ext uri="{BB962C8B-B14F-4D97-AF65-F5344CB8AC3E}">
        <p14:creationId xmlns:p14="http://schemas.microsoft.com/office/powerpoint/2010/main" val="1170333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5776668" cy="639129"/>
          </a:xfrm>
        </p:spPr>
        <p:txBody>
          <a:bodyPr>
            <a:normAutofit fontScale="90000"/>
          </a:bodyPr>
          <a:lstStyle/>
          <a:p>
            <a:r>
              <a:rPr lang="pl-PL" dirty="0" err="1"/>
              <a:t>Cost</a:t>
            </a:r>
            <a:r>
              <a:rPr lang="pl-PL" dirty="0"/>
              <a:t> of </a:t>
            </a:r>
            <a:r>
              <a:rPr lang="pl-PL" dirty="0" err="1"/>
              <a:t>debt</a:t>
            </a:r>
            <a:r>
              <a:rPr lang="pl-PL" dirty="0"/>
              <a:t> YTM: </a:t>
            </a:r>
            <a:r>
              <a:rPr lang="pl-PL" dirty="0" err="1"/>
              <a:t>example</a:t>
            </a:r>
            <a:endParaRPr lang="en-US" dirty="0"/>
          </a:p>
        </p:txBody>
      </p:sp>
      <p:pic>
        <p:nvPicPr>
          <p:cNvPr id="5" name="Symbol zastępczy zawartości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37430" y="143685"/>
            <a:ext cx="3072384" cy="1734993"/>
          </a:xfrm>
        </p:spPr>
      </p:pic>
      <p:sp>
        <p:nvSpPr>
          <p:cNvPr id="4" name="Symbol zastępczy numeru slajdu 3"/>
          <p:cNvSpPr>
            <a:spLocks noGrp="1"/>
          </p:cNvSpPr>
          <p:nvPr>
            <p:ph type="sldNum" sz="quarter" idx="12"/>
          </p:nvPr>
        </p:nvSpPr>
        <p:spPr/>
        <p:txBody>
          <a:bodyPr/>
          <a:lstStyle/>
          <a:p>
            <a:fld id="{CAE4EF79-C2F8-4C97-AA5A-AB76D3E26491}" type="slidenum">
              <a:rPr lang="en-US" smtClean="0"/>
              <a:t>17</a:t>
            </a:fld>
            <a:endParaRPr lang="en-US"/>
          </a:p>
        </p:txBody>
      </p:sp>
      <p:sp>
        <p:nvSpPr>
          <p:cNvPr id="9" name="Prostokąt 8"/>
          <p:cNvSpPr/>
          <p:nvPr/>
        </p:nvSpPr>
        <p:spPr>
          <a:xfrm>
            <a:off x="6823624" y="5710019"/>
            <a:ext cx="4265783" cy="646331"/>
          </a:xfrm>
          <a:prstGeom prst="rect">
            <a:avLst/>
          </a:prstGeom>
        </p:spPr>
        <p:txBody>
          <a:bodyPr wrap="none">
            <a:spAutoFit/>
          </a:bodyPr>
          <a:lstStyle/>
          <a:p>
            <a:r>
              <a:rPr lang="pl-PL" dirty="0">
                <a:solidFill>
                  <a:srgbClr val="FF0000"/>
                </a:solidFill>
              </a:rPr>
              <a:t>Financial </a:t>
            </a:r>
            <a:r>
              <a:rPr lang="pl-PL" dirty="0" err="1">
                <a:solidFill>
                  <a:srgbClr val="FF0000"/>
                </a:solidFill>
              </a:rPr>
              <a:t>calculator</a:t>
            </a:r>
            <a:r>
              <a:rPr lang="pl-PL" dirty="0">
                <a:solidFill>
                  <a:srgbClr val="FF0000"/>
                </a:solidFill>
              </a:rPr>
              <a:t>: 8,3%</a:t>
            </a:r>
          </a:p>
          <a:p>
            <a:r>
              <a:rPr lang="en-US" dirty="0">
                <a:solidFill>
                  <a:srgbClr val="FF0000"/>
                </a:solidFill>
              </a:rPr>
              <a:t>After-tax cost of debt = 8.30 (1 - 0.3) = 5.8%</a:t>
            </a:r>
          </a:p>
        </p:txBody>
      </p:sp>
      <p:pic>
        <p:nvPicPr>
          <p:cNvPr id="12" name="Obraz 11"/>
          <p:cNvPicPr>
            <a:picLocks noChangeAspect="1"/>
          </p:cNvPicPr>
          <p:nvPr/>
        </p:nvPicPr>
        <p:blipFill rotWithShape="1">
          <a:blip r:embed="rId3"/>
          <a:srcRect l="666" t="5756" r="583" b="-1"/>
          <a:stretch/>
        </p:blipFill>
        <p:spPr>
          <a:xfrm>
            <a:off x="5742432" y="4008172"/>
            <a:ext cx="6199632" cy="574509"/>
          </a:xfrm>
          <a:prstGeom prst="rect">
            <a:avLst/>
          </a:prstGeom>
        </p:spPr>
      </p:pic>
      <p:graphicFrame>
        <p:nvGraphicFramePr>
          <p:cNvPr id="13" name="Tabela 12"/>
          <p:cNvGraphicFramePr>
            <a:graphicFrameLocks noGrp="1"/>
          </p:cNvGraphicFramePr>
          <p:nvPr>
            <p:extLst>
              <p:ext uri="{D42A27DB-BD31-4B8C-83A1-F6EECF244321}">
                <p14:modId xmlns:p14="http://schemas.microsoft.com/office/powerpoint/2010/main" val="1299436979"/>
              </p:ext>
            </p:extLst>
          </p:nvPr>
        </p:nvGraphicFramePr>
        <p:xfrm>
          <a:off x="5537767" y="2174440"/>
          <a:ext cx="6061756" cy="1537970"/>
        </p:xfrm>
        <a:graphic>
          <a:graphicData uri="http://schemas.openxmlformats.org/drawingml/2006/table">
            <a:tbl>
              <a:tblPr>
                <a:tableStyleId>{2D5ABB26-0587-4C30-8999-92F81FD0307C}</a:tableStyleId>
              </a:tblPr>
              <a:tblGrid>
                <a:gridCol w="903616">
                  <a:extLst>
                    <a:ext uri="{9D8B030D-6E8A-4147-A177-3AD203B41FA5}">
                      <a16:colId xmlns:a16="http://schemas.microsoft.com/office/drawing/2014/main" val="20000"/>
                    </a:ext>
                  </a:extLst>
                </a:gridCol>
                <a:gridCol w="903616">
                  <a:extLst>
                    <a:ext uri="{9D8B030D-6E8A-4147-A177-3AD203B41FA5}">
                      <a16:colId xmlns:a16="http://schemas.microsoft.com/office/drawing/2014/main" val="20001"/>
                    </a:ext>
                  </a:extLst>
                </a:gridCol>
                <a:gridCol w="489458">
                  <a:extLst>
                    <a:ext uri="{9D8B030D-6E8A-4147-A177-3AD203B41FA5}">
                      <a16:colId xmlns:a16="http://schemas.microsoft.com/office/drawing/2014/main" val="20002"/>
                    </a:ext>
                  </a:extLst>
                </a:gridCol>
                <a:gridCol w="903616">
                  <a:extLst>
                    <a:ext uri="{9D8B030D-6E8A-4147-A177-3AD203B41FA5}">
                      <a16:colId xmlns:a16="http://schemas.microsoft.com/office/drawing/2014/main" val="20003"/>
                    </a:ext>
                  </a:extLst>
                </a:gridCol>
                <a:gridCol w="150602">
                  <a:extLst>
                    <a:ext uri="{9D8B030D-6E8A-4147-A177-3AD203B41FA5}">
                      <a16:colId xmlns:a16="http://schemas.microsoft.com/office/drawing/2014/main" val="20004"/>
                    </a:ext>
                  </a:extLst>
                </a:gridCol>
                <a:gridCol w="903616">
                  <a:extLst>
                    <a:ext uri="{9D8B030D-6E8A-4147-A177-3AD203B41FA5}">
                      <a16:colId xmlns:a16="http://schemas.microsoft.com/office/drawing/2014/main" val="20005"/>
                    </a:ext>
                  </a:extLst>
                </a:gridCol>
                <a:gridCol w="399673">
                  <a:extLst>
                    <a:ext uri="{9D8B030D-6E8A-4147-A177-3AD203B41FA5}">
                      <a16:colId xmlns:a16="http://schemas.microsoft.com/office/drawing/2014/main" val="20006"/>
                    </a:ext>
                  </a:extLst>
                </a:gridCol>
                <a:gridCol w="1407559">
                  <a:extLst>
                    <a:ext uri="{9D8B030D-6E8A-4147-A177-3AD203B41FA5}">
                      <a16:colId xmlns:a16="http://schemas.microsoft.com/office/drawing/2014/main" val="20007"/>
                    </a:ext>
                  </a:extLst>
                </a:gridCol>
              </a:tblGrid>
              <a:tr h="184150">
                <a:tc>
                  <a:txBody>
                    <a:bodyPr/>
                    <a:lstStyle/>
                    <a:p>
                      <a:pPr algn="l" fontAlgn="b"/>
                      <a:endParaRPr lang="en-US" sz="14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400" u="none" strike="noStrike">
                          <a:effectLst/>
                        </a:rPr>
                        <a:t>1000</a:t>
                      </a:r>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400" u="none" strike="noStrike">
                          <a:effectLst/>
                        </a:rPr>
                        <a:t>-</a:t>
                      </a:r>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400" u="none" strike="noStrike">
                          <a:effectLst/>
                        </a:rPr>
                        <a:t>980</a:t>
                      </a:r>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0"/>
                  </a:ext>
                </a:extLst>
              </a:tr>
              <a:tr h="184150">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400" u="none" strike="noStrike">
                          <a:effectLst/>
                        </a:rPr>
                        <a:t>80</a:t>
                      </a:r>
                      <a:endParaRPr lang="en-US" sz="1400" b="0" i="0" u="none" strike="noStrike">
                        <a:solidFill>
                          <a:srgbClr val="000000"/>
                        </a:solidFill>
                        <a:effectLst/>
                        <a:latin typeface="Calibri" panose="020F0502020204030204" pitchFamily="34" charset="0"/>
                      </a:endParaRPr>
                    </a:p>
                  </a:txBody>
                  <a:tcPr marL="6350" marR="6350" marT="6350" marB="0" anchor="b"/>
                </a:tc>
                <a:tc gridSpan="5">
                  <a:txBody>
                    <a:bodyPr/>
                    <a:lstStyle/>
                    <a:p>
                      <a:pPr algn="l" fontAlgn="b"/>
                      <a:r>
                        <a:rPr lang="en-US" sz="1400" u="none" strike="noStrike" dirty="0">
                          <a:effectLst/>
                        </a:rPr>
                        <a:t>`+ --------------------------------</a:t>
                      </a:r>
                      <a:r>
                        <a:rPr lang="pl-PL" sz="1400" u="none" strike="noStrike" dirty="0">
                          <a:effectLst/>
                        </a:rPr>
                        <a:t>---------</a:t>
                      </a:r>
                      <a:r>
                        <a:rPr lang="en-US" sz="1400" u="none" strike="noStrike" dirty="0">
                          <a:effectLst/>
                        </a:rPr>
                        <a:t>--</a:t>
                      </a:r>
                      <a:endParaRPr lang="en-US" sz="1400" b="0"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1"/>
                  </a:ext>
                </a:extLst>
              </a:tr>
              <a:tr h="184150">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pl-PL" sz="1400" u="none" strike="noStrike" dirty="0">
                          <a:effectLst/>
                        </a:rPr>
                        <a:t>1</a:t>
                      </a: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2"/>
                  </a:ext>
                </a:extLst>
              </a:tr>
              <a:tr h="184150">
                <a:tc>
                  <a:txBody>
                    <a:bodyPr/>
                    <a:lstStyle/>
                    <a:p>
                      <a:pPr algn="l" fontAlgn="b"/>
                      <a:r>
                        <a:rPr lang="en-US" sz="1400" u="none" strike="noStrike">
                          <a:effectLst/>
                        </a:rPr>
                        <a:t>AYTM = </a:t>
                      </a:r>
                      <a:endParaRPr lang="en-US" sz="1400" b="0" i="0" u="none" strike="noStrike">
                        <a:solidFill>
                          <a:srgbClr val="000000"/>
                        </a:solidFill>
                        <a:effectLst/>
                        <a:latin typeface="Calibri" panose="020F0502020204030204" pitchFamily="34" charset="0"/>
                      </a:endParaRPr>
                    </a:p>
                  </a:txBody>
                  <a:tcPr marL="6350" marR="6350" marT="6350" marB="0" anchor="b"/>
                </a:tc>
                <a:tc gridSpan="6">
                  <a:txBody>
                    <a:bodyPr/>
                    <a:lstStyle/>
                    <a:p>
                      <a:pPr algn="l" fontAlgn="b"/>
                      <a:r>
                        <a:rPr lang="en-US" sz="1400" u="none" strike="noStrike" dirty="0">
                          <a:effectLst/>
                        </a:rPr>
                        <a:t>---------------------------------------------------</a:t>
                      </a:r>
                      <a:r>
                        <a:rPr lang="pl-PL" sz="1400" u="none" strike="noStrike" dirty="0">
                          <a:effectLst/>
                        </a:rPr>
                        <a:t>-----------</a:t>
                      </a: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r>
                        <a:rPr lang="pl-PL" sz="1400" u="none" strike="noStrike" dirty="0">
                          <a:effectLst/>
                        </a:rPr>
                        <a:t>4</a:t>
                      </a:r>
                      <a:r>
                        <a:rPr lang="en-US" sz="1400" u="none" strike="noStrike" dirty="0">
                          <a:effectLst/>
                        </a:rPr>
                        <a:t>.</a:t>
                      </a:r>
                      <a:r>
                        <a:rPr lang="pl-PL" sz="1400" u="none" strike="noStrike" dirty="0">
                          <a:effectLst/>
                        </a:rPr>
                        <a:t>14</a:t>
                      </a:r>
                      <a:r>
                        <a:rPr lang="en-US" sz="1400" u="none" strike="noStrike" dirty="0">
                          <a:effectLst/>
                        </a:rPr>
                        <a:t>%</a:t>
                      </a:r>
                      <a:r>
                        <a:rPr lang="pl-PL" sz="1400" u="none" strike="noStrike" dirty="0">
                          <a:effectLst/>
                        </a:rPr>
                        <a:t>-&gt; 8.28%</a:t>
                      </a:r>
                      <a:endParaRPr lang="en-US" sz="14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3"/>
                  </a:ext>
                </a:extLst>
              </a:tr>
              <a:tr h="184150">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400" u="none" strike="noStrike">
                          <a:effectLst/>
                        </a:rPr>
                        <a:t>1000</a:t>
                      </a:r>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400" u="none" strike="noStrike">
                          <a:effectLst/>
                        </a:rPr>
                        <a:t>+</a:t>
                      </a:r>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400" u="none" strike="noStrike">
                          <a:effectLst/>
                        </a:rPr>
                        <a:t>980</a:t>
                      </a:r>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4"/>
                  </a:ext>
                </a:extLst>
              </a:tr>
              <a:tr h="184150">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gridSpan="4">
                  <a:txBody>
                    <a:bodyPr/>
                    <a:lstStyle/>
                    <a:p>
                      <a:pPr algn="l" fontAlgn="b"/>
                      <a:r>
                        <a:rPr lang="en-US" sz="1400" u="none" strike="noStrike" dirty="0">
                          <a:effectLst/>
                        </a:rPr>
                        <a:t>------------------------------</a:t>
                      </a:r>
                      <a:r>
                        <a:rPr lang="pl-PL" sz="1400" u="none" strike="noStrike" dirty="0">
                          <a:effectLst/>
                        </a:rPr>
                        <a:t>-------</a:t>
                      </a:r>
                      <a:endParaRPr lang="en-US" sz="1400" b="0"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5"/>
                  </a:ext>
                </a:extLst>
              </a:tr>
              <a:tr h="184150">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400" u="none" strike="noStrike">
                          <a:effectLst/>
                        </a:rPr>
                        <a:t>2</a:t>
                      </a:r>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4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6"/>
                  </a:ext>
                </a:extLst>
              </a:tr>
            </a:tbl>
          </a:graphicData>
        </a:graphic>
      </p:graphicFrame>
      <p:graphicFrame>
        <p:nvGraphicFramePr>
          <p:cNvPr id="3" name="Tabela 2"/>
          <p:cNvGraphicFramePr>
            <a:graphicFrameLocks noGrp="1"/>
          </p:cNvGraphicFramePr>
          <p:nvPr>
            <p:extLst>
              <p:ext uri="{D42A27DB-BD31-4B8C-83A1-F6EECF244321}">
                <p14:modId xmlns:p14="http://schemas.microsoft.com/office/powerpoint/2010/main" val="3972040791"/>
              </p:ext>
            </p:extLst>
          </p:nvPr>
        </p:nvGraphicFramePr>
        <p:xfrm>
          <a:off x="698440" y="639129"/>
          <a:ext cx="3010531" cy="6002208"/>
        </p:xfrm>
        <a:graphic>
          <a:graphicData uri="http://schemas.openxmlformats.org/drawingml/2006/table">
            <a:tbl>
              <a:tblPr>
                <a:tableStyleId>{5C22544A-7EE6-4342-B048-85BDC9FD1C3A}</a:tableStyleId>
              </a:tblPr>
              <a:tblGrid>
                <a:gridCol w="701483">
                  <a:extLst>
                    <a:ext uri="{9D8B030D-6E8A-4147-A177-3AD203B41FA5}">
                      <a16:colId xmlns:a16="http://schemas.microsoft.com/office/drawing/2014/main" val="20000"/>
                    </a:ext>
                  </a:extLst>
                </a:gridCol>
                <a:gridCol w="701483">
                  <a:extLst>
                    <a:ext uri="{9D8B030D-6E8A-4147-A177-3AD203B41FA5}">
                      <a16:colId xmlns:a16="http://schemas.microsoft.com/office/drawing/2014/main" val="20001"/>
                    </a:ext>
                  </a:extLst>
                </a:gridCol>
                <a:gridCol w="716097">
                  <a:extLst>
                    <a:ext uri="{9D8B030D-6E8A-4147-A177-3AD203B41FA5}">
                      <a16:colId xmlns:a16="http://schemas.microsoft.com/office/drawing/2014/main" val="20002"/>
                    </a:ext>
                  </a:extLst>
                </a:gridCol>
                <a:gridCol w="891468">
                  <a:extLst>
                    <a:ext uri="{9D8B030D-6E8A-4147-A177-3AD203B41FA5}">
                      <a16:colId xmlns:a16="http://schemas.microsoft.com/office/drawing/2014/main" val="20003"/>
                    </a:ext>
                  </a:extLst>
                </a:gridCol>
              </a:tblGrid>
              <a:tr h="181306">
                <a:tc>
                  <a:txBody>
                    <a:bodyPr/>
                    <a:lstStyle/>
                    <a:p>
                      <a:pPr algn="ctr" fontAlgn="b"/>
                      <a:r>
                        <a:rPr lang="en-US" sz="1600" u="none" strike="noStrike">
                          <a:effectLst/>
                        </a:rPr>
                        <a:t>year</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CF</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8%</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9%</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00"/>
                  </a:ext>
                </a:extLst>
              </a:tr>
              <a:tr h="181306">
                <a:tc>
                  <a:txBody>
                    <a:bodyPr/>
                    <a:lstStyle/>
                    <a:p>
                      <a:pPr algn="ctr" fontAlgn="b"/>
                      <a:r>
                        <a:rPr lang="en-US" sz="1600" u="none" strike="noStrike">
                          <a:effectLst/>
                        </a:rPr>
                        <a:t>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980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980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980</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01"/>
                  </a:ext>
                </a:extLst>
              </a:tr>
              <a:tr h="181306">
                <a:tc>
                  <a:txBody>
                    <a:bodyPr/>
                    <a:lstStyle/>
                    <a:p>
                      <a:pPr algn="ctr" fontAlgn="b"/>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-38.46</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-38.28</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02"/>
                  </a:ext>
                </a:extLst>
              </a:tr>
              <a:tr h="181306">
                <a:tc>
                  <a:txBody>
                    <a:bodyPr/>
                    <a:lstStyle/>
                    <a:p>
                      <a:pPr algn="ctr" fontAlgn="b"/>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-36.98</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-36.63</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03"/>
                  </a:ext>
                </a:extLst>
              </a:tr>
              <a:tr h="181306">
                <a:tc>
                  <a:txBody>
                    <a:bodyPr/>
                    <a:lstStyle/>
                    <a:p>
                      <a:pPr algn="ctr" fontAlgn="b"/>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-35.56</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-35.05</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04"/>
                  </a:ext>
                </a:extLst>
              </a:tr>
              <a:tr h="181306">
                <a:tc>
                  <a:txBody>
                    <a:bodyPr/>
                    <a:lstStyle/>
                    <a:p>
                      <a:pPr algn="ctr" fontAlgn="b"/>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-34.19</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-33.54</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05"/>
                  </a:ext>
                </a:extLst>
              </a:tr>
              <a:tr h="181306">
                <a:tc>
                  <a:txBody>
                    <a:bodyPr/>
                    <a:lstStyle/>
                    <a:p>
                      <a:pPr algn="ctr" fontAlgn="b"/>
                      <a:r>
                        <a:rPr lang="en-US" sz="1600" u="none" strike="noStrike">
                          <a:effectLst/>
                        </a:rPr>
                        <a:t>5</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-32.88</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-32.10</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06"/>
                  </a:ext>
                </a:extLst>
              </a:tr>
              <a:tr h="181306">
                <a:tc>
                  <a:txBody>
                    <a:bodyPr/>
                    <a:lstStyle/>
                    <a:p>
                      <a:pPr algn="ctr" fontAlgn="b"/>
                      <a:r>
                        <a:rPr lang="en-US" sz="1600" u="none" strike="noStrike">
                          <a:effectLst/>
                        </a:rPr>
                        <a:t>6</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-31.61</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-30.72</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07"/>
                  </a:ext>
                </a:extLst>
              </a:tr>
              <a:tr h="181306">
                <a:tc>
                  <a:txBody>
                    <a:bodyPr/>
                    <a:lstStyle/>
                    <a:p>
                      <a:pPr algn="ctr" fontAlgn="b"/>
                      <a:r>
                        <a:rPr lang="en-US" sz="1600" u="none" strike="noStrike">
                          <a:effectLst/>
                        </a:rPr>
                        <a:t>7</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-30.40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-29.39</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08"/>
                  </a:ext>
                </a:extLst>
              </a:tr>
              <a:tr h="181306">
                <a:tc>
                  <a:txBody>
                    <a:bodyPr/>
                    <a:lstStyle/>
                    <a:p>
                      <a:pPr algn="ctr" fontAlgn="b"/>
                      <a:r>
                        <a:rPr lang="en-US" sz="1600" u="none" strike="noStrike">
                          <a:effectLst/>
                        </a:rPr>
                        <a:t>8</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-29.23</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-28.13</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09"/>
                  </a:ext>
                </a:extLst>
              </a:tr>
              <a:tr h="181306">
                <a:tc>
                  <a:txBody>
                    <a:bodyPr/>
                    <a:lstStyle/>
                    <a:p>
                      <a:pPr algn="ctr" fontAlgn="b"/>
                      <a:r>
                        <a:rPr lang="en-US" sz="1600" u="none" strike="noStrike">
                          <a:effectLst/>
                        </a:rPr>
                        <a:t>9</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-28.10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-26.92</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10"/>
                  </a:ext>
                </a:extLst>
              </a:tr>
              <a:tr h="181306">
                <a:tc>
                  <a:txBody>
                    <a:bodyPr/>
                    <a:lstStyle/>
                    <a:p>
                      <a:pPr algn="ctr" fontAlgn="b"/>
                      <a:r>
                        <a:rPr lang="en-US" sz="1600" u="none" strike="noStrike">
                          <a:effectLst/>
                        </a:rPr>
                        <a:t>10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-27.02</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-25.76</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11"/>
                  </a:ext>
                </a:extLst>
              </a:tr>
              <a:tr h="181306">
                <a:tc>
                  <a:txBody>
                    <a:bodyPr/>
                    <a:lstStyle/>
                    <a:p>
                      <a:pPr algn="ctr" fontAlgn="b"/>
                      <a:r>
                        <a:rPr lang="en-US" sz="1600" u="none" strike="noStrike">
                          <a:effectLst/>
                        </a:rPr>
                        <a:t>11</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-25.98</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-24.65</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12"/>
                  </a:ext>
                </a:extLst>
              </a:tr>
              <a:tr h="181306">
                <a:tc>
                  <a:txBody>
                    <a:bodyPr/>
                    <a:lstStyle/>
                    <a:p>
                      <a:pPr algn="ctr" fontAlgn="b"/>
                      <a:r>
                        <a:rPr lang="en-US" sz="1600" u="none" strike="noStrike">
                          <a:effectLst/>
                        </a:rPr>
                        <a:t>12</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-24.98</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-23.59</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13"/>
                  </a:ext>
                </a:extLst>
              </a:tr>
              <a:tr h="181306">
                <a:tc>
                  <a:txBody>
                    <a:bodyPr/>
                    <a:lstStyle/>
                    <a:p>
                      <a:pPr algn="ctr" fontAlgn="b"/>
                      <a:r>
                        <a:rPr lang="en-US" sz="1600" u="none" strike="noStrike">
                          <a:effectLst/>
                        </a:rPr>
                        <a:t>13</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-24.02</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-22.57</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14"/>
                  </a:ext>
                </a:extLst>
              </a:tr>
              <a:tr h="181306">
                <a:tc>
                  <a:txBody>
                    <a:bodyPr/>
                    <a:lstStyle/>
                    <a:p>
                      <a:pPr algn="ctr" fontAlgn="b"/>
                      <a:r>
                        <a:rPr lang="en-US" sz="1600" u="none" strike="noStrike">
                          <a:effectLst/>
                        </a:rPr>
                        <a:t>14</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-23.10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-21.60</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15"/>
                  </a:ext>
                </a:extLst>
              </a:tr>
              <a:tr h="181306">
                <a:tc>
                  <a:txBody>
                    <a:bodyPr/>
                    <a:lstStyle/>
                    <a:p>
                      <a:pPr algn="ctr" fontAlgn="b"/>
                      <a:r>
                        <a:rPr lang="en-US" sz="1600" u="none" strike="noStrike">
                          <a:effectLst/>
                        </a:rPr>
                        <a:t>15</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-22.21</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-20.67</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16"/>
                  </a:ext>
                </a:extLst>
              </a:tr>
              <a:tr h="181306">
                <a:tc>
                  <a:txBody>
                    <a:bodyPr/>
                    <a:lstStyle/>
                    <a:p>
                      <a:pPr algn="ctr" fontAlgn="b"/>
                      <a:r>
                        <a:rPr lang="en-US" sz="1600" u="none" strike="noStrike">
                          <a:effectLst/>
                        </a:rPr>
                        <a:t>16</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-21.36</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-19.78</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17"/>
                  </a:ext>
                </a:extLst>
              </a:tr>
              <a:tr h="181306">
                <a:tc>
                  <a:txBody>
                    <a:bodyPr/>
                    <a:lstStyle/>
                    <a:p>
                      <a:pPr algn="ctr" fontAlgn="b"/>
                      <a:r>
                        <a:rPr lang="en-US" sz="1600" u="none" strike="noStrike">
                          <a:effectLst/>
                        </a:rPr>
                        <a:t>17</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-20.53</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-18.93</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18"/>
                  </a:ext>
                </a:extLst>
              </a:tr>
              <a:tr h="181306">
                <a:tc>
                  <a:txBody>
                    <a:bodyPr/>
                    <a:lstStyle/>
                    <a:p>
                      <a:pPr algn="ctr" fontAlgn="b"/>
                      <a:r>
                        <a:rPr lang="en-US" sz="1600" u="none" strike="noStrike">
                          <a:effectLst/>
                        </a:rPr>
                        <a:t>18</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-19.75</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-18.11</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19"/>
                  </a:ext>
                </a:extLst>
              </a:tr>
              <a:tr h="181306">
                <a:tc>
                  <a:txBody>
                    <a:bodyPr/>
                    <a:lstStyle/>
                    <a:p>
                      <a:pPr algn="ctr" fontAlgn="b"/>
                      <a:r>
                        <a:rPr lang="en-US" sz="1600" u="none" strike="noStrike">
                          <a:effectLst/>
                        </a:rPr>
                        <a:t>19</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-18.99</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-17.33</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20"/>
                  </a:ext>
                </a:extLst>
              </a:tr>
              <a:tr h="181306">
                <a:tc>
                  <a:txBody>
                    <a:bodyPr/>
                    <a:lstStyle/>
                    <a:p>
                      <a:pPr algn="ctr" fontAlgn="b"/>
                      <a:r>
                        <a:rPr lang="en-US" sz="1600" u="none" strike="noStrike">
                          <a:effectLst/>
                        </a:rPr>
                        <a:t>20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-18.26</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-16.59</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21"/>
                  </a:ext>
                </a:extLst>
              </a:tr>
              <a:tr h="181306">
                <a:tc>
                  <a:txBody>
                    <a:bodyPr/>
                    <a:lstStyle/>
                    <a:p>
                      <a:pPr algn="ctr" fontAlgn="b"/>
                      <a:r>
                        <a:rPr lang="en-US" sz="1600" u="none" strike="noStrike">
                          <a:effectLst/>
                        </a:rPr>
                        <a:t>20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-1000</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-456.39</a:t>
                      </a:r>
                      <a:endParaRPr lang="en-US" sz="1600" b="0"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-414.64</a:t>
                      </a:r>
                      <a:endParaRPr lang="en-US" sz="1600" b="0" i="0" u="none" strike="noStrike">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22"/>
                  </a:ext>
                </a:extLst>
              </a:tr>
              <a:tr h="181306">
                <a:tc>
                  <a:txBody>
                    <a:bodyPr/>
                    <a:lstStyle/>
                    <a:p>
                      <a:pPr algn="ctr" fontAlgn="b"/>
                      <a:r>
                        <a:rPr lang="en-US" sz="1600" u="none" strike="noStrike">
                          <a:effectLst/>
                        </a:rPr>
                        <a:t>NPV</a:t>
                      </a:r>
                      <a:endParaRPr lang="en-US" sz="1600" b="1"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 </a:t>
                      </a:r>
                      <a:endParaRPr lang="en-US" sz="1600" b="1"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a:effectLst/>
                        </a:rPr>
                        <a:t>-20.00</a:t>
                      </a:r>
                      <a:endParaRPr lang="en-US" sz="1600" b="1" i="0" u="none" strike="noStrike">
                        <a:solidFill>
                          <a:srgbClr val="000000"/>
                        </a:solidFill>
                        <a:effectLst/>
                        <a:latin typeface="Calibri" panose="020F0502020204030204" pitchFamily="34" charset="0"/>
                      </a:endParaRPr>
                    </a:p>
                  </a:txBody>
                  <a:tcPr marL="6252" marR="6252" marT="6252" marB="0" anchor="b"/>
                </a:tc>
                <a:tc>
                  <a:txBody>
                    <a:bodyPr/>
                    <a:lstStyle/>
                    <a:p>
                      <a:pPr algn="ctr" fontAlgn="b"/>
                      <a:r>
                        <a:rPr lang="en-US" sz="1600" u="none" strike="noStrike" dirty="0">
                          <a:effectLst/>
                        </a:rPr>
                        <a:t>45.04</a:t>
                      </a:r>
                      <a:endParaRPr lang="en-US" sz="1600" b="1" i="0" u="none" strike="noStrike" dirty="0">
                        <a:solidFill>
                          <a:srgbClr val="000000"/>
                        </a:solidFill>
                        <a:effectLst/>
                        <a:latin typeface="Calibri" panose="020F0502020204030204" pitchFamily="34" charset="0"/>
                      </a:endParaRPr>
                    </a:p>
                  </a:txBody>
                  <a:tcPr marL="6252" marR="6252" marT="6252" marB="0" anchor="b"/>
                </a:tc>
                <a:extLst>
                  <a:ext uri="{0D108BD9-81ED-4DB2-BD59-A6C34878D82A}">
                    <a16:rowId xmlns:a16="http://schemas.microsoft.com/office/drawing/2014/main" val="10023"/>
                  </a:ext>
                </a:extLst>
              </a:tr>
            </a:tbl>
          </a:graphicData>
        </a:graphic>
      </p:graphicFrame>
      <p:graphicFrame>
        <p:nvGraphicFramePr>
          <p:cNvPr id="6" name="Tabela 5"/>
          <p:cNvGraphicFramePr>
            <a:graphicFrameLocks noGrp="1"/>
          </p:cNvGraphicFramePr>
          <p:nvPr>
            <p:extLst>
              <p:ext uri="{D42A27DB-BD31-4B8C-83A1-F6EECF244321}">
                <p14:modId xmlns:p14="http://schemas.microsoft.com/office/powerpoint/2010/main" val="456307043"/>
              </p:ext>
            </p:extLst>
          </p:nvPr>
        </p:nvGraphicFramePr>
        <p:xfrm>
          <a:off x="6803898" y="4761731"/>
          <a:ext cx="4076700" cy="552450"/>
        </p:xfrm>
        <a:graphic>
          <a:graphicData uri="http://schemas.openxmlformats.org/drawingml/2006/table">
            <a:tbl>
              <a:tblPr>
                <a:tableStyleId>{2D5ABB26-0587-4C30-8999-92F81FD0307C}</a:tableStyleId>
              </a:tblPr>
              <a:tblGrid>
                <a:gridCol w="475822">
                  <a:extLst>
                    <a:ext uri="{9D8B030D-6E8A-4147-A177-3AD203B41FA5}">
                      <a16:colId xmlns:a16="http://schemas.microsoft.com/office/drawing/2014/main" val="20000"/>
                    </a:ext>
                  </a:extLst>
                </a:gridCol>
                <a:gridCol w="222678">
                  <a:extLst>
                    <a:ext uri="{9D8B030D-6E8A-4147-A177-3AD203B41FA5}">
                      <a16:colId xmlns:a16="http://schemas.microsoft.com/office/drawing/2014/main" val="20001"/>
                    </a:ext>
                  </a:extLst>
                </a:gridCol>
                <a:gridCol w="292100">
                  <a:extLst>
                    <a:ext uri="{9D8B030D-6E8A-4147-A177-3AD203B41FA5}">
                      <a16:colId xmlns:a16="http://schemas.microsoft.com/office/drawing/2014/main" val="20002"/>
                    </a:ext>
                  </a:extLst>
                </a:gridCol>
                <a:gridCol w="241300">
                  <a:extLst>
                    <a:ext uri="{9D8B030D-6E8A-4147-A177-3AD203B41FA5}">
                      <a16:colId xmlns:a16="http://schemas.microsoft.com/office/drawing/2014/main" val="20003"/>
                    </a:ext>
                  </a:extLst>
                </a:gridCol>
                <a:gridCol w="127000">
                  <a:extLst>
                    <a:ext uri="{9D8B030D-6E8A-4147-A177-3AD203B41FA5}">
                      <a16:colId xmlns:a16="http://schemas.microsoft.com/office/drawing/2014/main" val="20004"/>
                    </a:ext>
                  </a:extLst>
                </a:gridCol>
                <a:gridCol w="241300">
                  <a:extLst>
                    <a:ext uri="{9D8B030D-6E8A-4147-A177-3AD203B41FA5}">
                      <a16:colId xmlns:a16="http://schemas.microsoft.com/office/drawing/2014/main" val="20005"/>
                    </a:ext>
                  </a:extLst>
                </a:gridCol>
                <a:gridCol w="279400">
                  <a:extLst>
                    <a:ext uri="{9D8B030D-6E8A-4147-A177-3AD203B41FA5}">
                      <a16:colId xmlns:a16="http://schemas.microsoft.com/office/drawing/2014/main" val="20006"/>
                    </a:ext>
                  </a:extLst>
                </a:gridCol>
                <a:gridCol w="101600">
                  <a:extLst>
                    <a:ext uri="{9D8B030D-6E8A-4147-A177-3AD203B41FA5}">
                      <a16:colId xmlns:a16="http://schemas.microsoft.com/office/drawing/2014/main" val="20007"/>
                    </a:ext>
                  </a:extLst>
                </a:gridCol>
                <a:gridCol w="558800">
                  <a:extLst>
                    <a:ext uri="{9D8B030D-6E8A-4147-A177-3AD203B41FA5}">
                      <a16:colId xmlns:a16="http://schemas.microsoft.com/office/drawing/2014/main" val="20008"/>
                    </a:ext>
                  </a:extLst>
                </a:gridCol>
                <a:gridCol w="101600">
                  <a:extLst>
                    <a:ext uri="{9D8B030D-6E8A-4147-A177-3AD203B41FA5}">
                      <a16:colId xmlns:a16="http://schemas.microsoft.com/office/drawing/2014/main" val="20009"/>
                    </a:ext>
                  </a:extLst>
                </a:gridCol>
                <a:gridCol w="609600">
                  <a:extLst>
                    <a:ext uri="{9D8B030D-6E8A-4147-A177-3AD203B41FA5}">
                      <a16:colId xmlns:a16="http://schemas.microsoft.com/office/drawing/2014/main" val="20010"/>
                    </a:ext>
                  </a:extLst>
                </a:gridCol>
                <a:gridCol w="215900">
                  <a:extLst>
                    <a:ext uri="{9D8B030D-6E8A-4147-A177-3AD203B41FA5}">
                      <a16:colId xmlns:a16="http://schemas.microsoft.com/office/drawing/2014/main" val="20011"/>
                    </a:ext>
                  </a:extLst>
                </a:gridCol>
                <a:gridCol w="609600">
                  <a:extLst>
                    <a:ext uri="{9D8B030D-6E8A-4147-A177-3AD203B41FA5}">
                      <a16:colId xmlns:a16="http://schemas.microsoft.com/office/drawing/2014/main" val="20012"/>
                    </a:ext>
                  </a:extLst>
                </a:gridCol>
              </a:tblGrid>
              <a:tr h="184150">
                <a:tc>
                  <a:txBody>
                    <a:bodyPr/>
                    <a:lstStyle/>
                    <a:p>
                      <a:pPr algn="l" fontAlgn="b"/>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45.04</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0"/>
                  </a:ext>
                </a:extLst>
              </a:tr>
              <a:tr h="184150">
                <a:tc>
                  <a:txBody>
                    <a:bodyPr/>
                    <a:lstStyle/>
                    <a:p>
                      <a:pPr algn="l" fontAlgn="b"/>
                      <a:r>
                        <a:rPr lang="pl-PL" sz="1100" u="none" strike="noStrike" dirty="0">
                          <a:effectLst/>
                        </a:rPr>
                        <a:t>A</a:t>
                      </a:r>
                      <a:r>
                        <a:rPr lang="en-US" sz="1100" u="none" strike="noStrike" dirty="0">
                          <a:effectLst/>
                        </a:rPr>
                        <a:t>IRR = </a:t>
                      </a:r>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8%</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8%</a:t>
                      </a:r>
                      <a:endParaRPr lang="en-US" sz="1100" b="0" i="0" u="none" strike="noStrike">
                        <a:solidFill>
                          <a:srgbClr val="000000"/>
                        </a:solidFill>
                        <a:effectLst/>
                        <a:latin typeface="Calibri" panose="020F0502020204030204" pitchFamily="34" charset="0"/>
                      </a:endParaRPr>
                    </a:p>
                  </a:txBody>
                  <a:tcPr marL="6350" marR="6350" marT="6350" marB="0" anchor="b"/>
                </a:tc>
                <a:tc gridSpan="5">
                  <a:txBody>
                    <a:bodyPr/>
                    <a:lstStyle/>
                    <a:p>
                      <a:pPr algn="l" fontAlgn="b"/>
                      <a:r>
                        <a:rPr lang="en-US" sz="1100" u="none" strike="noStrike" dirty="0">
                          <a:effectLst/>
                        </a:rPr>
                        <a:t>) * ----------------------------------</a:t>
                      </a:r>
                      <a:endParaRPr lang="en-US" sz="1100" b="0"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u="none" strike="noStrike">
                          <a:effectLst/>
                        </a:rPr>
                        <a:t>=</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8.69%</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1"/>
                  </a:ext>
                </a:extLst>
              </a:tr>
              <a:tr h="184150">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dirty="0">
                          <a:effectLst/>
                        </a:rPr>
                        <a:t>45.04</a:t>
                      </a:r>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dirty="0">
                          <a:effectLst/>
                        </a:rPr>
                        <a:t>-</a:t>
                      </a:r>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dirty="0">
                          <a:effectLst/>
                        </a:rPr>
                        <a:t>-20.00</a:t>
                      </a:r>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66741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Debt Rating Approach</a:t>
            </a:r>
          </a:p>
        </p:txBody>
      </p:sp>
      <p:sp>
        <p:nvSpPr>
          <p:cNvPr id="3" name="Symbol zastępczy zawartości 2"/>
          <p:cNvSpPr>
            <a:spLocks noGrp="1"/>
          </p:cNvSpPr>
          <p:nvPr>
            <p:ph idx="1"/>
          </p:nvPr>
        </p:nvSpPr>
        <p:spPr/>
        <p:txBody>
          <a:bodyPr/>
          <a:lstStyle/>
          <a:p>
            <a:r>
              <a:rPr lang="en-US" dirty="0"/>
              <a:t>This method is used when the company's debt doesn't have a YTM as it is not publicly traded. In such case, the approach is as follows:</a:t>
            </a:r>
          </a:p>
          <a:p>
            <a:pPr lvl="1"/>
            <a:r>
              <a:rPr lang="en-US" dirty="0"/>
              <a:t>Determine the current market rates for comparable bonds with similar ratings and maturities (using matrix pricing).</a:t>
            </a:r>
            <a:endParaRPr lang="pl-PL" dirty="0"/>
          </a:p>
          <a:p>
            <a:pPr lvl="1"/>
            <a:r>
              <a:rPr lang="en-US" dirty="0"/>
              <a:t>Analyze the company characteristics like covenants, seniority etc. to get before-tax cost of debt</a:t>
            </a:r>
            <a:endParaRPr lang="pl-PL" dirty="0"/>
          </a:p>
          <a:p>
            <a:pPr lvl="1"/>
            <a:r>
              <a:rPr lang="en-US" dirty="0"/>
              <a:t>Apply the marginal tax rate to arrive at the after-tax cost of debt.</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18</a:t>
            </a:fld>
            <a:endParaRPr lang="en-US"/>
          </a:p>
        </p:txBody>
      </p:sp>
    </p:spTree>
    <p:extLst>
      <p:ext uri="{BB962C8B-B14F-4D97-AF65-F5344CB8AC3E}">
        <p14:creationId xmlns:p14="http://schemas.microsoft.com/office/powerpoint/2010/main" val="3674230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Cost of Preferred Stock</a:t>
            </a:r>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p:txBody>
              <a:bodyPr/>
              <a:lstStyle/>
              <a:p>
                <a:pPr marL="0" indent="0">
                  <a:buNone/>
                </a:pPr>
                <a14:m>
                  <m:oMathPara xmlns:m="http://schemas.openxmlformats.org/officeDocument/2006/math">
                    <m:oMathParaPr>
                      <m:jc m:val="center"/>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𝑝</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𝐷</m:t>
                              </m:r>
                            </m:e>
                            <m:sub>
                              <m:r>
                                <a:rPr lang="en-US" i="1">
                                  <a:latin typeface="Cambria Math" panose="02040503050406030204" pitchFamily="18" charset="0"/>
                                </a:rPr>
                                <m:t>𝑝</m:t>
                              </m:r>
                            </m:sub>
                          </m:sSub>
                        </m:num>
                        <m:den>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𝑝</m:t>
                              </m:r>
                            </m:sub>
                          </m:sSub>
                        </m:den>
                      </m:f>
                    </m:oMath>
                  </m:oMathPara>
                </a14:m>
                <a:endParaRPr lang="en-US" dirty="0"/>
              </a:p>
              <a:p>
                <a:pPr marL="0" indent="0">
                  <a:buNone/>
                </a:pPr>
                <a:r>
                  <a:rPr lang="en-US" dirty="0"/>
                  <a:t>where</a:t>
                </a:r>
              </a:p>
              <a:p>
                <a:pPr marL="0" indent="0">
                  <a:buNone/>
                </a:pPr>
                <a:r>
                  <a:rPr lang="en-US" dirty="0"/>
                  <a:t>P</a:t>
                </a:r>
                <a:r>
                  <a:rPr lang="en-US" baseline="-25000" dirty="0"/>
                  <a:t>p</a:t>
                </a:r>
                <a:r>
                  <a:rPr lang="en-US" dirty="0"/>
                  <a:t> = the current preferred stock price per share</a:t>
                </a:r>
                <a:br>
                  <a:rPr lang="en-US" dirty="0"/>
                </a:br>
                <a:r>
                  <a:rPr lang="en-US" dirty="0" err="1"/>
                  <a:t>D</a:t>
                </a:r>
                <a:r>
                  <a:rPr lang="en-US" baseline="-25000" dirty="0" err="1"/>
                  <a:t>p</a:t>
                </a:r>
                <a:r>
                  <a:rPr lang="en-US" dirty="0"/>
                  <a:t> = the preferred stock dividend per share</a:t>
                </a:r>
                <a:br>
                  <a:rPr lang="en-US" dirty="0"/>
                </a:br>
                <a:r>
                  <a:rPr lang="en-US" dirty="0" err="1"/>
                  <a:t>r</a:t>
                </a:r>
                <a:r>
                  <a:rPr lang="en-US" baseline="-25000" dirty="0" err="1"/>
                  <a:t>p</a:t>
                </a:r>
                <a:r>
                  <a:rPr lang="en-US" dirty="0"/>
                  <a:t> = the cost of preferred stock</a:t>
                </a:r>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blipFill rotWithShape="0">
                <a:blip r:embed="rId2"/>
                <a:stretch>
                  <a:fillRect l="-1217"/>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CAE4EF79-C2F8-4C97-AA5A-AB76D3E26491}" type="slidenum">
              <a:rPr lang="en-US" smtClean="0"/>
              <a:t>19</a:t>
            </a:fld>
            <a:endParaRPr lang="en-US"/>
          </a:p>
        </p:txBody>
      </p:sp>
    </p:spTree>
    <p:extLst>
      <p:ext uri="{BB962C8B-B14F-4D97-AF65-F5344CB8AC3E}">
        <p14:creationId xmlns:p14="http://schemas.microsoft.com/office/powerpoint/2010/main" val="1408935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a:t>Cost</a:t>
            </a:r>
            <a:r>
              <a:rPr lang="pl-PL" dirty="0"/>
              <a:t> of Capital</a:t>
            </a:r>
            <a:endParaRPr lang="en-US" dirty="0"/>
          </a:p>
        </p:txBody>
      </p:sp>
      <p:sp>
        <p:nvSpPr>
          <p:cNvPr id="3" name="Symbol zastępczy zawartości 2"/>
          <p:cNvSpPr>
            <a:spLocks noGrp="1"/>
          </p:cNvSpPr>
          <p:nvPr>
            <p:ph idx="1"/>
          </p:nvPr>
        </p:nvSpPr>
        <p:spPr/>
        <p:txBody>
          <a:bodyPr>
            <a:normAutofit fontScale="92500" lnSpcReduction="10000"/>
          </a:bodyPr>
          <a:lstStyle/>
          <a:p>
            <a:pPr algn="just"/>
            <a:r>
              <a:rPr lang="en-US" dirty="0"/>
              <a:t>Cost of capital is the rate of return that the suppliers of capital require as compensation for their contribution of capital. </a:t>
            </a:r>
            <a:endParaRPr lang="pl-PL" dirty="0"/>
          </a:p>
          <a:p>
            <a:pPr algn="just"/>
            <a:r>
              <a:rPr lang="en-US" dirty="0"/>
              <a:t>Assume a company decides to build a steel plant and needs money or capital for it. </a:t>
            </a:r>
            <a:endParaRPr lang="pl-PL" dirty="0"/>
          </a:p>
          <a:p>
            <a:pPr algn="just"/>
            <a:r>
              <a:rPr lang="en-US" dirty="0"/>
              <a:t>Investors such as bondholders or equity holders will lend this capital to the company. </a:t>
            </a:r>
            <a:endParaRPr lang="pl-PL" dirty="0"/>
          </a:p>
          <a:p>
            <a:pPr algn="just"/>
            <a:r>
              <a:rPr lang="en-US" dirty="0"/>
              <a:t>Suppliers of capital will be motivated to part with their money for a certain period of time if the money invested can earn a greater return than it would earn elsewhere. </a:t>
            </a:r>
            <a:endParaRPr lang="pl-PL" dirty="0"/>
          </a:p>
          <a:p>
            <a:pPr algn="just"/>
            <a:r>
              <a:rPr lang="en-US" dirty="0"/>
              <a:t>In short, investors will invest if the return (IRR) is greater than the cost of capital.</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2</a:t>
            </a:fld>
            <a:endParaRPr lang="en-US"/>
          </a:p>
        </p:txBody>
      </p:sp>
    </p:spTree>
    <p:extLst>
      <p:ext uri="{BB962C8B-B14F-4D97-AF65-F5344CB8AC3E}">
        <p14:creationId xmlns:p14="http://schemas.microsoft.com/office/powerpoint/2010/main" val="191503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Cost of Preferred Stock</a:t>
            </a:r>
            <a:r>
              <a:rPr lang="pl-PL" dirty="0"/>
              <a:t>: </a:t>
            </a:r>
            <a:r>
              <a:rPr lang="pl-PL" dirty="0" err="1"/>
              <a:t>example</a:t>
            </a:r>
            <a:endParaRPr lang="en-US" dirty="0"/>
          </a:p>
        </p:txBody>
      </p:sp>
      <p:sp>
        <p:nvSpPr>
          <p:cNvPr id="3" name="Symbol zastępczy zawartości 2"/>
          <p:cNvSpPr>
            <a:spLocks noGrp="1"/>
          </p:cNvSpPr>
          <p:nvPr>
            <p:ph idx="1"/>
          </p:nvPr>
        </p:nvSpPr>
        <p:spPr/>
        <p:txBody>
          <a:bodyPr/>
          <a:lstStyle/>
          <a:p>
            <a:r>
              <a:rPr lang="en-US" dirty="0"/>
              <a:t>A company issues preferred stock with par value $100 that is currently valued at $125 per share. The preferred dividend is $5 per share. The marginal tax rate is 33 percent What is</a:t>
            </a:r>
            <a:br>
              <a:rPr lang="en-US" dirty="0"/>
            </a:br>
            <a:r>
              <a:rPr lang="en-US" dirty="0"/>
              <a:t>the cost of preferred stock?</a:t>
            </a:r>
          </a:p>
          <a:p>
            <a:pPr marL="0" indent="0">
              <a:buNone/>
            </a:pPr>
            <a:endParaRPr lang="en-US" dirty="0"/>
          </a:p>
          <a:p>
            <a:r>
              <a:rPr lang="en-US" dirty="0"/>
              <a:t>Solution:</a:t>
            </a:r>
          </a:p>
          <a:p>
            <a:r>
              <a:rPr lang="en-US" dirty="0"/>
              <a:t>Cost of preferred stock = 5/125 = 4%</a:t>
            </a:r>
          </a:p>
          <a:p>
            <a:r>
              <a:rPr lang="en-US" dirty="0"/>
              <a:t>Note: We ignore taxes, because unlike interest payments, dividends are not tax deductible.</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20</a:t>
            </a:fld>
            <a:endParaRPr lang="en-US"/>
          </a:p>
        </p:txBody>
      </p:sp>
    </p:spTree>
    <p:extLst>
      <p:ext uri="{BB962C8B-B14F-4D97-AF65-F5344CB8AC3E}">
        <p14:creationId xmlns:p14="http://schemas.microsoft.com/office/powerpoint/2010/main" val="28720008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Cost of Common Equity</a:t>
            </a:r>
          </a:p>
        </p:txBody>
      </p:sp>
      <p:sp>
        <p:nvSpPr>
          <p:cNvPr id="3" name="Symbol zastępczy zawartości 2"/>
          <p:cNvSpPr>
            <a:spLocks noGrp="1"/>
          </p:cNvSpPr>
          <p:nvPr>
            <p:ph idx="1"/>
          </p:nvPr>
        </p:nvSpPr>
        <p:spPr/>
        <p:txBody>
          <a:bodyPr/>
          <a:lstStyle/>
          <a:p>
            <a:r>
              <a:rPr lang="en-US" dirty="0"/>
              <a:t>Three commonly used methods to estimate the cost of equity are:</a:t>
            </a:r>
          </a:p>
          <a:p>
            <a:pPr lvl="1"/>
            <a:r>
              <a:rPr lang="en-US" dirty="0"/>
              <a:t>Capital asset pricing model</a:t>
            </a:r>
            <a:r>
              <a:rPr lang="pl-PL" dirty="0"/>
              <a:t> (CAPM)</a:t>
            </a:r>
            <a:endParaRPr lang="en-US" dirty="0"/>
          </a:p>
          <a:p>
            <a:pPr lvl="1"/>
            <a:r>
              <a:rPr lang="en-US" dirty="0"/>
              <a:t>Dividend discount model</a:t>
            </a:r>
            <a:r>
              <a:rPr lang="pl-PL" dirty="0"/>
              <a:t> (DDM)</a:t>
            </a:r>
            <a:endParaRPr lang="en-US" dirty="0"/>
          </a:p>
          <a:p>
            <a:pPr lvl="1"/>
            <a:r>
              <a:rPr lang="en-US" dirty="0"/>
              <a:t>Bond yield plus risk premium method</a:t>
            </a:r>
            <a:r>
              <a:rPr lang="pl-PL" dirty="0"/>
              <a:t> (BYP)</a:t>
            </a:r>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21</a:t>
            </a:fld>
            <a:endParaRPr lang="en-US"/>
          </a:p>
        </p:txBody>
      </p:sp>
    </p:spTree>
    <p:extLst>
      <p:ext uri="{BB962C8B-B14F-4D97-AF65-F5344CB8AC3E}">
        <p14:creationId xmlns:p14="http://schemas.microsoft.com/office/powerpoint/2010/main" val="2582648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err="1"/>
              <a:t>Cost</a:t>
            </a:r>
            <a:r>
              <a:rPr lang="pl-PL" dirty="0"/>
              <a:t> of </a:t>
            </a:r>
            <a:r>
              <a:rPr lang="pl-PL" dirty="0" err="1"/>
              <a:t>common</a:t>
            </a:r>
            <a:r>
              <a:rPr lang="pl-PL" dirty="0"/>
              <a:t> equity: CAPM</a:t>
            </a:r>
            <a:endParaRPr lang="en-US" dirty="0"/>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p:txBody>
              <a:bodyPr>
                <a:normAutofit lnSpcReduction="10000"/>
              </a:bodyPr>
              <a:lstStyle/>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𝑒</m:t>
                          </m:r>
                        </m:sub>
                      </m:sSub>
                      <m:r>
                        <a:rPr lang="en-US" i="1">
                          <a:latin typeface="Cambria Math" panose="02040503050406030204" pitchFamily="18" charset="0"/>
                        </a:rPr>
                        <m:t>=</m:t>
                      </m:r>
                      <m:r>
                        <a:rPr lang="en-US" i="1">
                          <a:latin typeface="Cambria Math" panose="02040503050406030204" pitchFamily="18" charset="0"/>
                        </a:rPr>
                        <m:t>𝑅𝐹𝑅</m:t>
                      </m:r>
                      <m:r>
                        <a:rPr lang="en-US" i="1">
                          <a:latin typeface="Cambria Math" panose="02040503050406030204" pitchFamily="18" charset="0"/>
                        </a:rPr>
                        <m:t>+</m:t>
                      </m:r>
                      <m:r>
                        <a:rPr lang="en-US" i="1">
                          <a:latin typeface="Cambria Math" panose="02040503050406030204" pitchFamily="18" charset="0"/>
                        </a:rPr>
                        <m:t>𝛽</m:t>
                      </m:r>
                      <m:d>
                        <m:dPr>
                          <m:begChr m:val="["/>
                          <m:endChr m:val="]"/>
                          <m:ctrlPr>
                            <a:rPr lang="en-US" i="1">
                              <a:latin typeface="Cambria Math" panose="02040503050406030204" pitchFamily="18" charset="0"/>
                            </a:rPr>
                          </m:ctrlPr>
                        </m:dPr>
                        <m:e>
                          <m:r>
                            <a:rPr lang="en-US" i="1">
                              <a:latin typeface="Cambria Math" panose="02040503050406030204" pitchFamily="18" charset="0"/>
                            </a:rPr>
                            <m:t>𝐸</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𝑚𝑘𝑡</m:t>
                                  </m:r>
                                </m:sub>
                              </m:sSub>
                            </m:e>
                          </m:d>
                          <m:r>
                            <a:rPr lang="en-US" i="1">
                              <a:latin typeface="Cambria Math" panose="02040503050406030204" pitchFamily="18" charset="0"/>
                            </a:rPr>
                            <m:t>−</m:t>
                          </m:r>
                          <m:r>
                            <a:rPr lang="en-US" i="1">
                              <a:latin typeface="Cambria Math" panose="02040503050406030204" pitchFamily="18" charset="0"/>
                            </a:rPr>
                            <m:t>𝑅𝐹𝑅</m:t>
                          </m:r>
                        </m:e>
                      </m:d>
                    </m:oMath>
                  </m:oMathPara>
                </a14:m>
                <a:endParaRPr lang="en-US" dirty="0"/>
              </a:p>
              <a:p>
                <a:endParaRPr lang="en-US" dirty="0"/>
              </a:p>
              <a:p>
                <a:pPr marL="0" indent="0">
                  <a:buNone/>
                </a:pPr>
                <a:r>
                  <a:rPr lang="en-US" dirty="0"/>
                  <a:t>where</a:t>
                </a:r>
              </a:p>
              <a:p>
                <a:pPr marL="0" indent="0">
                  <a:buNone/>
                </a:pPr>
                <a:r>
                  <a:rPr lang="en-US" dirty="0"/>
                  <a:t>r</a:t>
                </a:r>
                <a:r>
                  <a:rPr lang="en-US" baseline="-25000" dirty="0"/>
                  <a:t>e</a:t>
                </a:r>
                <a:r>
                  <a:rPr lang="en-US" dirty="0"/>
                  <a:t> = the cost of equity</a:t>
                </a:r>
              </a:p>
              <a:p>
                <a:pPr marL="0" indent="0">
                  <a:buNone/>
                </a:pPr>
                <a:r>
                  <a:rPr lang="en-US" dirty="0"/>
                  <a:t>RFR = risk-free rate of an asset</a:t>
                </a:r>
              </a:p>
              <a:p>
                <a:pPr marL="0" indent="0">
                  <a:buNone/>
                </a:pPr>
                <a:r>
                  <a:rPr lang="en-US" dirty="0"/>
                  <a:t>Beta = the sensitivity of a stock’s return to changes in market return</a:t>
                </a:r>
                <a:br>
                  <a:rPr lang="en-US" dirty="0"/>
                </a:br>
                <a:r>
                  <a:rPr lang="en-US" dirty="0"/>
                  <a:t>E(</a:t>
                </a:r>
                <a:r>
                  <a:rPr lang="en-US" dirty="0" err="1"/>
                  <a:t>Rmkt</a:t>
                </a:r>
                <a:r>
                  <a:rPr lang="en-US" dirty="0"/>
                  <a:t>) </a:t>
                </a:r>
                <a:r>
                  <a:rPr lang="en-US" baseline="30000" dirty="0"/>
                  <a:t>=</a:t>
                </a:r>
                <a:r>
                  <a:rPr lang="en-US" dirty="0"/>
                  <a:t> expected return on the market</a:t>
                </a:r>
              </a:p>
              <a:p>
                <a:pPr marL="0" indent="0">
                  <a:buNone/>
                </a:pPr>
                <a:r>
                  <a:rPr lang="en-US" dirty="0"/>
                  <a:t>[E(</a:t>
                </a:r>
                <a:r>
                  <a:rPr lang="en-US" dirty="0" err="1"/>
                  <a:t>Rmkt</a:t>
                </a:r>
                <a:r>
                  <a:rPr lang="en-US" dirty="0"/>
                  <a:t>) - RFR] is also called the equity risk premium because it is the premium that investors expect for investing in the market relative to the risk-free rate.</a:t>
                </a:r>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blipFill rotWithShape="0">
                <a:blip r:embed="rId2"/>
                <a:stretch>
                  <a:fillRect l="-1217" b="-3221"/>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CAE4EF79-C2F8-4C97-AA5A-AB76D3E26491}" type="slidenum">
              <a:rPr lang="en-US" smtClean="0"/>
              <a:t>22</a:t>
            </a:fld>
            <a:endParaRPr lang="en-US"/>
          </a:p>
        </p:txBody>
      </p:sp>
    </p:spTree>
    <p:extLst>
      <p:ext uri="{BB962C8B-B14F-4D97-AF65-F5344CB8AC3E}">
        <p14:creationId xmlns:p14="http://schemas.microsoft.com/office/powerpoint/2010/main" val="1636566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err="1"/>
              <a:t>Cost</a:t>
            </a:r>
            <a:r>
              <a:rPr lang="pl-PL" dirty="0"/>
              <a:t> of </a:t>
            </a:r>
            <a:r>
              <a:rPr lang="pl-PL" dirty="0" err="1"/>
              <a:t>common</a:t>
            </a:r>
            <a:r>
              <a:rPr lang="pl-PL" dirty="0"/>
              <a:t> equity: CAPM</a:t>
            </a:r>
            <a:endParaRPr lang="en-US" dirty="0"/>
          </a:p>
        </p:txBody>
      </p:sp>
      <p:sp>
        <p:nvSpPr>
          <p:cNvPr id="3" name="Symbol zastępczy zawartości 2"/>
          <p:cNvSpPr>
            <a:spLocks noGrp="1"/>
          </p:cNvSpPr>
          <p:nvPr>
            <p:ph idx="1"/>
          </p:nvPr>
        </p:nvSpPr>
        <p:spPr/>
        <p:txBody>
          <a:bodyPr/>
          <a:lstStyle/>
          <a:p>
            <a:r>
              <a:rPr lang="en-US" dirty="0"/>
              <a:t>In a developing market, the risk free rate is 10% and the equity risk premium is 6%. </a:t>
            </a:r>
            <a:endParaRPr lang="pl-PL" dirty="0"/>
          </a:p>
          <a:p>
            <a:r>
              <a:rPr lang="en-US" dirty="0"/>
              <a:t>The equity beta for a given company is 2. </a:t>
            </a:r>
            <a:endParaRPr lang="pl-PL" dirty="0"/>
          </a:p>
          <a:p>
            <a:r>
              <a:rPr lang="en-US" dirty="0"/>
              <a:t>What is the cost of equity using the CAPM approach?</a:t>
            </a:r>
          </a:p>
          <a:p>
            <a:endParaRPr lang="en-US" dirty="0"/>
          </a:p>
          <a:p>
            <a:r>
              <a:rPr lang="en-US" dirty="0"/>
              <a:t>Solution:</a:t>
            </a:r>
          </a:p>
          <a:p>
            <a:r>
              <a:rPr lang="en-US" dirty="0"/>
              <a:t>r</a:t>
            </a:r>
            <a:r>
              <a:rPr lang="en-US" baseline="-25000" dirty="0"/>
              <a:t>e</a:t>
            </a:r>
            <a:r>
              <a:rPr lang="en-US" dirty="0"/>
              <a:t>= 0.1+ 2 [0.06] = 22%</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23</a:t>
            </a:fld>
            <a:endParaRPr lang="en-US"/>
          </a:p>
        </p:txBody>
      </p:sp>
    </p:spTree>
    <p:extLst>
      <p:ext uri="{BB962C8B-B14F-4D97-AF65-F5344CB8AC3E}">
        <p14:creationId xmlns:p14="http://schemas.microsoft.com/office/powerpoint/2010/main" val="3002969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DDM: </a:t>
            </a:r>
            <a:r>
              <a:rPr lang="pl-PL" dirty="0" err="1"/>
              <a:t>Present</a:t>
            </a:r>
            <a:r>
              <a:rPr lang="pl-PL" dirty="0"/>
              <a:t> </a:t>
            </a:r>
            <a:r>
              <a:rPr lang="pl-PL" dirty="0" err="1"/>
              <a:t>value</a:t>
            </a:r>
            <a:r>
              <a:rPr lang="pl-PL" dirty="0"/>
              <a:t> of </a:t>
            </a:r>
            <a:r>
              <a:rPr lang="pl-PL" dirty="0" err="1"/>
              <a:t>perpetuity</a:t>
            </a:r>
            <a:endParaRPr lang="en-US" dirty="0"/>
          </a:p>
        </p:txBody>
      </p:sp>
      <p:sp>
        <p:nvSpPr>
          <p:cNvPr id="3" name="Symbol zastępczy zawartości 2"/>
          <p:cNvSpPr>
            <a:spLocks noGrp="1"/>
          </p:cNvSpPr>
          <p:nvPr>
            <p:ph idx="1"/>
          </p:nvPr>
        </p:nvSpPr>
        <p:spPr/>
        <p:txBody>
          <a:bodyPr/>
          <a:lstStyle/>
          <a:p>
            <a:r>
              <a:rPr lang="en-US" dirty="0"/>
              <a:t>Assume an investment gives a  cash flow of $10 at the end of each period forever. </a:t>
            </a:r>
            <a:endParaRPr lang="pl-PL" dirty="0"/>
          </a:p>
          <a:p>
            <a:r>
              <a:rPr lang="en-US" dirty="0"/>
              <a:t>This is called a perpetuity, as the cash flow continues forever. </a:t>
            </a:r>
            <a:endParaRPr lang="pl-PL" dirty="0"/>
          </a:p>
          <a:p>
            <a:r>
              <a:rPr lang="en-US" dirty="0"/>
              <a:t>If the discount rate is 5%, the present value of this infinite cash flow can be calculated as 10/0.05 = 200.  </a:t>
            </a:r>
            <a:endParaRPr lang="pl-PL" dirty="0"/>
          </a:p>
          <a:p>
            <a:r>
              <a:rPr lang="en-US" dirty="0"/>
              <a:t>PV(0) = cash flow/interest rate. </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24</a:t>
            </a:fld>
            <a:endParaRPr lang="en-US"/>
          </a:p>
        </p:txBody>
      </p:sp>
    </p:spTree>
    <p:extLst>
      <p:ext uri="{BB962C8B-B14F-4D97-AF65-F5344CB8AC3E}">
        <p14:creationId xmlns:p14="http://schemas.microsoft.com/office/powerpoint/2010/main" val="796404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DDM: </a:t>
            </a:r>
            <a:r>
              <a:rPr lang="pl-PL" dirty="0" err="1"/>
              <a:t>Present</a:t>
            </a:r>
            <a:r>
              <a:rPr lang="pl-PL" dirty="0"/>
              <a:t> </a:t>
            </a:r>
            <a:r>
              <a:rPr lang="pl-PL" dirty="0" err="1"/>
              <a:t>value</a:t>
            </a:r>
            <a:r>
              <a:rPr lang="pl-PL" dirty="0"/>
              <a:t> of </a:t>
            </a:r>
            <a:r>
              <a:rPr lang="pl-PL" dirty="0" err="1"/>
              <a:t>growing</a:t>
            </a:r>
            <a:r>
              <a:rPr lang="pl-PL" dirty="0"/>
              <a:t> </a:t>
            </a:r>
            <a:r>
              <a:rPr lang="pl-PL" dirty="0" err="1"/>
              <a:t>perpetuity</a:t>
            </a:r>
            <a:endParaRPr lang="en-US" dirty="0"/>
          </a:p>
        </p:txBody>
      </p:sp>
      <p:sp>
        <p:nvSpPr>
          <p:cNvPr id="3" name="Symbol zastępczy zawartości 2"/>
          <p:cNvSpPr>
            <a:spLocks noGrp="1"/>
          </p:cNvSpPr>
          <p:nvPr>
            <p:ph idx="1"/>
          </p:nvPr>
        </p:nvSpPr>
        <p:spPr/>
        <p:txBody>
          <a:bodyPr/>
          <a:lstStyle/>
          <a:p>
            <a:r>
              <a:rPr lang="en-US" dirty="0"/>
              <a:t>Now assume the cash flow for every successive period grows at a rate of 2%. </a:t>
            </a:r>
            <a:endParaRPr lang="pl-PL" dirty="0"/>
          </a:p>
          <a:p>
            <a:r>
              <a:rPr lang="en-US" dirty="0"/>
              <a:t>$10 in period 1, $10</a:t>
            </a:r>
            <a:r>
              <a:rPr lang="pl-PL" dirty="0"/>
              <a:t>,0</a:t>
            </a:r>
            <a:r>
              <a:rPr lang="en-US" dirty="0"/>
              <a:t>2 in period 2, $10,404 in period 3 and so</a:t>
            </a:r>
            <a:br>
              <a:rPr lang="en-US" dirty="0"/>
            </a:br>
            <a:r>
              <a:rPr lang="en-US" dirty="0"/>
              <a:t>on. </a:t>
            </a:r>
            <a:endParaRPr lang="pl-PL" dirty="0"/>
          </a:p>
          <a:p>
            <a:r>
              <a:rPr lang="en-US" dirty="0"/>
              <a:t>The present value of a growing perpetuity can be computed as:</a:t>
            </a:r>
            <a:endParaRPr lang="pl-PL" dirty="0"/>
          </a:p>
          <a:p>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25</a:t>
            </a:fld>
            <a:endParaRPr lang="en-US"/>
          </a:p>
        </p:txBody>
      </p:sp>
      <mc:AlternateContent xmlns:mc="http://schemas.openxmlformats.org/markup-compatibility/2006" xmlns:a14="http://schemas.microsoft.com/office/drawing/2010/main">
        <mc:Choice Requires="a14">
          <p:sp>
            <p:nvSpPr>
              <p:cNvPr id="5" name="Prostokąt 4"/>
              <p:cNvSpPr/>
              <p:nvPr/>
            </p:nvSpPr>
            <p:spPr>
              <a:xfrm>
                <a:off x="3766547" y="4328994"/>
                <a:ext cx="3890809" cy="66133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𝑃𝑉</m:t>
                          </m:r>
                        </m:e>
                        <m:sub>
                          <m:r>
                            <a:rPr lang="en-US" i="0">
                              <a:latin typeface="Cambria Math" panose="02040503050406030204" pitchFamily="18" charset="0"/>
                            </a:rPr>
                            <m:t>0</m:t>
                          </m:r>
                        </m:sub>
                      </m:sSub>
                      <m:r>
                        <a:rPr lang="en-US" i="0">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𝑃𝑀𝑇</m:t>
                              </m:r>
                            </m:e>
                            <m:sub>
                              <m:r>
                                <a:rPr lang="en-US" i="0">
                                  <a:latin typeface="Cambria Math" panose="02040503050406030204" pitchFamily="18" charset="0"/>
                                </a:rPr>
                                <m:t>1</m:t>
                              </m:r>
                            </m:sub>
                          </m:sSub>
                        </m:num>
                        <m:den>
                          <m:r>
                            <a:rPr lang="en-US" i="1">
                              <a:latin typeface="Cambria Math" panose="02040503050406030204" pitchFamily="18" charset="0"/>
                            </a:rPr>
                            <m:t>𝑟</m:t>
                          </m:r>
                          <m:r>
                            <a:rPr lang="en-US" i="0">
                              <a:latin typeface="Cambria Math" panose="02040503050406030204" pitchFamily="18" charset="0"/>
                            </a:rPr>
                            <m:t>−</m:t>
                          </m:r>
                          <m:r>
                            <a:rPr lang="en-US" i="1">
                              <a:latin typeface="Cambria Math" panose="02040503050406030204" pitchFamily="18" charset="0"/>
                            </a:rPr>
                            <m:t>𝑔</m:t>
                          </m:r>
                        </m:den>
                      </m:f>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10</m:t>
                          </m:r>
                        </m:num>
                        <m:den>
                          <m:r>
                            <a:rPr lang="en-US" i="0">
                              <a:latin typeface="Cambria Math" panose="02040503050406030204" pitchFamily="18" charset="0"/>
                            </a:rPr>
                            <m:t>0.05−0.02</m:t>
                          </m:r>
                        </m:den>
                      </m:f>
                      <m:r>
                        <a:rPr lang="en-US" i="0">
                          <a:latin typeface="Cambria Math" panose="02040503050406030204" pitchFamily="18" charset="0"/>
                        </a:rPr>
                        <m:t>=333.33</m:t>
                      </m:r>
                    </m:oMath>
                  </m:oMathPara>
                </a14:m>
                <a:endParaRPr lang="en-US" dirty="0"/>
              </a:p>
            </p:txBody>
          </p:sp>
        </mc:Choice>
        <mc:Fallback xmlns="">
          <p:sp>
            <p:nvSpPr>
              <p:cNvPr id="5" name="Prostokąt 4"/>
              <p:cNvSpPr>
                <a:spLocks noRot="1" noChangeAspect="1" noMove="1" noResize="1" noEditPoints="1" noAdjustHandles="1" noChangeArrowheads="1" noChangeShapeType="1" noTextEdit="1"/>
              </p:cNvSpPr>
              <p:nvPr/>
            </p:nvSpPr>
            <p:spPr>
              <a:xfrm>
                <a:off x="3766547" y="4328994"/>
                <a:ext cx="3890809" cy="661335"/>
              </a:xfrm>
              <a:prstGeom prst="rect">
                <a:avLst/>
              </a:prstGeo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165790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DDM 1</a:t>
            </a:r>
            <a:endParaRPr lang="en-US" dirty="0"/>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p:txBody>
              <a:bodyPr>
                <a:normAutofit lnSpcReduction="10000"/>
              </a:bodyPr>
              <a:lstStyle/>
              <a:p>
                <a:endParaRPr lang="pl-PL" dirty="0"/>
              </a:p>
              <a:p>
                <a:endParaRPr lang="pl-PL" dirty="0"/>
              </a:p>
              <a:p>
                <a:pPr marL="0" indent="0">
                  <a:buNone/>
                </a:pPr>
                <a:r>
                  <a:rPr lang="en-US" dirty="0"/>
                  <a:t>where:</a:t>
                </a:r>
              </a:p>
              <a:p>
                <a:pPr marL="0" indent="0">
                  <a:buNone/>
                </a:pPr>
                <a:r>
                  <a:rPr lang="en-US" dirty="0" err="1"/>
                  <a:t>Dj</a:t>
                </a:r>
                <a:r>
                  <a:rPr lang="en-US" dirty="0"/>
                  <a:t> = dividend at end of each period</a:t>
                </a:r>
                <a:br>
                  <a:rPr lang="en-US" dirty="0"/>
                </a:br>
                <a:r>
                  <a:rPr lang="en-US" dirty="0"/>
                  <a:t>Po = intrinsic price of stock</a:t>
                </a:r>
                <a:br>
                  <a:rPr lang="en-US" dirty="0"/>
                </a:br>
                <a:r>
                  <a:rPr lang="en-US" dirty="0"/>
                  <a:t>r</a:t>
                </a:r>
                <a:r>
                  <a:rPr lang="en-US" baseline="-25000" dirty="0"/>
                  <a:t>e</a:t>
                </a:r>
                <a:r>
                  <a:rPr lang="en-US" dirty="0"/>
                  <a:t>= cost of equity</a:t>
                </a:r>
              </a:p>
              <a:p>
                <a:pPr marL="0" indent="0">
                  <a:buNone/>
                </a:pPr>
                <a:r>
                  <a:rPr lang="pl-PL" dirty="0" err="1"/>
                  <a:t>Therefore</a:t>
                </a:r>
                <a:r>
                  <a:rPr lang="pl-PL" dirty="0"/>
                  <a:t>:</a:t>
                </a: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𝑒</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𝐷</m:t>
                              </m:r>
                            </m:e>
                            <m:sub>
                              <m:r>
                                <a:rPr lang="en-US" i="1">
                                  <a:latin typeface="Cambria Math" panose="02040503050406030204" pitchFamily="18" charset="0"/>
                                </a:rPr>
                                <m:t>1</m:t>
                              </m:r>
                            </m:sub>
                          </m:sSub>
                        </m:num>
                        <m:den>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0</m:t>
                              </m:r>
                            </m:sub>
                          </m:sSub>
                        </m:den>
                      </m:f>
                      <m:r>
                        <a:rPr lang="en-US" i="1">
                          <a:latin typeface="Cambria Math" panose="02040503050406030204" pitchFamily="18" charset="0"/>
                        </a:rPr>
                        <m:t>+</m:t>
                      </m:r>
                      <m:r>
                        <a:rPr lang="en-US" i="1">
                          <a:latin typeface="Cambria Math" panose="02040503050406030204" pitchFamily="18" charset="0"/>
                        </a:rPr>
                        <m:t>𝑔</m:t>
                      </m:r>
                    </m:oMath>
                  </m:oMathPara>
                </a14:m>
                <a:endParaRPr lang="en-US" dirty="0"/>
              </a:p>
              <a:p>
                <a:pPr marL="0" indent="0">
                  <a:buNone/>
                </a:pPr>
                <a:r>
                  <a:rPr lang="en-US" dirty="0"/>
                  <a:t> </a:t>
                </a:r>
              </a:p>
              <a:p>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blipFill rotWithShape="0">
                <a:blip r:embed="rId2"/>
                <a:stretch>
                  <a:fillRect l="-1217"/>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CAE4EF79-C2F8-4C97-AA5A-AB76D3E26491}" type="slidenum">
              <a:rPr lang="en-US" smtClean="0"/>
              <a:t>26</a:t>
            </a:fld>
            <a:endParaRPr lang="en-US"/>
          </a:p>
        </p:txBody>
      </p:sp>
      <mc:AlternateContent xmlns:mc="http://schemas.openxmlformats.org/markup-compatibility/2006" xmlns:a14="http://schemas.microsoft.com/office/drawing/2010/main">
        <mc:Choice Requires="a14">
          <p:sp>
            <p:nvSpPr>
              <p:cNvPr id="5" name="Prostokąt 4"/>
              <p:cNvSpPr/>
              <p:nvPr/>
            </p:nvSpPr>
            <p:spPr>
              <a:xfrm>
                <a:off x="4491692" y="1401342"/>
                <a:ext cx="2905804" cy="97449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rPr>
                          </m:ctrlPr>
                        </m:sSubPr>
                        <m:e>
                          <m:r>
                            <a:rPr lang="en-US" sz="2800" i="1">
                              <a:latin typeface="Cambria Math" panose="02040503050406030204" pitchFamily="18" charset="0"/>
                            </a:rPr>
                            <m:t>𝑃</m:t>
                          </m:r>
                        </m:e>
                        <m:sub>
                          <m:r>
                            <a:rPr lang="en-US" sz="2800" i="0">
                              <a:latin typeface="Cambria Math" panose="02040503050406030204" pitchFamily="18" charset="0"/>
                            </a:rPr>
                            <m:t>0</m:t>
                          </m:r>
                        </m:sub>
                      </m:sSub>
                      <m:r>
                        <a:rPr lang="en-US" sz="2800" i="0">
                          <a:latin typeface="Cambria Math" panose="02040503050406030204" pitchFamily="18" charset="0"/>
                        </a:rPr>
                        <m:t>=</m:t>
                      </m:r>
                      <m:f>
                        <m:fPr>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𝐷</m:t>
                              </m:r>
                            </m:e>
                            <m:sub>
                              <m:r>
                                <a:rPr lang="en-US" sz="2800" i="0">
                                  <a:latin typeface="Cambria Math" panose="02040503050406030204" pitchFamily="18" charset="0"/>
                                </a:rPr>
                                <m:t>1</m:t>
                              </m:r>
                            </m:sub>
                          </m:sSub>
                        </m:num>
                        <m:den>
                          <m:sSub>
                            <m:sSubPr>
                              <m:ctrlPr>
                                <a:rPr lang="en-US" sz="2800" i="1">
                                  <a:latin typeface="Cambria Math" panose="02040503050406030204" pitchFamily="18" charset="0"/>
                                </a:rPr>
                              </m:ctrlPr>
                            </m:sSubPr>
                            <m:e>
                              <m:r>
                                <a:rPr lang="en-US" sz="2800" i="1">
                                  <a:latin typeface="Cambria Math" panose="02040503050406030204" pitchFamily="18" charset="0"/>
                                </a:rPr>
                                <m:t>𝑟</m:t>
                              </m:r>
                            </m:e>
                            <m:sub>
                              <m:r>
                                <a:rPr lang="en-US" sz="2800" i="1">
                                  <a:latin typeface="Cambria Math" panose="02040503050406030204" pitchFamily="18" charset="0"/>
                                </a:rPr>
                                <m:t>𝑒</m:t>
                              </m:r>
                            </m:sub>
                          </m:sSub>
                          <m:r>
                            <a:rPr lang="en-US" sz="2800" i="0">
                              <a:latin typeface="Cambria Math" panose="02040503050406030204" pitchFamily="18" charset="0"/>
                            </a:rPr>
                            <m:t>−</m:t>
                          </m:r>
                          <m:r>
                            <a:rPr lang="en-US" sz="2800" i="1">
                              <a:latin typeface="Cambria Math" panose="02040503050406030204" pitchFamily="18" charset="0"/>
                            </a:rPr>
                            <m:t>𝑔</m:t>
                          </m:r>
                        </m:den>
                      </m:f>
                    </m:oMath>
                  </m:oMathPara>
                </a14:m>
                <a:endParaRPr lang="en-US" sz="2800" dirty="0"/>
              </a:p>
            </p:txBody>
          </p:sp>
        </mc:Choice>
        <mc:Fallback xmlns="">
          <p:sp>
            <p:nvSpPr>
              <p:cNvPr id="5" name="Prostokąt 4"/>
              <p:cNvSpPr>
                <a:spLocks noRot="1" noChangeAspect="1" noMove="1" noResize="1" noEditPoints="1" noAdjustHandles="1" noChangeArrowheads="1" noChangeShapeType="1" noTextEdit="1"/>
              </p:cNvSpPr>
              <p:nvPr/>
            </p:nvSpPr>
            <p:spPr>
              <a:xfrm>
                <a:off x="4491692" y="1401342"/>
                <a:ext cx="2905804" cy="974498"/>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199488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DDM 2</a:t>
            </a:r>
            <a:endParaRPr lang="en-US" dirty="0"/>
          </a:p>
        </p:txBody>
      </p:sp>
      <p:sp>
        <p:nvSpPr>
          <p:cNvPr id="3" name="Symbol zastępczy zawartości 2"/>
          <p:cNvSpPr>
            <a:spLocks noGrp="1"/>
          </p:cNvSpPr>
          <p:nvPr>
            <p:ph idx="1"/>
          </p:nvPr>
        </p:nvSpPr>
        <p:spPr/>
        <p:txBody>
          <a:bodyPr>
            <a:normAutofit fontScale="77500" lnSpcReduction="20000"/>
          </a:bodyPr>
          <a:lstStyle/>
          <a:p>
            <a:r>
              <a:rPr lang="en-US" dirty="0"/>
              <a:t>Use a forecasted growth rate from a published vendor.</a:t>
            </a:r>
          </a:p>
          <a:p>
            <a:r>
              <a:rPr lang="en-US" dirty="0"/>
              <a:t>Use the following relationship between the growth rate, the retention rate, and the return on equity:</a:t>
            </a:r>
            <a:endParaRPr lang="pl-PL" dirty="0"/>
          </a:p>
          <a:p>
            <a:endParaRPr lang="pl-PL" dirty="0"/>
          </a:p>
          <a:p>
            <a:endParaRPr lang="pl-PL" dirty="0"/>
          </a:p>
          <a:p>
            <a:endParaRPr lang="pl-PL" dirty="0"/>
          </a:p>
          <a:p>
            <a:r>
              <a:rPr lang="en-US" dirty="0"/>
              <a:t>where:</a:t>
            </a:r>
          </a:p>
          <a:p>
            <a:r>
              <a:rPr lang="en-US" dirty="0"/>
              <a:t>g = sustainable growth rate</a:t>
            </a:r>
            <a:br>
              <a:rPr lang="en-US" dirty="0"/>
            </a:br>
            <a:r>
              <a:rPr lang="en-US" dirty="0"/>
              <a:t>b = earnings retention rate</a:t>
            </a:r>
            <a:br>
              <a:rPr lang="en-US" dirty="0"/>
            </a:br>
            <a:r>
              <a:rPr lang="en-US" dirty="0"/>
              <a:t>D/EPS = dividend payout rate</a:t>
            </a:r>
            <a:br>
              <a:rPr lang="en-US" dirty="0"/>
            </a:br>
            <a:r>
              <a:rPr lang="en-US" dirty="0"/>
              <a:t>ROE = return on equity</a:t>
            </a:r>
          </a:p>
          <a:p>
            <a:pPr marL="0" indent="0">
              <a:buNone/>
            </a:pPr>
            <a:endParaRPr lang="en-US" dirty="0"/>
          </a:p>
          <a:p>
            <a:r>
              <a:rPr lang="en-US" dirty="0"/>
              <a:t>If you are given D(0). you can calculate Di as Do (1 + g).</a:t>
            </a:r>
          </a:p>
          <a:p>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27</a:t>
            </a:fld>
            <a:endParaRPr lang="en-US"/>
          </a:p>
        </p:txBody>
      </p:sp>
      <mc:AlternateContent xmlns:mc="http://schemas.openxmlformats.org/markup-compatibility/2006" xmlns:a14="http://schemas.microsoft.com/office/drawing/2010/main">
        <mc:Choice Requires="a14">
          <p:sp>
            <p:nvSpPr>
              <p:cNvPr id="5" name="Prostokąt 4"/>
              <p:cNvSpPr/>
              <p:nvPr/>
            </p:nvSpPr>
            <p:spPr>
              <a:xfrm>
                <a:off x="3737052" y="3286611"/>
                <a:ext cx="4717895" cy="92217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𝑔</m:t>
                      </m:r>
                      <m:r>
                        <a:rPr lang="en-US" sz="2400" i="0">
                          <a:latin typeface="Cambria Math" panose="02040503050406030204" pitchFamily="18" charset="0"/>
                        </a:rPr>
                        <m:t>=</m:t>
                      </m:r>
                      <m:r>
                        <a:rPr lang="en-US" sz="2400" i="1">
                          <a:latin typeface="Cambria Math" panose="02040503050406030204" pitchFamily="18" charset="0"/>
                        </a:rPr>
                        <m:t>𝑏</m:t>
                      </m:r>
                      <m:r>
                        <a:rPr lang="en-US" sz="2400" i="0">
                          <a:latin typeface="Cambria Math" panose="02040503050406030204" pitchFamily="18" charset="0"/>
                        </a:rPr>
                        <m:t>∗</m:t>
                      </m:r>
                      <m:r>
                        <a:rPr lang="en-US" sz="2400" i="1">
                          <a:latin typeface="Cambria Math" panose="02040503050406030204" pitchFamily="18" charset="0"/>
                        </a:rPr>
                        <m:t>𝑅𝑂𝐸</m:t>
                      </m:r>
                      <m:r>
                        <a:rPr lang="en-US" sz="2400" i="0">
                          <a:latin typeface="Cambria Math" panose="02040503050406030204" pitchFamily="18" charset="0"/>
                        </a:rPr>
                        <m:t>= </m:t>
                      </m:r>
                      <m:d>
                        <m:dPr>
                          <m:ctrlPr>
                            <a:rPr lang="en-US" sz="2400" i="1">
                              <a:latin typeface="Cambria Math" panose="02040503050406030204" pitchFamily="18" charset="0"/>
                            </a:rPr>
                          </m:ctrlPr>
                        </m:dPr>
                        <m:e>
                          <m:r>
                            <a:rPr lang="en-US" sz="2400" i="0">
                              <a:latin typeface="Cambria Math" panose="02040503050406030204" pitchFamily="18" charset="0"/>
                            </a:rPr>
                            <m:t>1−</m:t>
                          </m:r>
                          <m:f>
                            <m:fPr>
                              <m:ctrlPr>
                                <a:rPr lang="en-US" sz="2400" i="1">
                                  <a:latin typeface="Cambria Math" panose="02040503050406030204" pitchFamily="18" charset="0"/>
                                </a:rPr>
                              </m:ctrlPr>
                            </m:fPr>
                            <m:num>
                              <m:r>
                                <a:rPr lang="en-US" sz="2400" i="1">
                                  <a:latin typeface="Cambria Math" panose="02040503050406030204" pitchFamily="18" charset="0"/>
                                </a:rPr>
                                <m:t>𝐷</m:t>
                              </m:r>
                            </m:num>
                            <m:den>
                              <m:r>
                                <a:rPr lang="en-US" sz="2400" i="1">
                                  <a:latin typeface="Cambria Math" panose="02040503050406030204" pitchFamily="18" charset="0"/>
                                </a:rPr>
                                <m:t>𝐸𝑃𝑆</m:t>
                              </m:r>
                            </m:den>
                          </m:f>
                        </m:e>
                      </m:d>
                      <m:r>
                        <a:rPr lang="en-US" sz="2400" i="0">
                          <a:latin typeface="Cambria Math" panose="02040503050406030204" pitchFamily="18" charset="0"/>
                        </a:rPr>
                        <m:t>∗</m:t>
                      </m:r>
                      <m:r>
                        <a:rPr lang="en-US" sz="2400" i="1">
                          <a:latin typeface="Cambria Math" panose="02040503050406030204" pitchFamily="18" charset="0"/>
                        </a:rPr>
                        <m:t>𝑅𝑂𝐸</m:t>
                      </m:r>
                    </m:oMath>
                  </m:oMathPara>
                </a14:m>
                <a:endParaRPr lang="en-US" sz="2400" dirty="0"/>
              </a:p>
            </p:txBody>
          </p:sp>
        </mc:Choice>
        <mc:Fallback xmlns="">
          <p:sp>
            <p:nvSpPr>
              <p:cNvPr id="5" name="Prostokąt 4"/>
              <p:cNvSpPr>
                <a:spLocks noRot="1" noChangeAspect="1" noMove="1" noResize="1" noEditPoints="1" noAdjustHandles="1" noChangeArrowheads="1" noChangeShapeType="1" noTextEdit="1"/>
              </p:cNvSpPr>
              <p:nvPr/>
            </p:nvSpPr>
            <p:spPr>
              <a:xfrm>
                <a:off x="3737052" y="3286611"/>
                <a:ext cx="4717895" cy="922176"/>
              </a:xfrm>
              <a:prstGeom prst="rect">
                <a:avLst/>
              </a:prstGeo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57879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567563"/>
          </a:xfrm>
        </p:spPr>
        <p:txBody>
          <a:bodyPr>
            <a:normAutofit fontScale="90000"/>
          </a:bodyPr>
          <a:lstStyle/>
          <a:p>
            <a:pPr algn="ctr"/>
            <a:r>
              <a:rPr lang="pl-PL" dirty="0"/>
              <a:t>DDM: </a:t>
            </a:r>
            <a:r>
              <a:rPr lang="pl-PL" dirty="0" err="1"/>
              <a:t>example</a:t>
            </a:r>
            <a:endParaRPr lang="en-US" dirty="0"/>
          </a:p>
        </p:txBody>
      </p:sp>
      <p:sp>
        <p:nvSpPr>
          <p:cNvPr id="3" name="Symbol zastępczy zawartości 2"/>
          <p:cNvSpPr>
            <a:spLocks noGrp="1"/>
          </p:cNvSpPr>
          <p:nvPr>
            <p:ph idx="1"/>
          </p:nvPr>
        </p:nvSpPr>
        <p:spPr>
          <a:xfrm>
            <a:off x="0" y="567562"/>
            <a:ext cx="12192000" cy="5788787"/>
          </a:xfrm>
        </p:spPr>
        <p:txBody>
          <a:bodyPr>
            <a:normAutofit lnSpcReduction="10000"/>
          </a:bodyPr>
          <a:lstStyle/>
          <a:p>
            <a:r>
              <a:rPr lang="en-US" dirty="0"/>
              <a:t>You have gathered the following information about a company and the market:</a:t>
            </a:r>
          </a:p>
          <a:p>
            <a:r>
              <a:rPr lang="en-US" dirty="0"/>
              <a:t>Current share price = 30</a:t>
            </a:r>
            <a:endParaRPr lang="pl-PL" dirty="0"/>
          </a:p>
          <a:p>
            <a:r>
              <a:rPr lang="en-US" dirty="0"/>
              <a:t>Most recent dividend paid = 2</a:t>
            </a:r>
          </a:p>
          <a:p>
            <a:r>
              <a:rPr lang="en-US" dirty="0"/>
              <a:t>Expected dividend payout rate = 40%</a:t>
            </a:r>
          </a:p>
          <a:p>
            <a:r>
              <a:rPr lang="en-US" dirty="0"/>
              <a:t>Expected ROE = 15%</a:t>
            </a:r>
          </a:p>
          <a:p>
            <a:r>
              <a:rPr lang="en-US" dirty="0"/>
              <a:t>Equity beta = 1.5</a:t>
            </a:r>
          </a:p>
          <a:p>
            <a:r>
              <a:rPr lang="en-US" dirty="0"/>
              <a:t>Expected return on market = 15%</a:t>
            </a:r>
          </a:p>
          <a:p>
            <a:r>
              <a:rPr lang="en-US" dirty="0"/>
              <a:t>Risk free rate = 8% </a:t>
            </a:r>
          </a:p>
          <a:p>
            <a:r>
              <a:rPr lang="en-US" dirty="0"/>
              <a:t>Using the DCF approach, what is the cost of retained earnings?</a:t>
            </a:r>
          </a:p>
          <a:p>
            <a:r>
              <a:rPr lang="en-US" dirty="0"/>
              <a:t>Solution: </a:t>
            </a:r>
          </a:p>
          <a:p>
            <a:r>
              <a:rPr lang="en-US" dirty="0"/>
              <a:t>Since the dividend payout rate is 40%, the retention ratio, b, is 1 - 0.4 = 0.6</a:t>
            </a:r>
            <a:br>
              <a:rPr lang="en-US" dirty="0"/>
            </a:br>
            <a:r>
              <a:rPr lang="en-US" dirty="0"/>
              <a:t>g = b * ROE = 0.6 * 0.15 = 0.09</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28</a:t>
            </a:fld>
            <a:endParaRPr lang="en-US"/>
          </a:p>
        </p:txBody>
      </p:sp>
      <mc:AlternateContent xmlns:mc="http://schemas.openxmlformats.org/markup-compatibility/2006" xmlns:a14="http://schemas.microsoft.com/office/drawing/2010/main">
        <mc:Choice Requires="a14">
          <p:sp>
            <p:nvSpPr>
              <p:cNvPr id="5" name="Prostokąt 4"/>
              <p:cNvSpPr/>
              <p:nvPr/>
            </p:nvSpPr>
            <p:spPr>
              <a:xfrm>
                <a:off x="2626179" y="6044558"/>
                <a:ext cx="6189835" cy="6769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𝑒</m:t>
                          </m:r>
                        </m:sub>
                      </m:sSub>
                      <m:r>
                        <a:rPr lang="en-US" i="0">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𝐷</m:t>
                              </m:r>
                            </m:e>
                            <m:sub>
                              <m:r>
                                <a:rPr lang="en-US" i="0">
                                  <a:latin typeface="Cambria Math" panose="02040503050406030204" pitchFamily="18" charset="0"/>
                                </a:rPr>
                                <m:t>0</m:t>
                              </m:r>
                            </m:sub>
                          </m:sSub>
                          <m:r>
                            <a:rPr lang="en-US" i="0">
                              <a:latin typeface="Cambria Math" panose="02040503050406030204" pitchFamily="18" charset="0"/>
                            </a:rPr>
                            <m:t>∗</m:t>
                          </m:r>
                          <m:d>
                            <m:dPr>
                              <m:ctrlPr>
                                <a:rPr lang="en-US" i="1">
                                  <a:latin typeface="Cambria Math" panose="02040503050406030204" pitchFamily="18" charset="0"/>
                                </a:rPr>
                              </m:ctrlPr>
                            </m:dPr>
                            <m:e>
                              <m:r>
                                <a:rPr lang="en-US" i="0">
                                  <a:latin typeface="Cambria Math" panose="02040503050406030204" pitchFamily="18" charset="0"/>
                                </a:rPr>
                                <m:t>1+</m:t>
                              </m:r>
                              <m:r>
                                <a:rPr lang="en-US" i="1">
                                  <a:latin typeface="Cambria Math" panose="02040503050406030204" pitchFamily="18" charset="0"/>
                                </a:rPr>
                                <m:t>𝑔</m:t>
                              </m:r>
                            </m:e>
                          </m:d>
                        </m:num>
                        <m:den>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0">
                                  <a:latin typeface="Cambria Math" panose="02040503050406030204" pitchFamily="18" charset="0"/>
                                </a:rPr>
                                <m:t>0</m:t>
                              </m:r>
                            </m:sub>
                          </m:sSub>
                        </m:den>
                      </m:f>
                      <m:r>
                        <a:rPr lang="en-US" i="0">
                          <a:latin typeface="Cambria Math" panose="02040503050406030204" pitchFamily="18" charset="0"/>
                        </a:rPr>
                        <m:t>+</m:t>
                      </m:r>
                      <m:r>
                        <a:rPr lang="en-US" i="1">
                          <a:latin typeface="Cambria Math" panose="02040503050406030204" pitchFamily="18" charset="0"/>
                        </a:rPr>
                        <m:t>𝑔</m:t>
                      </m:r>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2∗1.09</m:t>
                          </m:r>
                        </m:num>
                        <m:den>
                          <m:r>
                            <a:rPr lang="en-US" i="0">
                              <a:latin typeface="Cambria Math" panose="02040503050406030204" pitchFamily="18" charset="0"/>
                            </a:rPr>
                            <m:t>30</m:t>
                          </m:r>
                        </m:den>
                      </m:f>
                      <m:r>
                        <a:rPr lang="en-US" i="0">
                          <a:latin typeface="Cambria Math" panose="02040503050406030204" pitchFamily="18" charset="0"/>
                        </a:rPr>
                        <m:t>+0.09=0.1627=16.27%</m:t>
                      </m:r>
                    </m:oMath>
                  </m:oMathPara>
                </a14:m>
                <a:endParaRPr lang="en-US" dirty="0"/>
              </a:p>
            </p:txBody>
          </p:sp>
        </mc:Choice>
        <mc:Fallback xmlns="">
          <p:sp>
            <p:nvSpPr>
              <p:cNvPr id="5" name="Prostokąt 4"/>
              <p:cNvSpPr>
                <a:spLocks noRot="1" noChangeAspect="1" noMove="1" noResize="1" noEditPoints="1" noAdjustHandles="1" noChangeArrowheads="1" noChangeShapeType="1" noTextEdit="1"/>
              </p:cNvSpPr>
              <p:nvPr/>
            </p:nvSpPr>
            <p:spPr>
              <a:xfrm>
                <a:off x="2626179" y="6044558"/>
                <a:ext cx="6189835" cy="676917"/>
              </a:xfrm>
              <a:prstGeom prst="rect">
                <a:avLst/>
              </a:prstGeo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45573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Bond Yield plus Risk Premium Method</a:t>
            </a:r>
          </a:p>
        </p:txBody>
      </p:sp>
      <p:sp>
        <p:nvSpPr>
          <p:cNvPr id="3" name="Symbol zastępczy zawartości 2"/>
          <p:cNvSpPr>
            <a:spLocks noGrp="1"/>
          </p:cNvSpPr>
          <p:nvPr>
            <p:ph idx="1"/>
          </p:nvPr>
        </p:nvSpPr>
        <p:spPr/>
        <p:txBody>
          <a:bodyPr/>
          <a:lstStyle/>
          <a:p>
            <a:r>
              <a:rPr lang="en-US" dirty="0"/>
              <a:t>In this method, we add a risk premium to the yield on the firm’s long term debt.</a:t>
            </a:r>
            <a:endParaRPr lang="pl-PL" dirty="0"/>
          </a:p>
          <a:p>
            <a:r>
              <a:rPr lang="en-US" dirty="0"/>
              <a:t> The assumption here is that the return on a company's equity will be greater than the return on</a:t>
            </a:r>
            <a:r>
              <a:rPr lang="pl-PL" dirty="0"/>
              <a:t> </a:t>
            </a:r>
            <a:r>
              <a:rPr lang="en-US" dirty="0"/>
              <a:t>the company’s bond, as equity is riskier than the bond.</a:t>
            </a:r>
          </a:p>
          <a:p>
            <a:endParaRPr lang="en-US" dirty="0"/>
          </a:p>
          <a:p>
            <a:pPr marL="0" indent="0" algn="ctr">
              <a:buNone/>
            </a:pPr>
            <a:r>
              <a:rPr lang="en-US" dirty="0"/>
              <a:t>r</a:t>
            </a:r>
            <a:r>
              <a:rPr lang="en-US" baseline="-25000" dirty="0"/>
              <a:t>e</a:t>
            </a:r>
            <a:r>
              <a:rPr lang="en-US" dirty="0"/>
              <a:t>= bond yield + risk premium</a:t>
            </a:r>
            <a:br>
              <a:rPr lang="en-US" dirty="0"/>
            </a:br>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29</a:t>
            </a:fld>
            <a:endParaRPr lang="en-US"/>
          </a:p>
        </p:txBody>
      </p:sp>
    </p:spTree>
    <p:extLst>
      <p:ext uri="{BB962C8B-B14F-4D97-AF65-F5344CB8AC3E}">
        <p14:creationId xmlns:p14="http://schemas.microsoft.com/office/powerpoint/2010/main" val="2744148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a:t>Cost</a:t>
            </a:r>
            <a:r>
              <a:rPr lang="pl-PL" dirty="0"/>
              <a:t> of </a:t>
            </a:r>
            <a:r>
              <a:rPr lang="pl-PL" dirty="0" err="1"/>
              <a:t>capital</a:t>
            </a:r>
            <a:r>
              <a:rPr lang="pl-PL" dirty="0"/>
              <a:t> 2</a:t>
            </a:r>
            <a:endParaRPr lang="en-US" dirty="0"/>
          </a:p>
        </p:txBody>
      </p:sp>
      <p:sp>
        <p:nvSpPr>
          <p:cNvPr id="3" name="Symbol zastępczy zawartości 2"/>
          <p:cNvSpPr>
            <a:spLocks noGrp="1"/>
          </p:cNvSpPr>
          <p:nvPr>
            <p:ph idx="1"/>
          </p:nvPr>
        </p:nvSpPr>
        <p:spPr/>
        <p:txBody>
          <a:bodyPr>
            <a:normAutofit lnSpcReduction="10000"/>
          </a:bodyPr>
          <a:lstStyle/>
          <a:p>
            <a:pPr algn="just"/>
            <a:r>
              <a:rPr lang="en-US" dirty="0"/>
              <a:t>Riskier projects will have a higher cost of capital. </a:t>
            </a:r>
            <a:endParaRPr lang="pl-PL" dirty="0"/>
          </a:p>
          <a:p>
            <a:pPr algn="just"/>
            <a:r>
              <a:rPr lang="en-US" dirty="0"/>
              <a:t>A company has access to several sources of capital such as issuing equity, debt, or instruments that share characteristics of both debt and equity. </a:t>
            </a:r>
          </a:p>
          <a:p>
            <a:pPr algn="just"/>
            <a:r>
              <a:rPr lang="en-US" dirty="0"/>
              <a:t>The cost of capital is the rate of return expected by investors for average-risk investment in a company. </a:t>
            </a:r>
            <a:endParaRPr lang="pl-PL" dirty="0"/>
          </a:p>
          <a:p>
            <a:pPr algn="just"/>
            <a:r>
              <a:rPr lang="en-US" dirty="0"/>
              <a:t>One way of calculating this cost is to determine the weighted average cost of</a:t>
            </a:r>
            <a:r>
              <a:rPr lang="pl-PL" dirty="0"/>
              <a:t> </a:t>
            </a:r>
            <a:r>
              <a:rPr lang="en-US" dirty="0"/>
              <a:t>capital (WACC), which is also called the marginal cost of capital. It is called marginal because it is the additional or incremental cost a company incurs to issue additional debt or</a:t>
            </a:r>
            <a:br>
              <a:rPr lang="en-US" dirty="0"/>
            </a:br>
            <a:r>
              <a:rPr lang="en-US" dirty="0"/>
              <a:t>equity.</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3</a:t>
            </a:fld>
            <a:endParaRPr lang="en-US"/>
          </a:p>
        </p:txBody>
      </p:sp>
    </p:spTree>
    <p:extLst>
      <p:ext uri="{BB962C8B-B14F-4D97-AF65-F5344CB8AC3E}">
        <p14:creationId xmlns:p14="http://schemas.microsoft.com/office/powerpoint/2010/main" val="24371650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BYP: </a:t>
            </a:r>
            <a:r>
              <a:rPr lang="pl-PL" dirty="0" err="1"/>
              <a:t>example</a:t>
            </a:r>
            <a:endParaRPr lang="en-US" dirty="0"/>
          </a:p>
        </p:txBody>
      </p:sp>
      <p:sp>
        <p:nvSpPr>
          <p:cNvPr id="3" name="Symbol zastępczy zawartości 2"/>
          <p:cNvSpPr>
            <a:spLocks noGrp="1"/>
          </p:cNvSpPr>
          <p:nvPr>
            <p:ph idx="1"/>
          </p:nvPr>
        </p:nvSpPr>
        <p:spPr/>
        <p:txBody>
          <a:bodyPr/>
          <a:lstStyle/>
          <a:p>
            <a:pPr algn="just"/>
            <a:r>
              <a:rPr lang="en-US" dirty="0"/>
              <a:t>A company's interest rate on long term debt is 8%. The risk premium of equity is estimated to be 5%. What is the cost of equity?</a:t>
            </a:r>
          </a:p>
          <a:p>
            <a:endParaRPr lang="en-US" dirty="0"/>
          </a:p>
          <a:p>
            <a:r>
              <a:rPr lang="en-US" dirty="0"/>
              <a:t>Solution:</a:t>
            </a:r>
          </a:p>
          <a:p>
            <a:pPr marL="0" indent="0">
              <a:buNone/>
            </a:pPr>
            <a:r>
              <a:rPr lang="en-US" dirty="0"/>
              <a:t> </a:t>
            </a:r>
          </a:p>
          <a:p>
            <a:pPr marL="0" indent="0" algn="ctr">
              <a:buNone/>
            </a:pPr>
            <a:r>
              <a:rPr lang="en-US" dirty="0"/>
              <a:t>r</a:t>
            </a:r>
            <a:r>
              <a:rPr lang="en-US" baseline="-25000" dirty="0"/>
              <a:t>e</a:t>
            </a:r>
            <a:r>
              <a:rPr lang="en-US" dirty="0"/>
              <a:t> = 8% + 5% = 13 %</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30</a:t>
            </a:fld>
            <a:endParaRPr lang="en-US"/>
          </a:p>
        </p:txBody>
      </p:sp>
    </p:spTree>
    <p:extLst>
      <p:ext uri="{BB962C8B-B14F-4D97-AF65-F5344CB8AC3E}">
        <p14:creationId xmlns:p14="http://schemas.microsoft.com/office/powerpoint/2010/main" val="36562277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512699"/>
          </a:xfrm>
        </p:spPr>
        <p:txBody>
          <a:bodyPr>
            <a:normAutofit fontScale="90000"/>
          </a:bodyPr>
          <a:lstStyle/>
          <a:p>
            <a:pPr algn="ctr"/>
            <a:r>
              <a:rPr lang="pl-PL" dirty="0"/>
              <a:t>Beta </a:t>
            </a:r>
            <a:r>
              <a:rPr lang="pl-PL" dirty="0" err="1"/>
              <a:t>estimation</a:t>
            </a:r>
            <a:r>
              <a:rPr lang="pl-PL" dirty="0"/>
              <a:t>: </a:t>
            </a:r>
            <a:r>
              <a:rPr lang="pl-PL" dirty="0" err="1"/>
              <a:t>pure</a:t>
            </a:r>
            <a:r>
              <a:rPr lang="pl-PL" dirty="0"/>
              <a:t> </a:t>
            </a:r>
            <a:r>
              <a:rPr lang="pl-PL" dirty="0" err="1"/>
              <a:t>play</a:t>
            </a:r>
            <a:r>
              <a:rPr lang="pl-PL" dirty="0"/>
              <a:t> </a:t>
            </a:r>
            <a:r>
              <a:rPr lang="pl-PL" dirty="0" err="1"/>
              <a:t>method</a:t>
            </a:r>
            <a:endParaRPr lang="en-US" dirty="0"/>
          </a:p>
        </p:txBody>
      </p:sp>
      <p:sp>
        <p:nvSpPr>
          <p:cNvPr id="3" name="Symbol zastępczy zawartości 2"/>
          <p:cNvSpPr>
            <a:spLocks noGrp="1"/>
          </p:cNvSpPr>
          <p:nvPr>
            <p:ph idx="1"/>
          </p:nvPr>
        </p:nvSpPr>
        <p:spPr>
          <a:xfrm>
            <a:off x="0" y="700912"/>
            <a:ext cx="12192000" cy="5590159"/>
          </a:xfrm>
        </p:spPr>
        <p:txBody>
          <a:bodyPr/>
          <a:lstStyle/>
          <a:p>
            <a:r>
              <a:rPr lang="en-US" dirty="0"/>
              <a:t>This method has three steps:</a:t>
            </a:r>
          </a:p>
          <a:p>
            <a:r>
              <a:rPr lang="en-US" b="1" dirty="0"/>
              <a:t>Step 1</a:t>
            </a:r>
            <a:r>
              <a:rPr lang="en-US" dirty="0"/>
              <a:t>: Shortlist comparable publicly traded companies.</a:t>
            </a:r>
          </a:p>
          <a:p>
            <a:r>
              <a:rPr lang="en-US" b="1" dirty="0"/>
              <a:t>Step 2</a:t>
            </a:r>
            <a:r>
              <a:rPr lang="en-US" dirty="0"/>
              <a:t>: Derive unlevered beta or comparable asset beta for the project using comparable company’s D/E and tax rates:</a:t>
            </a:r>
            <a:endParaRPr lang="pl-PL" dirty="0"/>
          </a:p>
          <a:p>
            <a:endParaRPr lang="pl-PL" dirty="0"/>
          </a:p>
          <a:p>
            <a:endParaRPr lang="pl-PL" dirty="0"/>
          </a:p>
          <a:p>
            <a:r>
              <a:rPr lang="en-US" b="1" dirty="0"/>
              <a:t>Step 3</a:t>
            </a:r>
            <a:r>
              <a:rPr lang="en-US" dirty="0"/>
              <a:t>: Get the equity levered beta for the project using project specific D/E and tax rate:</a:t>
            </a:r>
          </a:p>
          <a:p>
            <a:endParaRPr lang="pl-PL" dirty="0"/>
          </a:p>
          <a:p>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31</a:t>
            </a:fld>
            <a:endParaRPr lang="en-US"/>
          </a:p>
        </p:txBody>
      </p:sp>
      <mc:AlternateContent xmlns:mc="http://schemas.openxmlformats.org/markup-compatibility/2006" xmlns:a14="http://schemas.microsoft.com/office/drawing/2010/main">
        <mc:Choice Requires="a14">
          <p:sp>
            <p:nvSpPr>
              <p:cNvPr id="5" name="Prostokąt 4"/>
              <p:cNvSpPr/>
              <p:nvPr/>
            </p:nvSpPr>
            <p:spPr>
              <a:xfrm>
                <a:off x="3840608" y="2637450"/>
                <a:ext cx="3322063" cy="85158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𝑎𝑠𝑠𝑒𝑡</m:t>
                          </m:r>
                        </m:sub>
                      </m:sSub>
                      <m:r>
                        <a:rPr lang="en-US" i="0">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𝑒𝑞𝑢𝑖𝑡𝑦</m:t>
                          </m:r>
                        </m:sub>
                      </m:sSub>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1</m:t>
                          </m:r>
                        </m:num>
                        <m:den>
                          <m:r>
                            <a:rPr lang="en-US" i="0">
                              <a:latin typeface="Cambria Math" panose="02040503050406030204" pitchFamily="18" charset="0"/>
                            </a:rPr>
                            <m:t>1+</m:t>
                          </m:r>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i="0">
                                      <a:latin typeface="Cambria Math" panose="02040503050406030204" pitchFamily="18" charset="0"/>
                                    </a:rPr>
                                    <m:t>1−</m:t>
                                  </m:r>
                                  <m:r>
                                    <a:rPr lang="en-US" i="1">
                                      <a:latin typeface="Cambria Math" panose="02040503050406030204" pitchFamily="18" charset="0"/>
                                    </a:rPr>
                                    <m:t>𝑡</m:t>
                                  </m:r>
                                </m:e>
                              </m:d>
                              <m:r>
                                <a:rPr lang="en-US" i="1">
                                  <a:latin typeface="Cambria Math" panose="02040503050406030204" pitchFamily="18" charset="0"/>
                                </a:rPr>
                                <m:t>𝐷</m:t>
                              </m:r>
                            </m:num>
                            <m:den>
                              <m:r>
                                <a:rPr lang="en-US" i="1">
                                  <a:latin typeface="Cambria Math" panose="02040503050406030204" pitchFamily="18" charset="0"/>
                                </a:rPr>
                                <m:t>𝐸</m:t>
                              </m:r>
                            </m:den>
                          </m:f>
                        </m:den>
                      </m:f>
                    </m:oMath>
                  </m:oMathPara>
                </a14:m>
                <a:endParaRPr lang="en-US" dirty="0"/>
              </a:p>
            </p:txBody>
          </p:sp>
        </mc:Choice>
        <mc:Fallback xmlns="">
          <p:sp>
            <p:nvSpPr>
              <p:cNvPr id="5" name="Prostokąt 4"/>
              <p:cNvSpPr>
                <a:spLocks noRot="1" noChangeAspect="1" noMove="1" noResize="1" noEditPoints="1" noAdjustHandles="1" noChangeArrowheads="1" noChangeShapeType="1" noTextEdit="1"/>
              </p:cNvSpPr>
              <p:nvPr/>
            </p:nvSpPr>
            <p:spPr>
              <a:xfrm>
                <a:off x="3840608" y="2637450"/>
                <a:ext cx="3322063" cy="851580"/>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Prostokąt 5"/>
              <p:cNvSpPr/>
              <p:nvPr/>
            </p:nvSpPr>
            <p:spPr>
              <a:xfrm>
                <a:off x="3883279" y="4095787"/>
                <a:ext cx="3586879" cy="71468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𝑒𝑞𝑢𝑖𝑡𝑦</m:t>
                          </m:r>
                        </m:sub>
                      </m:sSub>
                      <m:r>
                        <a:rPr lang="en-US" i="0">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𝑎𝑠𝑠𝑒𝑡</m:t>
                          </m:r>
                        </m:sub>
                      </m:sSub>
                      <m:r>
                        <a:rPr lang="en-US" i="0">
                          <a:latin typeface="Cambria Math" panose="02040503050406030204" pitchFamily="18" charset="0"/>
                        </a:rPr>
                        <m:t>∗</m:t>
                      </m:r>
                      <m:d>
                        <m:dPr>
                          <m:ctrlPr>
                            <a:rPr lang="en-US" i="1">
                              <a:latin typeface="Cambria Math" panose="02040503050406030204" pitchFamily="18" charset="0"/>
                            </a:rPr>
                          </m:ctrlPr>
                        </m:dPr>
                        <m:e>
                          <m:r>
                            <a:rPr lang="en-US" i="0">
                              <a:latin typeface="Cambria Math" panose="02040503050406030204" pitchFamily="18" charset="0"/>
                            </a:rPr>
                            <m:t>1+</m:t>
                          </m:r>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i="0">
                                      <a:latin typeface="Cambria Math" panose="02040503050406030204" pitchFamily="18" charset="0"/>
                                    </a:rPr>
                                    <m:t>1−</m:t>
                                  </m:r>
                                  <m:r>
                                    <a:rPr lang="en-US" i="1">
                                      <a:latin typeface="Cambria Math" panose="02040503050406030204" pitchFamily="18" charset="0"/>
                                    </a:rPr>
                                    <m:t>𝑡</m:t>
                                  </m:r>
                                </m:e>
                              </m:d>
                              <m:r>
                                <a:rPr lang="en-US" i="1">
                                  <a:latin typeface="Cambria Math" panose="02040503050406030204" pitchFamily="18" charset="0"/>
                                </a:rPr>
                                <m:t>𝐷</m:t>
                              </m:r>
                            </m:num>
                            <m:den>
                              <m:r>
                                <a:rPr lang="en-US" i="1">
                                  <a:latin typeface="Cambria Math" panose="02040503050406030204" pitchFamily="18" charset="0"/>
                                </a:rPr>
                                <m:t>𝐸</m:t>
                              </m:r>
                            </m:den>
                          </m:f>
                        </m:e>
                      </m:d>
                    </m:oMath>
                  </m:oMathPara>
                </a14:m>
                <a:endParaRPr lang="en-US" dirty="0"/>
              </a:p>
            </p:txBody>
          </p:sp>
        </mc:Choice>
        <mc:Fallback xmlns="">
          <p:sp>
            <p:nvSpPr>
              <p:cNvPr id="6" name="Prostokąt 5"/>
              <p:cNvSpPr>
                <a:spLocks noRot="1" noChangeAspect="1" noMove="1" noResize="1" noEditPoints="1" noAdjustHandles="1" noChangeArrowheads="1" noChangeShapeType="1" noTextEdit="1"/>
              </p:cNvSpPr>
              <p:nvPr/>
            </p:nvSpPr>
            <p:spPr>
              <a:xfrm>
                <a:off x="3883279" y="4095787"/>
                <a:ext cx="3586879" cy="714683"/>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597384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585851"/>
          </a:xfrm>
        </p:spPr>
        <p:txBody>
          <a:bodyPr>
            <a:normAutofit fontScale="90000"/>
          </a:bodyPr>
          <a:lstStyle/>
          <a:p>
            <a:pPr algn="ctr"/>
            <a:r>
              <a:rPr lang="pl-PL" dirty="0"/>
              <a:t>Beta </a:t>
            </a:r>
            <a:r>
              <a:rPr lang="pl-PL" dirty="0" err="1"/>
              <a:t>estimation</a:t>
            </a:r>
            <a:r>
              <a:rPr lang="pl-PL" dirty="0"/>
              <a:t>: </a:t>
            </a:r>
            <a:r>
              <a:rPr lang="pl-PL" dirty="0" err="1"/>
              <a:t>example</a:t>
            </a:r>
            <a:endParaRPr lang="en-US" dirty="0"/>
          </a:p>
        </p:txBody>
      </p:sp>
      <p:sp>
        <p:nvSpPr>
          <p:cNvPr id="3" name="Symbol zastępczy zawartości 2"/>
          <p:cNvSpPr>
            <a:spLocks noGrp="1"/>
          </p:cNvSpPr>
          <p:nvPr>
            <p:ph idx="1"/>
          </p:nvPr>
        </p:nvSpPr>
        <p:spPr>
          <a:xfrm>
            <a:off x="243840" y="874648"/>
            <a:ext cx="11579352" cy="5379847"/>
          </a:xfrm>
        </p:spPr>
        <p:txBody>
          <a:bodyPr>
            <a:normAutofit fontScale="85000" lnSpcReduction="20000"/>
          </a:bodyPr>
          <a:lstStyle/>
          <a:p>
            <a:r>
              <a:rPr lang="en-US" dirty="0"/>
              <a:t>AA Corp. is a large conglomerate and wants to determine the equity beta of its food division.</a:t>
            </a:r>
          </a:p>
          <a:p>
            <a:r>
              <a:rPr lang="en-US" dirty="0"/>
              <a:t>This division has a D/E ratio of 0.7. The tax rate is 40%. A comparable publicly traded food company has an equity beta of 1.2 and a D/E ratio of 0.5. What is the equity beta of AA’s food division?</a:t>
            </a:r>
          </a:p>
          <a:p>
            <a:endParaRPr lang="en-US" dirty="0"/>
          </a:p>
          <a:p>
            <a:r>
              <a:rPr lang="en-US" dirty="0"/>
              <a:t>Solution:</a:t>
            </a:r>
          </a:p>
          <a:p>
            <a:r>
              <a:rPr lang="en-US" dirty="0"/>
              <a:t>Using the pure play method, we can calculate the equity beta of AA’s food division as:</a:t>
            </a:r>
          </a:p>
          <a:p>
            <a:pPr marL="0" indent="0">
              <a:buNone/>
            </a:pPr>
            <a:r>
              <a:rPr lang="en-US" dirty="0"/>
              <a:t> </a:t>
            </a:r>
          </a:p>
          <a:p>
            <a:pPr lvl="0"/>
            <a:r>
              <a:rPr lang="en-US" dirty="0"/>
              <a:t>Unlevered beta of publicly traded food company = 1.2  * 1/ (1 + 0.6 (0.5)) = 0.923</a:t>
            </a:r>
          </a:p>
          <a:p>
            <a:pPr marL="0" indent="0">
              <a:buNone/>
            </a:pPr>
            <a:r>
              <a:rPr lang="en-US" dirty="0"/>
              <a:t> </a:t>
            </a:r>
          </a:p>
          <a:p>
            <a:pPr lvl="0"/>
            <a:r>
              <a:rPr lang="en-US" dirty="0"/>
              <a:t>Levered equity beta of AA’s food division = 0.923* [1 + 0.6 x 0.7] = 1.31</a:t>
            </a:r>
          </a:p>
          <a:p>
            <a:pPr marL="0" indent="0">
              <a:buNone/>
            </a:pPr>
            <a:r>
              <a:rPr lang="en-US" dirty="0"/>
              <a:t> </a:t>
            </a:r>
          </a:p>
          <a:p>
            <a:r>
              <a:rPr lang="en-US" dirty="0"/>
              <a:t>Inference: Since AA’s food division has more debt than the publicly traded company, it is riskier and has a higher beta value.</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32</a:t>
            </a:fld>
            <a:endParaRPr lang="en-US"/>
          </a:p>
        </p:txBody>
      </p:sp>
    </p:spTree>
    <p:extLst>
      <p:ext uri="{BB962C8B-B14F-4D97-AF65-F5344CB8AC3E}">
        <p14:creationId xmlns:p14="http://schemas.microsoft.com/office/powerpoint/2010/main" val="25136025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Country Risk</a:t>
            </a:r>
            <a:r>
              <a:rPr lang="pl-PL" dirty="0"/>
              <a:t>: CAPM with country </a:t>
            </a:r>
            <a:r>
              <a:rPr lang="pl-PL" dirty="0" err="1"/>
              <a:t>risk</a:t>
            </a:r>
            <a:r>
              <a:rPr lang="pl-PL" dirty="0"/>
              <a:t> </a:t>
            </a:r>
            <a:r>
              <a:rPr lang="pl-PL" dirty="0" err="1"/>
              <a:t>premium</a:t>
            </a:r>
            <a:endParaRPr lang="en-US" dirty="0"/>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p:txBody>
              <a:bodyPr>
                <a:normAutofit fontScale="92500"/>
              </a:bodyPr>
              <a:lstStyle/>
              <a:p>
                <a:pPr marL="0" indent="0" algn="ctr">
                  <a:buNone/>
                </a:pPr>
                <a:r>
                  <a:rPr lang="en-US" dirty="0"/>
                  <a:t>r</a:t>
                </a:r>
                <a:r>
                  <a:rPr lang="en-US" baseline="-25000" dirty="0"/>
                  <a:t>e</a:t>
                </a:r>
                <a:r>
                  <a:rPr lang="en-US" dirty="0"/>
                  <a:t> = RFR + p [E (R</a:t>
                </a:r>
                <a:r>
                  <a:rPr lang="en-US" baseline="-25000" dirty="0"/>
                  <a:t>m</a:t>
                </a:r>
                <a:r>
                  <a:rPr lang="en-US" dirty="0"/>
                  <a:t>) - RFR + CRP]</a:t>
                </a:r>
                <a:endParaRPr lang="pl-PL" dirty="0"/>
              </a:p>
              <a:p>
                <a:pPr marL="0" indent="0" algn="ctr">
                  <a:buNone/>
                </a:pPr>
                <a:endParaRPr lang="pl-PL" dirty="0"/>
              </a:p>
              <a:p>
                <a:pPr marL="0" indent="0" algn="ctr">
                  <a:buNone/>
                </a:pPr>
                <a:r>
                  <a:rPr lang="en-US" dirty="0"/>
                  <a:t>The country risk premium is computed as:</a:t>
                </a:r>
              </a:p>
              <a:p>
                <a:pPr marL="0" indent="0" algn="ctr">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𝐶𝑜𝑢𝑛𝑡𝑟𝑦</m:t>
                      </m:r>
                      <m:r>
                        <a:rPr lang="en-US" i="1">
                          <a:latin typeface="Cambria Math" panose="02040503050406030204" pitchFamily="18" charset="0"/>
                        </a:rPr>
                        <m:t> </m:t>
                      </m:r>
                      <m:r>
                        <a:rPr lang="en-US" i="1">
                          <a:latin typeface="Cambria Math" panose="02040503050406030204" pitchFamily="18" charset="0"/>
                        </a:rPr>
                        <m:t>𝐸𝑅𝑃</m:t>
                      </m:r>
                      <m:r>
                        <a:rPr lang="en-US" i="1">
                          <a:latin typeface="Cambria Math" panose="02040503050406030204" pitchFamily="18" charset="0"/>
                        </a:rPr>
                        <m:t>=</m:t>
                      </m:r>
                      <m:r>
                        <a:rPr lang="en-US" i="1">
                          <a:latin typeface="Cambria Math" panose="02040503050406030204" pitchFamily="18" charset="0"/>
                        </a:rPr>
                        <m:t>𝑆𝑜𝑣𝑒𝑟𝑒𝑖𝑔𝑛</m:t>
                      </m:r>
                      <m:r>
                        <a:rPr lang="en-US" i="1">
                          <a:latin typeface="Cambria Math" panose="02040503050406030204" pitchFamily="18" charset="0"/>
                        </a:rPr>
                        <m:t> </m:t>
                      </m:r>
                      <m:r>
                        <a:rPr lang="en-US" i="1">
                          <a:latin typeface="Cambria Math" panose="02040503050406030204" pitchFamily="18" charset="0"/>
                        </a:rPr>
                        <m:t>𝑦𝑖𝑒𝑙𝑑</m:t>
                      </m:r>
                      <m:r>
                        <a:rPr lang="en-US" i="1">
                          <a:latin typeface="Cambria Math" panose="02040503050406030204" pitchFamily="18" charset="0"/>
                        </a:rPr>
                        <m:t> </m:t>
                      </m:r>
                      <m:r>
                        <a:rPr lang="en-US" i="1">
                          <a:latin typeface="Cambria Math" panose="02040503050406030204" pitchFamily="18" charset="0"/>
                        </a:rPr>
                        <m:t>𝑠𝑝𝑟𝑒𝑎𝑑</m:t>
                      </m:r>
                      <m:r>
                        <a:rPr lang="en-US" i="1">
                          <a:latin typeface="Cambria Math" panose="02040503050406030204" pitchFamily="18" charset="0"/>
                        </a:rPr>
                        <m:t>∗ </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𝜎</m:t>
                              </m:r>
                            </m:e>
                            <m:sub>
                              <m:r>
                                <a:rPr lang="en-US" i="1">
                                  <a:latin typeface="Cambria Math" panose="02040503050406030204" pitchFamily="18" charset="0"/>
                                </a:rPr>
                                <m:t>𝑒𝑞𝑢𝑖𝑡𝑦</m:t>
                              </m:r>
                            </m:sub>
                          </m:sSub>
                        </m:num>
                        <m:den>
                          <m:sSub>
                            <m:sSubPr>
                              <m:ctrlPr>
                                <a:rPr lang="en-US" i="1">
                                  <a:latin typeface="Cambria Math" panose="02040503050406030204" pitchFamily="18" charset="0"/>
                                </a:rPr>
                              </m:ctrlPr>
                            </m:sSubPr>
                            <m:e>
                              <m:r>
                                <a:rPr lang="en-US" i="1">
                                  <a:latin typeface="Cambria Math" panose="02040503050406030204" pitchFamily="18" charset="0"/>
                                </a:rPr>
                                <m:t>𝜎</m:t>
                              </m:r>
                            </m:e>
                            <m:sub>
                              <m:r>
                                <a:rPr lang="en-US" i="1">
                                  <a:latin typeface="Cambria Math" panose="02040503050406030204" pitchFamily="18" charset="0"/>
                                </a:rPr>
                                <m:t>𝑠𝑜𝑣𝑒𝑟𝑒𝑖𝑔𝑛</m:t>
                              </m:r>
                              <m:r>
                                <a:rPr lang="en-US" i="1">
                                  <a:latin typeface="Cambria Math" panose="02040503050406030204" pitchFamily="18" charset="0"/>
                                </a:rPr>
                                <m:t> </m:t>
                              </m:r>
                              <m:r>
                                <a:rPr lang="en-US" i="1">
                                  <a:latin typeface="Cambria Math" panose="02040503050406030204" pitchFamily="18" charset="0"/>
                                </a:rPr>
                                <m:t>𝑏𝑜𝑛𝑑</m:t>
                              </m:r>
                            </m:sub>
                          </m:sSub>
                        </m:den>
                      </m:f>
                      <m:r>
                        <a:rPr lang="en-US" i="1">
                          <a:latin typeface="Cambria Math" panose="02040503050406030204" pitchFamily="18" charset="0"/>
                        </a:rPr>
                        <m:t> </m:t>
                      </m:r>
                    </m:oMath>
                  </m:oMathPara>
                </a14:m>
                <a:endParaRPr lang="en-US" dirty="0"/>
              </a:p>
              <a:p>
                <a:pPr marL="0" indent="0">
                  <a:buNone/>
                </a:pPr>
                <a:r>
                  <a:rPr lang="en-US" dirty="0"/>
                  <a:t>where:</a:t>
                </a:r>
              </a:p>
              <a:p>
                <a:r>
                  <a:rPr lang="en-US" dirty="0">
                    <a:sym typeface="Symbol" panose="05050102010706020507" pitchFamily="18" charset="2"/>
                  </a:rPr>
                  <a:t></a:t>
                </a:r>
                <a:r>
                  <a:rPr lang="en-US" dirty="0"/>
                  <a:t>(equity) </a:t>
                </a:r>
                <a:r>
                  <a:rPr lang="en-US" baseline="30000" dirty="0"/>
                  <a:t>=</a:t>
                </a:r>
                <a:r>
                  <a:rPr lang="en-US" dirty="0"/>
                  <a:t> Annualized standard deviation of equity index</a:t>
                </a:r>
                <a:r>
                  <a:rPr lang="pl-PL" dirty="0"/>
                  <a:t> in </a:t>
                </a:r>
                <a:r>
                  <a:rPr lang="pl-PL" dirty="0" err="1"/>
                  <a:t>risky</a:t>
                </a:r>
                <a:r>
                  <a:rPr lang="pl-PL" dirty="0"/>
                  <a:t> country</a:t>
                </a:r>
                <a:endParaRPr lang="en-US" dirty="0"/>
              </a:p>
              <a:p>
                <a:r>
                  <a:rPr lang="en-US" dirty="0">
                    <a:sym typeface="Symbol" panose="05050102010706020507" pitchFamily="18" charset="2"/>
                  </a:rPr>
                  <a:t></a:t>
                </a:r>
                <a:r>
                  <a:rPr lang="en-US" dirty="0"/>
                  <a:t>(sovereign bond) </a:t>
                </a:r>
                <a:r>
                  <a:rPr lang="en-US" baseline="30000" dirty="0"/>
                  <a:t>=</a:t>
                </a:r>
                <a:r>
                  <a:rPr lang="en-US" dirty="0"/>
                  <a:t> Annualized standard deviation of the sovereign bond market in terms of the developed market currency</a:t>
                </a:r>
                <a:r>
                  <a:rPr lang="pl-PL" dirty="0"/>
                  <a:t> in </a:t>
                </a:r>
                <a:r>
                  <a:rPr lang="pl-PL" dirty="0" err="1"/>
                  <a:t>risky</a:t>
                </a:r>
                <a:r>
                  <a:rPr lang="pl-PL" dirty="0"/>
                  <a:t> country</a:t>
                </a:r>
                <a:endParaRPr lang="en-US" dirty="0"/>
              </a:p>
              <a:p>
                <a:pPr marL="0" indent="0" algn="ctr">
                  <a:buNone/>
                </a:pPr>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blipFill>
                <a:blip r:embed="rId2"/>
                <a:stretch>
                  <a:fillRect l="-1043" t="-2101"/>
                </a:stretch>
              </a:blipFill>
            </p:spPr>
            <p:txBody>
              <a:bodyPr/>
              <a:lstStyle/>
              <a:p>
                <a:r>
                  <a:rPr lang="pl-PL">
                    <a:noFill/>
                  </a:rPr>
                  <a:t> </a:t>
                </a:r>
              </a:p>
            </p:txBody>
          </p:sp>
        </mc:Fallback>
      </mc:AlternateContent>
      <p:sp>
        <p:nvSpPr>
          <p:cNvPr id="4" name="Symbol zastępczy numeru slajdu 3"/>
          <p:cNvSpPr>
            <a:spLocks noGrp="1"/>
          </p:cNvSpPr>
          <p:nvPr>
            <p:ph type="sldNum" sz="quarter" idx="12"/>
          </p:nvPr>
        </p:nvSpPr>
        <p:spPr/>
        <p:txBody>
          <a:bodyPr/>
          <a:lstStyle/>
          <a:p>
            <a:fld id="{CAE4EF79-C2F8-4C97-AA5A-AB76D3E26491}" type="slidenum">
              <a:rPr lang="en-US" smtClean="0"/>
              <a:t>33</a:t>
            </a:fld>
            <a:endParaRPr lang="en-US"/>
          </a:p>
        </p:txBody>
      </p:sp>
    </p:spTree>
    <p:extLst>
      <p:ext uri="{BB962C8B-B14F-4D97-AF65-F5344CB8AC3E}">
        <p14:creationId xmlns:p14="http://schemas.microsoft.com/office/powerpoint/2010/main" val="31195790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Country </a:t>
            </a:r>
            <a:r>
              <a:rPr lang="pl-PL" dirty="0" err="1"/>
              <a:t>risk</a:t>
            </a:r>
            <a:endParaRPr lang="en-US" dirty="0"/>
          </a:p>
        </p:txBody>
      </p:sp>
      <p:sp>
        <p:nvSpPr>
          <p:cNvPr id="3" name="Symbol zastępczy zawartości 2"/>
          <p:cNvSpPr>
            <a:spLocks noGrp="1"/>
          </p:cNvSpPr>
          <p:nvPr>
            <p:ph idx="1"/>
          </p:nvPr>
        </p:nvSpPr>
        <p:spPr/>
        <p:txBody>
          <a:bodyPr/>
          <a:lstStyle/>
          <a:p>
            <a:r>
              <a:rPr lang="en-US" dirty="0"/>
              <a:t>For example, assume you are a U.S. based investor investing in Indian securities. </a:t>
            </a:r>
          </a:p>
          <a:p>
            <a:r>
              <a:rPr lang="en-US" dirty="0"/>
              <a:t>The risk-free rate is 3% and the beta for a stock is 1.5. </a:t>
            </a:r>
          </a:p>
          <a:p>
            <a:r>
              <a:rPr lang="en-US" dirty="0"/>
              <a:t>The market risk premium is 6% and CRP for India is 3%. </a:t>
            </a:r>
          </a:p>
          <a:p>
            <a:r>
              <a:rPr lang="en-US" dirty="0"/>
              <a:t>The cost of equity is 3 + 1.5[6+3] = 16.5%.</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34</a:t>
            </a:fld>
            <a:endParaRPr lang="en-US"/>
          </a:p>
        </p:txBody>
      </p:sp>
    </p:spTree>
    <p:extLst>
      <p:ext uri="{BB962C8B-B14F-4D97-AF65-F5344CB8AC3E}">
        <p14:creationId xmlns:p14="http://schemas.microsoft.com/office/powerpoint/2010/main" val="4549197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796163"/>
          </a:xfrm>
        </p:spPr>
        <p:txBody>
          <a:bodyPr/>
          <a:lstStyle/>
          <a:p>
            <a:pPr algn="ctr"/>
            <a:r>
              <a:rPr lang="en-US" dirty="0"/>
              <a:t>Marginal Cost of Capital Schedule</a:t>
            </a:r>
          </a:p>
        </p:txBody>
      </p:sp>
      <p:sp>
        <p:nvSpPr>
          <p:cNvPr id="3" name="Symbol zastępczy zawartości 2"/>
          <p:cNvSpPr>
            <a:spLocks noGrp="1"/>
          </p:cNvSpPr>
          <p:nvPr>
            <p:ph idx="1"/>
          </p:nvPr>
        </p:nvSpPr>
        <p:spPr>
          <a:xfrm>
            <a:off x="0" y="796163"/>
            <a:ext cx="12192000" cy="4351338"/>
          </a:xfrm>
        </p:spPr>
        <p:txBody>
          <a:bodyPr/>
          <a:lstStyle/>
          <a:p>
            <a:r>
              <a:rPr lang="en-US" dirty="0"/>
              <a:t>MCC schedule plots the weighted average cost of each dollar of additional capital on the y-axis to the amount of new capital raised on the x-axis. </a:t>
            </a:r>
          </a:p>
          <a:p>
            <a:r>
              <a:rPr lang="en-US" dirty="0"/>
              <a:t>As a company raises more funds, the costs of capital from different sources change.</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35</a:t>
            </a:fld>
            <a:endParaRPr lang="en-US"/>
          </a:p>
        </p:txBody>
      </p:sp>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7168" y="2412172"/>
            <a:ext cx="6757416" cy="4282689"/>
          </a:xfrm>
          <a:prstGeom prst="rect">
            <a:avLst/>
          </a:prstGeom>
        </p:spPr>
      </p:pic>
    </p:spTree>
    <p:extLst>
      <p:ext uri="{BB962C8B-B14F-4D97-AF65-F5344CB8AC3E}">
        <p14:creationId xmlns:p14="http://schemas.microsoft.com/office/powerpoint/2010/main" val="22720350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796163"/>
          </a:xfrm>
        </p:spPr>
        <p:txBody>
          <a:bodyPr/>
          <a:lstStyle/>
          <a:p>
            <a:pPr algn="ctr"/>
            <a:r>
              <a:rPr lang="pl-PL" dirty="0"/>
              <a:t>MCC</a:t>
            </a:r>
            <a:endParaRPr lang="en-US" dirty="0"/>
          </a:p>
        </p:txBody>
      </p:sp>
      <p:sp>
        <p:nvSpPr>
          <p:cNvPr id="3" name="Symbol zastępczy zawartości 2"/>
          <p:cNvSpPr>
            <a:spLocks noGrp="1"/>
          </p:cNvSpPr>
          <p:nvPr>
            <p:ph idx="1"/>
          </p:nvPr>
        </p:nvSpPr>
        <p:spPr>
          <a:xfrm>
            <a:off x="0" y="636905"/>
            <a:ext cx="12192000" cy="2206879"/>
          </a:xfrm>
        </p:spPr>
        <p:txBody>
          <a:bodyPr/>
          <a:lstStyle/>
          <a:p>
            <a:r>
              <a:rPr lang="en-US" dirty="0"/>
              <a:t>The marginal cost of capital is upward sloping because when a greater amount of capital is raised, the cost of equity and debt financing increase. </a:t>
            </a:r>
            <a:endParaRPr lang="pl-PL" dirty="0"/>
          </a:p>
          <a:p>
            <a:r>
              <a:rPr lang="en-US" dirty="0"/>
              <a:t>We calculate a break point using</a:t>
            </a:r>
            <a:r>
              <a:rPr lang="pl-PL" dirty="0"/>
              <a:t> </a:t>
            </a:r>
            <a:r>
              <a:rPr lang="en-US" dirty="0"/>
              <a:t>information on when the different sources’ costs change and the proportions that the company uses when it raises additional capital:</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36</a:t>
            </a:fld>
            <a:endParaRPr lang="en-US"/>
          </a:p>
        </p:txBody>
      </p:sp>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6362" y="2409204"/>
            <a:ext cx="6201022" cy="4312271"/>
          </a:xfrm>
          <a:prstGeom prst="rect">
            <a:avLst/>
          </a:prstGeom>
        </p:spPr>
      </p:pic>
    </p:spTree>
    <p:extLst>
      <p:ext uri="{BB962C8B-B14F-4D97-AF65-F5344CB8AC3E}">
        <p14:creationId xmlns:p14="http://schemas.microsoft.com/office/powerpoint/2010/main" val="21429449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MCC</a:t>
            </a:r>
            <a:endParaRPr lang="en-US" dirty="0"/>
          </a:p>
        </p:txBody>
      </p:sp>
      <p:sp>
        <p:nvSpPr>
          <p:cNvPr id="3" name="Symbol zastępczy zawartości 2"/>
          <p:cNvSpPr>
            <a:spLocks noGrp="1"/>
          </p:cNvSpPr>
          <p:nvPr>
            <p:ph idx="1"/>
          </p:nvPr>
        </p:nvSpPr>
        <p:spPr/>
        <p:txBody>
          <a:bodyPr/>
          <a:lstStyle/>
          <a:p>
            <a:endParaRPr lang="en-US"/>
          </a:p>
        </p:txBody>
      </p:sp>
      <p:sp>
        <p:nvSpPr>
          <p:cNvPr id="4" name="Symbol zastępczy numeru slajdu 3"/>
          <p:cNvSpPr>
            <a:spLocks noGrp="1"/>
          </p:cNvSpPr>
          <p:nvPr>
            <p:ph type="sldNum" sz="quarter" idx="12"/>
          </p:nvPr>
        </p:nvSpPr>
        <p:spPr/>
        <p:txBody>
          <a:bodyPr/>
          <a:lstStyle/>
          <a:p>
            <a:fld id="{CAE4EF79-C2F8-4C97-AA5A-AB76D3E26491}" type="slidenum">
              <a:rPr lang="en-US" smtClean="0"/>
              <a:t>37</a:t>
            </a:fld>
            <a:endParaRPr lang="en-US"/>
          </a:p>
        </p:txBody>
      </p:sp>
      <mc:AlternateContent xmlns:mc="http://schemas.openxmlformats.org/markup-compatibility/2006" xmlns:a14="http://schemas.microsoft.com/office/drawing/2010/main">
        <mc:Choice Requires="a14">
          <p:sp>
            <p:nvSpPr>
              <p:cNvPr id="5" name="Prostokąt 4"/>
              <p:cNvSpPr/>
              <p:nvPr/>
            </p:nvSpPr>
            <p:spPr>
              <a:xfrm>
                <a:off x="944880" y="2936704"/>
                <a:ext cx="10171176" cy="74238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rPr>
                        <m:t>𝐵𝑟𝑒𝑎𝑘</m:t>
                      </m:r>
                      <m:r>
                        <a:rPr lang="en-US" sz="2000" i="0">
                          <a:latin typeface="Cambria Math" panose="02040503050406030204" pitchFamily="18" charset="0"/>
                        </a:rPr>
                        <m:t> </m:t>
                      </m:r>
                      <m:r>
                        <a:rPr lang="en-US" sz="2000" i="1">
                          <a:latin typeface="Cambria Math" panose="02040503050406030204" pitchFamily="18" charset="0"/>
                        </a:rPr>
                        <m:t>𝑝𝑜𝑖𝑛𝑡</m:t>
                      </m:r>
                      <m:r>
                        <a:rPr lang="en-US" sz="2000" i="0">
                          <a:latin typeface="Cambria Math" panose="02040503050406030204" pitchFamily="18" charset="0"/>
                        </a:rPr>
                        <m:t>= </m:t>
                      </m:r>
                      <m:f>
                        <m:fPr>
                          <m:ctrlPr>
                            <a:rPr lang="en-US" sz="2000" i="1">
                              <a:latin typeface="Cambria Math" panose="02040503050406030204" pitchFamily="18" charset="0"/>
                            </a:rPr>
                          </m:ctrlPr>
                        </m:fPr>
                        <m:num>
                          <m:r>
                            <a:rPr lang="en-US" sz="2000" i="1">
                              <a:latin typeface="Cambria Math" panose="02040503050406030204" pitchFamily="18" charset="0"/>
                            </a:rPr>
                            <m:t>𝑎𝑚𝑜𝑢𝑛𝑡</m:t>
                          </m:r>
                          <m:r>
                            <a:rPr lang="en-US" sz="2000" i="0">
                              <a:latin typeface="Cambria Math" panose="02040503050406030204" pitchFamily="18" charset="0"/>
                            </a:rPr>
                            <m:t> </m:t>
                          </m:r>
                          <m:r>
                            <a:rPr lang="en-US" sz="2000" i="1">
                              <a:latin typeface="Cambria Math" panose="02040503050406030204" pitchFamily="18" charset="0"/>
                            </a:rPr>
                            <m:t>𝑜𝑓</m:t>
                          </m:r>
                          <m:r>
                            <a:rPr lang="en-US" sz="2000" i="0">
                              <a:latin typeface="Cambria Math" panose="02040503050406030204" pitchFamily="18" charset="0"/>
                            </a:rPr>
                            <m:t> </m:t>
                          </m:r>
                          <m:r>
                            <a:rPr lang="en-US" sz="2000" i="1">
                              <a:latin typeface="Cambria Math" panose="02040503050406030204" pitchFamily="18" charset="0"/>
                            </a:rPr>
                            <m:t>𝑐𝑎𝑝𝑖𝑡𝑎𝑙</m:t>
                          </m:r>
                          <m:r>
                            <a:rPr lang="en-US" sz="2000" i="0">
                              <a:latin typeface="Cambria Math" panose="02040503050406030204" pitchFamily="18" charset="0"/>
                            </a:rPr>
                            <m:t> </m:t>
                          </m:r>
                          <m:r>
                            <a:rPr lang="en-US" sz="2000" i="1">
                              <a:latin typeface="Cambria Math" panose="02040503050406030204" pitchFamily="18" charset="0"/>
                            </a:rPr>
                            <m:t>𝑎𝑡</m:t>
                          </m:r>
                          <m:r>
                            <a:rPr lang="en-US" sz="2000" i="0">
                              <a:latin typeface="Cambria Math" panose="02040503050406030204" pitchFamily="18" charset="0"/>
                            </a:rPr>
                            <m:t> </m:t>
                          </m:r>
                          <m:r>
                            <a:rPr lang="en-US" sz="2000" i="1">
                              <a:latin typeface="Cambria Math" panose="02040503050406030204" pitchFamily="18" charset="0"/>
                            </a:rPr>
                            <m:t>𝑤h𝑖𝑐h</m:t>
                          </m:r>
                          <m:r>
                            <a:rPr lang="en-US" sz="2000" i="0">
                              <a:latin typeface="Cambria Math" panose="02040503050406030204" pitchFamily="18" charset="0"/>
                            </a:rPr>
                            <m:t> </m:t>
                          </m:r>
                          <m:r>
                            <a:rPr lang="en-US" sz="2000" i="1">
                              <a:latin typeface="Cambria Math" panose="02040503050406030204" pitchFamily="18" charset="0"/>
                            </a:rPr>
                            <m:t>𝑡h𝑒</m:t>
                          </m:r>
                          <m:r>
                            <a:rPr lang="en-US" sz="2000" i="0">
                              <a:latin typeface="Cambria Math" panose="02040503050406030204" pitchFamily="18" charset="0"/>
                            </a:rPr>
                            <m:t> </m:t>
                          </m:r>
                          <m:r>
                            <a:rPr lang="en-US" sz="2000" i="1">
                              <a:latin typeface="Cambria Math" panose="02040503050406030204" pitchFamily="18" charset="0"/>
                            </a:rPr>
                            <m:t>𝑠𝑜𝑢𝑟𝑐</m:t>
                          </m:r>
                          <m:sSup>
                            <m:sSupPr>
                              <m:ctrlPr>
                                <a:rPr lang="en-US" sz="2000" i="1">
                                  <a:latin typeface="Cambria Math" panose="02040503050406030204" pitchFamily="18" charset="0"/>
                                </a:rPr>
                              </m:ctrlPr>
                            </m:sSupPr>
                            <m:e>
                              <m:r>
                                <a:rPr lang="en-US" sz="2000" i="1">
                                  <a:latin typeface="Cambria Math" panose="02040503050406030204" pitchFamily="18" charset="0"/>
                                </a:rPr>
                                <m:t>𝑒</m:t>
                              </m:r>
                            </m:e>
                            <m:sup>
                              <m:r>
                                <a:rPr lang="en-US" sz="2000" i="0">
                                  <a:latin typeface="Cambria Math" panose="02040503050406030204" pitchFamily="18" charset="0"/>
                                </a:rPr>
                                <m:t>′</m:t>
                              </m:r>
                            </m:sup>
                          </m:sSup>
                          <m:r>
                            <a:rPr lang="en-US" sz="2000" i="1">
                              <a:latin typeface="Cambria Math" panose="02040503050406030204" pitchFamily="18" charset="0"/>
                            </a:rPr>
                            <m:t>𝑠𝑐𝑜𝑠𝑡</m:t>
                          </m:r>
                          <m:r>
                            <a:rPr lang="en-US" sz="2000" i="0">
                              <a:latin typeface="Cambria Math" panose="02040503050406030204" pitchFamily="18" charset="0"/>
                            </a:rPr>
                            <m:t> </m:t>
                          </m:r>
                          <m:r>
                            <a:rPr lang="en-US" sz="2000" i="1">
                              <a:latin typeface="Cambria Math" panose="02040503050406030204" pitchFamily="18" charset="0"/>
                            </a:rPr>
                            <m:t>𝑜𝑓</m:t>
                          </m:r>
                          <m:r>
                            <a:rPr lang="en-US" sz="2000" i="0">
                              <a:latin typeface="Cambria Math" panose="02040503050406030204" pitchFamily="18" charset="0"/>
                            </a:rPr>
                            <m:t> </m:t>
                          </m:r>
                          <m:r>
                            <a:rPr lang="en-US" sz="2000" i="1">
                              <a:latin typeface="Cambria Math" panose="02040503050406030204" pitchFamily="18" charset="0"/>
                            </a:rPr>
                            <m:t>𝑐𝑎𝑝𝑖𝑡𝑎𝑙</m:t>
                          </m:r>
                          <m:r>
                            <a:rPr lang="en-US" sz="2000" i="0">
                              <a:latin typeface="Cambria Math" panose="02040503050406030204" pitchFamily="18" charset="0"/>
                            </a:rPr>
                            <m:t> </m:t>
                          </m:r>
                          <m:r>
                            <a:rPr lang="en-US" sz="2000" i="1">
                              <a:latin typeface="Cambria Math" panose="02040503050406030204" pitchFamily="18" charset="0"/>
                            </a:rPr>
                            <m:t>𝑐h𝑎𝑛𝑔𝑒𝑠</m:t>
                          </m:r>
                        </m:num>
                        <m:den>
                          <m:r>
                            <a:rPr lang="en-US" sz="2000" i="1">
                              <a:latin typeface="Cambria Math" panose="02040503050406030204" pitchFamily="18" charset="0"/>
                            </a:rPr>
                            <m:t>𝑝𝑟𝑜𝑝𝑜𝑟𝑡𝑖𝑜𝑛</m:t>
                          </m:r>
                          <m:r>
                            <a:rPr lang="en-US" sz="2000" i="0">
                              <a:latin typeface="Cambria Math" panose="02040503050406030204" pitchFamily="18" charset="0"/>
                            </a:rPr>
                            <m:t> </m:t>
                          </m:r>
                          <m:r>
                            <a:rPr lang="en-US" sz="2000" i="1">
                              <a:latin typeface="Cambria Math" panose="02040503050406030204" pitchFamily="18" charset="0"/>
                            </a:rPr>
                            <m:t>𝑜𝑓</m:t>
                          </m:r>
                          <m:r>
                            <a:rPr lang="en-US" sz="2000" i="0">
                              <a:latin typeface="Cambria Math" panose="02040503050406030204" pitchFamily="18" charset="0"/>
                            </a:rPr>
                            <m:t> </m:t>
                          </m:r>
                          <m:r>
                            <a:rPr lang="en-US" sz="2000" i="1">
                              <a:latin typeface="Cambria Math" panose="02040503050406030204" pitchFamily="18" charset="0"/>
                            </a:rPr>
                            <m:t>𝑛𝑒𝑤</m:t>
                          </m:r>
                          <m:r>
                            <a:rPr lang="en-US" sz="2000" i="0">
                              <a:latin typeface="Cambria Math" panose="02040503050406030204" pitchFamily="18" charset="0"/>
                            </a:rPr>
                            <m:t> </m:t>
                          </m:r>
                          <m:r>
                            <a:rPr lang="en-US" sz="2000" i="1">
                              <a:latin typeface="Cambria Math" panose="02040503050406030204" pitchFamily="18" charset="0"/>
                            </a:rPr>
                            <m:t>𝑐𝑎𝑝𝑖𝑡𝑎𝑙</m:t>
                          </m:r>
                          <m:r>
                            <a:rPr lang="en-US" sz="2000" i="0">
                              <a:latin typeface="Cambria Math" panose="02040503050406030204" pitchFamily="18" charset="0"/>
                            </a:rPr>
                            <m:t> </m:t>
                          </m:r>
                          <m:r>
                            <a:rPr lang="en-US" sz="2000" i="1">
                              <a:latin typeface="Cambria Math" panose="02040503050406030204" pitchFamily="18" charset="0"/>
                            </a:rPr>
                            <m:t>𝑟𝑎𝑖𝑠𝑒𝑑</m:t>
                          </m:r>
                          <m:r>
                            <a:rPr lang="en-US" sz="2000" i="0">
                              <a:latin typeface="Cambria Math" panose="02040503050406030204" pitchFamily="18" charset="0"/>
                            </a:rPr>
                            <m:t> </m:t>
                          </m:r>
                          <m:r>
                            <a:rPr lang="en-US" sz="2000" i="1">
                              <a:latin typeface="Cambria Math" panose="02040503050406030204" pitchFamily="18" charset="0"/>
                            </a:rPr>
                            <m:t>𝑓𝑟𝑜𝑚</m:t>
                          </m:r>
                          <m:r>
                            <a:rPr lang="en-US" sz="2000" i="0">
                              <a:latin typeface="Cambria Math" panose="02040503050406030204" pitchFamily="18" charset="0"/>
                            </a:rPr>
                            <m:t> </m:t>
                          </m:r>
                          <m:r>
                            <a:rPr lang="en-US" sz="2000" i="1">
                              <a:latin typeface="Cambria Math" panose="02040503050406030204" pitchFamily="18" charset="0"/>
                            </a:rPr>
                            <m:t>𝑡h𝑒</m:t>
                          </m:r>
                          <m:r>
                            <a:rPr lang="en-US" sz="2000" i="0">
                              <a:latin typeface="Cambria Math" panose="02040503050406030204" pitchFamily="18" charset="0"/>
                            </a:rPr>
                            <m:t> </m:t>
                          </m:r>
                          <m:r>
                            <a:rPr lang="en-US" sz="2000" i="1">
                              <a:latin typeface="Cambria Math" panose="02040503050406030204" pitchFamily="18" charset="0"/>
                            </a:rPr>
                            <m:t>𝑠𝑜𝑢𝑟𝑐𝑒</m:t>
                          </m:r>
                        </m:den>
                      </m:f>
                    </m:oMath>
                  </m:oMathPara>
                </a14:m>
                <a:endParaRPr lang="en-US" dirty="0"/>
              </a:p>
            </p:txBody>
          </p:sp>
        </mc:Choice>
        <mc:Fallback xmlns="">
          <p:sp>
            <p:nvSpPr>
              <p:cNvPr id="5" name="Prostokąt 4"/>
              <p:cNvSpPr>
                <a:spLocks noRot="1" noChangeAspect="1" noMove="1" noResize="1" noEditPoints="1" noAdjustHandles="1" noChangeArrowheads="1" noChangeShapeType="1" noTextEdit="1"/>
              </p:cNvSpPr>
              <p:nvPr/>
            </p:nvSpPr>
            <p:spPr>
              <a:xfrm>
                <a:off x="944880" y="2936704"/>
                <a:ext cx="10171176" cy="742383"/>
              </a:xfrm>
              <a:prstGeom prst="rect">
                <a:avLst/>
              </a:prstGeo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770996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576707"/>
          </a:xfrm>
        </p:spPr>
        <p:txBody>
          <a:bodyPr>
            <a:normAutofit fontScale="90000"/>
          </a:bodyPr>
          <a:lstStyle/>
          <a:p>
            <a:pPr algn="ctr"/>
            <a:r>
              <a:rPr lang="pl-PL" dirty="0"/>
              <a:t>MCC: </a:t>
            </a:r>
            <a:r>
              <a:rPr lang="pl-PL" dirty="0" err="1"/>
              <a:t>example</a:t>
            </a:r>
            <a:endParaRPr lang="en-US" dirty="0"/>
          </a:p>
        </p:txBody>
      </p:sp>
      <p:sp>
        <p:nvSpPr>
          <p:cNvPr id="3" name="Symbol zastępczy zawartości 2"/>
          <p:cNvSpPr>
            <a:spLocks noGrp="1"/>
          </p:cNvSpPr>
          <p:nvPr>
            <p:ph idx="1"/>
          </p:nvPr>
        </p:nvSpPr>
        <p:spPr>
          <a:xfrm>
            <a:off x="0" y="664336"/>
            <a:ext cx="12192000" cy="5554853"/>
          </a:xfrm>
        </p:spPr>
        <p:txBody>
          <a:bodyPr/>
          <a:lstStyle/>
          <a:p>
            <a:r>
              <a:rPr lang="en-US" dirty="0"/>
              <a:t>A company's target capital structure is 60 percent equity and 40 percent debt. The cost and availability of raising various amounts of debt and equity capital is shown below:</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38</a:t>
            </a:fld>
            <a:endParaRPr lang="en-US"/>
          </a:p>
        </p:txBody>
      </p:sp>
      <p:graphicFrame>
        <p:nvGraphicFramePr>
          <p:cNvPr id="5" name="Tabela 4"/>
          <p:cNvGraphicFramePr>
            <a:graphicFrameLocks noGrp="1"/>
          </p:cNvGraphicFramePr>
          <p:nvPr>
            <p:extLst>
              <p:ext uri="{D42A27DB-BD31-4B8C-83A1-F6EECF244321}">
                <p14:modId xmlns:p14="http://schemas.microsoft.com/office/powerpoint/2010/main" val="2931960207"/>
              </p:ext>
            </p:extLst>
          </p:nvPr>
        </p:nvGraphicFramePr>
        <p:xfrm>
          <a:off x="727805" y="1963259"/>
          <a:ext cx="10349294" cy="1159702"/>
        </p:xfrm>
        <a:graphic>
          <a:graphicData uri="http://schemas.openxmlformats.org/drawingml/2006/table">
            <a:tbl>
              <a:tblPr firstRow="1" firstCol="1" bandRow="1">
                <a:tableStyleId>{5C22544A-7EE6-4342-B048-85BDC9FD1C3A}</a:tableStyleId>
              </a:tblPr>
              <a:tblGrid>
                <a:gridCol w="2898991">
                  <a:extLst>
                    <a:ext uri="{9D8B030D-6E8A-4147-A177-3AD203B41FA5}">
                      <a16:colId xmlns:a16="http://schemas.microsoft.com/office/drawing/2014/main" val="20000"/>
                    </a:ext>
                  </a:extLst>
                </a:gridCol>
                <a:gridCol w="2429347">
                  <a:extLst>
                    <a:ext uri="{9D8B030D-6E8A-4147-A177-3AD203B41FA5}">
                      <a16:colId xmlns:a16="http://schemas.microsoft.com/office/drawing/2014/main" val="20001"/>
                    </a:ext>
                  </a:extLst>
                </a:gridCol>
                <a:gridCol w="2753870">
                  <a:extLst>
                    <a:ext uri="{9D8B030D-6E8A-4147-A177-3AD203B41FA5}">
                      <a16:colId xmlns:a16="http://schemas.microsoft.com/office/drawing/2014/main" val="20002"/>
                    </a:ext>
                  </a:extLst>
                </a:gridCol>
                <a:gridCol w="2267086">
                  <a:extLst>
                    <a:ext uri="{9D8B030D-6E8A-4147-A177-3AD203B41FA5}">
                      <a16:colId xmlns:a16="http://schemas.microsoft.com/office/drawing/2014/main" val="20003"/>
                    </a:ext>
                  </a:extLst>
                </a:gridCol>
              </a:tblGrid>
              <a:tr h="300355">
                <a:tc>
                  <a:txBody>
                    <a:bodyPr/>
                    <a:lstStyle/>
                    <a:p>
                      <a:pPr marL="0" marR="0" algn="ctr">
                        <a:lnSpc>
                          <a:spcPct val="107000"/>
                        </a:lnSpc>
                        <a:spcBef>
                          <a:spcPts val="0"/>
                        </a:spcBef>
                        <a:spcAft>
                          <a:spcPts val="0"/>
                        </a:spcAft>
                      </a:pPr>
                      <a:r>
                        <a:rPr lang="en-US" sz="1800" dirty="0">
                          <a:effectLst/>
                        </a:rPr>
                        <a:t>Amount of new debt (in millions)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dirty="0">
                          <a:effectLst/>
                        </a:rPr>
                        <a:t>Cost of debt</a:t>
                      </a:r>
                      <a:br>
                        <a:rPr lang="en-US" sz="1800" dirty="0">
                          <a:effectLst/>
                        </a:rPr>
                      </a:br>
                      <a:r>
                        <a:rPr lang="en-US" sz="1800" dirty="0">
                          <a:effectLst/>
                        </a:rPr>
                        <a:t>(after tax)</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Amount of new equity (in millions)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Cost of equity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0"/>
                  </a:ext>
                </a:extLst>
              </a:tr>
              <a:tr h="147955">
                <a:tc>
                  <a:txBody>
                    <a:bodyPr/>
                    <a:lstStyle/>
                    <a:p>
                      <a:pPr marL="0" marR="0" algn="ctr">
                        <a:lnSpc>
                          <a:spcPct val="107000"/>
                        </a:lnSpc>
                        <a:spcBef>
                          <a:spcPts val="0"/>
                        </a:spcBef>
                        <a:spcAft>
                          <a:spcPts val="0"/>
                        </a:spcAft>
                      </a:pPr>
                      <a:r>
                        <a:rPr lang="en-US" sz="1800">
                          <a:effectLst/>
                        </a:rPr>
                        <a:t>&lt;4</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dirty="0">
                          <a:effectLst/>
                        </a:rPr>
                        <a:t>14%</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&lt;9.0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20%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147955">
                <a:tc>
                  <a:txBody>
                    <a:bodyPr/>
                    <a:lstStyle/>
                    <a:p>
                      <a:pPr marL="0" marR="0" algn="ctr">
                        <a:lnSpc>
                          <a:spcPct val="107000"/>
                        </a:lnSpc>
                        <a:spcBef>
                          <a:spcPts val="0"/>
                        </a:spcBef>
                        <a:spcAft>
                          <a:spcPts val="0"/>
                        </a:spcAft>
                      </a:pPr>
                      <a:r>
                        <a:rPr lang="en-US" sz="1800">
                          <a:effectLst/>
                        </a:rPr>
                        <a:t>&gt;4.0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16%</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&gt;9.0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dirty="0">
                          <a:effectLst/>
                        </a:rPr>
                        <a:t>22%</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bl>
          </a:graphicData>
        </a:graphic>
      </p:graphicFrame>
      <p:sp>
        <p:nvSpPr>
          <p:cNvPr id="6" name="Prostokąt 5"/>
          <p:cNvSpPr/>
          <p:nvPr/>
        </p:nvSpPr>
        <p:spPr>
          <a:xfrm>
            <a:off x="644652" y="4115846"/>
            <a:ext cx="10902696" cy="830997"/>
          </a:xfrm>
          <a:prstGeom prst="rect">
            <a:avLst/>
          </a:prstGeom>
        </p:spPr>
        <p:txBody>
          <a:bodyPr wrap="square">
            <a:spAutoFit/>
          </a:bodyPr>
          <a:lstStyle/>
          <a:p>
            <a:r>
              <a:rPr lang="en-US" sz="2400" b="1" dirty="0">
                <a:solidFill>
                  <a:srgbClr val="000000"/>
                </a:solidFill>
                <a:effectLst/>
                <a:latin typeface="+mj-lt"/>
                <a:ea typeface="Courier New" panose="02070309020205020404" pitchFamily="49" charset="0"/>
              </a:rPr>
              <a:t>What is the WACC for raising the following amounts of capital: 5,10,15, and 20?</a:t>
            </a:r>
            <a:br>
              <a:rPr lang="en-US" sz="2400" b="1" dirty="0">
                <a:solidFill>
                  <a:srgbClr val="000000"/>
                </a:solidFill>
                <a:effectLst/>
                <a:latin typeface="+mj-lt"/>
                <a:ea typeface="Courier New" panose="02070309020205020404" pitchFamily="49" charset="0"/>
              </a:rPr>
            </a:br>
            <a:endParaRPr lang="en-US" sz="2400" b="1" dirty="0">
              <a:solidFill>
                <a:srgbClr val="000000"/>
              </a:solidFill>
              <a:effectLst/>
              <a:latin typeface="+mj-lt"/>
              <a:ea typeface="Courier New" panose="02070309020205020404" pitchFamily="49" charset="0"/>
            </a:endParaRPr>
          </a:p>
        </p:txBody>
      </p:sp>
    </p:spTree>
    <p:extLst>
      <p:ext uri="{BB962C8B-B14F-4D97-AF65-F5344CB8AC3E}">
        <p14:creationId xmlns:p14="http://schemas.microsoft.com/office/powerpoint/2010/main" val="9812715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549275"/>
          </a:xfrm>
        </p:spPr>
        <p:txBody>
          <a:bodyPr>
            <a:normAutofit fontScale="90000"/>
          </a:bodyPr>
          <a:lstStyle/>
          <a:p>
            <a:pPr algn="ctr"/>
            <a:r>
              <a:rPr lang="pl-PL" dirty="0"/>
              <a:t>MCC: </a:t>
            </a:r>
            <a:r>
              <a:rPr lang="pl-PL" dirty="0" err="1"/>
              <a:t>example</a:t>
            </a:r>
            <a:endParaRPr lang="en-US" dirty="0"/>
          </a:p>
        </p:txBody>
      </p:sp>
      <p:sp>
        <p:nvSpPr>
          <p:cNvPr id="3" name="Symbol zastępczy zawartości 2"/>
          <p:cNvSpPr>
            <a:spLocks noGrp="1"/>
          </p:cNvSpPr>
          <p:nvPr>
            <p:ph idx="1"/>
          </p:nvPr>
        </p:nvSpPr>
        <p:spPr>
          <a:xfrm>
            <a:off x="0" y="618617"/>
            <a:ext cx="12192000" cy="4351338"/>
          </a:xfrm>
        </p:spPr>
        <p:txBody>
          <a:bodyPr>
            <a:normAutofit/>
          </a:bodyPr>
          <a:lstStyle/>
          <a:p>
            <a:r>
              <a:rPr lang="en-US" dirty="0"/>
              <a:t>If the company raises debt less than or equal to 4 million, then the cost is 14%. </a:t>
            </a:r>
            <a:endParaRPr lang="pl-PL" dirty="0"/>
          </a:p>
          <a:p>
            <a:r>
              <a:rPr lang="en-US" dirty="0"/>
              <a:t>But if it is more than that, the cost goes up to 16%. </a:t>
            </a:r>
            <a:endParaRPr lang="pl-PL" dirty="0"/>
          </a:p>
          <a:p>
            <a:r>
              <a:rPr lang="en-US" dirty="0"/>
              <a:t>Similarly, in the case of equity, if it is less than 9 million, then the cost is 20%. </a:t>
            </a:r>
            <a:endParaRPr lang="pl-PL" dirty="0"/>
          </a:p>
          <a:p>
            <a:r>
              <a:rPr lang="en-US" dirty="0"/>
              <a:t>If the amount of equity is greater than 9 million, the cost goes up to 22%. </a:t>
            </a:r>
            <a:endParaRPr lang="pl-PL" dirty="0"/>
          </a:p>
          <a:p>
            <a:r>
              <a:rPr lang="en-US" dirty="0"/>
              <a:t>After-tax cost of debt is given, so do not calculate the cost as (1-t) * cost of debt in WACC</a:t>
            </a:r>
            <a:endParaRPr lang="pl-PL" dirty="0"/>
          </a:p>
          <a:p>
            <a:r>
              <a:rPr lang="en-US" dirty="0"/>
              <a:t>Step</a:t>
            </a:r>
            <a:r>
              <a:rPr lang="pl-PL" dirty="0"/>
              <a:t> </a:t>
            </a:r>
            <a:r>
              <a:rPr lang="en-US" dirty="0"/>
              <a:t>1. Calculate the proportion of debt and equity for each amount of capital raised.</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39</a:t>
            </a:fld>
            <a:endParaRPr lang="en-US"/>
          </a:p>
        </p:txBody>
      </p:sp>
      <p:graphicFrame>
        <p:nvGraphicFramePr>
          <p:cNvPr id="5" name="Tabela 4"/>
          <p:cNvGraphicFramePr>
            <a:graphicFrameLocks noGrp="1"/>
          </p:cNvGraphicFramePr>
          <p:nvPr>
            <p:extLst>
              <p:ext uri="{D42A27DB-BD31-4B8C-83A1-F6EECF244321}">
                <p14:modId xmlns:p14="http://schemas.microsoft.com/office/powerpoint/2010/main" val="398568796"/>
              </p:ext>
            </p:extLst>
          </p:nvPr>
        </p:nvGraphicFramePr>
        <p:xfrm>
          <a:off x="1216152" y="4390771"/>
          <a:ext cx="9518903" cy="1737172"/>
        </p:xfrm>
        <a:graphic>
          <a:graphicData uri="http://schemas.openxmlformats.org/drawingml/2006/table">
            <a:tbl>
              <a:tblPr firstRow="1" firstCol="1" bandRow="1">
                <a:tableStyleId>{5C22544A-7EE6-4342-B048-85BDC9FD1C3A}</a:tableStyleId>
              </a:tblPr>
              <a:tblGrid>
                <a:gridCol w="1203993">
                  <a:extLst>
                    <a:ext uri="{9D8B030D-6E8A-4147-A177-3AD203B41FA5}">
                      <a16:colId xmlns:a16="http://schemas.microsoft.com/office/drawing/2014/main" val="20000"/>
                    </a:ext>
                  </a:extLst>
                </a:gridCol>
                <a:gridCol w="1512190">
                  <a:extLst>
                    <a:ext uri="{9D8B030D-6E8A-4147-A177-3AD203B41FA5}">
                      <a16:colId xmlns:a16="http://schemas.microsoft.com/office/drawing/2014/main" val="20001"/>
                    </a:ext>
                  </a:extLst>
                </a:gridCol>
                <a:gridCol w="1662555">
                  <a:extLst>
                    <a:ext uri="{9D8B030D-6E8A-4147-A177-3AD203B41FA5}">
                      <a16:colId xmlns:a16="http://schemas.microsoft.com/office/drawing/2014/main" val="20002"/>
                    </a:ext>
                  </a:extLst>
                </a:gridCol>
                <a:gridCol w="1965420">
                  <a:extLst>
                    <a:ext uri="{9D8B030D-6E8A-4147-A177-3AD203B41FA5}">
                      <a16:colId xmlns:a16="http://schemas.microsoft.com/office/drawing/2014/main" val="20003"/>
                    </a:ext>
                  </a:extLst>
                </a:gridCol>
                <a:gridCol w="1813987">
                  <a:extLst>
                    <a:ext uri="{9D8B030D-6E8A-4147-A177-3AD203B41FA5}">
                      <a16:colId xmlns:a16="http://schemas.microsoft.com/office/drawing/2014/main" val="20004"/>
                    </a:ext>
                  </a:extLst>
                </a:gridCol>
                <a:gridCol w="1360758">
                  <a:extLst>
                    <a:ext uri="{9D8B030D-6E8A-4147-A177-3AD203B41FA5}">
                      <a16:colId xmlns:a16="http://schemas.microsoft.com/office/drawing/2014/main" val="20005"/>
                    </a:ext>
                  </a:extLst>
                </a:gridCol>
              </a:tblGrid>
              <a:tr h="209550">
                <a:tc>
                  <a:txBody>
                    <a:bodyPr/>
                    <a:lstStyle/>
                    <a:p>
                      <a:pPr marL="0" marR="0" algn="ctr">
                        <a:lnSpc>
                          <a:spcPct val="107000"/>
                        </a:lnSpc>
                        <a:spcBef>
                          <a:spcPts val="0"/>
                        </a:spcBef>
                        <a:spcAft>
                          <a:spcPts val="0"/>
                        </a:spcAft>
                      </a:pPr>
                      <a:r>
                        <a:rPr lang="pl-PL" sz="1800">
                          <a:effectLst/>
                        </a:rPr>
                        <a:t>Amount of capital</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Debt (40%)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Equity (60%)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Cost of debt (in %)</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Cost of equity (in %)</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WACC (in %)</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extLst>
                  <a:ext uri="{0D108BD9-81ED-4DB2-BD59-A6C34878D82A}">
                    <a16:rowId xmlns:a16="http://schemas.microsoft.com/office/drawing/2014/main" val="10000"/>
                  </a:ext>
                </a:extLst>
              </a:tr>
              <a:tr h="158750">
                <a:tc>
                  <a:txBody>
                    <a:bodyPr/>
                    <a:lstStyle/>
                    <a:p>
                      <a:pPr marL="0" marR="0" algn="ctr">
                        <a:lnSpc>
                          <a:spcPct val="107000"/>
                        </a:lnSpc>
                        <a:spcBef>
                          <a:spcPts val="0"/>
                        </a:spcBef>
                        <a:spcAft>
                          <a:spcPts val="0"/>
                        </a:spcAft>
                      </a:pPr>
                      <a:r>
                        <a:rPr lang="pl-PL" sz="1800">
                          <a:effectLst/>
                        </a:rPr>
                        <a:t>5</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0.4 * 5 = 2</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0.6* 5 = 3</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0.4 * 14 = 5.6</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0.6*20= 12</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17,6</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extLst>
                  <a:ext uri="{0D108BD9-81ED-4DB2-BD59-A6C34878D82A}">
                    <a16:rowId xmlns:a16="http://schemas.microsoft.com/office/drawing/2014/main" val="10001"/>
                  </a:ext>
                </a:extLst>
              </a:tr>
              <a:tr h="158750">
                <a:tc>
                  <a:txBody>
                    <a:bodyPr/>
                    <a:lstStyle/>
                    <a:p>
                      <a:pPr marL="0" marR="0" algn="ctr">
                        <a:lnSpc>
                          <a:spcPct val="107000"/>
                        </a:lnSpc>
                        <a:spcBef>
                          <a:spcPts val="0"/>
                        </a:spcBef>
                        <a:spcAft>
                          <a:spcPts val="0"/>
                        </a:spcAft>
                      </a:pPr>
                      <a:r>
                        <a:rPr lang="pl-PL" sz="1800">
                          <a:effectLst/>
                        </a:rPr>
                        <a:t>10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0.4*10 = 4</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0.6* 10 = 6</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0.4 * 14 = 5.6</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0.6*20= 12</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17,6</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2"/>
                  </a:ext>
                </a:extLst>
              </a:tr>
              <a:tr h="158750">
                <a:tc>
                  <a:txBody>
                    <a:bodyPr/>
                    <a:lstStyle/>
                    <a:p>
                      <a:pPr marL="0" marR="0" algn="ctr">
                        <a:lnSpc>
                          <a:spcPct val="107000"/>
                        </a:lnSpc>
                        <a:spcBef>
                          <a:spcPts val="0"/>
                        </a:spcBef>
                        <a:spcAft>
                          <a:spcPts val="0"/>
                        </a:spcAft>
                      </a:pPr>
                      <a:r>
                        <a:rPr lang="pl-PL" sz="1800">
                          <a:effectLst/>
                        </a:rPr>
                        <a:t>15</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0.4*15 = 6</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0.6*15=9</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0.4 * 16 = 6.4</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0.6*20= 12</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18,4</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extLst>
                  <a:ext uri="{0D108BD9-81ED-4DB2-BD59-A6C34878D82A}">
                    <a16:rowId xmlns:a16="http://schemas.microsoft.com/office/drawing/2014/main" val="10003"/>
                  </a:ext>
                </a:extLst>
              </a:tr>
              <a:tr h="158750">
                <a:tc>
                  <a:txBody>
                    <a:bodyPr/>
                    <a:lstStyle/>
                    <a:p>
                      <a:pPr marL="0" marR="0" algn="ctr">
                        <a:lnSpc>
                          <a:spcPct val="107000"/>
                        </a:lnSpc>
                        <a:spcBef>
                          <a:spcPts val="0"/>
                        </a:spcBef>
                        <a:spcAft>
                          <a:spcPts val="0"/>
                        </a:spcAft>
                      </a:pPr>
                      <a:r>
                        <a:rPr lang="pl-PL" sz="1800">
                          <a:effectLst/>
                        </a:rPr>
                        <a:t>20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0.4 * 20 = 8</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0.6*20 = 12</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0.4 * 16 = 6.4</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0.6 * 22 = 13.2</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dirty="0">
                          <a:effectLst/>
                        </a:rPr>
                        <a:t>19,6</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3456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WACC</a:t>
            </a:r>
            <a:endParaRPr lang="en-US" dirty="0"/>
          </a:p>
        </p:txBody>
      </p:sp>
      <p:sp>
        <p:nvSpPr>
          <p:cNvPr id="3" name="Symbol zastępczy zawartości 2"/>
          <p:cNvSpPr>
            <a:spLocks noGrp="1"/>
          </p:cNvSpPr>
          <p:nvPr>
            <p:ph idx="1"/>
          </p:nvPr>
        </p:nvSpPr>
        <p:spPr/>
        <p:txBody>
          <a:bodyPr>
            <a:normAutofit fontScale="92500"/>
          </a:bodyPr>
          <a:lstStyle/>
          <a:p>
            <a:r>
              <a:rPr lang="en-US" dirty="0"/>
              <a:t>WACC = </a:t>
            </a:r>
            <a:r>
              <a:rPr lang="en-US" dirty="0" err="1"/>
              <a:t>w</a:t>
            </a:r>
            <a:r>
              <a:rPr lang="en-US" baseline="-25000" dirty="0" err="1"/>
              <a:t>d</a:t>
            </a:r>
            <a:r>
              <a:rPr lang="en-US" dirty="0" err="1"/>
              <a:t>r</a:t>
            </a:r>
            <a:r>
              <a:rPr lang="en-US" baseline="-25000" dirty="0" err="1"/>
              <a:t>d</a:t>
            </a:r>
            <a:r>
              <a:rPr lang="en-US" dirty="0"/>
              <a:t> (1 - t) + </a:t>
            </a:r>
            <a:r>
              <a:rPr lang="en-US" dirty="0" err="1"/>
              <a:t>w</a:t>
            </a:r>
            <a:r>
              <a:rPr lang="en-US" baseline="-25000" dirty="0" err="1"/>
              <a:t>p</a:t>
            </a:r>
            <a:r>
              <a:rPr lang="en-US" dirty="0" err="1"/>
              <a:t>r</a:t>
            </a:r>
            <a:r>
              <a:rPr lang="en-US" baseline="-25000" dirty="0" err="1"/>
              <a:t>p</a:t>
            </a:r>
            <a:r>
              <a:rPr lang="en-US" dirty="0"/>
              <a:t> + w</a:t>
            </a:r>
            <a:r>
              <a:rPr lang="en-US" baseline="-25000" dirty="0"/>
              <a:t>e</a:t>
            </a:r>
            <a:r>
              <a:rPr lang="en-US" dirty="0"/>
              <a:t>r</a:t>
            </a:r>
            <a:r>
              <a:rPr lang="en-US" baseline="-25000" dirty="0"/>
              <a:t>e</a:t>
            </a:r>
            <a:br>
              <a:rPr lang="en-US" baseline="-25000" dirty="0"/>
            </a:br>
            <a:r>
              <a:rPr lang="en-US" dirty="0"/>
              <a:t>where</a:t>
            </a:r>
          </a:p>
          <a:p>
            <a:r>
              <a:rPr lang="en-US" dirty="0" err="1"/>
              <a:t>w</a:t>
            </a:r>
            <a:r>
              <a:rPr lang="en-US" baseline="-25000" dirty="0" err="1"/>
              <a:t>d</a:t>
            </a:r>
            <a:r>
              <a:rPr lang="en-US" dirty="0"/>
              <a:t> = proportion of debt that the company uses when it raises new funds</a:t>
            </a:r>
            <a:br>
              <a:rPr lang="en-US" dirty="0"/>
            </a:br>
            <a:r>
              <a:rPr lang="en-US" dirty="0" err="1"/>
              <a:t>r</a:t>
            </a:r>
            <a:r>
              <a:rPr lang="en-US" baseline="-25000" dirty="0" err="1"/>
              <a:t>d</a:t>
            </a:r>
            <a:r>
              <a:rPr lang="en-US" dirty="0"/>
              <a:t> = before-tax marginal cost of debt</a:t>
            </a:r>
            <a:br>
              <a:rPr lang="en-US" dirty="0"/>
            </a:br>
            <a:r>
              <a:rPr lang="en-US" dirty="0"/>
              <a:t>t = company’s marginal tax rate</a:t>
            </a:r>
          </a:p>
          <a:p>
            <a:r>
              <a:rPr lang="en-US" dirty="0" err="1"/>
              <a:t>w</a:t>
            </a:r>
            <a:r>
              <a:rPr lang="en-US" baseline="-25000" dirty="0" err="1"/>
              <a:t>p</a:t>
            </a:r>
            <a:r>
              <a:rPr lang="en-US" dirty="0"/>
              <a:t> = proportion of preferred stock the company uses when it raises new funds</a:t>
            </a:r>
            <a:br>
              <a:rPr lang="en-US" dirty="0"/>
            </a:br>
            <a:r>
              <a:rPr lang="en-US" dirty="0" err="1"/>
              <a:t>r</a:t>
            </a:r>
            <a:r>
              <a:rPr lang="en-US" baseline="-25000" dirty="0" err="1"/>
              <a:t>p</a:t>
            </a:r>
            <a:r>
              <a:rPr lang="en-US" dirty="0"/>
              <a:t> = marginal cost of preferred stock</a:t>
            </a:r>
          </a:p>
          <a:p>
            <a:r>
              <a:rPr lang="en-US" dirty="0"/>
              <a:t>w</a:t>
            </a:r>
            <a:r>
              <a:rPr lang="en-US" baseline="-25000" dirty="0"/>
              <a:t>e</a:t>
            </a:r>
            <a:r>
              <a:rPr lang="en-US" dirty="0"/>
              <a:t> = proportion of equity that the company uses when it raises new funds</a:t>
            </a:r>
            <a:br>
              <a:rPr lang="en-US" dirty="0"/>
            </a:br>
            <a:r>
              <a:rPr lang="en-US" dirty="0"/>
              <a:t>r</a:t>
            </a:r>
            <a:r>
              <a:rPr lang="en-US" baseline="-25000" dirty="0"/>
              <a:t>e</a:t>
            </a:r>
            <a:r>
              <a:rPr lang="en-US" dirty="0"/>
              <a:t> = the marginal cost of equity</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4</a:t>
            </a:fld>
            <a:endParaRPr lang="en-US"/>
          </a:p>
        </p:txBody>
      </p:sp>
    </p:spTree>
    <p:extLst>
      <p:ext uri="{BB962C8B-B14F-4D97-AF65-F5344CB8AC3E}">
        <p14:creationId xmlns:p14="http://schemas.microsoft.com/office/powerpoint/2010/main" val="7868498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10261"/>
            <a:ext cx="10515600" cy="384683"/>
          </a:xfrm>
        </p:spPr>
        <p:txBody>
          <a:bodyPr>
            <a:normAutofit fontScale="90000"/>
          </a:bodyPr>
          <a:lstStyle/>
          <a:p>
            <a:r>
              <a:rPr lang="pl-PL" dirty="0"/>
              <a:t>MCC: </a:t>
            </a:r>
            <a:r>
              <a:rPr lang="pl-PL" dirty="0" err="1"/>
              <a:t>example</a:t>
            </a:r>
            <a:endParaRPr lang="en-US" dirty="0"/>
          </a:p>
        </p:txBody>
      </p:sp>
      <p:sp>
        <p:nvSpPr>
          <p:cNvPr id="3" name="Symbol zastępczy zawartości 2"/>
          <p:cNvSpPr>
            <a:spLocks noGrp="1"/>
          </p:cNvSpPr>
          <p:nvPr>
            <p:ph idx="1"/>
          </p:nvPr>
        </p:nvSpPr>
        <p:spPr>
          <a:xfrm>
            <a:off x="353568" y="975232"/>
            <a:ext cx="11414760" cy="5251831"/>
          </a:xfrm>
        </p:spPr>
        <p:txBody>
          <a:bodyPr/>
          <a:lstStyle/>
          <a:p>
            <a:pPr marL="0" indent="0">
              <a:buNone/>
            </a:pPr>
            <a:r>
              <a:rPr lang="pl-PL" dirty="0"/>
              <a:t>Step 2</a:t>
            </a:r>
            <a:r>
              <a:rPr lang="en-US" dirty="0"/>
              <a:t>.	Note that the cost of capital </a:t>
            </a:r>
            <a:endParaRPr lang="pl-PL" dirty="0"/>
          </a:p>
          <a:p>
            <a:pPr marL="0" indent="0">
              <a:buNone/>
            </a:pPr>
            <a:r>
              <a:rPr lang="en-US" dirty="0"/>
              <a:t>changes when the amount of capital is </a:t>
            </a:r>
            <a:endParaRPr lang="pl-PL" dirty="0"/>
          </a:p>
          <a:p>
            <a:pPr marL="0" indent="0">
              <a:buNone/>
            </a:pPr>
            <a:r>
              <a:rPr lang="en-US" dirty="0"/>
              <a:t>greater than 10 million and 15 million.</a:t>
            </a:r>
          </a:p>
          <a:p>
            <a:pPr marL="0" indent="0">
              <a:buNone/>
            </a:pPr>
            <a:endParaRPr lang="pl-PL" dirty="0"/>
          </a:p>
          <a:p>
            <a:pPr marL="0" indent="0">
              <a:buNone/>
            </a:pPr>
            <a:r>
              <a:rPr lang="pl-PL" dirty="0"/>
              <a:t>Step 3</a:t>
            </a:r>
            <a:r>
              <a:rPr lang="en-US" dirty="0"/>
              <a:t>.	There are two break points – </a:t>
            </a:r>
            <a:endParaRPr lang="pl-PL" dirty="0"/>
          </a:p>
          <a:p>
            <a:pPr marL="0" indent="0">
              <a:buNone/>
            </a:pPr>
            <a:r>
              <a:rPr lang="en-US" dirty="0"/>
              <a:t>at 10 million and at 15 million because the cost of debt and cost of equity change at these points for any new amount of capital.</a:t>
            </a:r>
          </a:p>
          <a:p>
            <a:pPr marL="0" indent="0">
              <a:buNone/>
            </a:pPr>
            <a:endParaRPr lang="pl-PL" dirty="0"/>
          </a:p>
          <a:p>
            <a:pPr marL="0" indent="0">
              <a:buNone/>
            </a:pPr>
            <a:r>
              <a:rPr lang="pl-PL" dirty="0"/>
              <a:t>Step 4</a:t>
            </a:r>
            <a:r>
              <a:rPr lang="en-US" dirty="0"/>
              <a:t>.	You can calculate the break points as 4/0.4 = 10 and 9/0.6 = 15.</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40</a:t>
            </a:fld>
            <a:endParaRPr lang="en-US"/>
          </a:p>
        </p:txBody>
      </p:sp>
      <p:pic>
        <p:nvPicPr>
          <p:cNvPr id="5" name="Obraz 4"/>
          <p:cNvPicPr/>
          <p:nvPr/>
        </p:nvPicPr>
        <p:blipFill rotWithShape="1">
          <a:blip r:embed="rId2"/>
          <a:srcRect l="37531" t="21317" r="42075" b="55529"/>
          <a:stretch/>
        </p:blipFill>
        <p:spPr bwMode="auto">
          <a:xfrm>
            <a:off x="6720841" y="-54864"/>
            <a:ext cx="5129402" cy="337413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86529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549275"/>
          </a:xfrm>
        </p:spPr>
        <p:txBody>
          <a:bodyPr>
            <a:normAutofit fontScale="90000"/>
          </a:bodyPr>
          <a:lstStyle/>
          <a:p>
            <a:pPr algn="ctr"/>
            <a:r>
              <a:rPr lang="pl-PL" dirty="0" err="1"/>
              <a:t>Floatation</a:t>
            </a:r>
            <a:r>
              <a:rPr lang="pl-PL" dirty="0"/>
              <a:t> </a:t>
            </a:r>
            <a:r>
              <a:rPr lang="pl-PL" dirty="0" err="1"/>
              <a:t>costs</a:t>
            </a:r>
            <a:r>
              <a:rPr lang="pl-PL" dirty="0"/>
              <a:t> – </a:t>
            </a:r>
            <a:r>
              <a:rPr lang="pl-PL" dirty="0" err="1"/>
              <a:t>approach</a:t>
            </a:r>
            <a:r>
              <a:rPr lang="pl-PL" dirty="0"/>
              <a:t> 1</a:t>
            </a:r>
            <a:endParaRPr lang="en-US" dirty="0"/>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a:xfrm>
                <a:off x="0" y="700912"/>
                <a:ext cx="12192000" cy="5655437"/>
              </a:xfrm>
            </p:spPr>
            <p:txBody>
              <a:bodyPr/>
              <a:lstStyle/>
              <a:p>
                <a:r>
                  <a:rPr lang="en-US" b="1" dirty="0"/>
                  <a:t>Approach 1</a:t>
                </a:r>
                <a:r>
                  <a:rPr lang="en-US" dirty="0"/>
                  <a:t>: Incorporate flotation costs into the cost of capital. This will increase the cost of capital.</a:t>
                </a:r>
                <a:endParaRPr lang="pl-PL" dirty="0"/>
              </a:p>
              <a:p>
                <a:pPr marL="0" indent="0">
                  <a:buNone/>
                </a:pPr>
                <a:endParaRPr lang="pl-PL" dirty="0"/>
              </a:p>
              <a:p>
                <a:r>
                  <a:rPr lang="en-US" dirty="0"/>
                  <a:t>For example, consider a company that has a current dividend of $5 per share, a current price of $100 per share and an expected growth rate of 10%. The cost of equity without</a:t>
                </a:r>
                <a:r>
                  <a:rPr lang="pl-PL" dirty="0"/>
                  <a:t> </a:t>
                </a:r>
                <a:r>
                  <a:rPr lang="en-US" dirty="0"/>
                  <a:t>considering floatation costs would be:</a:t>
                </a:r>
                <a:endParaRPr lang="pl-PL" dirty="0"/>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𝑒</m:t>
                          </m:r>
                        </m:sub>
                      </m:sSub>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$5∗1.1</m:t>
                          </m:r>
                        </m:num>
                        <m:den>
                          <m:r>
                            <a:rPr lang="en-US" i="1">
                              <a:latin typeface="Cambria Math" panose="02040503050406030204" pitchFamily="18" charset="0"/>
                            </a:rPr>
                            <m:t>$100</m:t>
                          </m:r>
                        </m:den>
                      </m:f>
                      <m:r>
                        <a:rPr lang="en-US" i="1">
                          <a:latin typeface="Cambria Math" panose="02040503050406030204" pitchFamily="18" charset="0"/>
                        </a:rPr>
                        <m:t>+0.1=0.155=15,5%</m:t>
                      </m:r>
                    </m:oMath>
                  </m:oMathPara>
                </a14:m>
                <a:endParaRPr lang="pl-PL" dirty="0"/>
              </a:p>
              <a:p>
                <a:pPr marL="0" indent="0">
                  <a:buNone/>
                </a:pPr>
                <a:r>
                  <a:rPr lang="en-US" dirty="0"/>
                  <a:t>If the floatation costs are 3% of the issuance, the cost of equity considering the floatation costs would be:</a:t>
                </a: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𝑒</m:t>
                          </m:r>
                        </m:sub>
                      </m:sSub>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$5∗1.1</m:t>
                          </m:r>
                        </m:num>
                        <m:den>
                          <m:r>
                            <a:rPr lang="en-US" i="1">
                              <a:latin typeface="Cambria Math" panose="02040503050406030204" pitchFamily="18" charset="0"/>
                            </a:rPr>
                            <m:t>$100−$3</m:t>
                          </m:r>
                        </m:den>
                      </m:f>
                      <m:r>
                        <a:rPr lang="en-US" i="1">
                          <a:latin typeface="Cambria Math" panose="02040503050406030204" pitchFamily="18" charset="0"/>
                        </a:rPr>
                        <m:t>+0.1=0.1567=15,67%</m:t>
                      </m:r>
                    </m:oMath>
                  </m:oMathPara>
                </a14:m>
                <a:endParaRPr lang="en-US" dirty="0"/>
              </a:p>
              <a:p>
                <a:pPr marL="0" indent="0">
                  <a:buNone/>
                </a:pPr>
                <a:endParaRPr lang="en-US" dirty="0"/>
              </a:p>
              <a:p>
                <a:endParaRPr lang="en-US" dirty="0"/>
              </a:p>
              <a:p>
                <a:endParaRPr lang="pl-PL" dirty="0"/>
              </a:p>
              <a:p>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xfrm>
                <a:off x="0" y="700912"/>
                <a:ext cx="12192000" cy="5655437"/>
              </a:xfrm>
              <a:blipFill rotWithShape="0">
                <a:blip r:embed="rId2"/>
                <a:stretch>
                  <a:fillRect l="-1000" t="-1832"/>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CAE4EF79-C2F8-4C97-AA5A-AB76D3E26491}" type="slidenum">
              <a:rPr lang="en-US" smtClean="0"/>
              <a:t>41</a:t>
            </a:fld>
            <a:endParaRPr lang="en-US"/>
          </a:p>
        </p:txBody>
      </p:sp>
      <mc:AlternateContent xmlns:mc="http://schemas.openxmlformats.org/markup-compatibility/2006" xmlns:a14="http://schemas.microsoft.com/office/drawing/2010/main">
        <mc:Choice Requires="a14">
          <p:sp>
            <p:nvSpPr>
              <p:cNvPr id="5" name="Prostokąt 4"/>
              <p:cNvSpPr/>
              <p:nvPr/>
            </p:nvSpPr>
            <p:spPr>
              <a:xfrm>
                <a:off x="3305162" y="1298664"/>
                <a:ext cx="2570191" cy="84651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i="1">
                              <a:latin typeface="Cambria Math" panose="02040503050406030204" pitchFamily="18" charset="0"/>
                            </a:rPr>
                            <m:t>𝑟</m:t>
                          </m:r>
                        </m:e>
                        <m:sub>
                          <m:r>
                            <a:rPr lang="en-US" sz="2400" i="1">
                              <a:latin typeface="Cambria Math" panose="02040503050406030204" pitchFamily="18" charset="0"/>
                            </a:rPr>
                            <m:t>𝑒</m:t>
                          </m:r>
                        </m:sub>
                      </m:sSub>
                      <m:r>
                        <a:rPr lang="en-US" sz="2400" i="0">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panose="02040503050406030204" pitchFamily="18" charset="0"/>
                                </a:rPr>
                                <m:t>𝐷</m:t>
                              </m:r>
                            </m:e>
                            <m:sub>
                              <m:r>
                                <a:rPr lang="en-US" sz="2400" i="1">
                                  <a:latin typeface="Cambria Math" panose="02040503050406030204" pitchFamily="18" charset="0"/>
                                </a:rPr>
                                <m:t>𝑖</m:t>
                              </m:r>
                            </m:sub>
                          </m:sSub>
                        </m:num>
                        <m:den>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rPr>
                                    <m:t>𝑃</m:t>
                                  </m:r>
                                </m:e>
                                <m:sub>
                                  <m:r>
                                    <a:rPr lang="en-US" sz="2400" i="0">
                                      <a:latin typeface="Cambria Math" panose="02040503050406030204" pitchFamily="18" charset="0"/>
                                    </a:rPr>
                                    <m:t>0</m:t>
                                  </m:r>
                                </m:sub>
                              </m:sSub>
                              <m:r>
                                <a:rPr lang="en-US" sz="2400" i="0">
                                  <a:latin typeface="Cambria Math" panose="02040503050406030204" pitchFamily="18" charset="0"/>
                                </a:rPr>
                                <m:t>−</m:t>
                              </m:r>
                              <m:r>
                                <a:rPr lang="en-US" sz="2400" i="1">
                                  <a:latin typeface="Cambria Math" panose="02040503050406030204" pitchFamily="18" charset="0"/>
                                </a:rPr>
                                <m:t>𝐹</m:t>
                              </m:r>
                            </m:e>
                          </m:d>
                        </m:den>
                      </m:f>
                      <m:r>
                        <a:rPr lang="en-US" sz="2400" i="0">
                          <a:latin typeface="Cambria Math" panose="02040503050406030204" pitchFamily="18" charset="0"/>
                        </a:rPr>
                        <m:t>+</m:t>
                      </m:r>
                      <m:r>
                        <a:rPr lang="en-US" sz="2400" i="1">
                          <a:latin typeface="Cambria Math" panose="02040503050406030204" pitchFamily="18" charset="0"/>
                        </a:rPr>
                        <m:t>𝑔</m:t>
                      </m:r>
                    </m:oMath>
                  </m:oMathPara>
                </a14:m>
                <a:endParaRPr lang="en-US" sz="2400" dirty="0"/>
              </a:p>
            </p:txBody>
          </p:sp>
        </mc:Choice>
        <mc:Fallback xmlns="">
          <p:sp>
            <p:nvSpPr>
              <p:cNvPr id="5" name="Prostokąt 4"/>
              <p:cNvSpPr>
                <a:spLocks noRot="1" noChangeAspect="1" noMove="1" noResize="1" noEditPoints="1" noAdjustHandles="1" noChangeArrowheads="1" noChangeShapeType="1" noTextEdit="1"/>
              </p:cNvSpPr>
              <p:nvPr/>
            </p:nvSpPr>
            <p:spPr>
              <a:xfrm>
                <a:off x="3305162" y="1298664"/>
                <a:ext cx="2570191" cy="846514"/>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577028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1352" y="1"/>
            <a:ext cx="10515600" cy="749808"/>
          </a:xfrm>
        </p:spPr>
        <p:txBody>
          <a:bodyPr/>
          <a:lstStyle/>
          <a:p>
            <a:pPr algn="ctr"/>
            <a:r>
              <a:rPr lang="pl-PL" dirty="0" err="1"/>
              <a:t>Floatation</a:t>
            </a:r>
            <a:r>
              <a:rPr lang="pl-PL" dirty="0"/>
              <a:t> </a:t>
            </a:r>
            <a:r>
              <a:rPr lang="pl-PL" dirty="0" err="1"/>
              <a:t>costs</a:t>
            </a:r>
            <a:r>
              <a:rPr lang="pl-PL" dirty="0"/>
              <a:t> – </a:t>
            </a:r>
            <a:r>
              <a:rPr lang="pl-PL" dirty="0" err="1"/>
              <a:t>approach</a:t>
            </a:r>
            <a:r>
              <a:rPr lang="pl-PL" dirty="0"/>
              <a:t> 2</a:t>
            </a:r>
            <a:endParaRPr lang="en-US" dirty="0"/>
          </a:p>
        </p:txBody>
      </p:sp>
      <p:sp>
        <p:nvSpPr>
          <p:cNvPr id="3" name="Symbol zastępczy zawartości 2"/>
          <p:cNvSpPr>
            <a:spLocks noGrp="1"/>
          </p:cNvSpPr>
          <p:nvPr>
            <p:ph idx="1"/>
          </p:nvPr>
        </p:nvSpPr>
        <p:spPr>
          <a:xfrm>
            <a:off x="353568" y="1011808"/>
            <a:ext cx="11460480" cy="5169535"/>
          </a:xfrm>
        </p:spPr>
        <p:txBody>
          <a:bodyPr/>
          <a:lstStyle/>
          <a:p>
            <a:r>
              <a:rPr lang="en-US" dirty="0"/>
              <a:t>We adjust the initial cash flow by the amount of floatation costs. </a:t>
            </a:r>
            <a:endParaRPr lang="pl-PL" dirty="0"/>
          </a:p>
          <a:p>
            <a:r>
              <a:rPr lang="en-US" dirty="0"/>
              <a:t>We do not adjust the discount rate.</a:t>
            </a:r>
          </a:p>
          <a:p>
            <a:r>
              <a:rPr lang="en-US" dirty="0"/>
              <a:t>Let’s say in the above example, the company raised $100,000 for a project by issuing new shares. </a:t>
            </a:r>
            <a:endParaRPr lang="pl-PL" dirty="0"/>
          </a:p>
          <a:p>
            <a:r>
              <a:rPr lang="en-US" dirty="0"/>
              <a:t>The floatation costs would be 3% of $100,000 i.e. $3,000. </a:t>
            </a:r>
            <a:endParaRPr lang="pl-PL" dirty="0"/>
          </a:p>
          <a:p>
            <a:r>
              <a:rPr lang="en-US" dirty="0"/>
              <a:t>In this approach we</a:t>
            </a:r>
            <a:r>
              <a:rPr lang="pl-PL" dirty="0"/>
              <a:t> </a:t>
            </a:r>
            <a:r>
              <a:rPr lang="en-US" dirty="0"/>
              <a:t>increase the initial cash outlay of the project to $103,000. </a:t>
            </a:r>
            <a:endParaRPr lang="pl-PL" dirty="0"/>
          </a:p>
          <a:p>
            <a:r>
              <a:rPr lang="en-US" dirty="0"/>
              <a:t>The cost of equity, however, remains unchanged at 15.5%.</a:t>
            </a:r>
            <a:endParaRPr lang="pl-PL" dirty="0"/>
          </a:p>
          <a:p>
            <a:r>
              <a:rPr lang="pl-PL" dirty="0"/>
              <a:t>(</a:t>
            </a:r>
            <a:r>
              <a:rPr lang="pl-PL" dirty="0" err="1"/>
              <a:t>This</a:t>
            </a:r>
            <a:r>
              <a:rPr lang="pl-PL" dirty="0"/>
              <a:t> </a:t>
            </a:r>
            <a:r>
              <a:rPr lang="pl-PL" dirty="0" err="1"/>
              <a:t>is</a:t>
            </a:r>
            <a:r>
              <a:rPr lang="pl-PL" dirty="0"/>
              <a:t> </a:t>
            </a:r>
            <a:r>
              <a:rPr lang="pl-PL" dirty="0" err="1"/>
              <a:t>an</a:t>
            </a:r>
            <a:r>
              <a:rPr lang="pl-PL" dirty="0"/>
              <a:t> </a:t>
            </a:r>
            <a:r>
              <a:rPr lang="pl-PL" dirty="0" err="1"/>
              <a:t>approach</a:t>
            </a:r>
            <a:r>
              <a:rPr lang="pl-PL" dirty="0"/>
              <a:t> </a:t>
            </a:r>
            <a:r>
              <a:rPr lang="pl-PL" dirty="0" err="1"/>
              <a:t>which</a:t>
            </a:r>
            <a:r>
              <a:rPr lang="pl-PL" dirty="0"/>
              <a:t> we </a:t>
            </a:r>
            <a:r>
              <a:rPr lang="pl-PL" dirty="0" err="1"/>
              <a:t>consider</a:t>
            </a:r>
            <a:r>
              <a:rPr lang="pl-PL" dirty="0"/>
              <a:t> to be </a:t>
            </a:r>
            <a:r>
              <a:rPr lang="pl-PL" dirty="0" err="1"/>
              <a:t>better</a:t>
            </a:r>
            <a:r>
              <a:rPr lang="pl-PL" dirty="0"/>
              <a:t> to the </a:t>
            </a:r>
            <a:r>
              <a:rPr lang="pl-PL" dirty="0" err="1"/>
              <a:t>previous</a:t>
            </a:r>
            <a:r>
              <a:rPr lang="pl-PL" dirty="0"/>
              <a:t> one).</a:t>
            </a:r>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42</a:t>
            </a:fld>
            <a:endParaRPr lang="en-US"/>
          </a:p>
        </p:txBody>
      </p:sp>
    </p:spTree>
    <p:extLst>
      <p:ext uri="{BB962C8B-B14F-4D97-AF65-F5344CB8AC3E}">
        <p14:creationId xmlns:p14="http://schemas.microsoft.com/office/powerpoint/2010/main" val="26931713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err="1"/>
              <a:t>What</a:t>
            </a:r>
            <a:r>
              <a:rPr lang="pl-PL" dirty="0"/>
              <a:t> do </a:t>
            </a:r>
            <a:r>
              <a:rPr lang="pl-PL" dirty="0" err="1"/>
              <a:t>CFOs</a:t>
            </a:r>
            <a:r>
              <a:rPr lang="pl-PL" dirty="0"/>
              <a:t> do?</a:t>
            </a:r>
            <a:endParaRPr lang="en-US" dirty="0"/>
          </a:p>
        </p:txBody>
      </p:sp>
      <p:sp>
        <p:nvSpPr>
          <p:cNvPr id="3" name="Symbol zastępczy zawartości 2"/>
          <p:cNvSpPr>
            <a:spLocks noGrp="1"/>
          </p:cNvSpPr>
          <p:nvPr>
            <p:ph idx="1"/>
          </p:nvPr>
        </p:nvSpPr>
        <p:spPr/>
        <p:txBody>
          <a:bodyPr>
            <a:normAutofit fontScale="92500" lnSpcReduction="10000"/>
          </a:bodyPr>
          <a:lstStyle/>
          <a:p>
            <a:pPr algn="just"/>
            <a:r>
              <a:rPr lang="en-US" dirty="0"/>
              <a:t>In this reading, we saw several methods to estimate the cost of capital for a company or project A survey of a large number of US company CFOs to understand the methods they use to estimate the cost of capital revealed the following:</a:t>
            </a:r>
          </a:p>
          <a:p>
            <a:pPr algn="just"/>
            <a:r>
              <a:rPr lang="en-US" dirty="0"/>
              <a:t>The capital asset pricing model is the commonly used model. The single-factor capital asset pricing model is the most popular one.</a:t>
            </a:r>
          </a:p>
          <a:p>
            <a:pPr algn="just"/>
            <a:r>
              <a:rPr lang="en-US" dirty="0"/>
              <a:t>Few companies use the dividend cash flow model.</a:t>
            </a:r>
          </a:p>
          <a:p>
            <a:pPr algn="just"/>
            <a:r>
              <a:rPr lang="en-US" dirty="0"/>
              <a:t>Publicly traded companies were more likely to use the capital asset pricing model than private companies.</a:t>
            </a:r>
          </a:p>
          <a:p>
            <a:pPr algn="just"/>
            <a:r>
              <a:rPr lang="en-US" dirty="0"/>
              <a:t>Most companies used a single cost of capital across projects, while some used risk adjustments for individual projects.</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43</a:t>
            </a:fld>
            <a:endParaRPr lang="en-US"/>
          </a:p>
        </p:txBody>
      </p:sp>
    </p:spTree>
    <p:extLst>
      <p:ext uri="{BB962C8B-B14F-4D97-AF65-F5344CB8AC3E}">
        <p14:creationId xmlns:p14="http://schemas.microsoft.com/office/powerpoint/2010/main" val="22083686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lstStyle/>
          <a:p>
            <a:r>
              <a:rPr lang="pl-PL" dirty="0" err="1"/>
              <a:t>Review</a:t>
            </a:r>
            <a:endParaRPr lang="en-US" dirty="0"/>
          </a:p>
        </p:txBody>
      </p:sp>
      <p:sp>
        <p:nvSpPr>
          <p:cNvPr id="6" name="Symbol zastępczy tekstu 5"/>
          <p:cNvSpPr>
            <a:spLocks noGrp="1"/>
          </p:cNvSpPr>
          <p:nvPr>
            <p:ph type="body" idx="1"/>
          </p:nvPr>
        </p:nvSpPr>
        <p:spPr/>
        <p:txBody>
          <a:bodyPr/>
          <a:lstStyle/>
          <a:p>
            <a:endParaRPr lang="en-US"/>
          </a:p>
        </p:txBody>
      </p:sp>
      <p:sp>
        <p:nvSpPr>
          <p:cNvPr id="4" name="Symbol zastępczy numeru slajdu 3"/>
          <p:cNvSpPr>
            <a:spLocks noGrp="1"/>
          </p:cNvSpPr>
          <p:nvPr>
            <p:ph type="sldNum" sz="quarter" idx="12"/>
          </p:nvPr>
        </p:nvSpPr>
        <p:spPr/>
        <p:txBody>
          <a:bodyPr/>
          <a:lstStyle/>
          <a:p>
            <a:fld id="{CAE4EF79-C2F8-4C97-AA5A-AB76D3E26491}" type="slidenum">
              <a:rPr lang="en-US" smtClean="0"/>
              <a:t>44</a:t>
            </a:fld>
            <a:endParaRPr lang="en-US"/>
          </a:p>
        </p:txBody>
      </p:sp>
    </p:spTree>
    <p:extLst>
      <p:ext uri="{BB962C8B-B14F-4D97-AF65-F5344CB8AC3E}">
        <p14:creationId xmlns:p14="http://schemas.microsoft.com/office/powerpoint/2010/main" val="6967844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lstStyle/>
          <a:p>
            <a:r>
              <a:rPr lang="en-US" dirty="0" err="1"/>
              <a:t>LO.a</a:t>
            </a:r>
            <a:r>
              <a:rPr lang="en-US" dirty="0"/>
              <a:t>: Calculate and interpret the weighted average cost of capital (WACC) of a company.</a:t>
            </a:r>
          </a:p>
        </p:txBody>
      </p:sp>
      <p:sp>
        <p:nvSpPr>
          <p:cNvPr id="6" name="Symbol zastępczy zawartości 5"/>
          <p:cNvSpPr>
            <a:spLocks noGrp="1"/>
          </p:cNvSpPr>
          <p:nvPr>
            <p:ph idx="1"/>
          </p:nvPr>
        </p:nvSpPr>
        <p:spPr/>
        <p:txBody>
          <a:bodyPr/>
          <a:lstStyle/>
          <a:p>
            <a:pPr marL="0" indent="0" algn="ctr">
              <a:buNone/>
            </a:pPr>
            <a:r>
              <a:rPr lang="en-US" dirty="0"/>
              <a:t>WACC = </a:t>
            </a:r>
            <a:r>
              <a:rPr lang="en-US" dirty="0" err="1"/>
              <a:t>w</a:t>
            </a:r>
            <a:r>
              <a:rPr lang="en-US" baseline="-25000" dirty="0" err="1"/>
              <a:t>d</a:t>
            </a:r>
            <a:r>
              <a:rPr lang="en-US" dirty="0" err="1"/>
              <a:t>r</a:t>
            </a:r>
            <a:r>
              <a:rPr lang="en-US" baseline="-25000" dirty="0" err="1"/>
              <a:t>d</a:t>
            </a:r>
            <a:r>
              <a:rPr lang="en-US" dirty="0"/>
              <a:t>(l -1) + </a:t>
            </a:r>
            <a:r>
              <a:rPr lang="en-US" dirty="0" err="1"/>
              <a:t>w</a:t>
            </a:r>
            <a:r>
              <a:rPr lang="en-US" baseline="-25000" dirty="0" err="1"/>
              <a:t>p</a:t>
            </a:r>
            <a:r>
              <a:rPr lang="en-US" dirty="0" err="1"/>
              <a:t>r</a:t>
            </a:r>
            <a:r>
              <a:rPr lang="en-US" baseline="-25000" dirty="0" err="1"/>
              <a:t>p</a:t>
            </a:r>
            <a:r>
              <a:rPr lang="en-US" dirty="0"/>
              <a:t> + w</a:t>
            </a:r>
            <a:r>
              <a:rPr lang="en-US" baseline="-25000" dirty="0"/>
              <a:t>e</a:t>
            </a:r>
            <a:r>
              <a:rPr lang="en-US" dirty="0"/>
              <a:t>r</a:t>
            </a:r>
            <a:r>
              <a:rPr lang="en-US" baseline="-25000" dirty="0"/>
              <a:t>e</a:t>
            </a:r>
            <a:endParaRPr lang="en-US" dirty="0"/>
          </a:p>
          <a:p>
            <a:endParaRPr lang="en-US" dirty="0"/>
          </a:p>
          <a:p>
            <a:pPr marL="0" indent="0">
              <a:buNone/>
            </a:pPr>
            <a:r>
              <a:rPr lang="en-US" dirty="0"/>
              <a:t>WACC represents the overall cost of capital for the firm and is the appropriate discount rate to use for projects having a similar risk profile as that of the firm.</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45</a:t>
            </a:fld>
            <a:endParaRPr lang="en-US"/>
          </a:p>
        </p:txBody>
      </p:sp>
    </p:spTree>
    <p:extLst>
      <p:ext uri="{BB962C8B-B14F-4D97-AF65-F5344CB8AC3E}">
        <p14:creationId xmlns:p14="http://schemas.microsoft.com/office/powerpoint/2010/main" val="41297656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err="1"/>
              <a:t>LO.b</a:t>
            </a:r>
            <a:r>
              <a:rPr lang="en-US" dirty="0"/>
              <a:t>: Describe how taxes affect the cost of capital from different capital sources.</a:t>
            </a:r>
          </a:p>
        </p:txBody>
      </p:sp>
      <p:sp>
        <p:nvSpPr>
          <p:cNvPr id="3" name="Symbol zastępczy zawartości 2"/>
          <p:cNvSpPr>
            <a:spLocks noGrp="1"/>
          </p:cNvSpPr>
          <p:nvPr>
            <p:ph idx="1"/>
          </p:nvPr>
        </p:nvSpPr>
        <p:spPr/>
        <p:txBody>
          <a:bodyPr/>
          <a:lstStyle/>
          <a:p>
            <a:r>
              <a:rPr lang="en-US" dirty="0"/>
              <a:t>Interest costs on the debt component are tax deductible, while dividends paid to preferred and common stock holders are not tax deductible. </a:t>
            </a:r>
            <a:endParaRPr lang="pl-PL" dirty="0"/>
          </a:p>
          <a:p>
            <a:r>
              <a:rPr lang="en-US" dirty="0"/>
              <a:t>To arrive at the after-tax cost of capital,</a:t>
            </a:r>
            <a:r>
              <a:rPr lang="pl-PL" dirty="0"/>
              <a:t> </a:t>
            </a:r>
            <a:r>
              <a:rPr lang="en-US" dirty="0"/>
              <a:t>we multiply only the cost of debt by (1-t).</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46</a:t>
            </a:fld>
            <a:endParaRPr lang="en-US"/>
          </a:p>
        </p:txBody>
      </p:sp>
    </p:spTree>
    <p:extLst>
      <p:ext uri="{BB962C8B-B14F-4D97-AF65-F5344CB8AC3E}">
        <p14:creationId xmlns:p14="http://schemas.microsoft.com/office/powerpoint/2010/main" val="20168985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err="1"/>
              <a:t>LO.c</a:t>
            </a:r>
            <a:r>
              <a:rPr lang="en-US" dirty="0"/>
              <a:t>: Explain alternative methods of calculating the weights used in the WACC, including the use of the company's target capital structure.</a:t>
            </a:r>
          </a:p>
        </p:txBody>
      </p:sp>
      <p:sp>
        <p:nvSpPr>
          <p:cNvPr id="3" name="Symbol zastępczy zawartości 2"/>
          <p:cNvSpPr>
            <a:spLocks noGrp="1"/>
          </p:cNvSpPr>
          <p:nvPr>
            <p:ph idx="1"/>
          </p:nvPr>
        </p:nvSpPr>
        <p:spPr>
          <a:xfrm>
            <a:off x="838200" y="2185415"/>
            <a:ext cx="10515600" cy="3991547"/>
          </a:xfrm>
        </p:spPr>
        <p:txBody>
          <a:bodyPr/>
          <a:lstStyle/>
          <a:p>
            <a:r>
              <a:rPr lang="en-US" dirty="0"/>
              <a:t>Weights should be based on the firm’s target capital structure. In the absence of explicit information about a firm’s target capital structure, use:</a:t>
            </a:r>
          </a:p>
          <a:p>
            <a:pPr lvl="1"/>
            <a:r>
              <a:rPr lang="en-US" dirty="0"/>
              <a:t>Current capital structure based on market values.</a:t>
            </a:r>
          </a:p>
          <a:p>
            <a:pPr lvl="1"/>
            <a:r>
              <a:rPr lang="en-US" dirty="0"/>
              <a:t>Trend in the firm’s capital structure or statements made by management regarding capital structure policy.</a:t>
            </a:r>
          </a:p>
          <a:p>
            <a:pPr lvl="1"/>
            <a:r>
              <a:rPr lang="en-US" dirty="0"/>
              <a:t>Average of comparable companies.</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47</a:t>
            </a:fld>
            <a:endParaRPr lang="en-US"/>
          </a:p>
        </p:txBody>
      </p:sp>
    </p:spTree>
    <p:extLst>
      <p:ext uri="{BB962C8B-B14F-4D97-AF65-F5344CB8AC3E}">
        <p14:creationId xmlns:p14="http://schemas.microsoft.com/office/powerpoint/2010/main" val="12622852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11365"/>
            <a:ext cx="12192000" cy="1108646"/>
          </a:xfrm>
        </p:spPr>
        <p:txBody>
          <a:bodyPr>
            <a:noAutofit/>
          </a:bodyPr>
          <a:lstStyle/>
          <a:p>
            <a:r>
              <a:rPr lang="en-US" sz="3200" dirty="0" err="1"/>
              <a:t>LO.d</a:t>
            </a:r>
            <a:r>
              <a:rPr lang="en-US" sz="3200" dirty="0"/>
              <a:t>: Explain how the marginal cost of capital and the investment opportunity schedule are used to determine the optimal capital budget.</a:t>
            </a:r>
          </a:p>
        </p:txBody>
      </p:sp>
      <p:sp>
        <p:nvSpPr>
          <p:cNvPr id="3" name="Symbol zastępczy zawartości 2"/>
          <p:cNvSpPr>
            <a:spLocks noGrp="1"/>
          </p:cNvSpPr>
          <p:nvPr>
            <p:ph idx="1"/>
          </p:nvPr>
        </p:nvSpPr>
        <p:spPr>
          <a:xfrm>
            <a:off x="0" y="1289876"/>
            <a:ext cx="12192000" cy="2680144"/>
          </a:xfrm>
        </p:spPr>
        <p:txBody>
          <a:bodyPr/>
          <a:lstStyle/>
          <a:p>
            <a:r>
              <a:rPr lang="en-US" dirty="0"/>
              <a:t>A company*s marginal cost of capital may increase when additional capital is raised.</a:t>
            </a:r>
            <a:endParaRPr lang="pl-PL" dirty="0"/>
          </a:p>
          <a:p>
            <a:r>
              <a:rPr lang="en-US" dirty="0"/>
              <a:t>Similarly, the return on investment decreases as a company invests in additional opportunities. This relationship is depicted in the graph below.</a:t>
            </a:r>
            <a:endParaRPr lang="pl-PL" dirty="0"/>
          </a:p>
          <a:p>
            <a:r>
              <a:rPr lang="en-US" dirty="0"/>
              <a:t>The point of intersection shows the optimal capital budget (the amount of investment that undertakes all positive NPV projects).</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48</a:t>
            </a:fld>
            <a:endParaRPr lang="en-US"/>
          </a:p>
        </p:txBody>
      </p:sp>
      <p:pic>
        <p:nvPicPr>
          <p:cNvPr id="5" name="Obraz 4"/>
          <p:cNvPicPr/>
          <p:nvPr/>
        </p:nvPicPr>
        <p:blipFill rotWithShape="1">
          <a:blip r:embed="rId2"/>
          <a:srcRect l="36927" t="68050" r="43012" b="12448"/>
          <a:stretch/>
        </p:blipFill>
        <p:spPr bwMode="auto">
          <a:xfrm>
            <a:off x="2883534" y="3970020"/>
            <a:ext cx="5464937" cy="282397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505693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err="1"/>
              <a:t>LO.e</a:t>
            </a:r>
            <a:r>
              <a:rPr lang="en-US" dirty="0"/>
              <a:t>: Explain the marginal cost of capital's role in determining the net present value of a project.</a:t>
            </a:r>
          </a:p>
        </p:txBody>
      </p:sp>
      <p:sp>
        <p:nvSpPr>
          <p:cNvPr id="3" name="Symbol zastępczy zawartości 2"/>
          <p:cNvSpPr>
            <a:spLocks noGrp="1"/>
          </p:cNvSpPr>
          <p:nvPr>
            <p:ph idx="1"/>
          </p:nvPr>
        </p:nvSpPr>
        <p:spPr/>
        <p:txBody>
          <a:bodyPr/>
          <a:lstStyle/>
          <a:p>
            <a:r>
              <a:rPr lang="en-US" dirty="0"/>
              <a:t>WACC (MCC) is used in following ways:</a:t>
            </a:r>
          </a:p>
          <a:p>
            <a:pPr lvl="1" algn="just"/>
            <a:r>
              <a:rPr lang="en-US" dirty="0"/>
              <a:t>The calculation of NPV assumes that the target capital structure stays constant and the project has the same risk as that of the company. Adjustments to the cost of capital are necessary when a project differs in risk from the average risk of a firm’s existing projects. The discount rate should be adjusted upwards for higher risk projects and downwards for lower risk projects.</a:t>
            </a:r>
          </a:p>
          <a:p>
            <a:pPr lvl="1" algn="just"/>
            <a:r>
              <a:rPr lang="en-US" dirty="0"/>
              <a:t>To value a security using any of the discounted cash flow models.</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49</a:t>
            </a:fld>
            <a:endParaRPr lang="en-US"/>
          </a:p>
        </p:txBody>
      </p:sp>
    </p:spTree>
    <p:extLst>
      <p:ext uri="{BB962C8B-B14F-4D97-AF65-F5344CB8AC3E}">
        <p14:creationId xmlns:p14="http://schemas.microsoft.com/office/powerpoint/2010/main" val="151666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WACC: </a:t>
            </a:r>
            <a:r>
              <a:rPr lang="pl-PL" dirty="0" err="1"/>
              <a:t>example</a:t>
            </a:r>
            <a:r>
              <a:rPr lang="pl-PL" dirty="0"/>
              <a:t> 1</a:t>
            </a:r>
            <a:endParaRPr lang="en-US" dirty="0"/>
          </a:p>
        </p:txBody>
      </p:sp>
      <p:sp>
        <p:nvSpPr>
          <p:cNvPr id="3" name="Symbol zastępczy zawartości 2"/>
          <p:cNvSpPr>
            <a:spLocks noGrp="1"/>
          </p:cNvSpPr>
          <p:nvPr>
            <p:ph idx="1"/>
          </p:nvPr>
        </p:nvSpPr>
        <p:spPr/>
        <p:txBody>
          <a:bodyPr/>
          <a:lstStyle/>
          <a:p>
            <a:r>
              <a:rPr lang="en-US" dirty="0"/>
              <a:t>IFT has the following capital structure: 30 percent debt, 10 percent preferred stock, and 60 percent equity. </a:t>
            </a:r>
            <a:endParaRPr lang="pl-PL" dirty="0"/>
          </a:p>
          <a:p>
            <a:r>
              <a:rPr lang="en-US" dirty="0"/>
              <a:t>The before-tax cost of debt is 8 percent, cost of preferred stock is 10 percent and cost of equity is 15 percent. </a:t>
            </a:r>
            <a:endParaRPr lang="pl-PL" dirty="0"/>
          </a:p>
          <a:p>
            <a:r>
              <a:rPr lang="en-US" dirty="0"/>
              <a:t>If the marginal tax rate is 40 percent, what is the WACC?</a:t>
            </a:r>
            <a:br>
              <a:rPr lang="en-US" dirty="0"/>
            </a:br>
            <a:endParaRPr lang="pl-PL" dirty="0"/>
          </a:p>
          <a:p>
            <a:r>
              <a:rPr lang="en-US" dirty="0"/>
              <a:t>Solution:</a:t>
            </a:r>
          </a:p>
          <a:p>
            <a:r>
              <a:rPr lang="en-US" dirty="0"/>
              <a:t>WACC = (0.3) (0.08) (1 - 0.4) + (0.1) (0.1) + (0.6) (0.15) = 11.44 percent</a:t>
            </a:r>
            <a:br>
              <a:rPr lang="en-US" dirty="0"/>
            </a:br>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5</a:t>
            </a:fld>
            <a:endParaRPr lang="en-US"/>
          </a:p>
        </p:txBody>
      </p:sp>
    </p:spTree>
    <p:extLst>
      <p:ext uri="{BB962C8B-B14F-4D97-AF65-F5344CB8AC3E}">
        <p14:creationId xmlns:p14="http://schemas.microsoft.com/office/powerpoint/2010/main" val="3036497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LO.f</a:t>
            </a:r>
            <a:r>
              <a:rPr lang="en-US" sz="3200" dirty="0"/>
              <a:t>: Calculate and interpret the cost of debt capital using the yield-to- maturity approach and the debt-rating approach.</a:t>
            </a:r>
            <a:br>
              <a:rPr lang="en-US" sz="3200" dirty="0"/>
            </a:br>
            <a:r>
              <a:rPr lang="en-US" sz="3200" dirty="0"/>
              <a:t>Cost of debt is the cost of financing a company using debt instruments. </a:t>
            </a:r>
          </a:p>
        </p:txBody>
      </p:sp>
      <p:sp>
        <p:nvSpPr>
          <p:cNvPr id="3" name="Symbol zastępczy zawartości 2"/>
          <p:cNvSpPr>
            <a:spLocks noGrp="1"/>
          </p:cNvSpPr>
          <p:nvPr>
            <p:ph idx="1"/>
          </p:nvPr>
        </p:nvSpPr>
        <p:spPr/>
        <p:txBody>
          <a:bodyPr>
            <a:normAutofit lnSpcReduction="10000"/>
          </a:bodyPr>
          <a:lstStyle/>
          <a:p>
            <a:r>
              <a:rPr lang="en-US" dirty="0"/>
              <a:t>Two methods of estimating the cost of debt are:</a:t>
            </a:r>
          </a:p>
          <a:p>
            <a:r>
              <a:rPr lang="en-US" b="1" dirty="0"/>
              <a:t>YTM approach</a:t>
            </a:r>
            <a:r>
              <a:rPr lang="en-US" dirty="0"/>
              <a:t>: It is the annual return that an investor earns if he purchases the bond today and holds it till maturity. </a:t>
            </a:r>
            <a:endParaRPr lang="pl-PL" dirty="0"/>
          </a:p>
          <a:p>
            <a:r>
              <a:rPr lang="en-US" b="1" dirty="0"/>
              <a:t>Debt rating approach</a:t>
            </a:r>
            <a:r>
              <a:rPr lang="en-US" dirty="0"/>
              <a:t> is used if the market YTM is not available. </a:t>
            </a:r>
          </a:p>
          <a:p>
            <a:pPr marL="0" indent="0">
              <a:buNone/>
            </a:pPr>
            <a:endParaRPr lang="en-US" dirty="0"/>
          </a:p>
          <a:p>
            <a:r>
              <a:rPr lang="en-US" dirty="0"/>
              <a:t>First estimate the before-tax cost of debt based on comparable bonds with similar ratings and similar maturities. Analyze</a:t>
            </a:r>
            <a:br>
              <a:rPr lang="en-US" dirty="0"/>
            </a:br>
            <a:r>
              <a:rPr lang="en-US" dirty="0"/>
              <a:t>rated firms with similar financial/valuation characteristics, debt seniority, and security. The company's marginal tax rate is then used to compute the after-tax cost of debt</a:t>
            </a:r>
          </a:p>
          <a:p>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50</a:t>
            </a:fld>
            <a:endParaRPr lang="en-US"/>
          </a:p>
        </p:txBody>
      </p:sp>
    </p:spTree>
    <p:extLst>
      <p:ext uri="{BB962C8B-B14F-4D97-AF65-F5344CB8AC3E}">
        <p14:creationId xmlns:p14="http://schemas.microsoft.com/office/powerpoint/2010/main" val="15019905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LO.g</a:t>
            </a:r>
            <a:r>
              <a:rPr lang="en-US" sz="3200" dirty="0"/>
              <a:t>: Calculate and interpret the cost of </a:t>
            </a:r>
            <a:r>
              <a:rPr lang="en-US" sz="3200" dirty="0" err="1"/>
              <a:t>noncallable</a:t>
            </a:r>
            <a:r>
              <a:rPr lang="en-US" sz="3200" dirty="0"/>
              <a:t>, nonconvertible preferred stock. </a:t>
            </a:r>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p:txBody>
              <a:bodyPr/>
              <a:lstStyle/>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𝐶𝑜𝑠𝑡</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𝑝𝑟𝑒𝑓𝑒𝑟𝑟𝑒𝑑</m:t>
                      </m:r>
                      <m:r>
                        <a:rPr lang="en-US" i="1">
                          <a:latin typeface="Cambria Math" panose="02040503050406030204" pitchFamily="18" charset="0"/>
                        </a:rPr>
                        <m:t> </m:t>
                      </m:r>
                      <m:r>
                        <a:rPr lang="en-US" i="1">
                          <a:latin typeface="Cambria Math" panose="02040503050406030204" pitchFamily="18" charset="0"/>
                        </a:rPr>
                        <m:t>𝑠𝑡𝑜𝑐𝑘</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𝑝𝑟𝑒𝑓𝑒𝑟𝑟𝑒𝑑</m:t>
                          </m:r>
                          <m:r>
                            <a:rPr lang="en-US" i="1">
                              <a:latin typeface="Cambria Math" panose="02040503050406030204" pitchFamily="18" charset="0"/>
                            </a:rPr>
                            <m:t> </m:t>
                          </m:r>
                          <m:r>
                            <a:rPr lang="en-US" i="1">
                              <a:latin typeface="Cambria Math" panose="02040503050406030204" pitchFamily="18" charset="0"/>
                            </a:rPr>
                            <m:t>𝑑𝑖𝑣𝑖𝑑𝑒𝑛𝑑</m:t>
                          </m:r>
                        </m:num>
                        <m:den>
                          <m:r>
                            <a:rPr lang="en-US" i="1">
                              <a:latin typeface="Cambria Math" panose="02040503050406030204" pitchFamily="18" charset="0"/>
                            </a:rPr>
                            <m:t>𝑐𝑢𝑟𝑟𝑒𝑛𝑡</m:t>
                          </m:r>
                          <m:r>
                            <a:rPr lang="en-US" i="1">
                              <a:latin typeface="Cambria Math" panose="02040503050406030204" pitchFamily="18" charset="0"/>
                            </a:rPr>
                            <m:t> </m:t>
                          </m:r>
                          <m:r>
                            <a:rPr lang="en-US" i="1">
                              <a:latin typeface="Cambria Math" panose="02040503050406030204" pitchFamily="18" charset="0"/>
                            </a:rPr>
                            <m:t>𝑠𝑡𝑜𝑐𝑘</m:t>
                          </m:r>
                          <m:r>
                            <a:rPr lang="en-US" i="1">
                              <a:latin typeface="Cambria Math" panose="02040503050406030204" pitchFamily="18" charset="0"/>
                            </a:rPr>
                            <m:t> </m:t>
                          </m:r>
                          <m:r>
                            <a:rPr lang="en-US" i="1">
                              <a:latin typeface="Cambria Math" panose="02040503050406030204" pitchFamily="18" charset="0"/>
                            </a:rPr>
                            <m:t>𝑝𝑟𝑖𝑐𝑒</m:t>
                          </m:r>
                        </m:den>
                      </m:f>
                    </m:oMath>
                  </m:oMathPara>
                </a14:m>
                <a:endParaRPr lang="en-US" dirty="0"/>
              </a:p>
              <a:p>
                <a:endParaRPr lang="en-US" dirty="0"/>
              </a:p>
              <a:p>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blipFill rotWithShape="0">
                <a:blip r:embed="rId2"/>
                <a:stretch>
                  <a:fillRect/>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CAE4EF79-C2F8-4C97-AA5A-AB76D3E26491}" type="slidenum">
              <a:rPr lang="en-US" smtClean="0"/>
              <a:t>51</a:t>
            </a:fld>
            <a:endParaRPr lang="en-US"/>
          </a:p>
        </p:txBody>
      </p:sp>
    </p:spTree>
    <p:extLst>
      <p:ext uri="{BB962C8B-B14F-4D97-AF65-F5344CB8AC3E}">
        <p14:creationId xmlns:p14="http://schemas.microsoft.com/office/powerpoint/2010/main" val="28328696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LO.h</a:t>
            </a:r>
            <a:r>
              <a:rPr lang="en-US" sz="3200" dirty="0"/>
              <a:t>: Calculate and interpret the cost of equity capital using the capital asset pricing model approach, the dividend discount model approach, and the bond-yield-plus risk-premium approach.</a:t>
            </a:r>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p:txBody>
              <a:bodyPr>
                <a:normAutofit/>
              </a:bodyPr>
              <a:lstStyle/>
              <a:p>
                <a:r>
                  <a:rPr lang="en-US" dirty="0"/>
                  <a:t>CAPM:</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𝑒</m:t>
                        </m:r>
                      </m:sub>
                    </m:sSub>
                    <m:r>
                      <a:rPr lang="en-US" i="1">
                        <a:latin typeface="Cambria Math" panose="02040503050406030204" pitchFamily="18" charset="0"/>
                      </a:rPr>
                      <m:t>=</m:t>
                    </m:r>
                    <m:r>
                      <a:rPr lang="en-US" i="1">
                        <a:latin typeface="Cambria Math" panose="02040503050406030204" pitchFamily="18" charset="0"/>
                      </a:rPr>
                      <m:t>𝑅𝐹𝑅</m:t>
                    </m:r>
                    <m:r>
                      <a:rPr lang="en-US" i="1">
                        <a:latin typeface="Cambria Math" panose="02040503050406030204" pitchFamily="18" charset="0"/>
                      </a:rPr>
                      <m:t>+</m:t>
                    </m:r>
                    <m:r>
                      <a:rPr lang="en-US" i="1">
                        <a:latin typeface="Cambria Math" panose="02040503050406030204" pitchFamily="18" charset="0"/>
                      </a:rPr>
                      <m:t>𝛽</m:t>
                    </m:r>
                    <m:d>
                      <m:dPr>
                        <m:begChr m:val="["/>
                        <m:endChr m:val="]"/>
                        <m:ctrlPr>
                          <a:rPr lang="en-US" i="1">
                            <a:latin typeface="Cambria Math" panose="02040503050406030204" pitchFamily="18" charset="0"/>
                          </a:rPr>
                        </m:ctrlPr>
                      </m:dPr>
                      <m:e>
                        <m:r>
                          <a:rPr lang="en-US" i="1">
                            <a:latin typeface="Cambria Math" panose="02040503050406030204" pitchFamily="18" charset="0"/>
                          </a:rPr>
                          <m:t>𝐸</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𝑚𝑘𝑡</m:t>
                                </m:r>
                              </m:sub>
                            </m:sSub>
                          </m:e>
                        </m:d>
                        <m:r>
                          <a:rPr lang="en-US" i="1">
                            <a:latin typeface="Cambria Math" panose="02040503050406030204" pitchFamily="18" charset="0"/>
                          </a:rPr>
                          <m:t>−</m:t>
                        </m:r>
                        <m:r>
                          <a:rPr lang="en-US" i="1">
                            <a:latin typeface="Cambria Math" panose="02040503050406030204" pitchFamily="18" charset="0"/>
                          </a:rPr>
                          <m:t>𝑅𝐹𝑅</m:t>
                        </m:r>
                      </m:e>
                    </m:d>
                  </m:oMath>
                </a14:m>
                <a:endParaRPr lang="en-US" dirty="0"/>
              </a:p>
              <a:p>
                <a:r>
                  <a:rPr lang="en-US" dirty="0"/>
                  <a:t>Dividend discount model:</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𝑒</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𝐷</m:t>
                            </m:r>
                          </m:e>
                          <m:sub>
                            <m:r>
                              <a:rPr lang="en-US" i="1">
                                <a:latin typeface="Cambria Math" panose="02040503050406030204" pitchFamily="18" charset="0"/>
                              </a:rPr>
                              <m:t>𝑖</m:t>
                            </m:r>
                          </m:sub>
                        </m:sSub>
                      </m:num>
                      <m:den>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0</m:t>
                            </m:r>
                          </m:sub>
                        </m:sSub>
                      </m:den>
                    </m:f>
                    <m:r>
                      <a:rPr lang="en-US" i="1">
                        <a:latin typeface="Cambria Math" panose="02040503050406030204" pitchFamily="18" charset="0"/>
                      </a:rPr>
                      <m:t>+</m:t>
                    </m:r>
                    <m:r>
                      <a:rPr lang="en-US" i="1">
                        <a:latin typeface="Cambria Math" panose="02040503050406030204" pitchFamily="18" charset="0"/>
                      </a:rPr>
                      <m:t>𝑔</m:t>
                    </m:r>
                  </m:oMath>
                </a14:m>
                <a:endParaRPr lang="en-US" dirty="0"/>
              </a:p>
              <a:p>
                <a:r>
                  <a:rPr lang="en-US" dirty="0"/>
                  <a:t>Where: g = (1 – payout rate) * ROE</a:t>
                </a:r>
              </a:p>
              <a:p>
                <a:r>
                  <a:rPr lang="en-US" dirty="0"/>
                  <a:t>Bond yield plus risk premium:</a:t>
                </a:r>
              </a:p>
              <a:p>
                <a:r>
                  <a:rPr lang="en-US" dirty="0"/>
                  <a:t>r</a:t>
                </a:r>
                <a:r>
                  <a:rPr lang="en-US" baseline="-25000" dirty="0"/>
                  <a:t>e</a:t>
                </a:r>
                <a:r>
                  <a:rPr lang="en-US" dirty="0"/>
                  <a:t> = bond yield + risk premium</a:t>
                </a:r>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blipFill rotWithShape="0">
                <a:blip r:embed="rId2"/>
                <a:stretch>
                  <a:fillRect l="-1043" t="-2241"/>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CAE4EF79-C2F8-4C97-AA5A-AB76D3E26491}" type="slidenum">
              <a:rPr lang="en-US" smtClean="0"/>
              <a:t>52</a:t>
            </a:fld>
            <a:endParaRPr lang="en-US"/>
          </a:p>
        </p:txBody>
      </p:sp>
    </p:spTree>
    <p:extLst>
      <p:ext uri="{BB962C8B-B14F-4D97-AF65-F5344CB8AC3E}">
        <p14:creationId xmlns:p14="http://schemas.microsoft.com/office/powerpoint/2010/main" val="33890874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LO.i</a:t>
            </a:r>
            <a:r>
              <a:rPr lang="en-US" sz="3200" dirty="0"/>
              <a:t>: Calculate and interpret the beta and cost of capital for a project.</a:t>
            </a:r>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p:txBody>
              <a:bodyPr>
                <a:normAutofit fontScale="92500" lnSpcReduction="10000"/>
              </a:bodyPr>
              <a:lstStyle/>
              <a:p>
                <a:r>
                  <a:rPr lang="en-US" dirty="0"/>
                  <a:t>Pure play method is commonly used to estimate the beta of a private company. This method has three steps:</a:t>
                </a:r>
              </a:p>
              <a:p>
                <a:r>
                  <a:rPr lang="en-US" dirty="0"/>
                  <a:t>1.	Identify comparable publicly traded company.</a:t>
                </a:r>
              </a:p>
              <a:p>
                <a:r>
                  <a:rPr lang="en-US" dirty="0"/>
                  <a:t>2.	Determine comparable asset beta or unlevered beta for the project using the formula:</a:t>
                </a:r>
                <a:endParaRPr lang="pl-PL" dirty="0"/>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𝑎𝑠𝑠𝑒𝑡</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𝑒𝑞𝑢𝑖𝑡𝑦</m:t>
                          </m:r>
                        </m:sub>
                      </m:sSub>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1+</m:t>
                          </m:r>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𝑡</m:t>
                                  </m:r>
                                </m:e>
                              </m:d>
                              <m:r>
                                <a:rPr lang="en-US" i="1">
                                  <a:latin typeface="Cambria Math" panose="02040503050406030204" pitchFamily="18" charset="0"/>
                                </a:rPr>
                                <m:t>∗</m:t>
                              </m:r>
                              <m:r>
                                <a:rPr lang="en-US" i="1">
                                  <a:latin typeface="Cambria Math" panose="02040503050406030204" pitchFamily="18" charset="0"/>
                                </a:rPr>
                                <m:t>𝐷</m:t>
                              </m:r>
                            </m:num>
                            <m:den>
                              <m:r>
                                <a:rPr lang="en-US" i="1">
                                  <a:latin typeface="Cambria Math" panose="02040503050406030204" pitchFamily="18" charset="0"/>
                                </a:rPr>
                                <m:t>𝐸</m:t>
                              </m:r>
                            </m:den>
                          </m:f>
                        </m:den>
                      </m:f>
                    </m:oMath>
                  </m:oMathPara>
                </a14:m>
                <a:endParaRPr lang="pl-PL" dirty="0"/>
              </a:p>
              <a:p>
                <a:pPr marL="0" indent="0">
                  <a:buNone/>
                </a:pPr>
                <a:r>
                  <a:rPr lang="en-US" dirty="0"/>
                  <a:t>Get the equity levered beta for the project using the formula:</a:t>
                </a: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𝑒𝑞𝑢𝑖𝑡𝑦</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𝑎𝑠𝑠𝑒𝑡</m:t>
                          </m:r>
                        </m:sub>
                      </m:sSub>
                      <m:r>
                        <a:rPr lang="en-US" i="1">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1+</m:t>
                          </m:r>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𝑡</m:t>
                                  </m:r>
                                </m:e>
                              </m:d>
                              <m:r>
                                <a:rPr lang="en-US" i="1">
                                  <a:latin typeface="Cambria Math" panose="02040503050406030204" pitchFamily="18" charset="0"/>
                                </a:rPr>
                                <m:t>∗</m:t>
                              </m:r>
                              <m:r>
                                <a:rPr lang="en-US" i="1">
                                  <a:latin typeface="Cambria Math" panose="02040503050406030204" pitchFamily="18" charset="0"/>
                                </a:rPr>
                                <m:t>𝐷</m:t>
                              </m:r>
                            </m:num>
                            <m:den>
                              <m:r>
                                <a:rPr lang="en-US" i="1">
                                  <a:latin typeface="Cambria Math" panose="02040503050406030204" pitchFamily="18" charset="0"/>
                                </a:rPr>
                                <m:t>𝐸</m:t>
                              </m:r>
                            </m:den>
                          </m:f>
                        </m:e>
                      </m:d>
                    </m:oMath>
                  </m:oMathPara>
                </a14:m>
                <a:endParaRPr lang="en-US" dirty="0"/>
              </a:p>
              <a:p>
                <a:pPr marL="0" indent="0">
                  <a:buNone/>
                </a:pPr>
                <a:endParaRPr lang="en-US" dirty="0"/>
              </a:p>
              <a:p>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blipFill rotWithShape="0">
                <a:blip r:embed="rId2"/>
                <a:stretch>
                  <a:fillRect l="-1043" t="-2801"/>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CAE4EF79-C2F8-4C97-AA5A-AB76D3E26491}" type="slidenum">
              <a:rPr lang="en-US" smtClean="0"/>
              <a:t>53</a:t>
            </a:fld>
            <a:endParaRPr lang="en-US"/>
          </a:p>
        </p:txBody>
      </p:sp>
    </p:spTree>
    <p:extLst>
      <p:ext uri="{BB962C8B-B14F-4D97-AF65-F5344CB8AC3E}">
        <p14:creationId xmlns:p14="http://schemas.microsoft.com/office/powerpoint/2010/main" val="11872674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err="1"/>
              <a:t>LO.j</a:t>
            </a:r>
            <a:r>
              <a:rPr lang="en-US" dirty="0"/>
              <a:t>: Describe uses of country risk premiums in estimating the cost of equity.</a:t>
            </a:r>
          </a:p>
        </p:txBody>
      </p:sp>
      <p:sp>
        <p:nvSpPr>
          <p:cNvPr id="3" name="Symbol zastępczy zawartości 2"/>
          <p:cNvSpPr>
            <a:spLocks noGrp="1"/>
          </p:cNvSpPr>
          <p:nvPr>
            <p:ph idx="1"/>
          </p:nvPr>
        </p:nvSpPr>
        <p:spPr/>
        <p:txBody>
          <a:bodyPr/>
          <a:lstStyle/>
          <a:p>
            <a:r>
              <a:rPr lang="en-US" dirty="0"/>
              <a:t>When investing in a developing market, country risk premium is added to the market risk premium when calculating the cost of equity using CAPM.</a:t>
            </a:r>
          </a:p>
          <a:p>
            <a:endParaRPr lang="en-US" dirty="0"/>
          </a:p>
          <a:p>
            <a:pPr marL="0" indent="0" algn="ctr">
              <a:buNone/>
            </a:pPr>
            <a:r>
              <a:rPr lang="en-US" dirty="0"/>
              <a:t>r</a:t>
            </a:r>
            <a:r>
              <a:rPr lang="en-US" baseline="-25000" dirty="0"/>
              <a:t>e</a:t>
            </a:r>
            <a:r>
              <a:rPr lang="en-US" dirty="0"/>
              <a:t> = RFR + p [E (R</a:t>
            </a:r>
            <a:r>
              <a:rPr lang="en-US" baseline="-25000" dirty="0"/>
              <a:t>m</a:t>
            </a:r>
            <a:r>
              <a:rPr lang="en-US" dirty="0"/>
              <a:t>) - RFR + CRP]</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54</a:t>
            </a:fld>
            <a:endParaRPr lang="en-US"/>
          </a:p>
        </p:txBody>
      </p:sp>
    </p:spTree>
    <p:extLst>
      <p:ext uri="{BB962C8B-B14F-4D97-AF65-F5344CB8AC3E}">
        <p14:creationId xmlns:p14="http://schemas.microsoft.com/office/powerpoint/2010/main" val="33263493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600" dirty="0" err="1"/>
              <a:t>LO.k</a:t>
            </a:r>
            <a:r>
              <a:rPr lang="en-US" sz="3600" dirty="0"/>
              <a:t>: Describe the marginal cost of capital schedule, explain why it may be upward-sloping with respect to additional capital, and calculate and interpret its break-points. </a:t>
            </a:r>
          </a:p>
        </p:txBody>
      </p:sp>
      <mc:AlternateContent xmlns:mc="http://schemas.openxmlformats.org/markup-compatibility/2006" xmlns:a14="http://schemas.microsoft.com/office/drawing/2010/main">
        <mc:Choice Requires="a14">
          <p:sp>
            <p:nvSpPr>
              <p:cNvPr id="3" name="Symbol zastępczy zawartości 2"/>
              <p:cNvSpPr>
                <a:spLocks noGrp="1"/>
              </p:cNvSpPr>
              <p:nvPr>
                <p:ph idx="1"/>
              </p:nvPr>
            </p:nvSpPr>
            <p:spPr/>
            <p:txBody>
              <a:bodyPr>
                <a:normAutofit lnSpcReduction="10000"/>
              </a:bodyPr>
              <a:lstStyle/>
              <a:p>
                <a:r>
                  <a:rPr lang="en-US" dirty="0"/>
                  <a:t>Marginal cost of capital schedule is a graph that plots the cost of raising additional capital. </a:t>
                </a:r>
              </a:p>
              <a:p>
                <a:r>
                  <a:rPr lang="en-US" dirty="0"/>
                  <a:t>The marginal cost of capital is upward sloping because when a greater amount of capital is raised, the cost of equity and debt financing increase. We calculate a break point using information on when the different sources' costs change and the proportions that the company uses when it raises additional capital:</a:t>
                </a:r>
                <a:endParaRPr lang="pl-PL" dirty="0"/>
              </a:p>
              <a:p>
                <a:endParaRPr lang="pl-PL" i="1" dirty="0"/>
              </a:p>
              <a:p>
                <a14:m>
                  <m:oMath xmlns:m="http://schemas.openxmlformats.org/officeDocument/2006/math">
                    <m:r>
                      <a:rPr lang="en-US" i="1">
                        <a:latin typeface="Cambria Math" panose="02040503050406030204" pitchFamily="18" charset="0"/>
                      </a:rPr>
                      <m:t>𝐵𝑟𝑒𝑎𝑘</m:t>
                    </m:r>
                    <m:r>
                      <a:rPr lang="en-US" i="1">
                        <a:latin typeface="Cambria Math" panose="02040503050406030204" pitchFamily="18" charset="0"/>
                      </a:rPr>
                      <m:t> </m:t>
                    </m:r>
                    <m:r>
                      <a:rPr lang="en-US" i="1">
                        <a:latin typeface="Cambria Math" panose="02040503050406030204" pitchFamily="18" charset="0"/>
                      </a:rPr>
                      <m:t>𝑝𝑜𝑖𝑛𝑡</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𝑎𝑚𝑜𝑢𝑛𝑡</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𝑐𝑎𝑝𝑖𝑡𝑎𝑙</m:t>
                        </m:r>
                        <m:r>
                          <a:rPr lang="en-US" i="1">
                            <a:latin typeface="Cambria Math" panose="02040503050406030204" pitchFamily="18" charset="0"/>
                          </a:rPr>
                          <m:t> </m:t>
                        </m:r>
                        <m:r>
                          <a:rPr lang="en-US" i="1">
                            <a:latin typeface="Cambria Math" panose="02040503050406030204" pitchFamily="18" charset="0"/>
                          </a:rPr>
                          <m:t>𝑎𝑡</m:t>
                        </m:r>
                        <m:r>
                          <a:rPr lang="en-US" i="1">
                            <a:latin typeface="Cambria Math" panose="02040503050406030204" pitchFamily="18" charset="0"/>
                          </a:rPr>
                          <m:t> </m:t>
                        </m:r>
                        <m:r>
                          <a:rPr lang="en-US" i="1">
                            <a:latin typeface="Cambria Math" panose="02040503050406030204" pitchFamily="18" charset="0"/>
                          </a:rPr>
                          <m:t>𝑤h𝑖𝑐h</m:t>
                        </m:r>
                        <m:r>
                          <a:rPr lang="en-US" i="1">
                            <a:latin typeface="Cambria Math" panose="02040503050406030204" pitchFamily="18" charset="0"/>
                          </a:rPr>
                          <m:t> </m:t>
                        </m:r>
                        <m:r>
                          <a:rPr lang="en-US" i="1">
                            <a:latin typeface="Cambria Math" panose="02040503050406030204" pitchFamily="18" charset="0"/>
                          </a:rPr>
                          <m:t>𝑡h𝑒</m:t>
                        </m:r>
                        <m:r>
                          <a:rPr lang="en-US" i="1">
                            <a:latin typeface="Cambria Math" panose="02040503050406030204" pitchFamily="18" charset="0"/>
                          </a:rPr>
                          <m:t> </m:t>
                        </m:r>
                        <m:r>
                          <a:rPr lang="en-US" i="1">
                            <a:latin typeface="Cambria Math" panose="02040503050406030204" pitchFamily="18" charset="0"/>
                          </a:rPr>
                          <m:t>𝑠𝑜𝑢𝑟𝑐</m:t>
                        </m:r>
                        <m:sSup>
                          <m:sSupPr>
                            <m:ctrlPr>
                              <a:rPr lang="en-US" i="1">
                                <a:latin typeface="Cambria Math" panose="02040503050406030204" pitchFamily="18" charset="0"/>
                              </a:rPr>
                            </m:ctrlPr>
                          </m:sSupPr>
                          <m:e>
                            <m:r>
                              <a:rPr lang="en-US" i="1">
                                <a:latin typeface="Cambria Math" panose="02040503050406030204" pitchFamily="18" charset="0"/>
                              </a:rPr>
                              <m:t>𝑒</m:t>
                            </m:r>
                          </m:e>
                          <m:sup>
                            <m:r>
                              <a:rPr lang="en-US" i="1">
                                <a:latin typeface="Cambria Math" panose="02040503050406030204" pitchFamily="18" charset="0"/>
                              </a:rPr>
                              <m:t>′</m:t>
                            </m:r>
                          </m:sup>
                        </m:sSup>
                        <m:r>
                          <a:rPr lang="en-US" i="1">
                            <a:latin typeface="Cambria Math" panose="02040503050406030204" pitchFamily="18" charset="0"/>
                          </a:rPr>
                          <m:t>𝑠</m:t>
                        </m:r>
                        <m:r>
                          <a:rPr lang="en-US" i="1">
                            <a:latin typeface="Cambria Math" panose="02040503050406030204" pitchFamily="18" charset="0"/>
                          </a:rPr>
                          <m:t> </m:t>
                        </m:r>
                        <m:r>
                          <a:rPr lang="en-US" i="1">
                            <a:latin typeface="Cambria Math" panose="02040503050406030204" pitchFamily="18" charset="0"/>
                          </a:rPr>
                          <m:t>𝑐𝑜𝑠𝑡</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𝑐𝑎𝑝𝑖𝑡𝑎𝑙</m:t>
                        </m:r>
                        <m:r>
                          <a:rPr lang="en-US" i="1">
                            <a:latin typeface="Cambria Math" panose="02040503050406030204" pitchFamily="18" charset="0"/>
                          </a:rPr>
                          <m:t> </m:t>
                        </m:r>
                        <m:r>
                          <a:rPr lang="en-US" i="1">
                            <a:latin typeface="Cambria Math" panose="02040503050406030204" pitchFamily="18" charset="0"/>
                          </a:rPr>
                          <m:t>𝑐h𝑎𝑛𝑔𝑒𝑠</m:t>
                        </m:r>
                      </m:num>
                      <m:den>
                        <m:r>
                          <a:rPr lang="en-US" i="1">
                            <a:latin typeface="Cambria Math" panose="02040503050406030204" pitchFamily="18" charset="0"/>
                          </a:rPr>
                          <m:t>𝑝𝑟𝑜𝑝𝑜𝑟𝑡𝑖𝑜𝑛</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𝑛𝑒𝑤</m:t>
                        </m:r>
                        <m:r>
                          <a:rPr lang="en-US" i="1">
                            <a:latin typeface="Cambria Math" panose="02040503050406030204" pitchFamily="18" charset="0"/>
                          </a:rPr>
                          <m:t> </m:t>
                        </m:r>
                        <m:r>
                          <a:rPr lang="en-US" i="1">
                            <a:latin typeface="Cambria Math" panose="02040503050406030204" pitchFamily="18" charset="0"/>
                          </a:rPr>
                          <m:t>𝑐𝑎𝑝𝑖𝑡𝑎𝑙</m:t>
                        </m:r>
                        <m:r>
                          <a:rPr lang="en-US" i="1">
                            <a:latin typeface="Cambria Math" panose="02040503050406030204" pitchFamily="18" charset="0"/>
                          </a:rPr>
                          <m:t> </m:t>
                        </m:r>
                        <m:r>
                          <a:rPr lang="en-US" i="1">
                            <a:latin typeface="Cambria Math" panose="02040503050406030204" pitchFamily="18" charset="0"/>
                          </a:rPr>
                          <m:t>𝑟𝑎𝑖𝑠𝑒𝑑</m:t>
                        </m:r>
                        <m:r>
                          <a:rPr lang="en-US" i="1">
                            <a:latin typeface="Cambria Math" panose="02040503050406030204" pitchFamily="18" charset="0"/>
                          </a:rPr>
                          <m:t> </m:t>
                        </m:r>
                        <m:r>
                          <a:rPr lang="en-US" i="1">
                            <a:latin typeface="Cambria Math" panose="02040503050406030204" pitchFamily="18" charset="0"/>
                          </a:rPr>
                          <m:t>𝑓𝑟𝑜𝑚</m:t>
                        </m:r>
                        <m:r>
                          <a:rPr lang="en-US" i="1">
                            <a:latin typeface="Cambria Math" panose="02040503050406030204" pitchFamily="18" charset="0"/>
                          </a:rPr>
                          <m:t> </m:t>
                        </m:r>
                        <m:r>
                          <a:rPr lang="en-US" i="1">
                            <a:latin typeface="Cambria Math" panose="02040503050406030204" pitchFamily="18" charset="0"/>
                          </a:rPr>
                          <m:t>𝑡h𝑒</m:t>
                        </m:r>
                        <m:r>
                          <a:rPr lang="en-US" i="1">
                            <a:latin typeface="Cambria Math" panose="02040503050406030204" pitchFamily="18" charset="0"/>
                          </a:rPr>
                          <m:t> </m:t>
                        </m:r>
                        <m:r>
                          <a:rPr lang="en-US" i="1">
                            <a:latin typeface="Cambria Math" panose="02040503050406030204" pitchFamily="18" charset="0"/>
                          </a:rPr>
                          <m:t>𝑠𝑜𝑢𝑟𝑐𝑒</m:t>
                        </m:r>
                      </m:den>
                    </m:f>
                  </m:oMath>
                </a14:m>
                <a:endParaRPr lang="en-US" dirty="0"/>
              </a:p>
              <a:p>
                <a:endParaRPr lang="en-US" dirty="0"/>
              </a:p>
            </p:txBody>
          </p:sp>
        </mc:Choice>
        <mc:Fallback xmlns="">
          <p:sp>
            <p:nvSpPr>
              <p:cNvPr id="3" name="Symbol zastępczy zawartości 2"/>
              <p:cNvSpPr>
                <a:spLocks noGrp="1" noRot="1" noChangeAspect="1" noMove="1" noResize="1" noEditPoints="1" noAdjustHandles="1" noChangeArrowheads="1" noChangeShapeType="1" noTextEdit="1"/>
              </p:cNvSpPr>
              <p:nvPr>
                <p:ph idx="1"/>
              </p:nvPr>
            </p:nvSpPr>
            <p:spPr>
              <a:blipFill rotWithShape="0">
                <a:blip r:embed="rId2"/>
                <a:stretch>
                  <a:fillRect l="-1043" t="-3081" r="-1681"/>
                </a:stretch>
              </a:blipFill>
            </p:spPr>
            <p:txBody>
              <a:bodyPr/>
              <a:lstStyle/>
              <a:p>
                <a:r>
                  <a:rPr lang="en-US">
                    <a:noFill/>
                  </a:rPr>
                  <a:t> </a:t>
                </a:r>
              </a:p>
            </p:txBody>
          </p:sp>
        </mc:Fallback>
      </mc:AlternateContent>
      <p:sp>
        <p:nvSpPr>
          <p:cNvPr id="4" name="Symbol zastępczy numeru slajdu 3"/>
          <p:cNvSpPr>
            <a:spLocks noGrp="1"/>
          </p:cNvSpPr>
          <p:nvPr>
            <p:ph type="sldNum" sz="quarter" idx="12"/>
          </p:nvPr>
        </p:nvSpPr>
        <p:spPr/>
        <p:txBody>
          <a:bodyPr/>
          <a:lstStyle/>
          <a:p>
            <a:fld id="{CAE4EF79-C2F8-4C97-AA5A-AB76D3E26491}" type="slidenum">
              <a:rPr lang="en-US" smtClean="0"/>
              <a:t>55</a:t>
            </a:fld>
            <a:endParaRPr lang="en-US"/>
          </a:p>
        </p:txBody>
      </p:sp>
    </p:spTree>
    <p:extLst>
      <p:ext uri="{BB962C8B-B14F-4D97-AF65-F5344CB8AC3E}">
        <p14:creationId xmlns:p14="http://schemas.microsoft.com/office/powerpoint/2010/main" val="5695458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a:t>L0.l: Explain and demonstrate the correct treatment of flotation costs.</a:t>
            </a:r>
          </a:p>
        </p:txBody>
      </p:sp>
      <p:sp>
        <p:nvSpPr>
          <p:cNvPr id="3" name="Symbol zastępczy zawartości 2"/>
          <p:cNvSpPr>
            <a:spLocks noGrp="1"/>
          </p:cNvSpPr>
          <p:nvPr>
            <p:ph idx="1"/>
          </p:nvPr>
        </p:nvSpPr>
        <p:spPr/>
        <p:txBody>
          <a:bodyPr/>
          <a:lstStyle/>
          <a:p>
            <a:r>
              <a:rPr lang="en-US" dirty="0"/>
              <a:t>Floatation costs are the fees incurred by a company when it raises new capital such as issuing new equity or debt </a:t>
            </a:r>
            <a:endParaRPr lang="pl-PL" dirty="0"/>
          </a:p>
          <a:p>
            <a:r>
              <a:rPr lang="en-US" dirty="0"/>
              <a:t>The correct method to account for floatation costs is to increase</a:t>
            </a:r>
            <a:r>
              <a:rPr lang="pl-PL" dirty="0"/>
              <a:t> </a:t>
            </a:r>
            <a:r>
              <a:rPr lang="en-US" dirty="0"/>
              <a:t>a project’s initial cash outflow by the floatation cost attributable to the project.</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56</a:t>
            </a:fld>
            <a:endParaRPr lang="en-US"/>
          </a:p>
        </p:txBody>
      </p:sp>
    </p:spTree>
    <p:extLst>
      <p:ext uri="{BB962C8B-B14F-4D97-AF65-F5344CB8AC3E}">
        <p14:creationId xmlns:p14="http://schemas.microsoft.com/office/powerpoint/2010/main" val="9298694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lstStyle/>
          <a:p>
            <a:r>
              <a:rPr lang="pl-PL" dirty="0"/>
              <a:t>Quiz</a:t>
            </a:r>
            <a:endParaRPr lang="en-US" dirty="0"/>
          </a:p>
        </p:txBody>
      </p:sp>
      <p:sp>
        <p:nvSpPr>
          <p:cNvPr id="6" name="Symbol zastępczy tekstu 5"/>
          <p:cNvSpPr>
            <a:spLocks noGrp="1"/>
          </p:cNvSpPr>
          <p:nvPr>
            <p:ph type="body" idx="1"/>
          </p:nvPr>
        </p:nvSpPr>
        <p:spPr/>
        <p:txBody>
          <a:bodyPr/>
          <a:lstStyle/>
          <a:p>
            <a:endParaRPr lang="en-US"/>
          </a:p>
        </p:txBody>
      </p:sp>
      <p:sp>
        <p:nvSpPr>
          <p:cNvPr id="4" name="Symbol zastępczy numeru slajdu 3"/>
          <p:cNvSpPr>
            <a:spLocks noGrp="1"/>
          </p:cNvSpPr>
          <p:nvPr>
            <p:ph type="sldNum" sz="quarter" idx="12"/>
          </p:nvPr>
        </p:nvSpPr>
        <p:spPr/>
        <p:txBody>
          <a:bodyPr/>
          <a:lstStyle/>
          <a:p>
            <a:fld id="{CAE4EF79-C2F8-4C97-AA5A-AB76D3E26491}" type="slidenum">
              <a:rPr lang="en-US" smtClean="0"/>
              <a:t>57</a:t>
            </a:fld>
            <a:endParaRPr lang="en-US"/>
          </a:p>
        </p:txBody>
      </p:sp>
    </p:spTree>
    <p:extLst>
      <p:ext uri="{BB962C8B-B14F-4D97-AF65-F5344CB8AC3E}">
        <p14:creationId xmlns:p14="http://schemas.microsoft.com/office/powerpoint/2010/main" val="28211178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a:xfrm>
            <a:off x="838200" y="365125"/>
            <a:ext cx="10515600" cy="2954147"/>
          </a:xfrm>
        </p:spPr>
        <p:txBody>
          <a:bodyPr>
            <a:noAutofit/>
          </a:bodyPr>
          <a:lstStyle/>
          <a:p>
            <a:r>
              <a:rPr lang="en-US" sz="3600" dirty="0"/>
              <a:t>A firm has the following capital structure: 20% debt, 10% preferred stock, and 70% equity. </a:t>
            </a:r>
            <a:br>
              <a:rPr lang="pl-PL" sz="3600" dirty="0"/>
            </a:br>
            <a:r>
              <a:rPr lang="en-US" sz="3600" dirty="0"/>
              <a:t>The before-tax cost of debt is 6%, cost of preferred stock is 8%, and the cost of</a:t>
            </a:r>
            <a:r>
              <a:rPr lang="pl-PL" sz="3600" dirty="0"/>
              <a:t> </a:t>
            </a:r>
            <a:r>
              <a:rPr lang="en-US" sz="3600" dirty="0"/>
              <a:t>equity is 12%. </a:t>
            </a:r>
            <a:br>
              <a:rPr lang="pl-PL" sz="3600" dirty="0"/>
            </a:br>
            <a:r>
              <a:rPr lang="en-US" sz="3600" dirty="0"/>
              <a:t>The firm’s marginal tax rate is 30 percent </a:t>
            </a:r>
            <a:br>
              <a:rPr lang="pl-PL" sz="3600" dirty="0"/>
            </a:br>
            <a:r>
              <a:rPr lang="en-US" sz="3600" dirty="0"/>
              <a:t>The WACC is closest to:</a:t>
            </a:r>
          </a:p>
        </p:txBody>
      </p:sp>
      <p:sp>
        <p:nvSpPr>
          <p:cNvPr id="6" name="Symbol zastępczy zawartości 5"/>
          <p:cNvSpPr>
            <a:spLocks noGrp="1"/>
          </p:cNvSpPr>
          <p:nvPr>
            <p:ph idx="1"/>
          </p:nvPr>
        </p:nvSpPr>
        <p:spPr>
          <a:xfrm>
            <a:off x="838200" y="3611879"/>
            <a:ext cx="10515600" cy="2565083"/>
          </a:xfrm>
        </p:spPr>
        <p:txBody>
          <a:bodyPr/>
          <a:lstStyle/>
          <a:p>
            <a:pPr marL="0" indent="0">
              <a:buNone/>
            </a:pPr>
            <a:r>
              <a:rPr lang="en-US" dirty="0"/>
              <a:t>A.	10 percent</a:t>
            </a:r>
          </a:p>
          <a:p>
            <a:pPr marL="0" indent="0">
              <a:buNone/>
            </a:pPr>
            <a:r>
              <a:rPr lang="en-US" dirty="0"/>
              <a:t>B.	9 percent</a:t>
            </a:r>
          </a:p>
          <a:p>
            <a:pPr marL="0" indent="0">
              <a:buNone/>
            </a:pPr>
            <a:r>
              <a:rPr lang="en-US" dirty="0"/>
              <a:t>C.	12 percent</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58</a:t>
            </a:fld>
            <a:endParaRPr lang="en-US"/>
          </a:p>
        </p:txBody>
      </p:sp>
    </p:spTree>
    <p:extLst>
      <p:ext uri="{BB962C8B-B14F-4D97-AF65-F5344CB8AC3E}">
        <p14:creationId xmlns:p14="http://schemas.microsoft.com/office/powerpoint/2010/main" val="3278126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a:xfrm>
            <a:off x="838200" y="365125"/>
            <a:ext cx="10515600" cy="2954147"/>
          </a:xfrm>
        </p:spPr>
        <p:txBody>
          <a:bodyPr>
            <a:noAutofit/>
          </a:bodyPr>
          <a:lstStyle/>
          <a:p>
            <a:r>
              <a:rPr lang="en-US" sz="3600" dirty="0"/>
              <a:t>A firm has the following capital structure: 20% debt, 10% preferred stock, and 70% equity. </a:t>
            </a:r>
            <a:br>
              <a:rPr lang="pl-PL" sz="3600" dirty="0"/>
            </a:br>
            <a:r>
              <a:rPr lang="en-US" sz="3600" dirty="0"/>
              <a:t>The before-tax cost of debt is 6%, cost of preferred stock is 8%, and the cost of</a:t>
            </a:r>
            <a:r>
              <a:rPr lang="pl-PL" sz="3600" dirty="0"/>
              <a:t> </a:t>
            </a:r>
            <a:r>
              <a:rPr lang="en-US" sz="3600" dirty="0"/>
              <a:t>equity is 12%. </a:t>
            </a:r>
            <a:br>
              <a:rPr lang="pl-PL" sz="3600" dirty="0"/>
            </a:br>
            <a:r>
              <a:rPr lang="en-US" sz="3600" dirty="0"/>
              <a:t>The firm’s marginal tax rate is 30 percent </a:t>
            </a:r>
            <a:br>
              <a:rPr lang="pl-PL" sz="3600" dirty="0"/>
            </a:br>
            <a:r>
              <a:rPr lang="en-US" sz="3600" dirty="0"/>
              <a:t>The WACC is closest to:</a:t>
            </a:r>
          </a:p>
        </p:txBody>
      </p:sp>
      <p:sp>
        <p:nvSpPr>
          <p:cNvPr id="6" name="Symbol zastępczy zawartości 5"/>
          <p:cNvSpPr>
            <a:spLocks noGrp="1"/>
          </p:cNvSpPr>
          <p:nvPr>
            <p:ph idx="1"/>
          </p:nvPr>
        </p:nvSpPr>
        <p:spPr>
          <a:xfrm>
            <a:off x="838200" y="3483863"/>
            <a:ext cx="10515600" cy="2565083"/>
          </a:xfrm>
        </p:spPr>
        <p:txBody>
          <a:bodyPr/>
          <a:lstStyle/>
          <a:p>
            <a:pPr marL="0" indent="0">
              <a:buNone/>
            </a:pPr>
            <a:r>
              <a:rPr lang="en-US" b="1" dirty="0">
                <a:solidFill>
                  <a:srgbClr val="FF0000"/>
                </a:solidFill>
              </a:rPr>
              <a:t>A.	10 percent</a:t>
            </a:r>
          </a:p>
          <a:p>
            <a:pPr marL="0" indent="0">
              <a:buNone/>
            </a:pPr>
            <a:r>
              <a:rPr lang="en-US" dirty="0"/>
              <a:t>B.	9 percent</a:t>
            </a:r>
          </a:p>
          <a:p>
            <a:pPr marL="0" indent="0">
              <a:buNone/>
            </a:pPr>
            <a:r>
              <a:rPr lang="en-US" dirty="0"/>
              <a:t>C.	12 percent</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59</a:t>
            </a:fld>
            <a:endParaRPr lang="en-US"/>
          </a:p>
        </p:txBody>
      </p:sp>
      <p:sp>
        <p:nvSpPr>
          <p:cNvPr id="2" name="Prostokąt 1"/>
          <p:cNvSpPr/>
          <p:nvPr/>
        </p:nvSpPr>
        <p:spPr>
          <a:xfrm>
            <a:off x="588264" y="5279318"/>
            <a:ext cx="10951464" cy="707886"/>
          </a:xfrm>
          <a:prstGeom prst="rect">
            <a:avLst/>
          </a:prstGeom>
        </p:spPr>
        <p:txBody>
          <a:bodyPr wrap="square">
            <a:spAutoFit/>
          </a:bodyPr>
          <a:lstStyle/>
          <a:p>
            <a:pPr marL="228600" marR="0" indent="-228600">
              <a:spcBef>
                <a:spcPts val="0"/>
              </a:spcBef>
              <a:spcAft>
                <a:spcPts val="0"/>
              </a:spcAft>
            </a:pPr>
            <a:r>
              <a:rPr lang="en-US" sz="2000" b="1" dirty="0">
                <a:solidFill>
                  <a:srgbClr val="FF0000"/>
                </a:solidFill>
                <a:effectLst/>
                <a:latin typeface="Courier New" panose="02070309020205020404" pitchFamily="49" charset="0"/>
                <a:ea typeface="Courier New" panose="02070309020205020404" pitchFamily="49" charset="0"/>
              </a:rPr>
              <a:t>WACC = </a:t>
            </a:r>
            <a:r>
              <a:rPr lang="en-US" sz="2000" b="1" dirty="0" err="1">
                <a:solidFill>
                  <a:srgbClr val="FF0000"/>
                </a:solidFill>
                <a:effectLst/>
                <a:latin typeface="Courier New" panose="02070309020205020404" pitchFamily="49" charset="0"/>
                <a:ea typeface="Courier New" panose="02070309020205020404" pitchFamily="49" charset="0"/>
              </a:rPr>
              <a:t>W</a:t>
            </a:r>
            <a:r>
              <a:rPr lang="en-US" sz="2000" b="1" baseline="-25000" dirty="0" err="1">
                <a:solidFill>
                  <a:srgbClr val="FF0000"/>
                </a:solidFill>
                <a:effectLst/>
                <a:latin typeface="Courier New" panose="02070309020205020404" pitchFamily="49" charset="0"/>
                <a:ea typeface="Courier New" panose="02070309020205020404" pitchFamily="49" charset="0"/>
              </a:rPr>
              <a:t>d</a:t>
            </a:r>
            <a:r>
              <a:rPr lang="en-US" sz="2000" b="1" dirty="0" err="1">
                <a:solidFill>
                  <a:srgbClr val="FF0000"/>
                </a:solidFill>
                <a:effectLst/>
                <a:latin typeface="Courier New" panose="02070309020205020404" pitchFamily="49" charset="0"/>
                <a:ea typeface="Courier New" panose="02070309020205020404" pitchFamily="49" charset="0"/>
              </a:rPr>
              <a:t>r</a:t>
            </a:r>
            <a:r>
              <a:rPr lang="en-US" sz="2000" b="1" baseline="-25000" dirty="0" err="1">
                <a:solidFill>
                  <a:srgbClr val="FF0000"/>
                </a:solidFill>
                <a:effectLst/>
                <a:latin typeface="Courier New" panose="02070309020205020404" pitchFamily="49" charset="0"/>
                <a:ea typeface="Courier New" panose="02070309020205020404" pitchFamily="49" charset="0"/>
              </a:rPr>
              <a:t>d</a:t>
            </a:r>
            <a:r>
              <a:rPr lang="en-US" sz="2000" b="1" dirty="0">
                <a:solidFill>
                  <a:srgbClr val="FF0000"/>
                </a:solidFill>
                <a:effectLst/>
                <a:latin typeface="Courier New" panose="02070309020205020404" pitchFamily="49" charset="0"/>
                <a:ea typeface="Courier New" panose="02070309020205020404" pitchFamily="49" charset="0"/>
              </a:rPr>
              <a:t>(l — t) + </a:t>
            </a:r>
            <a:r>
              <a:rPr lang="en-US" sz="2000" b="1" dirty="0" err="1">
                <a:solidFill>
                  <a:srgbClr val="FF0000"/>
                </a:solidFill>
                <a:effectLst/>
                <a:latin typeface="Courier New" panose="02070309020205020404" pitchFamily="49" charset="0"/>
                <a:ea typeface="Courier New" panose="02070309020205020404" pitchFamily="49" charset="0"/>
              </a:rPr>
              <a:t>w</a:t>
            </a:r>
            <a:r>
              <a:rPr lang="en-US" sz="2000" b="1" baseline="-25000" dirty="0" err="1">
                <a:solidFill>
                  <a:srgbClr val="FF0000"/>
                </a:solidFill>
                <a:effectLst/>
                <a:latin typeface="Courier New" panose="02070309020205020404" pitchFamily="49" charset="0"/>
                <a:ea typeface="Courier New" panose="02070309020205020404" pitchFamily="49" charset="0"/>
              </a:rPr>
              <a:t>p</a:t>
            </a:r>
            <a:r>
              <a:rPr lang="en-US" sz="2000" b="1" dirty="0" err="1">
                <a:solidFill>
                  <a:srgbClr val="FF0000"/>
                </a:solidFill>
                <a:effectLst/>
                <a:latin typeface="Courier New" panose="02070309020205020404" pitchFamily="49" charset="0"/>
                <a:ea typeface="Courier New" panose="02070309020205020404" pitchFamily="49" charset="0"/>
              </a:rPr>
              <a:t>r</a:t>
            </a:r>
            <a:r>
              <a:rPr lang="en-US" sz="2000" b="1" baseline="-25000" dirty="0" err="1">
                <a:solidFill>
                  <a:srgbClr val="FF0000"/>
                </a:solidFill>
                <a:effectLst/>
                <a:latin typeface="Courier New" panose="02070309020205020404" pitchFamily="49" charset="0"/>
                <a:ea typeface="Courier New" panose="02070309020205020404" pitchFamily="49" charset="0"/>
              </a:rPr>
              <a:t>p</a:t>
            </a:r>
            <a:r>
              <a:rPr lang="en-US" sz="2000" b="1" dirty="0">
                <a:solidFill>
                  <a:srgbClr val="FF0000"/>
                </a:solidFill>
                <a:effectLst/>
                <a:latin typeface="Courier New" panose="02070309020205020404" pitchFamily="49" charset="0"/>
                <a:ea typeface="Courier New" panose="02070309020205020404" pitchFamily="49" charset="0"/>
              </a:rPr>
              <a:t> + w</a:t>
            </a:r>
            <a:r>
              <a:rPr lang="en-US" sz="2000" b="1" baseline="-25000" dirty="0">
                <a:solidFill>
                  <a:srgbClr val="FF0000"/>
                </a:solidFill>
                <a:effectLst/>
                <a:latin typeface="Courier New" panose="02070309020205020404" pitchFamily="49" charset="0"/>
                <a:ea typeface="Courier New" panose="02070309020205020404" pitchFamily="49" charset="0"/>
              </a:rPr>
              <a:t>e</a:t>
            </a:r>
            <a:r>
              <a:rPr lang="en-US" sz="2000" b="1" dirty="0">
                <a:solidFill>
                  <a:srgbClr val="FF0000"/>
                </a:solidFill>
                <a:effectLst/>
                <a:latin typeface="Courier New" panose="02070309020205020404" pitchFamily="49" charset="0"/>
                <a:ea typeface="Courier New" panose="02070309020205020404" pitchFamily="49" charset="0"/>
              </a:rPr>
              <a:t>r</a:t>
            </a:r>
            <a:r>
              <a:rPr lang="en-US" sz="2000" b="1" baseline="-25000" dirty="0">
                <a:solidFill>
                  <a:srgbClr val="FF0000"/>
                </a:solidFill>
                <a:effectLst/>
                <a:latin typeface="Courier New" panose="02070309020205020404" pitchFamily="49" charset="0"/>
                <a:ea typeface="Courier New" panose="02070309020205020404" pitchFamily="49" charset="0"/>
              </a:rPr>
              <a:t>e</a:t>
            </a:r>
            <a:endParaRPr lang="en-US" sz="2000" b="1" dirty="0">
              <a:solidFill>
                <a:srgbClr val="FF0000"/>
              </a:solidFill>
              <a:effectLst/>
              <a:latin typeface="Courier New" panose="02070309020205020404" pitchFamily="49" charset="0"/>
              <a:ea typeface="Courier New" panose="02070309020205020404" pitchFamily="49" charset="0"/>
            </a:endParaRPr>
          </a:p>
          <a:p>
            <a:pPr marL="228600" marR="0" indent="-228600">
              <a:spcBef>
                <a:spcPts val="0"/>
              </a:spcBef>
              <a:spcAft>
                <a:spcPts val="0"/>
              </a:spcAft>
            </a:pPr>
            <a:r>
              <a:rPr lang="en-US" sz="2000" b="1" dirty="0">
                <a:solidFill>
                  <a:srgbClr val="FF0000"/>
                </a:solidFill>
                <a:effectLst/>
                <a:latin typeface="Courier New" panose="02070309020205020404" pitchFamily="49" charset="0"/>
                <a:ea typeface="Courier New" panose="02070309020205020404" pitchFamily="49" charset="0"/>
              </a:rPr>
              <a:t>WACC = (0.2) (0.06) (1 - 0.3) + (0.1) (0.08) + (0.7) (0.12) = 10.04 %</a:t>
            </a:r>
          </a:p>
        </p:txBody>
      </p:sp>
    </p:spTree>
    <p:extLst>
      <p:ext uri="{BB962C8B-B14F-4D97-AF65-F5344CB8AC3E}">
        <p14:creationId xmlns:p14="http://schemas.microsoft.com/office/powerpoint/2010/main" val="537644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WACC: </a:t>
            </a:r>
            <a:r>
              <a:rPr lang="pl-PL" dirty="0" err="1"/>
              <a:t>example</a:t>
            </a:r>
            <a:r>
              <a:rPr lang="pl-PL" dirty="0"/>
              <a:t> 2</a:t>
            </a:r>
            <a:endParaRPr lang="en-US" dirty="0"/>
          </a:p>
        </p:txBody>
      </p:sp>
      <p:sp>
        <p:nvSpPr>
          <p:cNvPr id="3" name="Symbol zastępczy zawartości 2"/>
          <p:cNvSpPr>
            <a:spLocks noGrp="1"/>
          </p:cNvSpPr>
          <p:nvPr>
            <p:ph idx="1"/>
          </p:nvPr>
        </p:nvSpPr>
        <p:spPr/>
        <p:txBody>
          <a:bodyPr>
            <a:normAutofit fontScale="92500" lnSpcReduction="20000"/>
          </a:bodyPr>
          <a:lstStyle/>
          <a:p>
            <a:r>
              <a:rPr lang="en-US" dirty="0"/>
              <a:t>Machiavelli Co. has an after-tax cost of debt capital of 4 percent, a cost of preferred stock of 8 percent, a cost of equity capital of 10 percent, and a weighted average cost of capital of 7 percent. </a:t>
            </a:r>
            <a:endParaRPr lang="pl-PL" dirty="0"/>
          </a:p>
          <a:p>
            <a:r>
              <a:rPr lang="en-US" dirty="0"/>
              <a:t>Machiavelli Co. intends to maintain its current capital structure as it raises additional capital. </a:t>
            </a:r>
            <a:endParaRPr lang="pl-PL" dirty="0"/>
          </a:p>
          <a:p>
            <a:r>
              <a:rPr lang="en-US" dirty="0"/>
              <a:t>In making its capital budgeting decisions for the average risk project, what</a:t>
            </a:r>
            <a:r>
              <a:rPr lang="pl-PL" dirty="0"/>
              <a:t> </a:t>
            </a:r>
            <a:r>
              <a:rPr lang="en-US" dirty="0"/>
              <a:t>is the relevant cost of capital?</a:t>
            </a:r>
          </a:p>
          <a:p>
            <a:r>
              <a:rPr lang="en-US" dirty="0"/>
              <a:t> </a:t>
            </a:r>
          </a:p>
          <a:p>
            <a:r>
              <a:rPr lang="en-US" dirty="0"/>
              <a:t>Solution:</a:t>
            </a:r>
          </a:p>
          <a:p>
            <a:r>
              <a:rPr lang="en-US" dirty="0"/>
              <a:t>The relevant cost of capital is 7%. The WACC using weights derived from the current capital structure is the best estimate of the cost of capital for the average risk project of a company.</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6</a:t>
            </a:fld>
            <a:endParaRPr lang="en-US"/>
          </a:p>
        </p:txBody>
      </p:sp>
    </p:spTree>
    <p:extLst>
      <p:ext uri="{BB962C8B-B14F-4D97-AF65-F5344CB8AC3E}">
        <p14:creationId xmlns:p14="http://schemas.microsoft.com/office/powerpoint/2010/main" val="6833437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a:t>John Clark is evaluating the weighted average cost of capital for a company. </a:t>
            </a:r>
            <a:br>
              <a:rPr lang="pl-PL" sz="3200" dirty="0"/>
            </a:br>
            <a:r>
              <a:rPr lang="en-US" sz="3200" dirty="0"/>
              <a:t>John has collected the following information regarding the company:</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4003448311"/>
              </p:ext>
            </p:extLst>
          </p:nvPr>
        </p:nvGraphicFramePr>
        <p:xfrm>
          <a:off x="925258" y="2098516"/>
          <a:ext cx="9782366" cy="1283335"/>
        </p:xfrm>
        <a:graphic>
          <a:graphicData uri="http://schemas.openxmlformats.org/drawingml/2006/table">
            <a:tbl>
              <a:tblPr firstRow="1" firstCol="1" bandRow="1">
                <a:tableStyleId>{5C22544A-7EE6-4342-B048-85BDC9FD1C3A}</a:tableStyleId>
              </a:tblPr>
              <a:tblGrid>
                <a:gridCol w="5802238">
                  <a:extLst>
                    <a:ext uri="{9D8B030D-6E8A-4147-A177-3AD203B41FA5}">
                      <a16:colId xmlns:a16="http://schemas.microsoft.com/office/drawing/2014/main" val="20000"/>
                    </a:ext>
                  </a:extLst>
                </a:gridCol>
                <a:gridCol w="1683859">
                  <a:extLst>
                    <a:ext uri="{9D8B030D-6E8A-4147-A177-3AD203B41FA5}">
                      <a16:colId xmlns:a16="http://schemas.microsoft.com/office/drawing/2014/main" val="20001"/>
                    </a:ext>
                  </a:extLst>
                </a:gridCol>
                <a:gridCol w="2296269">
                  <a:extLst>
                    <a:ext uri="{9D8B030D-6E8A-4147-A177-3AD203B41FA5}">
                      <a16:colId xmlns:a16="http://schemas.microsoft.com/office/drawing/2014/main" val="20002"/>
                    </a:ext>
                  </a:extLst>
                </a:gridCol>
              </a:tblGrid>
              <a:tr h="147320">
                <a:tc>
                  <a:txBody>
                    <a:bodyPr/>
                    <a:lstStyle/>
                    <a:p>
                      <a:pPr marL="0" marR="0">
                        <a:lnSpc>
                          <a:spcPct val="107000"/>
                        </a:lnSpc>
                        <a:spcBef>
                          <a:spcPts val="0"/>
                        </a:spcBef>
                        <a:spcAft>
                          <a:spcPts val="0"/>
                        </a:spcAft>
                      </a:pPr>
                      <a:r>
                        <a:rPr lang="en-US" sz="700">
                          <a:effectLst/>
                        </a:rPr>
                        <a:t> </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Current year($)</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600">
                          <a:effectLst/>
                        </a:rPr>
                        <a:t>Forecasted next year($)</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142875">
                <a:tc>
                  <a:txBody>
                    <a:bodyPr/>
                    <a:lstStyle/>
                    <a:p>
                      <a:pPr marL="0" marR="0">
                        <a:lnSpc>
                          <a:spcPct val="107000"/>
                        </a:lnSpc>
                        <a:spcBef>
                          <a:spcPts val="0"/>
                        </a:spcBef>
                        <a:spcAft>
                          <a:spcPts val="0"/>
                        </a:spcAft>
                      </a:pPr>
                      <a:r>
                        <a:rPr lang="en-US" sz="1600">
                          <a:effectLst/>
                        </a:rPr>
                        <a:t>Book of value of debt</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150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150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135255">
                <a:tc>
                  <a:txBody>
                    <a:bodyPr/>
                    <a:lstStyle/>
                    <a:p>
                      <a:pPr marL="0" marR="0">
                        <a:lnSpc>
                          <a:spcPct val="107000"/>
                        </a:lnSpc>
                        <a:spcBef>
                          <a:spcPts val="0"/>
                        </a:spcBef>
                        <a:spcAft>
                          <a:spcPts val="0"/>
                        </a:spcAft>
                      </a:pPr>
                      <a:r>
                        <a:rPr lang="en-US" sz="1600">
                          <a:effectLst/>
                        </a:rPr>
                        <a:t>Market value of debt</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162</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nSpc>
                          <a:spcPct val="107000"/>
                        </a:lnSpc>
                        <a:spcBef>
                          <a:spcPts val="0"/>
                        </a:spcBef>
                        <a:spcAft>
                          <a:spcPts val="0"/>
                        </a:spcAft>
                      </a:pPr>
                      <a:r>
                        <a:rPr lang="en-US" sz="1600">
                          <a:effectLst/>
                        </a:rPr>
                        <a:t>178</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142875">
                <a:tc>
                  <a:txBody>
                    <a:bodyPr/>
                    <a:lstStyle/>
                    <a:p>
                      <a:pPr marL="0" marR="0">
                        <a:lnSpc>
                          <a:spcPct val="107000"/>
                        </a:lnSpc>
                        <a:spcBef>
                          <a:spcPts val="0"/>
                        </a:spcBef>
                        <a:spcAft>
                          <a:spcPts val="0"/>
                        </a:spcAft>
                      </a:pPr>
                      <a:r>
                        <a:rPr lang="en-US" sz="1600">
                          <a:effectLst/>
                        </a:rPr>
                        <a:t>Book value of shareholder's equity</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75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85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r h="151130">
                <a:tc>
                  <a:txBody>
                    <a:bodyPr/>
                    <a:lstStyle/>
                    <a:p>
                      <a:pPr marL="0" marR="0">
                        <a:lnSpc>
                          <a:spcPct val="107000"/>
                        </a:lnSpc>
                        <a:spcBef>
                          <a:spcPts val="0"/>
                        </a:spcBef>
                        <a:spcAft>
                          <a:spcPts val="0"/>
                        </a:spcAft>
                      </a:pPr>
                      <a:r>
                        <a:rPr lang="en-US" sz="1600">
                          <a:effectLst/>
                        </a:rPr>
                        <a:t>Market value of shareholder's equity</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262</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nSpc>
                          <a:spcPct val="107000"/>
                        </a:lnSpc>
                        <a:spcBef>
                          <a:spcPts val="0"/>
                        </a:spcBef>
                        <a:spcAft>
                          <a:spcPts val="0"/>
                        </a:spcAft>
                      </a:pPr>
                      <a:r>
                        <a:rPr lang="en-US" sz="1600" dirty="0">
                          <a:effectLst/>
                        </a:rPr>
                        <a:t>256</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4"/>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60</a:t>
            </a:fld>
            <a:endParaRPr lang="en-US"/>
          </a:p>
        </p:txBody>
      </p:sp>
      <p:sp>
        <p:nvSpPr>
          <p:cNvPr id="6" name="Prostokąt 5"/>
          <p:cNvSpPr/>
          <p:nvPr/>
        </p:nvSpPr>
        <p:spPr>
          <a:xfrm>
            <a:off x="1100328" y="3991937"/>
            <a:ext cx="9607296" cy="1631216"/>
          </a:xfrm>
          <a:prstGeom prst="rect">
            <a:avLst/>
          </a:prstGeom>
        </p:spPr>
        <p:txBody>
          <a:bodyPr wrap="square">
            <a:spAutoFit/>
          </a:bodyPr>
          <a:lstStyle/>
          <a:p>
            <a:pPr algn="just"/>
            <a:r>
              <a:rPr lang="en-US" sz="2000" dirty="0">
                <a:solidFill>
                  <a:srgbClr val="000000"/>
                </a:solidFill>
                <a:effectLst/>
                <a:latin typeface="Courier New" panose="02070309020205020404" pitchFamily="49" charset="0"/>
                <a:ea typeface="Courier New" panose="02070309020205020404" pitchFamily="49" charset="0"/>
              </a:rPr>
              <a:t>Which of the following combinations of the weight components should John use in determining WACC:</a:t>
            </a:r>
          </a:p>
          <a:p>
            <a:pPr>
              <a:tabLst>
                <a:tab pos="353695" algn="l"/>
              </a:tabLst>
            </a:pPr>
            <a:r>
              <a:rPr lang="en-US" sz="2000" dirty="0">
                <a:solidFill>
                  <a:srgbClr val="000000"/>
                </a:solidFill>
                <a:effectLst/>
                <a:latin typeface="Courier New" panose="02070309020205020404" pitchFamily="49" charset="0"/>
                <a:ea typeface="Courier New" panose="02070309020205020404" pitchFamily="49" charset="0"/>
              </a:rPr>
              <a:t>A.	</a:t>
            </a:r>
            <a:r>
              <a:rPr lang="en-US" sz="2000" dirty="0" err="1">
                <a:solidFill>
                  <a:srgbClr val="000000"/>
                </a:solidFill>
                <a:effectLst/>
                <a:latin typeface="Courier New" panose="02070309020205020404" pitchFamily="49" charset="0"/>
                <a:ea typeface="Courier New" panose="02070309020205020404" pitchFamily="49" charset="0"/>
              </a:rPr>
              <a:t>w</a:t>
            </a:r>
            <a:r>
              <a:rPr lang="en-US" sz="2000" baseline="-25000" dirty="0" err="1">
                <a:solidFill>
                  <a:srgbClr val="000000"/>
                </a:solidFill>
                <a:effectLst/>
                <a:latin typeface="Courier New" panose="02070309020205020404" pitchFamily="49" charset="0"/>
                <a:ea typeface="Courier New" panose="02070309020205020404" pitchFamily="49" charset="0"/>
              </a:rPr>
              <a:t>d</a:t>
            </a:r>
            <a:r>
              <a:rPr lang="en-US" sz="2000" dirty="0">
                <a:solidFill>
                  <a:srgbClr val="000000"/>
                </a:solidFill>
                <a:effectLst/>
                <a:latin typeface="Courier New" panose="02070309020205020404" pitchFamily="49" charset="0"/>
                <a:ea typeface="Courier New" panose="02070309020205020404" pitchFamily="49" charset="0"/>
              </a:rPr>
              <a:t> = 0.67; w</a:t>
            </a:r>
            <a:r>
              <a:rPr lang="en-US" sz="2000" baseline="-25000" dirty="0">
                <a:solidFill>
                  <a:srgbClr val="000000"/>
                </a:solidFill>
                <a:effectLst/>
                <a:latin typeface="Courier New" panose="02070309020205020404" pitchFamily="49" charset="0"/>
                <a:ea typeface="Courier New" panose="02070309020205020404" pitchFamily="49" charset="0"/>
              </a:rPr>
              <a:t>e</a:t>
            </a:r>
            <a:r>
              <a:rPr lang="en-US" sz="2000" dirty="0">
                <a:solidFill>
                  <a:srgbClr val="000000"/>
                </a:solidFill>
                <a:effectLst/>
                <a:latin typeface="Courier New" panose="02070309020205020404" pitchFamily="49" charset="0"/>
                <a:ea typeface="Courier New" panose="02070309020205020404" pitchFamily="49" charset="0"/>
              </a:rPr>
              <a:t> = 0.33.</a:t>
            </a:r>
          </a:p>
          <a:p>
            <a:pPr>
              <a:tabLst>
                <a:tab pos="353695" algn="l"/>
              </a:tabLst>
            </a:pPr>
            <a:r>
              <a:rPr lang="en-US" sz="2000" dirty="0">
                <a:solidFill>
                  <a:srgbClr val="000000"/>
                </a:solidFill>
                <a:effectLst/>
                <a:latin typeface="Courier New" panose="02070309020205020404" pitchFamily="49" charset="0"/>
                <a:ea typeface="Courier New" panose="02070309020205020404" pitchFamily="49" charset="0"/>
              </a:rPr>
              <a:t>B.	</a:t>
            </a:r>
            <a:r>
              <a:rPr lang="en-US" sz="2000" dirty="0" err="1">
                <a:solidFill>
                  <a:srgbClr val="000000"/>
                </a:solidFill>
                <a:effectLst/>
                <a:latin typeface="Courier New" panose="02070309020205020404" pitchFamily="49" charset="0"/>
                <a:ea typeface="Courier New" panose="02070309020205020404" pitchFamily="49" charset="0"/>
              </a:rPr>
              <a:t>w</a:t>
            </a:r>
            <a:r>
              <a:rPr lang="en-US" sz="2000" baseline="-25000" dirty="0" err="1">
                <a:solidFill>
                  <a:srgbClr val="000000"/>
                </a:solidFill>
                <a:effectLst/>
                <a:latin typeface="Courier New" panose="02070309020205020404" pitchFamily="49" charset="0"/>
                <a:ea typeface="Courier New" panose="02070309020205020404" pitchFamily="49" charset="0"/>
              </a:rPr>
              <a:t>d</a:t>
            </a:r>
            <a:r>
              <a:rPr lang="en-US" sz="2000" dirty="0">
                <a:solidFill>
                  <a:srgbClr val="000000"/>
                </a:solidFill>
                <a:effectLst/>
                <a:latin typeface="Courier New" panose="02070309020205020404" pitchFamily="49" charset="0"/>
                <a:ea typeface="Courier New" panose="02070309020205020404" pitchFamily="49" charset="0"/>
              </a:rPr>
              <a:t> = 0.64; w</a:t>
            </a:r>
            <a:r>
              <a:rPr lang="en-US" sz="2000" baseline="-25000" dirty="0">
                <a:solidFill>
                  <a:srgbClr val="000000"/>
                </a:solidFill>
                <a:effectLst/>
                <a:latin typeface="Courier New" panose="02070309020205020404" pitchFamily="49" charset="0"/>
                <a:ea typeface="Courier New" panose="02070309020205020404" pitchFamily="49" charset="0"/>
              </a:rPr>
              <a:t>e</a:t>
            </a:r>
            <a:r>
              <a:rPr lang="en-US" sz="2000" dirty="0">
                <a:solidFill>
                  <a:srgbClr val="000000"/>
                </a:solidFill>
                <a:effectLst/>
                <a:latin typeface="Courier New" panose="02070309020205020404" pitchFamily="49" charset="0"/>
                <a:ea typeface="Courier New" panose="02070309020205020404" pitchFamily="49" charset="0"/>
              </a:rPr>
              <a:t> = 0.36.</a:t>
            </a:r>
          </a:p>
          <a:p>
            <a:pPr>
              <a:tabLst>
                <a:tab pos="353695" algn="l"/>
              </a:tabLst>
            </a:pPr>
            <a:r>
              <a:rPr lang="en-US" sz="2000" dirty="0">
                <a:solidFill>
                  <a:srgbClr val="000000"/>
                </a:solidFill>
                <a:effectLst/>
                <a:latin typeface="Courier New" panose="02070309020205020404" pitchFamily="49" charset="0"/>
                <a:ea typeface="Courier New" panose="02070309020205020404" pitchFamily="49" charset="0"/>
              </a:rPr>
              <a:t>C.	</a:t>
            </a:r>
            <a:r>
              <a:rPr lang="en-US" sz="2000" dirty="0" err="1">
                <a:solidFill>
                  <a:srgbClr val="000000"/>
                </a:solidFill>
                <a:effectLst/>
                <a:latin typeface="Courier New" panose="02070309020205020404" pitchFamily="49" charset="0"/>
                <a:ea typeface="Courier New" panose="02070309020205020404" pitchFamily="49" charset="0"/>
              </a:rPr>
              <a:t>w</a:t>
            </a:r>
            <a:r>
              <a:rPr lang="en-US" sz="2000" baseline="-25000" dirty="0" err="1">
                <a:solidFill>
                  <a:srgbClr val="000000"/>
                </a:solidFill>
                <a:effectLst/>
                <a:latin typeface="Courier New" panose="02070309020205020404" pitchFamily="49" charset="0"/>
                <a:ea typeface="Courier New" panose="02070309020205020404" pitchFamily="49" charset="0"/>
              </a:rPr>
              <a:t>d</a:t>
            </a:r>
            <a:r>
              <a:rPr lang="en-US" sz="2000" dirty="0">
                <a:solidFill>
                  <a:srgbClr val="000000"/>
                </a:solidFill>
                <a:effectLst/>
                <a:latin typeface="Courier New" panose="02070309020205020404" pitchFamily="49" charset="0"/>
                <a:ea typeface="Courier New" panose="02070309020205020404" pitchFamily="49" charset="0"/>
              </a:rPr>
              <a:t> = 0.41; w</a:t>
            </a:r>
            <a:r>
              <a:rPr lang="en-US" sz="2000" baseline="-25000" dirty="0">
                <a:solidFill>
                  <a:srgbClr val="000000"/>
                </a:solidFill>
                <a:effectLst/>
                <a:latin typeface="Courier New" panose="02070309020205020404" pitchFamily="49" charset="0"/>
                <a:ea typeface="Courier New" panose="02070309020205020404" pitchFamily="49" charset="0"/>
              </a:rPr>
              <a:t>e</a:t>
            </a:r>
            <a:r>
              <a:rPr lang="en-US" sz="2000" dirty="0">
                <a:solidFill>
                  <a:srgbClr val="000000"/>
                </a:solidFill>
                <a:effectLst/>
                <a:latin typeface="Courier New" panose="02070309020205020404" pitchFamily="49" charset="0"/>
                <a:ea typeface="Courier New" panose="02070309020205020404" pitchFamily="49" charset="0"/>
              </a:rPr>
              <a:t> = 0.59.</a:t>
            </a:r>
          </a:p>
        </p:txBody>
      </p:sp>
    </p:spTree>
    <p:extLst>
      <p:ext uri="{BB962C8B-B14F-4D97-AF65-F5344CB8AC3E}">
        <p14:creationId xmlns:p14="http://schemas.microsoft.com/office/powerpoint/2010/main" val="18861056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184234"/>
            <a:ext cx="10515600" cy="1325563"/>
          </a:xfrm>
        </p:spPr>
        <p:txBody>
          <a:bodyPr>
            <a:noAutofit/>
          </a:bodyPr>
          <a:lstStyle/>
          <a:p>
            <a:r>
              <a:rPr lang="en-US" sz="2400" dirty="0"/>
              <a:t>John Clark is evaluating the weighted average cost of capital for a company. </a:t>
            </a:r>
            <a:br>
              <a:rPr lang="pl-PL" sz="2400" dirty="0"/>
            </a:br>
            <a:r>
              <a:rPr lang="en-US" sz="2400" dirty="0"/>
              <a:t>John has collected the following information regarding the company:</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3546997936"/>
              </p:ext>
            </p:extLst>
          </p:nvPr>
        </p:nvGraphicFramePr>
        <p:xfrm>
          <a:off x="838200" y="937228"/>
          <a:ext cx="9782366" cy="1283335"/>
        </p:xfrm>
        <a:graphic>
          <a:graphicData uri="http://schemas.openxmlformats.org/drawingml/2006/table">
            <a:tbl>
              <a:tblPr firstRow="1" firstCol="1" bandRow="1">
                <a:tableStyleId>{5C22544A-7EE6-4342-B048-85BDC9FD1C3A}</a:tableStyleId>
              </a:tblPr>
              <a:tblGrid>
                <a:gridCol w="5802238">
                  <a:extLst>
                    <a:ext uri="{9D8B030D-6E8A-4147-A177-3AD203B41FA5}">
                      <a16:colId xmlns:a16="http://schemas.microsoft.com/office/drawing/2014/main" val="20000"/>
                    </a:ext>
                  </a:extLst>
                </a:gridCol>
                <a:gridCol w="1683859">
                  <a:extLst>
                    <a:ext uri="{9D8B030D-6E8A-4147-A177-3AD203B41FA5}">
                      <a16:colId xmlns:a16="http://schemas.microsoft.com/office/drawing/2014/main" val="20001"/>
                    </a:ext>
                  </a:extLst>
                </a:gridCol>
                <a:gridCol w="2296269">
                  <a:extLst>
                    <a:ext uri="{9D8B030D-6E8A-4147-A177-3AD203B41FA5}">
                      <a16:colId xmlns:a16="http://schemas.microsoft.com/office/drawing/2014/main" val="20002"/>
                    </a:ext>
                  </a:extLst>
                </a:gridCol>
              </a:tblGrid>
              <a:tr h="147320">
                <a:tc>
                  <a:txBody>
                    <a:bodyPr/>
                    <a:lstStyle/>
                    <a:p>
                      <a:pPr marL="0" marR="0">
                        <a:lnSpc>
                          <a:spcPct val="107000"/>
                        </a:lnSpc>
                        <a:spcBef>
                          <a:spcPts val="0"/>
                        </a:spcBef>
                        <a:spcAft>
                          <a:spcPts val="0"/>
                        </a:spcAft>
                      </a:pPr>
                      <a:r>
                        <a:rPr lang="en-US" sz="700">
                          <a:effectLst/>
                        </a:rPr>
                        <a:t> </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Current year($)</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600">
                          <a:effectLst/>
                        </a:rPr>
                        <a:t>Forecasted next year($)</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142875">
                <a:tc>
                  <a:txBody>
                    <a:bodyPr/>
                    <a:lstStyle/>
                    <a:p>
                      <a:pPr marL="0" marR="0">
                        <a:lnSpc>
                          <a:spcPct val="107000"/>
                        </a:lnSpc>
                        <a:spcBef>
                          <a:spcPts val="0"/>
                        </a:spcBef>
                        <a:spcAft>
                          <a:spcPts val="0"/>
                        </a:spcAft>
                      </a:pPr>
                      <a:r>
                        <a:rPr lang="en-US" sz="1600">
                          <a:effectLst/>
                        </a:rPr>
                        <a:t>Book of value of debt</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150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150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135255">
                <a:tc>
                  <a:txBody>
                    <a:bodyPr/>
                    <a:lstStyle/>
                    <a:p>
                      <a:pPr marL="0" marR="0">
                        <a:lnSpc>
                          <a:spcPct val="107000"/>
                        </a:lnSpc>
                        <a:spcBef>
                          <a:spcPts val="0"/>
                        </a:spcBef>
                        <a:spcAft>
                          <a:spcPts val="0"/>
                        </a:spcAft>
                      </a:pPr>
                      <a:r>
                        <a:rPr lang="en-US" sz="1600">
                          <a:effectLst/>
                        </a:rPr>
                        <a:t>Market value of debt</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162</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nSpc>
                          <a:spcPct val="107000"/>
                        </a:lnSpc>
                        <a:spcBef>
                          <a:spcPts val="0"/>
                        </a:spcBef>
                        <a:spcAft>
                          <a:spcPts val="0"/>
                        </a:spcAft>
                      </a:pPr>
                      <a:r>
                        <a:rPr lang="en-US" sz="1600">
                          <a:effectLst/>
                        </a:rPr>
                        <a:t>178</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142875">
                <a:tc>
                  <a:txBody>
                    <a:bodyPr/>
                    <a:lstStyle/>
                    <a:p>
                      <a:pPr marL="0" marR="0">
                        <a:lnSpc>
                          <a:spcPct val="107000"/>
                        </a:lnSpc>
                        <a:spcBef>
                          <a:spcPts val="0"/>
                        </a:spcBef>
                        <a:spcAft>
                          <a:spcPts val="0"/>
                        </a:spcAft>
                      </a:pPr>
                      <a:r>
                        <a:rPr lang="en-US" sz="1600">
                          <a:effectLst/>
                        </a:rPr>
                        <a:t>Book value of shareholder's equity</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75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85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r h="151130">
                <a:tc>
                  <a:txBody>
                    <a:bodyPr/>
                    <a:lstStyle/>
                    <a:p>
                      <a:pPr marL="0" marR="0">
                        <a:lnSpc>
                          <a:spcPct val="107000"/>
                        </a:lnSpc>
                        <a:spcBef>
                          <a:spcPts val="0"/>
                        </a:spcBef>
                        <a:spcAft>
                          <a:spcPts val="0"/>
                        </a:spcAft>
                      </a:pPr>
                      <a:r>
                        <a:rPr lang="en-US" sz="1600">
                          <a:effectLst/>
                        </a:rPr>
                        <a:t>Market value of shareholder's equity</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600">
                          <a:effectLst/>
                        </a:rPr>
                        <a:t>262</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nSpc>
                          <a:spcPct val="107000"/>
                        </a:lnSpc>
                        <a:spcBef>
                          <a:spcPts val="0"/>
                        </a:spcBef>
                        <a:spcAft>
                          <a:spcPts val="0"/>
                        </a:spcAft>
                      </a:pPr>
                      <a:r>
                        <a:rPr lang="en-US" sz="1600" dirty="0">
                          <a:effectLst/>
                        </a:rPr>
                        <a:t>256</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4"/>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61</a:t>
            </a:fld>
            <a:endParaRPr lang="en-US"/>
          </a:p>
        </p:txBody>
      </p:sp>
      <p:sp>
        <p:nvSpPr>
          <p:cNvPr id="6" name="Prostokąt 5"/>
          <p:cNvSpPr/>
          <p:nvPr/>
        </p:nvSpPr>
        <p:spPr>
          <a:xfrm>
            <a:off x="1091184" y="2547692"/>
            <a:ext cx="9607296" cy="3785652"/>
          </a:xfrm>
          <a:prstGeom prst="rect">
            <a:avLst/>
          </a:prstGeom>
        </p:spPr>
        <p:txBody>
          <a:bodyPr wrap="square">
            <a:spAutoFit/>
          </a:bodyPr>
          <a:lstStyle/>
          <a:p>
            <a:pPr algn="just"/>
            <a:r>
              <a:rPr lang="en-US" sz="2000" dirty="0">
                <a:solidFill>
                  <a:srgbClr val="000000"/>
                </a:solidFill>
                <a:effectLst/>
                <a:latin typeface="Courier New" panose="02070309020205020404" pitchFamily="49" charset="0"/>
                <a:ea typeface="Courier New" panose="02070309020205020404" pitchFamily="49" charset="0"/>
              </a:rPr>
              <a:t>Which of the following combinations of the weight components should John use in determining WACC:</a:t>
            </a:r>
          </a:p>
          <a:p>
            <a:pPr>
              <a:tabLst>
                <a:tab pos="353695" algn="l"/>
              </a:tabLst>
            </a:pPr>
            <a:r>
              <a:rPr lang="en-US" sz="2000" dirty="0">
                <a:solidFill>
                  <a:srgbClr val="000000"/>
                </a:solidFill>
                <a:effectLst/>
                <a:latin typeface="Courier New" panose="02070309020205020404" pitchFamily="49" charset="0"/>
                <a:ea typeface="Courier New" panose="02070309020205020404" pitchFamily="49" charset="0"/>
              </a:rPr>
              <a:t>A.	</a:t>
            </a:r>
            <a:r>
              <a:rPr lang="en-US" sz="2000" dirty="0" err="1">
                <a:solidFill>
                  <a:srgbClr val="000000"/>
                </a:solidFill>
                <a:effectLst/>
                <a:latin typeface="Courier New" panose="02070309020205020404" pitchFamily="49" charset="0"/>
                <a:ea typeface="Courier New" panose="02070309020205020404" pitchFamily="49" charset="0"/>
              </a:rPr>
              <a:t>w</a:t>
            </a:r>
            <a:r>
              <a:rPr lang="en-US" sz="2000" baseline="-25000" dirty="0" err="1">
                <a:solidFill>
                  <a:srgbClr val="000000"/>
                </a:solidFill>
                <a:effectLst/>
                <a:latin typeface="Courier New" panose="02070309020205020404" pitchFamily="49" charset="0"/>
                <a:ea typeface="Courier New" panose="02070309020205020404" pitchFamily="49" charset="0"/>
              </a:rPr>
              <a:t>d</a:t>
            </a:r>
            <a:r>
              <a:rPr lang="en-US" sz="2000" dirty="0">
                <a:solidFill>
                  <a:srgbClr val="000000"/>
                </a:solidFill>
                <a:effectLst/>
                <a:latin typeface="Courier New" panose="02070309020205020404" pitchFamily="49" charset="0"/>
                <a:ea typeface="Courier New" panose="02070309020205020404" pitchFamily="49" charset="0"/>
              </a:rPr>
              <a:t> = 0.67; w</a:t>
            </a:r>
            <a:r>
              <a:rPr lang="en-US" sz="2000" baseline="-25000" dirty="0">
                <a:solidFill>
                  <a:srgbClr val="000000"/>
                </a:solidFill>
                <a:effectLst/>
                <a:latin typeface="Courier New" panose="02070309020205020404" pitchFamily="49" charset="0"/>
                <a:ea typeface="Courier New" panose="02070309020205020404" pitchFamily="49" charset="0"/>
              </a:rPr>
              <a:t>e</a:t>
            </a:r>
            <a:r>
              <a:rPr lang="en-US" sz="2000" dirty="0">
                <a:solidFill>
                  <a:srgbClr val="000000"/>
                </a:solidFill>
                <a:effectLst/>
                <a:latin typeface="Courier New" panose="02070309020205020404" pitchFamily="49" charset="0"/>
                <a:ea typeface="Courier New" panose="02070309020205020404" pitchFamily="49" charset="0"/>
              </a:rPr>
              <a:t> = 0.33.</a:t>
            </a:r>
          </a:p>
          <a:p>
            <a:pPr>
              <a:tabLst>
                <a:tab pos="353695" algn="l"/>
              </a:tabLst>
            </a:pPr>
            <a:r>
              <a:rPr lang="en-US" sz="2000" dirty="0">
                <a:solidFill>
                  <a:srgbClr val="000000"/>
                </a:solidFill>
                <a:effectLst/>
                <a:latin typeface="Courier New" panose="02070309020205020404" pitchFamily="49" charset="0"/>
                <a:ea typeface="Courier New" panose="02070309020205020404" pitchFamily="49" charset="0"/>
              </a:rPr>
              <a:t>B.	</a:t>
            </a:r>
            <a:r>
              <a:rPr lang="en-US" sz="2000" dirty="0" err="1">
                <a:solidFill>
                  <a:srgbClr val="000000"/>
                </a:solidFill>
                <a:effectLst/>
                <a:latin typeface="Courier New" panose="02070309020205020404" pitchFamily="49" charset="0"/>
                <a:ea typeface="Courier New" panose="02070309020205020404" pitchFamily="49" charset="0"/>
              </a:rPr>
              <a:t>w</a:t>
            </a:r>
            <a:r>
              <a:rPr lang="en-US" sz="2000" baseline="-25000" dirty="0" err="1">
                <a:solidFill>
                  <a:srgbClr val="000000"/>
                </a:solidFill>
                <a:effectLst/>
                <a:latin typeface="Courier New" panose="02070309020205020404" pitchFamily="49" charset="0"/>
                <a:ea typeface="Courier New" panose="02070309020205020404" pitchFamily="49" charset="0"/>
              </a:rPr>
              <a:t>d</a:t>
            </a:r>
            <a:r>
              <a:rPr lang="en-US" sz="2000" dirty="0">
                <a:solidFill>
                  <a:srgbClr val="000000"/>
                </a:solidFill>
                <a:effectLst/>
                <a:latin typeface="Courier New" panose="02070309020205020404" pitchFamily="49" charset="0"/>
                <a:ea typeface="Courier New" panose="02070309020205020404" pitchFamily="49" charset="0"/>
              </a:rPr>
              <a:t> = 0.64; w</a:t>
            </a:r>
            <a:r>
              <a:rPr lang="en-US" sz="2000" baseline="-25000" dirty="0">
                <a:solidFill>
                  <a:srgbClr val="000000"/>
                </a:solidFill>
                <a:effectLst/>
                <a:latin typeface="Courier New" panose="02070309020205020404" pitchFamily="49" charset="0"/>
                <a:ea typeface="Courier New" panose="02070309020205020404" pitchFamily="49" charset="0"/>
              </a:rPr>
              <a:t>e</a:t>
            </a:r>
            <a:r>
              <a:rPr lang="en-US" sz="2000" dirty="0">
                <a:solidFill>
                  <a:srgbClr val="000000"/>
                </a:solidFill>
                <a:effectLst/>
                <a:latin typeface="Courier New" panose="02070309020205020404" pitchFamily="49" charset="0"/>
                <a:ea typeface="Courier New" panose="02070309020205020404" pitchFamily="49" charset="0"/>
              </a:rPr>
              <a:t> = 0.36.</a:t>
            </a:r>
          </a:p>
          <a:p>
            <a:pPr marL="457200" indent="-457200">
              <a:buAutoNum type="alphaUcPeriod" startAt="3"/>
              <a:tabLst>
                <a:tab pos="353695" algn="l"/>
              </a:tabLst>
            </a:pPr>
            <a:r>
              <a:rPr lang="en-US" sz="2000" b="1" dirty="0" err="1">
                <a:solidFill>
                  <a:srgbClr val="FF0000"/>
                </a:solidFill>
                <a:effectLst/>
                <a:latin typeface="Courier New" panose="02070309020205020404" pitchFamily="49" charset="0"/>
                <a:ea typeface="Courier New" panose="02070309020205020404" pitchFamily="49" charset="0"/>
              </a:rPr>
              <a:t>w</a:t>
            </a:r>
            <a:r>
              <a:rPr lang="en-US" sz="2000" b="1" baseline="-25000" dirty="0" err="1">
                <a:solidFill>
                  <a:srgbClr val="FF0000"/>
                </a:solidFill>
                <a:effectLst/>
                <a:latin typeface="Courier New" panose="02070309020205020404" pitchFamily="49" charset="0"/>
                <a:ea typeface="Courier New" panose="02070309020205020404" pitchFamily="49" charset="0"/>
              </a:rPr>
              <a:t>d</a:t>
            </a:r>
            <a:r>
              <a:rPr lang="en-US" sz="2000" b="1" dirty="0">
                <a:solidFill>
                  <a:srgbClr val="FF0000"/>
                </a:solidFill>
                <a:effectLst/>
                <a:latin typeface="Courier New" panose="02070309020205020404" pitchFamily="49" charset="0"/>
                <a:ea typeface="Courier New" panose="02070309020205020404" pitchFamily="49" charset="0"/>
              </a:rPr>
              <a:t> = 0.41; w</a:t>
            </a:r>
            <a:r>
              <a:rPr lang="en-US" sz="2000" b="1" baseline="-25000" dirty="0">
                <a:solidFill>
                  <a:srgbClr val="FF0000"/>
                </a:solidFill>
                <a:effectLst/>
                <a:latin typeface="Courier New" panose="02070309020205020404" pitchFamily="49" charset="0"/>
                <a:ea typeface="Courier New" panose="02070309020205020404" pitchFamily="49" charset="0"/>
              </a:rPr>
              <a:t>e</a:t>
            </a:r>
            <a:r>
              <a:rPr lang="en-US" sz="2000" b="1" dirty="0">
                <a:solidFill>
                  <a:srgbClr val="FF0000"/>
                </a:solidFill>
                <a:effectLst/>
                <a:latin typeface="Courier New" panose="02070309020205020404" pitchFamily="49" charset="0"/>
                <a:ea typeface="Courier New" panose="02070309020205020404" pitchFamily="49" charset="0"/>
              </a:rPr>
              <a:t> = 0.59</a:t>
            </a:r>
            <a:r>
              <a:rPr lang="en-US" sz="2000" dirty="0">
                <a:solidFill>
                  <a:srgbClr val="000000"/>
                </a:solidFill>
                <a:effectLst/>
                <a:latin typeface="Courier New" panose="02070309020205020404" pitchFamily="49" charset="0"/>
                <a:ea typeface="Courier New" panose="02070309020205020404" pitchFamily="49" charset="0"/>
              </a:rPr>
              <a:t>.</a:t>
            </a:r>
            <a:endParaRPr lang="pl-PL" sz="2000" dirty="0">
              <a:solidFill>
                <a:srgbClr val="000000"/>
              </a:solidFill>
              <a:effectLst/>
              <a:latin typeface="Courier New" panose="02070309020205020404" pitchFamily="49" charset="0"/>
              <a:ea typeface="Courier New" panose="02070309020205020404" pitchFamily="49" charset="0"/>
            </a:endParaRPr>
          </a:p>
          <a:p>
            <a:pPr marL="457200" indent="-457200">
              <a:buAutoNum type="alphaUcPeriod" startAt="3"/>
              <a:tabLst>
                <a:tab pos="353695" algn="l"/>
              </a:tabLst>
            </a:pPr>
            <a:endParaRPr lang="pl-PL" sz="2000" dirty="0">
              <a:solidFill>
                <a:srgbClr val="000000"/>
              </a:solidFill>
              <a:latin typeface="Courier New" panose="02070309020205020404" pitchFamily="49" charset="0"/>
              <a:ea typeface="Courier New" panose="02070309020205020404" pitchFamily="49" charset="0"/>
            </a:endParaRPr>
          </a:p>
          <a:p>
            <a:r>
              <a:rPr lang="en-US" sz="2000" b="1" dirty="0" err="1">
                <a:solidFill>
                  <a:srgbClr val="FF0000"/>
                </a:solidFill>
              </a:rPr>
              <a:t>wd</a:t>
            </a:r>
            <a:r>
              <a:rPr lang="en-US" sz="2000" b="1" dirty="0">
                <a:solidFill>
                  <a:srgbClr val="FF0000"/>
                </a:solidFill>
              </a:rPr>
              <a:t> = $178/($178 + $256) = 0.41.</a:t>
            </a:r>
            <a:br>
              <a:rPr lang="en-US" sz="2000" b="1" dirty="0">
                <a:solidFill>
                  <a:srgbClr val="FF0000"/>
                </a:solidFill>
              </a:rPr>
            </a:br>
            <a:r>
              <a:rPr lang="en-US" sz="2000" b="1" dirty="0">
                <a:solidFill>
                  <a:srgbClr val="FF0000"/>
                </a:solidFill>
              </a:rPr>
              <a:t>we = $256/($178 + $256) = 0.59.</a:t>
            </a:r>
          </a:p>
          <a:p>
            <a:r>
              <a:rPr lang="en-US" sz="2000" b="1" dirty="0">
                <a:solidFill>
                  <a:srgbClr val="FF0000"/>
                </a:solidFill>
              </a:rPr>
              <a:t>Weights used in determining the cost of capital should be based on the capital structure that the company is likely to arrive at in the future. Hence, target capital structure should be used.</a:t>
            </a:r>
          </a:p>
          <a:p>
            <a:pPr>
              <a:tabLst>
                <a:tab pos="353695" algn="l"/>
              </a:tabLst>
            </a:pPr>
            <a:endParaRPr lang="en-US" sz="2000" dirty="0">
              <a:solidFill>
                <a:srgbClr val="00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19744352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a:t>3.	An optimal capital budget occurs when the marginal cost of capital:</a:t>
            </a:r>
          </a:p>
        </p:txBody>
      </p:sp>
      <p:sp>
        <p:nvSpPr>
          <p:cNvPr id="3" name="Symbol zastępczy zawartości 2"/>
          <p:cNvSpPr>
            <a:spLocks noGrp="1"/>
          </p:cNvSpPr>
          <p:nvPr>
            <p:ph idx="1"/>
          </p:nvPr>
        </p:nvSpPr>
        <p:spPr/>
        <p:txBody>
          <a:bodyPr/>
          <a:lstStyle/>
          <a:p>
            <a:pPr marL="0" indent="0">
              <a:buNone/>
            </a:pPr>
            <a:r>
              <a:rPr lang="en-US" dirty="0"/>
              <a:t>A.	is above the project's rate of return.</a:t>
            </a:r>
          </a:p>
          <a:p>
            <a:pPr marL="0" indent="0">
              <a:buNone/>
            </a:pPr>
            <a:r>
              <a:rPr lang="en-US" dirty="0"/>
              <a:t>B.	is below the investment opportunity schedule.</a:t>
            </a:r>
          </a:p>
          <a:p>
            <a:pPr marL="0" indent="0">
              <a:buNone/>
            </a:pPr>
            <a:r>
              <a:rPr lang="en-US" dirty="0"/>
              <a:t>C.	intersects the investment opportunity schedule.</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62</a:t>
            </a:fld>
            <a:endParaRPr lang="en-US"/>
          </a:p>
        </p:txBody>
      </p:sp>
    </p:spTree>
    <p:extLst>
      <p:ext uri="{BB962C8B-B14F-4D97-AF65-F5344CB8AC3E}">
        <p14:creationId xmlns:p14="http://schemas.microsoft.com/office/powerpoint/2010/main" val="27888806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a:t>3.	An optimal capital budget occurs when the marginal cost of capital:</a:t>
            </a:r>
          </a:p>
        </p:txBody>
      </p:sp>
      <p:sp>
        <p:nvSpPr>
          <p:cNvPr id="3" name="Symbol zastępczy zawartości 2"/>
          <p:cNvSpPr>
            <a:spLocks noGrp="1"/>
          </p:cNvSpPr>
          <p:nvPr>
            <p:ph idx="1"/>
          </p:nvPr>
        </p:nvSpPr>
        <p:spPr/>
        <p:txBody>
          <a:bodyPr/>
          <a:lstStyle/>
          <a:p>
            <a:pPr marL="0" indent="0">
              <a:buNone/>
            </a:pPr>
            <a:r>
              <a:rPr lang="en-US" dirty="0"/>
              <a:t>A.	is above the project's rate of return.</a:t>
            </a:r>
          </a:p>
          <a:p>
            <a:pPr marL="0" indent="0">
              <a:buNone/>
            </a:pPr>
            <a:r>
              <a:rPr lang="en-US" dirty="0"/>
              <a:t>B.	is below the investment opportunity schedule.</a:t>
            </a:r>
          </a:p>
          <a:p>
            <a:pPr marL="0" indent="0">
              <a:buNone/>
            </a:pPr>
            <a:r>
              <a:rPr lang="en-US" b="1" dirty="0">
                <a:solidFill>
                  <a:srgbClr val="FF0000"/>
                </a:solidFill>
              </a:rPr>
              <a:t>C.	intersects the investment opportunity schedule.</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63</a:t>
            </a:fld>
            <a:endParaRPr lang="en-US"/>
          </a:p>
        </p:txBody>
      </p:sp>
    </p:spTree>
    <p:extLst>
      <p:ext uri="{BB962C8B-B14F-4D97-AF65-F5344CB8AC3E}">
        <p14:creationId xmlns:p14="http://schemas.microsoft.com/office/powerpoint/2010/main" val="42515918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413586"/>
          </a:xfrm>
        </p:spPr>
        <p:txBody>
          <a:bodyPr>
            <a:normAutofit fontScale="90000"/>
          </a:bodyPr>
          <a:lstStyle/>
          <a:p>
            <a:r>
              <a:rPr lang="en-US" dirty="0"/>
              <a:t>4.	Which of the following is the least appropriate method for an external analyst to estimate a company’s cost of debt?</a:t>
            </a:r>
            <a:r>
              <a:rPr lang="pl-PL" dirty="0"/>
              <a:t> HINT: FOR DEBT NOT EQUITY</a:t>
            </a:r>
            <a:br>
              <a:rPr lang="en-US" dirty="0"/>
            </a:br>
            <a:endParaRPr lang="en-US" dirty="0"/>
          </a:p>
        </p:txBody>
      </p:sp>
      <p:sp>
        <p:nvSpPr>
          <p:cNvPr id="3" name="Symbol zastępczy zawartości 2"/>
          <p:cNvSpPr>
            <a:spLocks noGrp="1"/>
          </p:cNvSpPr>
          <p:nvPr>
            <p:ph idx="1"/>
          </p:nvPr>
        </p:nvSpPr>
        <p:spPr>
          <a:xfrm>
            <a:off x="838200" y="2867487"/>
            <a:ext cx="10515600" cy="3309476"/>
          </a:xfrm>
        </p:spPr>
        <p:txBody>
          <a:bodyPr/>
          <a:lstStyle/>
          <a:p>
            <a:pPr marL="0" indent="0">
              <a:buNone/>
            </a:pPr>
            <a:r>
              <a:rPr lang="en-US" dirty="0"/>
              <a:t>A.	Bond yield plus risk premium Approach.</a:t>
            </a:r>
          </a:p>
          <a:p>
            <a:pPr marL="0" indent="0">
              <a:buNone/>
            </a:pPr>
            <a:r>
              <a:rPr lang="en-US" dirty="0"/>
              <a:t>B.	Yield-to-Maturity Approach.</a:t>
            </a:r>
          </a:p>
          <a:p>
            <a:pPr marL="0" indent="0">
              <a:buNone/>
            </a:pPr>
            <a:r>
              <a:rPr lang="en-US" dirty="0"/>
              <a:t>C.	Debt Rating Approach.</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64</a:t>
            </a:fld>
            <a:endParaRPr lang="en-US"/>
          </a:p>
        </p:txBody>
      </p:sp>
    </p:spTree>
    <p:extLst>
      <p:ext uri="{BB962C8B-B14F-4D97-AF65-F5344CB8AC3E}">
        <p14:creationId xmlns:p14="http://schemas.microsoft.com/office/powerpoint/2010/main" val="27756406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4.	Which of the following is the least appropriate method for an external analyst to estimate a company’s cost of debt?</a:t>
            </a:r>
            <a:r>
              <a:rPr lang="pl-PL" dirty="0"/>
              <a:t> HINT: FOR DEBT</a:t>
            </a:r>
            <a:br>
              <a:rPr lang="en-US" dirty="0"/>
            </a:br>
            <a:endParaRPr lang="en-US" dirty="0"/>
          </a:p>
        </p:txBody>
      </p:sp>
      <p:sp>
        <p:nvSpPr>
          <p:cNvPr id="3" name="Symbol zastępczy zawartości 2"/>
          <p:cNvSpPr>
            <a:spLocks noGrp="1"/>
          </p:cNvSpPr>
          <p:nvPr>
            <p:ph idx="1"/>
          </p:nvPr>
        </p:nvSpPr>
        <p:spPr/>
        <p:txBody>
          <a:bodyPr/>
          <a:lstStyle/>
          <a:p>
            <a:pPr marL="0" indent="0">
              <a:buNone/>
            </a:pPr>
            <a:r>
              <a:rPr lang="en-US" b="1" dirty="0">
                <a:solidFill>
                  <a:srgbClr val="FF0000"/>
                </a:solidFill>
              </a:rPr>
              <a:t>A.	Bond yield plus risk premium Approach.</a:t>
            </a:r>
          </a:p>
          <a:p>
            <a:pPr marL="0" indent="0">
              <a:buNone/>
            </a:pPr>
            <a:r>
              <a:rPr lang="en-US" dirty="0"/>
              <a:t>B.	Yield-to-Maturity Approach.</a:t>
            </a:r>
          </a:p>
          <a:p>
            <a:pPr marL="0" indent="0">
              <a:buNone/>
            </a:pPr>
            <a:r>
              <a:rPr lang="en-US" dirty="0"/>
              <a:t>C.	Debt Rating Approach.</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65</a:t>
            </a:fld>
            <a:endParaRPr lang="en-US"/>
          </a:p>
        </p:txBody>
      </p:sp>
    </p:spTree>
    <p:extLst>
      <p:ext uri="{BB962C8B-B14F-4D97-AF65-F5344CB8AC3E}">
        <p14:creationId xmlns:p14="http://schemas.microsoft.com/office/powerpoint/2010/main" val="9477754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2800" dirty="0"/>
              <a:t>5.	Helios Industries has issued a seven-year maturity bond having a face value of $1,000 at $850. </a:t>
            </a:r>
            <a:br>
              <a:rPr lang="pl-PL" sz="2800" dirty="0"/>
            </a:br>
            <a:r>
              <a:rPr lang="en-US" sz="2800" dirty="0"/>
              <a:t>The bond pays a 10 percent semi-annual coupon. </a:t>
            </a:r>
            <a:br>
              <a:rPr lang="pl-PL" sz="2800" dirty="0"/>
            </a:br>
            <a:r>
              <a:rPr lang="en-US" sz="2800" dirty="0"/>
              <a:t>If Helios’s marginal tax rate is 35 percent, its after-tax cost of debt is closest to:</a:t>
            </a:r>
          </a:p>
        </p:txBody>
      </p:sp>
      <p:sp>
        <p:nvSpPr>
          <p:cNvPr id="3" name="Symbol zastępczy zawartości 2"/>
          <p:cNvSpPr>
            <a:spLocks noGrp="1"/>
          </p:cNvSpPr>
          <p:nvPr>
            <p:ph idx="1"/>
          </p:nvPr>
        </p:nvSpPr>
        <p:spPr>
          <a:xfrm>
            <a:off x="838200" y="2761487"/>
            <a:ext cx="10515600" cy="3415475"/>
          </a:xfrm>
        </p:spPr>
        <p:txBody>
          <a:bodyPr/>
          <a:lstStyle/>
          <a:p>
            <a:pPr marL="0" indent="0">
              <a:buNone/>
            </a:pPr>
            <a:r>
              <a:rPr lang="pl-PL" dirty="0"/>
              <a:t>A</a:t>
            </a:r>
            <a:r>
              <a:rPr lang="en-US" dirty="0"/>
              <a:t>.	8.4 percent</a:t>
            </a:r>
          </a:p>
          <a:p>
            <a:pPr marL="0" indent="0">
              <a:buNone/>
            </a:pPr>
            <a:r>
              <a:rPr lang="en-US" dirty="0"/>
              <a:t>B.	8.9 percent</a:t>
            </a:r>
          </a:p>
          <a:p>
            <a:pPr marL="0" indent="0">
              <a:buNone/>
            </a:pPr>
            <a:r>
              <a:rPr lang="en-US" dirty="0"/>
              <a:t>C.	8.7 percent</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66</a:t>
            </a:fld>
            <a:endParaRPr lang="en-US"/>
          </a:p>
        </p:txBody>
      </p:sp>
    </p:spTree>
    <p:extLst>
      <p:ext uri="{BB962C8B-B14F-4D97-AF65-F5344CB8AC3E}">
        <p14:creationId xmlns:p14="http://schemas.microsoft.com/office/powerpoint/2010/main" val="31165251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2800" dirty="0"/>
              <a:t>5.	Helios Industries has issued a seven-year maturity bond having a face value of $1,000 at $850. </a:t>
            </a:r>
            <a:br>
              <a:rPr lang="pl-PL" sz="2800" dirty="0"/>
            </a:br>
            <a:r>
              <a:rPr lang="en-US" sz="2800" dirty="0"/>
              <a:t>The bond pays a 10 percent semi-annual coupon. </a:t>
            </a:r>
            <a:br>
              <a:rPr lang="pl-PL" sz="2800" dirty="0"/>
            </a:br>
            <a:r>
              <a:rPr lang="en-US" sz="2800" dirty="0"/>
              <a:t>If Helios’s marginal tax rate is 35 percent, its after-tax cost of debt is closest to:</a:t>
            </a:r>
          </a:p>
        </p:txBody>
      </p:sp>
      <p:sp>
        <p:nvSpPr>
          <p:cNvPr id="3" name="Symbol zastępczy zawartości 2"/>
          <p:cNvSpPr>
            <a:spLocks noGrp="1"/>
          </p:cNvSpPr>
          <p:nvPr>
            <p:ph idx="1"/>
          </p:nvPr>
        </p:nvSpPr>
        <p:spPr>
          <a:xfrm>
            <a:off x="838200" y="2282825"/>
            <a:ext cx="10515600" cy="4351338"/>
          </a:xfrm>
        </p:spPr>
        <p:txBody>
          <a:bodyPr>
            <a:normAutofit lnSpcReduction="10000"/>
          </a:bodyPr>
          <a:lstStyle/>
          <a:p>
            <a:pPr marL="0" indent="0">
              <a:buNone/>
            </a:pPr>
            <a:r>
              <a:rPr lang="en-US" dirty="0"/>
              <a:t>A.	8.4 percent</a:t>
            </a:r>
          </a:p>
          <a:p>
            <a:pPr marL="0" indent="0">
              <a:buNone/>
            </a:pPr>
            <a:r>
              <a:rPr lang="en-US" dirty="0"/>
              <a:t>B.	8.9 percent</a:t>
            </a:r>
          </a:p>
          <a:p>
            <a:pPr marL="514350" indent="-514350">
              <a:buAutoNum type="alphaUcPeriod" startAt="3"/>
            </a:pPr>
            <a:r>
              <a:rPr lang="en-US" b="1" dirty="0">
                <a:solidFill>
                  <a:srgbClr val="FF0000"/>
                </a:solidFill>
              </a:rPr>
              <a:t>8.7 percent</a:t>
            </a:r>
            <a:endParaRPr lang="pl-PL" b="1" dirty="0">
              <a:solidFill>
                <a:srgbClr val="FF0000"/>
              </a:solidFill>
            </a:endParaRPr>
          </a:p>
          <a:p>
            <a:pPr marL="514350" indent="-514350">
              <a:buAutoNum type="alphaUcPeriod" startAt="3"/>
            </a:pPr>
            <a:endParaRPr lang="pl-PL" b="1" dirty="0">
              <a:solidFill>
                <a:srgbClr val="FF0000"/>
              </a:solidFill>
            </a:endParaRPr>
          </a:p>
          <a:p>
            <a:r>
              <a:rPr lang="en-US" b="1" dirty="0">
                <a:solidFill>
                  <a:srgbClr val="FF0000"/>
                </a:solidFill>
              </a:rPr>
              <a:t>Solve for </a:t>
            </a:r>
            <a:r>
              <a:rPr lang="en-US" b="1" dirty="0" err="1">
                <a:solidFill>
                  <a:srgbClr val="FF0000"/>
                </a:solidFill>
              </a:rPr>
              <a:t>i</a:t>
            </a:r>
            <a:r>
              <a:rPr lang="en-US" b="1" dirty="0">
                <a:solidFill>
                  <a:srgbClr val="FF0000"/>
                </a:solidFill>
              </a:rPr>
              <a:t>.</a:t>
            </a:r>
          </a:p>
          <a:p>
            <a:r>
              <a:rPr lang="en-US" b="1" dirty="0">
                <a:solidFill>
                  <a:srgbClr val="FF0000"/>
                </a:solidFill>
              </a:rPr>
              <a:t>FV = $ 1,000; PMT = $50; N = 14; PV = -$850</a:t>
            </a:r>
            <a:br>
              <a:rPr lang="en-US" b="1" dirty="0">
                <a:solidFill>
                  <a:srgbClr val="FF0000"/>
                </a:solidFill>
              </a:rPr>
            </a:br>
            <a:r>
              <a:rPr lang="en-US" b="1" dirty="0">
                <a:solidFill>
                  <a:srgbClr val="FF0000"/>
                </a:solidFill>
              </a:rPr>
              <a:t>The six month yield is 6.68%.</a:t>
            </a:r>
          </a:p>
          <a:p>
            <a:r>
              <a:rPr lang="en-US" b="1" dirty="0">
                <a:solidFill>
                  <a:srgbClr val="FF0000"/>
                </a:solidFill>
              </a:rPr>
              <a:t>YTM = 6.68% * 2 = 13.36%</a:t>
            </a:r>
          </a:p>
          <a:p>
            <a:r>
              <a:rPr lang="en-US" b="1" dirty="0" err="1">
                <a:solidFill>
                  <a:srgbClr val="FF0000"/>
                </a:solidFill>
              </a:rPr>
              <a:t>r</a:t>
            </a:r>
            <a:r>
              <a:rPr lang="en-US" b="1" baseline="-25000" dirty="0" err="1">
                <a:solidFill>
                  <a:srgbClr val="FF0000"/>
                </a:solidFill>
              </a:rPr>
              <a:t>d</a:t>
            </a:r>
            <a:r>
              <a:rPr lang="en-US" b="1" dirty="0">
                <a:solidFill>
                  <a:srgbClr val="FF0000"/>
                </a:solidFill>
              </a:rPr>
              <a:t>( 1 - t) = 13.36% (1 - 0.35) = 8.68%</a:t>
            </a:r>
          </a:p>
          <a:p>
            <a:pPr marL="514350" indent="-514350">
              <a:buAutoNum type="alphaUcPeriod" startAt="3"/>
            </a:pPr>
            <a:endParaRPr lang="en-US" b="1" dirty="0">
              <a:solidFill>
                <a:srgbClr val="FF0000"/>
              </a:solidFill>
            </a:endParaRPr>
          </a:p>
        </p:txBody>
      </p:sp>
      <p:sp>
        <p:nvSpPr>
          <p:cNvPr id="4" name="Symbol zastępczy numeru slajdu 3"/>
          <p:cNvSpPr>
            <a:spLocks noGrp="1"/>
          </p:cNvSpPr>
          <p:nvPr>
            <p:ph type="sldNum" sz="quarter" idx="12"/>
          </p:nvPr>
        </p:nvSpPr>
        <p:spPr/>
        <p:txBody>
          <a:bodyPr/>
          <a:lstStyle/>
          <a:p>
            <a:fld id="{CAE4EF79-C2F8-4C97-AA5A-AB76D3E26491}" type="slidenum">
              <a:rPr lang="en-US" smtClean="0"/>
              <a:t>67</a:t>
            </a:fld>
            <a:endParaRPr lang="en-US"/>
          </a:p>
        </p:txBody>
      </p:sp>
    </p:spTree>
    <p:extLst>
      <p:ext uri="{BB962C8B-B14F-4D97-AF65-F5344CB8AC3E}">
        <p14:creationId xmlns:p14="http://schemas.microsoft.com/office/powerpoint/2010/main" val="10865980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2890139"/>
          </a:xfrm>
        </p:spPr>
        <p:txBody>
          <a:bodyPr>
            <a:normAutofit fontScale="90000"/>
          </a:bodyPr>
          <a:lstStyle/>
          <a:p>
            <a:r>
              <a:rPr lang="en-US" sz="3600" dirty="0"/>
              <a:t>6.	Crayon Corporation issued a fixed-rate perpetual preferred stock having a dividend of $2 per share. </a:t>
            </a:r>
            <a:br>
              <a:rPr lang="pl-PL" sz="3600" dirty="0"/>
            </a:br>
            <a:r>
              <a:rPr lang="en-US" sz="3600" dirty="0"/>
              <a:t>The stock was issued at $40 per share. </a:t>
            </a:r>
            <a:br>
              <a:rPr lang="pl-PL" sz="3600" dirty="0"/>
            </a:br>
            <a:r>
              <a:rPr lang="en-US" sz="3600" dirty="0"/>
              <a:t>If the company would decide to issue preferred stock today, the yield would be 6 percent </a:t>
            </a:r>
            <a:br>
              <a:rPr lang="pl-PL" sz="3600" dirty="0"/>
            </a:br>
            <a:r>
              <a:rPr lang="en-US" sz="3600" dirty="0"/>
              <a:t>The stock's current value is:</a:t>
            </a:r>
          </a:p>
        </p:txBody>
      </p:sp>
      <p:sp>
        <p:nvSpPr>
          <p:cNvPr id="3" name="Symbol zastępczy zawartości 2"/>
          <p:cNvSpPr>
            <a:spLocks noGrp="1"/>
          </p:cNvSpPr>
          <p:nvPr>
            <p:ph idx="1"/>
          </p:nvPr>
        </p:nvSpPr>
        <p:spPr>
          <a:xfrm>
            <a:off x="838200" y="3182111"/>
            <a:ext cx="10515600" cy="2994851"/>
          </a:xfrm>
        </p:spPr>
        <p:txBody>
          <a:bodyPr/>
          <a:lstStyle/>
          <a:p>
            <a:pPr marL="0" indent="0">
              <a:buNone/>
            </a:pPr>
            <a:r>
              <a:rPr lang="en-US" dirty="0"/>
              <a:t>A.	$40.00.</a:t>
            </a:r>
          </a:p>
          <a:p>
            <a:pPr marL="0" indent="0">
              <a:buNone/>
            </a:pPr>
            <a:r>
              <a:rPr lang="en-US" dirty="0"/>
              <a:t>B.	$33.33.</a:t>
            </a:r>
          </a:p>
          <a:p>
            <a:pPr marL="0" indent="0">
              <a:buNone/>
            </a:pPr>
            <a:r>
              <a:rPr lang="en-US" dirty="0"/>
              <a:t>C.	$28.50.</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68</a:t>
            </a:fld>
            <a:endParaRPr lang="en-US"/>
          </a:p>
        </p:txBody>
      </p:sp>
    </p:spTree>
    <p:extLst>
      <p:ext uri="{BB962C8B-B14F-4D97-AF65-F5344CB8AC3E}">
        <p14:creationId xmlns:p14="http://schemas.microsoft.com/office/powerpoint/2010/main" val="25152402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2890139"/>
          </a:xfrm>
        </p:spPr>
        <p:txBody>
          <a:bodyPr>
            <a:normAutofit fontScale="90000"/>
          </a:bodyPr>
          <a:lstStyle/>
          <a:p>
            <a:r>
              <a:rPr lang="en-US" sz="3600" dirty="0"/>
              <a:t>6.	Crayon Corporation issued a fixed-rate perpetual preferred stock having a dividend of $2 per share. </a:t>
            </a:r>
            <a:br>
              <a:rPr lang="pl-PL" sz="3600" dirty="0"/>
            </a:br>
            <a:r>
              <a:rPr lang="en-US" sz="3600" dirty="0"/>
              <a:t>The stock was issued at $40 per share. </a:t>
            </a:r>
            <a:br>
              <a:rPr lang="pl-PL" sz="3600" dirty="0"/>
            </a:br>
            <a:r>
              <a:rPr lang="en-US" sz="3600" dirty="0"/>
              <a:t>If the company would decide to issue preferred stock today, the yield would be 6 percent </a:t>
            </a:r>
            <a:br>
              <a:rPr lang="pl-PL" sz="3600" dirty="0"/>
            </a:br>
            <a:r>
              <a:rPr lang="en-US" sz="3600" dirty="0"/>
              <a:t>The stock's current value is:</a:t>
            </a:r>
          </a:p>
        </p:txBody>
      </p:sp>
      <p:sp>
        <p:nvSpPr>
          <p:cNvPr id="3" name="Symbol zastępczy zawartości 2"/>
          <p:cNvSpPr>
            <a:spLocks noGrp="1"/>
          </p:cNvSpPr>
          <p:nvPr>
            <p:ph idx="1"/>
          </p:nvPr>
        </p:nvSpPr>
        <p:spPr>
          <a:xfrm>
            <a:off x="838200" y="3182111"/>
            <a:ext cx="10515600" cy="2994851"/>
          </a:xfrm>
        </p:spPr>
        <p:txBody>
          <a:bodyPr/>
          <a:lstStyle/>
          <a:p>
            <a:pPr marL="0" indent="0">
              <a:buNone/>
            </a:pPr>
            <a:r>
              <a:rPr lang="en-US" dirty="0"/>
              <a:t>A.	$40.00.</a:t>
            </a:r>
          </a:p>
          <a:p>
            <a:pPr marL="0" indent="0">
              <a:buNone/>
            </a:pPr>
            <a:r>
              <a:rPr lang="en-US" b="1" dirty="0">
                <a:solidFill>
                  <a:srgbClr val="FF0000"/>
                </a:solidFill>
              </a:rPr>
              <a:t>B.	$33.33.</a:t>
            </a:r>
          </a:p>
          <a:p>
            <a:pPr marL="0" indent="0">
              <a:buNone/>
            </a:pPr>
            <a:r>
              <a:rPr lang="en-US" dirty="0"/>
              <a:t>C.	$28.50.</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69</a:t>
            </a:fld>
            <a:endParaRPr lang="en-US"/>
          </a:p>
        </p:txBody>
      </p:sp>
      <p:pic>
        <p:nvPicPr>
          <p:cNvPr id="5" name="Obraz 4"/>
          <p:cNvPicPr/>
          <p:nvPr/>
        </p:nvPicPr>
        <p:blipFill rotWithShape="1">
          <a:blip r:embed="rId2"/>
          <a:srcRect l="39884" t="71797" r="43744" b="24071"/>
          <a:stretch/>
        </p:blipFill>
        <p:spPr bwMode="auto">
          <a:xfrm>
            <a:off x="1832610" y="4971542"/>
            <a:ext cx="7411974" cy="104997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88596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273685"/>
            <a:ext cx="10515600" cy="668147"/>
          </a:xfrm>
        </p:spPr>
        <p:txBody>
          <a:bodyPr>
            <a:normAutofit fontScale="90000"/>
          </a:bodyPr>
          <a:lstStyle/>
          <a:p>
            <a:pPr algn="ctr"/>
            <a:r>
              <a:rPr lang="en-US" dirty="0"/>
              <a:t>Taxes and the Cost of Capital</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829278916"/>
              </p:ext>
            </p:extLst>
          </p:nvPr>
        </p:nvGraphicFramePr>
        <p:xfrm>
          <a:off x="929640" y="1151922"/>
          <a:ext cx="9904414" cy="2314642"/>
        </p:xfrm>
        <a:graphic>
          <a:graphicData uri="http://schemas.openxmlformats.org/drawingml/2006/table">
            <a:tbl>
              <a:tblPr firstRow="1" firstCol="1" bandRow="1">
                <a:tableStyleId>{5C22544A-7EE6-4342-B048-85BDC9FD1C3A}</a:tableStyleId>
              </a:tblPr>
              <a:tblGrid>
                <a:gridCol w="3153639">
                  <a:extLst>
                    <a:ext uri="{9D8B030D-6E8A-4147-A177-3AD203B41FA5}">
                      <a16:colId xmlns:a16="http://schemas.microsoft.com/office/drawing/2014/main" val="20000"/>
                    </a:ext>
                  </a:extLst>
                </a:gridCol>
                <a:gridCol w="2106067">
                  <a:extLst>
                    <a:ext uri="{9D8B030D-6E8A-4147-A177-3AD203B41FA5}">
                      <a16:colId xmlns:a16="http://schemas.microsoft.com/office/drawing/2014/main" val="20001"/>
                    </a:ext>
                  </a:extLst>
                </a:gridCol>
                <a:gridCol w="2867441">
                  <a:extLst>
                    <a:ext uri="{9D8B030D-6E8A-4147-A177-3AD203B41FA5}">
                      <a16:colId xmlns:a16="http://schemas.microsoft.com/office/drawing/2014/main" val="20002"/>
                    </a:ext>
                  </a:extLst>
                </a:gridCol>
                <a:gridCol w="1777267">
                  <a:extLst>
                    <a:ext uri="{9D8B030D-6E8A-4147-A177-3AD203B41FA5}">
                      <a16:colId xmlns:a16="http://schemas.microsoft.com/office/drawing/2014/main" val="20003"/>
                    </a:ext>
                  </a:extLst>
                </a:gridCol>
              </a:tblGrid>
              <a:tr h="489979">
                <a:tc gridSpan="2">
                  <a:txBody>
                    <a:bodyPr/>
                    <a:lstStyle/>
                    <a:p>
                      <a:pPr marL="0" marR="0">
                        <a:lnSpc>
                          <a:spcPct val="107000"/>
                        </a:lnSpc>
                        <a:spcBef>
                          <a:spcPts val="0"/>
                        </a:spcBef>
                        <a:spcAft>
                          <a:spcPts val="0"/>
                        </a:spcAft>
                      </a:pPr>
                      <a:r>
                        <a:rPr lang="en-GB" sz="1800" dirty="0">
                          <a:effectLst/>
                        </a:rPr>
                        <a:t>Calculation of net income assuming interest is tax-deductible</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hMerge="1">
                  <a:txBody>
                    <a:bodyPr/>
                    <a:lstStyle/>
                    <a:p>
                      <a:endParaRPr lang="en-US"/>
                    </a:p>
                  </a:txBody>
                  <a:tcPr/>
                </a:tc>
                <a:tc gridSpan="2">
                  <a:txBody>
                    <a:bodyPr/>
                    <a:lstStyle/>
                    <a:p>
                      <a:pPr marL="0" marR="0">
                        <a:lnSpc>
                          <a:spcPct val="107000"/>
                        </a:lnSpc>
                        <a:spcBef>
                          <a:spcPts val="0"/>
                        </a:spcBef>
                        <a:spcAft>
                          <a:spcPts val="0"/>
                        </a:spcAft>
                      </a:pPr>
                      <a:r>
                        <a:rPr lang="en-GB" sz="1800">
                          <a:effectLst/>
                        </a:rPr>
                        <a:t>Calculation of net income assuming interest is not tax-deductible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hMerge="1">
                  <a:txBody>
                    <a:bodyPr/>
                    <a:lstStyle/>
                    <a:p>
                      <a:endParaRPr lang="en-US"/>
                    </a:p>
                  </a:txBody>
                  <a:tcPr/>
                </a:tc>
                <a:extLst>
                  <a:ext uri="{0D108BD9-81ED-4DB2-BD59-A6C34878D82A}">
                    <a16:rowId xmlns:a16="http://schemas.microsoft.com/office/drawing/2014/main" val="10000"/>
                  </a:ext>
                </a:extLst>
              </a:tr>
              <a:tr h="242986">
                <a:tc>
                  <a:txBody>
                    <a:bodyPr/>
                    <a:lstStyle/>
                    <a:p>
                      <a:pPr marL="0" marR="0">
                        <a:lnSpc>
                          <a:spcPct val="107000"/>
                        </a:lnSpc>
                        <a:spcBef>
                          <a:spcPts val="0"/>
                        </a:spcBef>
                        <a:spcAft>
                          <a:spcPts val="0"/>
                        </a:spcAft>
                      </a:pPr>
                      <a:r>
                        <a:rPr lang="pl-PL" sz="1800">
                          <a:effectLst/>
                        </a:rPr>
                        <a:t>Revenue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100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nSpc>
                          <a:spcPct val="107000"/>
                        </a:lnSpc>
                        <a:spcBef>
                          <a:spcPts val="0"/>
                        </a:spcBef>
                        <a:spcAft>
                          <a:spcPts val="0"/>
                        </a:spcAft>
                      </a:pPr>
                      <a:r>
                        <a:rPr lang="pl-PL" sz="1800">
                          <a:effectLst/>
                        </a:rPr>
                        <a:t>Revenue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100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extLst>
                  <a:ext uri="{0D108BD9-81ED-4DB2-BD59-A6C34878D82A}">
                    <a16:rowId xmlns:a16="http://schemas.microsoft.com/office/drawing/2014/main" val="10001"/>
                  </a:ext>
                </a:extLst>
              </a:tr>
              <a:tr h="242986">
                <a:tc>
                  <a:txBody>
                    <a:bodyPr/>
                    <a:lstStyle/>
                    <a:p>
                      <a:pPr marL="0" marR="0">
                        <a:lnSpc>
                          <a:spcPct val="107000"/>
                        </a:lnSpc>
                        <a:spcBef>
                          <a:spcPts val="0"/>
                        </a:spcBef>
                        <a:spcAft>
                          <a:spcPts val="0"/>
                        </a:spcAft>
                      </a:pPr>
                      <a:r>
                        <a:rPr lang="pl-PL" sz="1800">
                          <a:effectLst/>
                        </a:rPr>
                        <a:t>Operating Expenses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50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nSpc>
                          <a:spcPct val="107000"/>
                        </a:lnSpc>
                        <a:spcBef>
                          <a:spcPts val="0"/>
                        </a:spcBef>
                        <a:spcAft>
                          <a:spcPts val="0"/>
                        </a:spcAft>
                      </a:pPr>
                      <a:r>
                        <a:rPr lang="pl-PL" sz="1800">
                          <a:effectLst/>
                        </a:rPr>
                        <a:t>Operating Expenses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50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extLst>
                  <a:ext uri="{0D108BD9-81ED-4DB2-BD59-A6C34878D82A}">
                    <a16:rowId xmlns:a16="http://schemas.microsoft.com/office/drawing/2014/main" val="10002"/>
                  </a:ext>
                </a:extLst>
              </a:tr>
              <a:tr h="242986">
                <a:tc>
                  <a:txBody>
                    <a:bodyPr/>
                    <a:lstStyle/>
                    <a:p>
                      <a:pPr marL="0" marR="0">
                        <a:lnSpc>
                          <a:spcPct val="107000"/>
                        </a:lnSpc>
                        <a:spcBef>
                          <a:spcPts val="0"/>
                        </a:spcBef>
                        <a:spcAft>
                          <a:spcPts val="0"/>
                        </a:spcAft>
                      </a:pPr>
                      <a:r>
                        <a:rPr lang="pl-PL" sz="1800">
                          <a:effectLst/>
                        </a:rPr>
                        <a:t>Interest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10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nSpc>
                          <a:spcPct val="107000"/>
                        </a:lnSpc>
                        <a:spcBef>
                          <a:spcPts val="0"/>
                        </a:spcBef>
                        <a:spcAft>
                          <a:spcPts val="0"/>
                        </a:spcAft>
                      </a:pPr>
                      <a:r>
                        <a:rPr lang="pl-PL" sz="1800">
                          <a:effectLst/>
                        </a:rPr>
                        <a:t>EBT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50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extLst>
                  <a:ext uri="{0D108BD9-81ED-4DB2-BD59-A6C34878D82A}">
                    <a16:rowId xmlns:a16="http://schemas.microsoft.com/office/drawing/2014/main" val="10003"/>
                  </a:ext>
                </a:extLst>
              </a:tr>
              <a:tr h="242986">
                <a:tc>
                  <a:txBody>
                    <a:bodyPr/>
                    <a:lstStyle/>
                    <a:p>
                      <a:pPr marL="0" marR="0">
                        <a:lnSpc>
                          <a:spcPct val="107000"/>
                        </a:lnSpc>
                        <a:spcBef>
                          <a:spcPts val="0"/>
                        </a:spcBef>
                        <a:spcAft>
                          <a:spcPts val="0"/>
                        </a:spcAft>
                      </a:pPr>
                      <a:r>
                        <a:rPr lang="pl-PL" sz="1800">
                          <a:effectLst/>
                        </a:rPr>
                        <a:t>EBT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40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nSpc>
                          <a:spcPct val="107000"/>
                        </a:lnSpc>
                        <a:spcBef>
                          <a:spcPts val="0"/>
                        </a:spcBef>
                        <a:spcAft>
                          <a:spcPts val="0"/>
                        </a:spcAft>
                      </a:pPr>
                      <a:r>
                        <a:rPr lang="pl-PL" sz="1800">
                          <a:effectLst/>
                        </a:rPr>
                        <a:t>Tax expense (40%)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20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extLst>
                  <a:ext uri="{0D108BD9-81ED-4DB2-BD59-A6C34878D82A}">
                    <a16:rowId xmlns:a16="http://schemas.microsoft.com/office/drawing/2014/main" val="10004"/>
                  </a:ext>
                </a:extLst>
              </a:tr>
              <a:tr h="242986">
                <a:tc>
                  <a:txBody>
                    <a:bodyPr/>
                    <a:lstStyle/>
                    <a:p>
                      <a:pPr marL="0" marR="0">
                        <a:lnSpc>
                          <a:spcPct val="107000"/>
                        </a:lnSpc>
                        <a:spcBef>
                          <a:spcPts val="0"/>
                        </a:spcBef>
                        <a:spcAft>
                          <a:spcPts val="0"/>
                        </a:spcAft>
                      </a:pPr>
                      <a:r>
                        <a:rPr lang="pl-PL" sz="1800">
                          <a:effectLst/>
                        </a:rPr>
                        <a:t>Tax Expense (40%)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16</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nSpc>
                          <a:spcPct val="107000"/>
                        </a:lnSpc>
                        <a:spcBef>
                          <a:spcPts val="0"/>
                        </a:spcBef>
                        <a:spcAft>
                          <a:spcPts val="0"/>
                        </a:spcAft>
                      </a:pPr>
                      <a:r>
                        <a:rPr lang="pl-PL" sz="1800">
                          <a:effectLst/>
                        </a:rPr>
                        <a:t>Interest Expense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10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5"/>
                  </a:ext>
                </a:extLst>
              </a:tr>
              <a:tr h="242986">
                <a:tc>
                  <a:txBody>
                    <a:bodyPr/>
                    <a:lstStyle/>
                    <a:p>
                      <a:pPr marL="0" marR="0">
                        <a:lnSpc>
                          <a:spcPct val="107000"/>
                        </a:lnSpc>
                        <a:spcBef>
                          <a:spcPts val="0"/>
                        </a:spcBef>
                        <a:spcAft>
                          <a:spcPts val="0"/>
                        </a:spcAft>
                      </a:pPr>
                      <a:r>
                        <a:rPr lang="pl-PL" sz="1800">
                          <a:effectLst/>
                        </a:rPr>
                        <a:t>Net Income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a:effectLst/>
                        </a:rPr>
                        <a:t>24</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nSpc>
                          <a:spcPct val="107000"/>
                        </a:lnSpc>
                        <a:spcBef>
                          <a:spcPts val="0"/>
                        </a:spcBef>
                        <a:spcAft>
                          <a:spcPts val="0"/>
                        </a:spcAft>
                      </a:pPr>
                      <a:r>
                        <a:rPr lang="pl-PL" sz="1800">
                          <a:effectLst/>
                        </a:rPr>
                        <a:t>Net Income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800" dirty="0">
                          <a:effectLst/>
                        </a:rPr>
                        <a:t>20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6"/>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7</a:t>
            </a:fld>
            <a:endParaRPr lang="en-US"/>
          </a:p>
        </p:txBody>
      </p:sp>
      <p:sp>
        <p:nvSpPr>
          <p:cNvPr id="6" name="Prostokąt 5"/>
          <p:cNvSpPr/>
          <p:nvPr/>
        </p:nvSpPr>
        <p:spPr>
          <a:xfrm>
            <a:off x="838200" y="4210261"/>
            <a:ext cx="9794686" cy="830997"/>
          </a:xfrm>
          <a:prstGeom prst="rect">
            <a:avLst/>
          </a:prstGeom>
        </p:spPr>
        <p:txBody>
          <a:bodyPr wrap="square">
            <a:spAutoFit/>
          </a:bodyPr>
          <a:lstStyle/>
          <a:p>
            <a:r>
              <a:rPr lang="en-US" sz="2400" b="1" dirty="0">
                <a:solidFill>
                  <a:srgbClr val="000000"/>
                </a:solidFill>
                <a:effectLst/>
                <a:latin typeface="Courier New" panose="02070309020205020404" pitchFamily="49" charset="0"/>
                <a:ea typeface="Courier New" panose="02070309020205020404" pitchFamily="49" charset="0"/>
              </a:rPr>
              <a:t>After-tax cost of debt = Before-tax cost of debt x (1 - tax rate)</a:t>
            </a:r>
          </a:p>
        </p:txBody>
      </p:sp>
    </p:spTree>
    <p:extLst>
      <p:ext uri="{BB962C8B-B14F-4D97-AF65-F5344CB8AC3E}">
        <p14:creationId xmlns:p14="http://schemas.microsoft.com/office/powerpoint/2010/main" val="7266938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7.	Which of the following is the least appropriate method for an external analyst to estimate a company's cost of equity?</a:t>
            </a:r>
            <a:r>
              <a:rPr lang="pl-PL" dirty="0"/>
              <a:t> HINT: </a:t>
            </a:r>
            <a:r>
              <a:rPr lang="pl-PL" dirty="0" err="1"/>
              <a:t>method</a:t>
            </a:r>
            <a:r>
              <a:rPr lang="pl-PL" dirty="0"/>
              <a:t> for EQUITY NOT DEBT</a:t>
            </a:r>
            <a:endParaRPr lang="en-US" dirty="0"/>
          </a:p>
        </p:txBody>
      </p:sp>
      <p:sp>
        <p:nvSpPr>
          <p:cNvPr id="3" name="Symbol zastępczy zawartości 2"/>
          <p:cNvSpPr>
            <a:spLocks noGrp="1"/>
          </p:cNvSpPr>
          <p:nvPr>
            <p:ph idx="1"/>
          </p:nvPr>
        </p:nvSpPr>
        <p:spPr>
          <a:xfrm>
            <a:off x="838200" y="2908701"/>
            <a:ext cx="10515600" cy="2515556"/>
          </a:xfrm>
        </p:spPr>
        <p:txBody>
          <a:bodyPr/>
          <a:lstStyle/>
          <a:p>
            <a:pPr marL="0" indent="0">
              <a:buNone/>
            </a:pPr>
            <a:r>
              <a:rPr lang="en-US" dirty="0"/>
              <a:t>A.	Bond yield plus risk premium approach.</a:t>
            </a:r>
          </a:p>
          <a:p>
            <a:pPr marL="0" indent="0">
              <a:buNone/>
            </a:pPr>
            <a:r>
              <a:rPr lang="en-US" dirty="0"/>
              <a:t>B.	Dividend discount model approach.</a:t>
            </a:r>
          </a:p>
          <a:p>
            <a:pPr marL="0" indent="0">
              <a:buNone/>
            </a:pPr>
            <a:r>
              <a:rPr lang="en-US" dirty="0"/>
              <a:t>C.	Debt rating approach.</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70</a:t>
            </a:fld>
            <a:endParaRPr lang="en-US"/>
          </a:p>
        </p:txBody>
      </p:sp>
    </p:spTree>
    <p:extLst>
      <p:ext uri="{BB962C8B-B14F-4D97-AF65-F5344CB8AC3E}">
        <p14:creationId xmlns:p14="http://schemas.microsoft.com/office/powerpoint/2010/main" val="222976492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147256"/>
          </a:xfrm>
        </p:spPr>
        <p:txBody>
          <a:bodyPr>
            <a:normAutofit fontScale="90000"/>
          </a:bodyPr>
          <a:lstStyle/>
          <a:p>
            <a:r>
              <a:rPr lang="en-US" dirty="0"/>
              <a:t>7.	Which of the following is the least appropriate method for an external analyst to estimate a company's cost of equity?</a:t>
            </a:r>
            <a:r>
              <a:rPr lang="pl-PL" dirty="0"/>
              <a:t> HINT: </a:t>
            </a:r>
            <a:r>
              <a:rPr lang="pl-PL" dirty="0" err="1"/>
              <a:t>method</a:t>
            </a:r>
            <a:r>
              <a:rPr lang="pl-PL" dirty="0"/>
              <a:t> for EQUITY NOT DEBT</a:t>
            </a:r>
            <a:endParaRPr lang="en-US" dirty="0"/>
          </a:p>
        </p:txBody>
      </p:sp>
      <p:sp>
        <p:nvSpPr>
          <p:cNvPr id="3" name="Symbol zastępczy zawartości 2"/>
          <p:cNvSpPr>
            <a:spLocks noGrp="1"/>
          </p:cNvSpPr>
          <p:nvPr>
            <p:ph idx="1"/>
          </p:nvPr>
        </p:nvSpPr>
        <p:spPr>
          <a:xfrm>
            <a:off x="838200" y="2920753"/>
            <a:ext cx="10515600" cy="3256210"/>
          </a:xfrm>
        </p:spPr>
        <p:txBody>
          <a:bodyPr/>
          <a:lstStyle/>
          <a:p>
            <a:pPr marL="0" indent="0">
              <a:buNone/>
            </a:pPr>
            <a:r>
              <a:rPr lang="en-US" dirty="0"/>
              <a:t>A.	Bond yield plus risk premium approach.</a:t>
            </a:r>
          </a:p>
          <a:p>
            <a:pPr marL="0" indent="0">
              <a:buNone/>
            </a:pPr>
            <a:r>
              <a:rPr lang="en-US" dirty="0"/>
              <a:t>B.	Dividend discount model approach.</a:t>
            </a:r>
          </a:p>
          <a:p>
            <a:pPr marL="0" indent="0">
              <a:buNone/>
            </a:pPr>
            <a:r>
              <a:rPr lang="en-US" b="1" dirty="0">
                <a:solidFill>
                  <a:srgbClr val="FF0000"/>
                </a:solidFill>
              </a:rPr>
              <a:t>C.	Debt rating approach.</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71</a:t>
            </a:fld>
            <a:endParaRPr lang="en-US"/>
          </a:p>
        </p:txBody>
      </p:sp>
    </p:spTree>
    <p:extLst>
      <p:ext uri="{BB962C8B-B14F-4D97-AF65-F5344CB8AC3E}">
        <p14:creationId xmlns:p14="http://schemas.microsoft.com/office/powerpoint/2010/main" val="353789401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1948307"/>
          </a:xfrm>
        </p:spPr>
        <p:txBody>
          <a:bodyPr>
            <a:normAutofit fontScale="90000"/>
          </a:bodyPr>
          <a:lstStyle/>
          <a:p>
            <a:r>
              <a:rPr lang="en-US" dirty="0"/>
              <a:t>8.	Donald Hall is evaluating a project of a company that is expanding its operations in China. He has gathered the following information for this investment:</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2761278744"/>
              </p:ext>
            </p:extLst>
          </p:nvPr>
        </p:nvGraphicFramePr>
        <p:xfrm>
          <a:off x="1359662" y="2496280"/>
          <a:ext cx="7921498" cy="1307624"/>
        </p:xfrm>
        <a:graphic>
          <a:graphicData uri="http://schemas.openxmlformats.org/drawingml/2006/table">
            <a:tbl>
              <a:tblPr firstRow="1" firstCol="1" bandRow="1">
                <a:tableStyleId>{5C22544A-7EE6-4342-B048-85BDC9FD1C3A}</a:tableStyleId>
              </a:tblPr>
              <a:tblGrid>
                <a:gridCol w="7038980">
                  <a:extLst>
                    <a:ext uri="{9D8B030D-6E8A-4147-A177-3AD203B41FA5}">
                      <a16:colId xmlns:a16="http://schemas.microsoft.com/office/drawing/2014/main" val="20000"/>
                    </a:ext>
                  </a:extLst>
                </a:gridCol>
                <a:gridCol w="882518">
                  <a:extLst>
                    <a:ext uri="{9D8B030D-6E8A-4147-A177-3AD203B41FA5}">
                      <a16:colId xmlns:a16="http://schemas.microsoft.com/office/drawing/2014/main" val="20001"/>
                    </a:ext>
                  </a:extLst>
                </a:gridCol>
              </a:tblGrid>
              <a:tr h="326906">
                <a:tc>
                  <a:txBody>
                    <a:bodyPr/>
                    <a:lstStyle/>
                    <a:p>
                      <a:pPr marL="0" marR="0">
                        <a:lnSpc>
                          <a:spcPct val="107000"/>
                        </a:lnSpc>
                        <a:spcBef>
                          <a:spcPts val="0"/>
                        </a:spcBef>
                        <a:spcAft>
                          <a:spcPts val="0"/>
                        </a:spcAft>
                      </a:pPr>
                      <a:r>
                        <a:rPr lang="en-US" sz="2000">
                          <a:effectLst/>
                        </a:rPr>
                        <a:t>Project beta</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1.5</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0"/>
                  </a:ext>
                </a:extLst>
              </a:tr>
              <a:tr h="326906">
                <a:tc>
                  <a:txBody>
                    <a:bodyPr/>
                    <a:lstStyle/>
                    <a:p>
                      <a:pPr marL="0" marR="0">
                        <a:lnSpc>
                          <a:spcPct val="107000"/>
                        </a:lnSpc>
                        <a:spcBef>
                          <a:spcPts val="0"/>
                        </a:spcBef>
                        <a:spcAft>
                          <a:spcPts val="0"/>
                        </a:spcAft>
                      </a:pPr>
                      <a:r>
                        <a:rPr lang="en-US" sz="2000">
                          <a:effectLst/>
                        </a:rPr>
                        <a:t>Risk-free interest rate</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3%</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326906">
                <a:tc>
                  <a:txBody>
                    <a:bodyPr/>
                    <a:lstStyle/>
                    <a:p>
                      <a:pPr marL="0" marR="0">
                        <a:lnSpc>
                          <a:spcPct val="107000"/>
                        </a:lnSpc>
                        <a:spcBef>
                          <a:spcPts val="0"/>
                        </a:spcBef>
                        <a:spcAft>
                          <a:spcPts val="0"/>
                        </a:spcAft>
                      </a:pPr>
                      <a:r>
                        <a:rPr lang="en-US" sz="2000">
                          <a:effectLst/>
                        </a:rPr>
                        <a:t>Market risk premium</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nSpc>
                          <a:spcPct val="107000"/>
                        </a:lnSpc>
                        <a:spcBef>
                          <a:spcPts val="0"/>
                        </a:spcBef>
                        <a:spcAft>
                          <a:spcPts val="0"/>
                        </a:spcAft>
                      </a:pPr>
                      <a:r>
                        <a:rPr lang="en-US" sz="2000">
                          <a:effectLst/>
                        </a:rPr>
                        <a:t>8%</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02"/>
                  </a:ext>
                </a:extLst>
              </a:tr>
              <a:tr h="326906">
                <a:tc>
                  <a:txBody>
                    <a:bodyPr/>
                    <a:lstStyle/>
                    <a:p>
                      <a:pPr marL="0" marR="0">
                        <a:lnSpc>
                          <a:spcPct val="107000"/>
                        </a:lnSpc>
                        <a:spcBef>
                          <a:spcPts val="0"/>
                        </a:spcBef>
                        <a:spcAft>
                          <a:spcPts val="0"/>
                        </a:spcAft>
                      </a:pPr>
                      <a:r>
                        <a:rPr lang="en-US" sz="2000">
                          <a:effectLst/>
                        </a:rPr>
                        <a:t>Country risk premium for China</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nSpc>
                          <a:spcPct val="107000"/>
                        </a:lnSpc>
                        <a:spcBef>
                          <a:spcPts val="0"/>
                        </a:spcBef>
                        <a:spcAft>
                          <a:spcPts val="0"/>
                        </a:spcAft>
                      </a:pPr>
                      <a:r>
                        <a:rPr lang="en-US" sz="2000" dirty="0">
                          <a:effectLst/>
                        </a:rPr>
                        <a:t>2.6%</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03"/>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72</a:t>
            </a:fld>
            <a:endParaRPr lang="en-US"/>
          </a:p>
        </p:txBody>
      </p:sp>
      <p:sp>
        <p:nvSpPr>
          <p:cNvPr id="6" name="Prostokąt 5"/>
          <p:cNvSpPr/>
          <p:nvPr/>
        </p:nvSpPr>
        <p:spPr>
          <a:xfrm>
            <a:off x="2581656" y="4401604"/>
            <a:ext cx="6096000" cy="1569660"/>
          </a:xfrm>
          <a:prstGeom prst="rect">
            <a:avLst/>
          </a:prstGeom>
        </p:spPr>
        <p:txBody>
          <a:bodyPr>
            <a:spAutoFit/>
          </a:bodyPr>
          <a:lstStyle/>
          <a:p>
            <a:r>
              <a:rPr lang="en-US" sz="2400" dirty="0">
                <a:solidFill>
                  <a:srgbClr val="000000"/>
                </a:solidFill>
                <a:effectLst/>
                <a:ea typeface="Courier New" panose="02070309020205020404" pitchFamily="49" charset="0"/>
                <a:cs typeface="Courier New" panose="02070309020205020404" pitchFamily="49" charset="0"/>
              </a:rPr>
              <a:t>The cost of equity is closest to:</a:t>
            </a:r>
          </a:p>
          <a:p>
            <a:pPr>
              <a:tabLst>
                <a:tab pos="384175" algn="l"/>
              </a:tabLst>
            </a:pPr>
            <a:r>
              <a:rPr lang="en-US" sz="2400" dirty="0">
                <a:solidFill>
                  <a:srgbClr val="000000"/>
                </a:solidFill>
                <a:effectLst/>
                <a:ea typeface="Courier New" panose="02070309020205020404" pitchFamily="49" charset="0"/>
                <a:cs typeface="Courier New" panose="02070309020205020404" pitchFamily="49" charset="0"/>
              </a:rPr>
              <a:t>A.	18.9 percent.</a:t>
            </a:r>
          </a:p>
          <a:p>
            <a:pPr>
              <a:tabLst>
                <a:tab pos="384175" algn="l"/>
              </a:tabLst>
            </a:pPr>
            <a:r>
              <a:rPr lang="en-US" sz="2400" dirty="0">
                <a:solidFill>
                  <a:srgbClr val="000000"/>
                </a:solidFill>
                <a:effectLst/>
                <a:ea typeface="Courier New" panose="02070309020205020404" pitchFamily="49" charset="0"/>
                <a:cs typeface="Courier New" panose="02070309020205020404" pitchFamily="49" charset="0"/>
              </a:rPr>
              <a:t>B.	14.40 percent.</a:t>
            </a:r>
          </a:p>
          <a:p>
            <a:pPr>
              <a:tabLst>
                <a:tab pos="384175" algn="l"/>
              </a:tabLst>
            </a:pPr>
            <a:r>
              <a:rPr lang="en-US" sz="2400" dirty="0">
                <a:solidFill>
                  <a:srgbClr val="000000"/>
                </a:solidFill>
                <a:effectLst/>
                <a:ea typeface="Courier New" panose="02070309020205020404" pitchFamily="49" charset="0"/>
                <a:cs typeface="Courier New" panose="02070309020205020404" pitchFamily="49" charset="0"/>
              </a:rPr>
              <a:t>C.	10.40 percent.</a:t>
            </a:r>
          </a:p>
        </p:txBody>
      </p:sp>
    </p:spTree>
    <p:extLst>
      <p:ext uri="{BB962C8B-B14F-4D97-AF65-F5344CB8AC3E}">
        <p14:creationId xmlns:p14="http://schemas.microsoft.com/office/powerpoint/2010/main" val="18564034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218821"/>
            <a:ext cx="10515600" cy="1335659"/>
          </a:xfrm>
        </p:spPr>
        <p:txBody>
          <a:bodyPr>
            <a:normAutofit fontScale="90000"/>
          </a:bodyPr>
          <a:lstStyle/>
          <a:p>
            <a:r>
              <a:rPr lang="en-US" sz="3200" dirty="0"/>
              <a:t>8.	Donald Hall is evaluating a project of a company that is expanding its operations in China. He has gathered the following information for this investment:</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1849459183"/>
              </p:ext>
            </p:extLst>
          </p:nvPr>
        </p:nvGraphicFramePr>
        <p:xfrm>
          <a:off x="1668907" y="1670418"/>
          <a:ext cx="7921498" cy="1307624"/>
        </p:xfrm>
        <a:graphic>
          <a:graphicData uri="http://schemas.openxmlformats.org/drawingml/2006/table">
            <a:tbl>
              <a:tblPr firstRow="1" firstCol="1" bandRow="1">
                <a:tableStyleId>{5C22544A-7EE6-4342-B048-85BDC9FD1C3A}</a:tableStyleId>
              </a:tblPr>
              <a:tblGrid>
                <a:gridCol w="7038980">
                  <a:extLst>
                    <a:ext uri="{9D8B030D-6E8A-4147-A177-3AD203B41FA5}">
                      <a16:colId xmlns:a16="http://schemas.microsoft.com/office/drawing/2014/main" val="20000"/>
                    </a:ext>
                  </a:extLst>
                </a:gridCol>
                <a:gridCol w="882518">
                  <a:extLst>
                    <a:ext uri="{9D8B030D-6E8A-4147-A177-3AD203B41FA5}">
                      <a16:colId xmlns:a16="http://schemas.microsoft.com/office/drawing/2014/main" val="20001"/>
                    </a:ext>
                  </a:extLst>
                </a:gridCol>
              </a:tblGrid>
              <a:tr h="326906">
                <a:tc>
                  <a:txBody>
                    <a:bodyPr/>
                    <a:lstStyle/>
                    <a:p>
                      <a:pPr marL="0" marR="0">
                        <a:lnSpc>
                          <a:spcPct val="107000"/>
                        </a:lnSpc>
                        <a:spcBef>
                          <a:spcPts val="0"/>
                        </a:spcBef>
                        <a:spcAft>
                          <a:spcPts val="0"/>
                        </a:spcAft>
                      </a:pPr>
                      <a:r>
                        <a:rPr lang="en-US" sz="2000" dirty="0">
                          <a:effectLst/>
                        </a:rPr>
                        <a:t>Project beta</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1.5</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0"/>
                  </a:ext>
                </a:extLst>
              </a:tr>
              <a:tr h="326906">
                <a:tc>
                  <a:txBody>
                    <a:bodyPr/>
                    <a:lstStyle/>
                    <a:p>
                      <a:pPr marL="0" marR="0">
                        <a:lnSpc>
                          <a:spcPct val="107000"/>
                        </a:lnSpc>
                        <a:spcBef>
                          <a:spcPts val="0"/>
                        </a:spcBef>
                        <a:spcAft>
                          <a:spcPts val="0"/>
                        </a:spcAft>
                      </a:pPr>
                      <a:r>
                        <a:rPr lang="en-US" sz="2000">
                          <a:effectLst/>
                        </a:rPr>
                        <a:t>Risk-free interest rate</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3%</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326906">
                <a:tc>
                  <a:txBody>
                    <a:bodyPr/>
                    <a:lstStyle/>
                    <a:p>
                      <a:pPr marL="0" marR="0">
                        <a:lnSpc>
                          <a:spcPct val="107000"/>
                        </a:lnSpc>
                        <a:spcBef>
                          <a:spcPts val="0"/>
                        </a:spcBef>
                        <a:spcAft>
                          <a:spcPts val="0"/>
                        </a:spcAft>
                      </a:pPr>
                      <a:r>
                        <a:rPr lang="en-US" sz="2000">
                          <a:effectLst/>
                        </a:rPr>
                        <a:t>Market risk premium</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nSpc>
                          <a:spcPct val="107000"/>
                        </a:lnSpc>
                        <a:spcBef>
                          <a:spcPts val="0"/>
                        </a:spcBef>
                        <a:spcAft>
                          <a:spcPts val="0"/>
                        </a:spcAft>
                      </a:pPr>
                      <a:r>
                        <a:rPr lang="en-US" sz="2000">
                          <a:effectLst/>
                        </a:rPr>
                        <a:t>8%</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02"/>
                  </a:ext>
                </a:extLst>
              </a:tr>
              <a:tr h="326906">
                <a:tc>
                  <a:txBody>
                    <a:bodyPr/>
                    <a:lstStyle/>
                    <a:p>
                      <a:pPr marL="0" marR="0">
                        <a:lnSpc>
                          <a:spcPct val="107000"/>
                        </a:lnSpc>
                        <a:spcBef>
                          <a:spcPts val="0"/>
                        </a:spcBef>
                        <a:spcAft>
                          <a:spcPts val="0"/>
                        </a:spcAft>
                      </a:pPr>
                      <a:r>
                        <a:rPr lang="en-US" sz="2000">
                          <a:effectLst/>
                        </a:rPr>
                        <a:t>Country risk premium for China</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nSpc>
                          <a:spcPct val="107000"/>
                        </a:lnSpc>
                        <a:spcBef>
                          <a:spcPts val="0"/>
                        </a:spcBef>
                        <a:spcAft>
                          <a:spcPts val="0"/>
                        </a:spcAft>
                      </a:pPr>
                      <a:r>
                        <a:rPr lang="en-US" sz="2000" dirty="0">
                          <a:effectLst/>
                        </a:rPr>
                        <a:t>2.6%</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03"/>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73</a:t>
            </a:fld>
            <a:endParaRPr lang="en-US"/>
          </a:p>
        </p:txBody>
      </p:sp>
      <p:sp>
        <p:nvSpPr>
          <p:cNvPr id="6" name="Prostokąt 5"/>
          <p:cNvSpPr/>
          <p:nvPr/>
        </p:nvSpPr>
        <p:spPr>
          <a:xfrm>
            <a:off x="2737104" y="3258604"/>
            <a:ext cx="6096000" cy="1569660"/>
          </a:xfrm>
          <a:prstGeom prst="rect">
            <a:avLst/>
          </a:prstGeom>
        </p:spPr>
        <p:txBody>
          <a:bodyPr>
            <a:spAutoFit/>
          </a:bodyPr>
          <a:lstStyle/>
          <a:p>
            <a:r>
              <a:rPr lang="en-US" sz="2400" dirty="0">
                <a:solidFill>
                  <a:srgbClr val="000000"/>
                </a:solidFill>
                <a:effectLst/>
                <a:ea typeface="Courier New" panose="02070309020205020404" pitchFamily="49" charset="0"/>
                <a:cs typeface="Courier New" panose="02070309020205020404" pitchFamily="49" charset="0"/>
              </a:rPr>
              <a:t>The cost of equity is closest to:</a:t>
            </a:r>
          </a:p>
          <a:p>
            <a:pPr>
              <a:tabLst>
                <a:tab pos="384175" algn="l"/>
              </a:tabLst>
            </a:pPr>
            <a:r>
              <a:rPr lang="en-US" sz="2400" b="1" dirty="0">
                <a:solidFill>
                  <a:srgbClr val="FF0000"/>
                </a:solidFill>
                <a:effectLst/>
                <a:ea typeface="Courier New" panose="02070309020205020404" pitchFamily="49" charset="0"/>
                <a:cs typeface="Courier New" panose="02070309020205020404" pitchFamily="49" charset="0"/>
              </a:rPr>
              <a:t>A.	18.9 percent.</a:t>
            </a:r>
          </a:p>
          <a:p>
            <a:pPr>
              <a:tabLst>
                <a:tab pos="384175" algn="l"/>
              </a:tabLst>
            </a:pPr>
            <a:r>
              <a:rPr lang="en-US" sz="2400" dirty="0">
                <a:solidFill>
                  <a:srgbClr val="000000"/>
                </a:solidFill>
                <a:effectLst/>
                <a:ea typeface="Courier New" panose="02070309020205020404" pitchFamily="49" charset="0"/>
                <a:cs typeface="Courier New" panose="02070309020205020404" pitchFamily="49" charset="0"/>
              </a:rPr>
              <a:t>B.	14.40 percent.</a:t>
            </a:r>
          </a:p>
          <a:p>
            <a:pPr>
              <a:tabLst>
                <a:tab pos="384175" algn="l"/>
              </a:tabLst>
            </a:pPr>
            <a:r>
              <a:rPr lang="en-US" sz="2400" dirty="0">
                <a:solidFill>
                  <a:srgbClr val="000000"/>
                </a:solidFill>
                <a:effectLst/>
                <a:ea typeface="Courier New" panose="02070309020205020404" pitchFamily="49" charset="0"/>
                <a:cs typeface="Courier New" panose="02070309020205020404" pitchFamily="49" charset="0"/>
              </a:rPr>
              <a:t>C.	10.40 percent.</a:t>
            </a:r>
          </a:p>
        </p:txBody>
      </p:sp>
      <p:sp>
        <p:nvSpPr>
          <p:cNvPr id="3" name="Prostokąt 2"/>
          <p:cNvSpPr/>
          <p:nvPr/>
        </p:nvSpPr>
        <p:spPr>
          <a:xfrm>
            <a:off x="1347216" y="5130642"/>
            <a:ext cx="9442704" cy="707886"/>
          </a:xfrm>
          <a:prstGeom prst="rect">
            <a:avLst/>
          </a:prstGeom>
        </p:spPr>
        <p:txBody>
          <a:bodyPr wrap="square">
            <a:spAutoFit/>
          </a:bodyPr>
          <a:lstStyle/>
          <a:p>
            <a:pPr marL="228600" marR="0" indent="-228600">
              <a:spcBef>
                <a:spcPts val="0"/>
              </a:spcBef>
              <a:spcAft>
                <a:spcPts val="0"/>
              </a:spcAft>
            </a:pPr>
            <a:r>
              <a:rPr lang="en-US" sz="2000" b="1" dirty="0" err="1">
                <a:solidFill>
                  <a:srgbClr val="FF0000"/>
                </a:solidFill>
                <a:effectLst/>
                <a:latin typeface="Courier New" panose="02070309020205020404" pitchFamily="49" charset="0"/>
                <a:ea typeface="Courier New" panose="02070309020205020404" pitchFamily="49" charset="0"/>
              </a:rPr>
              <a:t>ke</a:t>
            </a:r>
            <a:r>
              <a:rPr lang="en-US" sz="2000" b="1" dirty="0">
                <a:solidFill>
                  <a:srgbClr val="FF0000"/>
                </a:solidFill>
                <a:effectLst/>
                <a:latin typeface="Courier New" panose="02070309020205020404" pitchFamily="49" charset="0"/>
                <a:ea typeface="Courier New" panose="02070309020205020404" pitchFamily="49" charset="0"/>
              </a:rPr>
              <a:t> = R/ + </a:t>
            </a:r>
            <a:r>
              <a:rPr lang="en-US" sz="2000" b="1" cap="small" dirty="0">
                <a:solidFill>
                  <a:srgbClr val="FF0000"/>
                </a:solidFill>
                <a:effectLst/>
                <a:latin typeface="Courier New" panose="02070309020205020404" pitchFamily="49" charset="0"/>
                <a:ea typeface="Courier New" panose="02070309020205020404" pitchFamily="49" charset="0"/>
              </a:rPr>
              <a:t>P[E(</a:t>
            </a:r>
            <a:r>
              <a:rPr lang="en-US" sz="2000" b="1" cap="small" dirty="0" err="1">
                <a:solidFill>
                  <a:srgbClr val="FF0000"/>
                </a:solidFill>
                <a:effectLst/>
                <a:latin typeface="Courier New" panose="02070309020205020404" pitchFamily="49" charset="0"/>
                <a:ea typeface="Courier New" panose="02070309020205020404" pitchFamily="49" charset="0"/>
              </a:rPr>
              <a:t>Rhkt</a:t>
            </a:r>
            <a:r>
              <a:rPr lang="en-US" sz="2000" b="1" cap="small" dirty="0">
                <a:solidFill>
                  <a:srgbClr val="FF0000"/>
                </a:solidFill>
                <a:effectLst/>
                <a:latin typeface="Courier New" panose="02070309020205020404" pitchFamily="49" charset="0"/>
                <a:ea typeface="Courier New" panose="02070309020205020404" pitchFamily="49" charset="0"/>
              </a:rPr>
              <a:t>)</a:t>
            </a:r>
            <a:r>
              <a:rPr lang="en-US" sz="2000" b="1" dirty="0">
                <a:solidFill>
                  <a:srgbClr val="FF0000"/>
                </a:solidFill>
                <a:effectLst/>
                <a:latin typeface="Courier New" panose="02070309020205020404" pitchFamily="49" charset="0"/>
                <a:ea typeface="Courier New" panose="02070309020205020404" pitchFamily="49" charset="0"/>
              </a:rPr>
              <a:t> -R/ + CRP]</a:t>
            </a:r>
          </a:p>
          <a:p>
            <a:pPr marL="228600" marR="0" indent="-228600">
              <a:spcBef>
                <a:spcPts val="0"/>
              </a:spcBef>
              <a:spcAft>
                <a:spcPts val="0"/>
              </a:spcAft>
            </a:pPr>
            <a:r>
              <a:rPr lang="en-US" sz="2000" b="1" dirty="0" err="1">
                <a:solidFill>
                  <a:srgbClr val="FF0000"/>
                </a:solidFill>
                <a:effectLst/>
                <a:latin typeface="Courier New" panose="02070309020205020404" pitchFamily="49" charset="0"/>
                <a:ea typeface="Courier New" panose="02070309020205020404" pitchFamily="49" charset="0"/>
              </a:rPr>
              <a:t>k</a:t>
            </a:r>
            <a:r>
              <a:rPr lang="en-US" sz="2000" b="1" baseline="-25000" dirty="0" err="1">
                <a:solidFill>
                  <a:srgbClr val="FF0000"/>
                </a:solidFill>
                <a:effectLst/>
                <a:latin typeface="Courier New" panose="02070309020205020404" pitchFamily="49" charset="0"/>
                <a:ea typeface="Courier New" panose="02070309020205020404" pitchFamily="49" charset="0"/>
              </a:rPr>
              <a:t>e</a:t>
            </a:r>
            <a:r>
              <a:rPr lang="en-US" sz="2000" b="1" dirty="0">
                <a:solidFill>
                  <a:srgbClr val="FF0000"/>
                </a:solidFill>
                <a:effectLst/>
                <a:latin typeface="Courier New" panose="02070309020205020404" pitchFamily="49" charset="0"/>
                <a:ea typeface="Courier New" panose="02070309020205020404" pitchFamily="49" charset="0"/>
              </a:rPr>
              <a:t> = 0.03 </a:t>
            </a:r>
            <a:r>
              <a:rPr lang="en-US" sz="2000" b="1">
                <a:solidFill>
                  <a:srgbClr val="FF0000"/>
                </a:solidFill>
                <a:effectLst/>
                <a:latin typeface="Courier New" panose="02070309020205020404" pitchFamily="49" charset="0"/>
                <a:ea typeface="Courier New" panose="02070309020205020404" pitchFamily="49" charset="0"/>
              </a:rPr>
              <a:t>+ 1.5(0.08 </a:t>
            </a:r>
            <a:r>
              <a:rPr lang="en-US" sz="2000" b="1" dirty="0">
                <a:solidFill>
                  <a:srgbClr val="FF0000"/>
                </a:solidFill>
                <a:effectLst/>
                <a:latin typeface="Courier New" panose="02070309020205020404" pitchFamily="49" charset="0"/>
                <a:ea typeface="Courier New" panose="02070309020205020404" pitchFamily="49" charset="0"/>
              </a:rPr>
              <a:t>+ 0.026] = 18.9%</a:t>
            </a:r>
          </a:p>
        </p:txBody>
      </p:sp>
    </p:spTree>
    <p:extLst>
      <p:ext uri="{BB962C8B-B14F-4D97-AF65-F5344CB8AC3E}">
        <p14:creationId xmlns:p14="http://schemas.microsoft.com/office/powerpoint/2010/main" val="16361497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354134"/>
          </a:xfrm>
        </p:spPr>
        <p:txBody>
          <a:bodyPr>
            <a:noAutofit/>
          </a:bodyPr>
          <a:lstStyle/>
          <a:p>
            <a:r>
              <a:rPr lang="en-US" sz="3200" dirty="0"/>
              <a:t>9.	Matrix Industries is paying out a dividend of $4.50. </a:t>
            </a:r>
            <a:br>
              <a:rPr lang="pl-PL" sz="3200" dirty="0"/>
            </a:br>
            <a:r>
              <a:rPr lang="en-US" sz="3200" dirty="0"/>
              <a:t>The stock of the company currently trades at $85. </a:t>
            </a:r>
            <a:br>
              <a:rPr lang="pl-PL" sz="3200" dirty="0"/>
            </a:br>
            <a:r>
              <a:rPr lang="en-US" sz="3200" dirty="0"/>
              <a:t>Matrix has a payout ratio of 20 percent and a return on equity (ROE) of 20 percent </a:t>
            </a:r>
            <a:br>
              <a:rPr lang="pl-PL" sz="3200" dirty="0"/>
            </a:br>
            <a:r>
              <a:rPr lang="en-US" sz="3200" dirty="0"/>
              <a:t>What is its cost of equity using the dividend discount model?</a:t>
            </a:r>
          </a:p>
        </p:txBody>
      </p:sp>
      <p:sp>
        <p:nvSpPr>
          <p:cNvPr id="3" name="Symbol zastępczy zawartości 2"/>
          <p:cNvSpPr>
            <a:spLocks noGrp="1"/>
          </p:cNvSpPr>
          <p:nvPr>
            <p:ph idx="1"/>
          </p:nvPr>
        </p:nvSpPr>
        <p:spPr>
          <a:xfrm>
            <a:off x="838200" y="2898647"/>
            <a:ext cx="10515600" cy="3278315"/>
          </a:xfrm>
        </p:spPr>
        <p:txBody>
          <a:bodyPr/>
          <a:lstStyle/>
          <a:p>
            <a:pPr marL="0" indent="0">
              <a:buNone/>
            </a:pPr>
            <a:r>
              <a:rPr lang="en-US" dirty="0"/>
              <a:t>A.	25.29 percent.</a:t>
            </a:r>
          </a:p>
          <a:p>
            <a:pPr marL="0" indent="0">
              <a:buNone/>
            </a:pPr>
            <a:r>
              <a:rPr lang="en-US" dirty="0"/>
              <a:t>B.	21.29 percent.</a:t>
            </a:r>
          </a:p>
          <a:p>
            <a:pPr marL="0" indent="0">
              <a:buNone/>
            </a:pPr>
            <a:r>
              <a:rPr lang="en-US" dirty="0"/>
              <a:t>C.	13.29 percent.</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74</a:t>
            </a:fld>
            <a:endParaRPr lang="en-US"/>
          </a:p>
        </p:txBody>
      </p:sp>
    </p:spTree>
    <p:extLst>
      <p:ext uri="{BB962C8B-B14F-4D97-AF65-F5344CB8AC3E}">
        <p14:creationId xmlns:p14="http://schemas.microsoft.com/office/powerpoint/2010/main" val="37931481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354134"/>
          </a:xfrm>
        </p:spPr>
        <p:txBody>
          <a:bodyPr>
            <a:noAutofit/>
          </a:bodyPr>
          <a:lstStyle/>
          <a:p>
            <a:r>
              <a:rPr lang="en-US" sz="3200" dirty="0"/>
              <a:t>9.	Matrix Industries is paying out a dividend of $4.50. </a:t>
            </a:r>
            <a:br>
              <a:rPr lang="pl-PL" sz="3200" dirty="0"/>
            </a:br>
            <a:r>
              <a:rPr lang="en-US" sz="3200" dirty="0"/>
              <a:t>The stock of the company currently trades at $85. </a:t>
            </a:r>
            <a:br>
              <a:rPr lang="pl-PL" sz="3200" dirty="0"/>
            </a:br>
            <a:r>
              <a:rPr lang="en-US" sz="3200" dirty="0"/>
              <a:t>Matrix has a payout ratio of 20 percent and a return on equity (ROE) of 20 percent </a:t>
            </a:r>
            <a:br>
              <a:rPr lang="pl-PL" sz="3200" dirty="0"/>
            </a:br>
            <a:r>
              <a:rPr lang="en-US" sz="3200" dirty="0"/>
              <a:t>What is its cost of equity using the dividend discount model?</a:t>
            </a:r>
          </a:p>
        </p:txBody>
      </p:sp>
      <p:sp>
        <p:nvSpPr>
          <p:cNvPr id="3" name="Symbol zastępczy zawartości 2"/>
          <p:cNvSpPr>
            <a:spLocks noGrp="1"/>
          </p:cNvSpPr>
          <p:nvPr>
            <p:ph idx="1"/>
          </p:nvPr>
        </p:nvSpPr>
        <p:spPr>
          <a:xfrm>
            <a:off x="838200" y="2898647"/>
            <a:ext cx="10515600" cy="3278315"/>
          </a:xfrm>
        </p:spPr>
        <p:txBody>
          <a:bodyPr/>
          <a:lstStyle/>
          <a:p>
            <a:pPr marL="0" indent="0">
              <a:buNone/>
            </a:pPr>
            <a:r>
              <a:rPr lang="en-US" dirty="0"/>
              <a:t>A.	25.29 percent.</a:t>
            </a:r>
          </a:p>
          <a:p>
            <a:pPr marL="0" indent="0">
              <a:buNone/>
            </a:pPr>
            <a:r>
              <a:rPr lang="en-US" b="1" dirty="0">
                <a:solidFill>
                  <a:srgbClr val="FF0000"/>
                </a:solidFill>
              </a:rPr>
              <a:t>B.	21.29 percent.</a:t>
            </a:r>
          </a:p>
          <a:p>
            <a:pPr marL="0" indent="0">
              <a:buNone/>
            </a:pPr>
            <a:r>
              <a:rPr lang="en-US" dirty="0"/>
              <a:t>C.	13.29 percent.</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75</a:t>
            </a:fld>
            <a:endParaRPr lang="en-US"/>
          </a:p>
        </p:txBody>
      </p:sp>
      <p:sp>
        <p:nvSpPr>
          <p:cNvPr id="5" name="Prostokąt 4"/>
          <p:cNvSpPr/>
          <p:nvPr/>
        </p:nvSpPr>
        <p:spPr>
          <a:xfrm>
            <a:off x="972312" y="4512330"/>
            <a:ext cx="10576560" cy="1631216"/>
          </a:xfrm>
          <a:prstGeom prst="rect">
            <a:avLst/>
          </a:prstGeom>
        </p:spPr>
        <p:txBody>
          <a:bodyPr wrap="square">
            <a:spAutoFit/>
          </a:bodyPr>
          <a:lstStyle/>
          <a:p>
            <a:pPr>
              <a:tabLst>
                <a:tab pos="185420" algn="l"/>
              </a:tabLst>
            </a:pPr>
            <a:r>
              <a:rPr lang="en-US" sz="2000" b="1" dirty="0">
                <a:solidFill>
                  <a:srgbClr val="FF0000"/>
                </a:solidFill>
                <a:effectLst/>
                <a:latin typeface="Courier New" panose="02070309020205020404" pitchFamily="49" charset="0"/>
                <a:ea typeface="Courier New" panose="02070309020205020404" pitchFamily="49" charset="0"/>
              </a:rPr>
              <a:t>g = (1 — dividend payout ratio)(ROE) = (retention ratio)(ROE)</a:t>
            </a:r>
          </a:p>
          <a:p>
            <a:pPr marL="228600" marR="0">
              <a:spcBef>
                <a:spcPts val="0"/>
              </a:spcBef>
              <a:spcAft>
                <a:spcPts val="0"/>
              </a:spcAft>
              <a:tabLst>
                <a:tab pos="185420" algn="l"/>
              </a:tabLst>
            </a:pPr>
            <a:r>
              <a:rPr lang="en-US" sz="2000" b="1" dirty="0">
                <a:solidFill>
                  <a:srgbClr val="FF0000"/>
                </a:solidFill>
                <a:effectLst/>
                <a:latin typeface="Courier New" panose="02070309020205020404" pitchFamily="49" charset="0"/>
                <a:ea typeface="Courier New" panose="02070309020205020404" pitchFamily="49" charset="0"/>
              </a:rPr>
              <a:t> </a:t>
            </a:r>
          </a:p>
          <a:p>
            <a:r>
              <a:rPr lang="en-US" sz="2000" b="1" dirty="0">
                <a:solidFill>
                  <a:srgbClr val="FF0000"/>
                </a:solidFill>
                <a:effectLst/>
                <a:latin typeface="Courier New" panose="02070309020205020404" pitchFamily="49" charset="0"/>
                <a:ea typeface="Courier New" panose="02070309020205020404" pitchFamily="49" charset="0"/>
              </a:rPr>
              <a:t>g = (1 - 0.20)(20%) = 16%</a:t>
            </a:r>
          </a:p>
          <a:p>
            <a:r>
              <a:rPr lang="en-US" sz="2000" b="1" dirty="0">
                <a:solidFill>
                  <a:srgbClr val="FF0000"/>
                </a:solidFill>
                <a:effectLst/>
                <a:latin typeface="Courier New" panose="02070309020205020404" pitchFamily="49" charset="0"/>
                <a:ea typeface="Courier New" panose="02070309020205020404" pitchFamily="49" charset="0"/>
              </a:rPr>
              <a:t> </a:t>
            </a:r>
          </a:p>
          <a:p>
            <a:r>
              <a:rPr lang="en-US" sz="2000" b="1" dirty="0">
                <a:solidFill>
                  <a:srgbClr val="FF0000"/>
                </a:solidFill>
                <a:effectLst/>
                <a:latin typeface="Courier New" panose="02070309020205020404" pitchFamily="49" charset="0"/>
                <a:ea typeface="Courier New" panose="02070309020205020404" pitchFamily="49" charset="0"/>
              </a:rPr>
              <a:t>Now, using the dividend discount model:</a:t>
            </a:r>
          </a:p>
        </p:txBody>
      </p:sp>
      <p:pic>
        <p:nvPicPr>
          <p:cNvPr id="6" name="Obraz 5"/>
          <p:cNvPicPr/>
          <p:nvPr/>
        </p:nvPicPr>
        <p:blipFill rotWithShape="1">
          <a:blip r:embed="rId2"/>
          <a:srcRect l="36927" t="27967" r="48792" b="68455"/>
          <a:stretch/>
        </p:blipFill>
        <p:spPr bwMode="auto">
          <a:xfrm>
            <a:off x="2926968" y="6132703"/>
            <a:ext cx="4863719" cy="72529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136953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a:t>10.	Sandra Johnson has gathered the following information:</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2009689018"/>
              </p:ext>
            </p:extLst>
          </p:nvPr>
        </p:nvGraphicFramePr>
        <p:xfrm>
          <a:off x="906018" y="1936528"/>
          <a:ext cx="8987789" cy="866205"/>
        </p:xfrm>
        <a:graphic>
          <a:graphicData uri="http://schemas.openxmlformats.org/drawingml/2006/table">
            <a:tbl>
              <a:tblPr firstRow="1" firstCol="1" bandRow="1">
                <a:tableStyleId>{5C22544A-7EE6-4342-B048-85BDC9FD1C3A}</a:tableStyleId>
              </a:tblPr>
              <a:tblGrid>
                <a:gridCol w="3128993">
                  <a:extLst>
                    <a:ext uri="{9D8B030D-6E8A-4147-A177-3AD203B41FA5}">
                      <a16:colId xmlns:a16="http://schemas.microsoft.com/office/drawing/2014/main" val="20000"/>
                    </a:ext>
                  </a:extLst>
                </a:gridCol>
                <a:gridCol w="1857839">
                  <a:extLst>
                    <a:ext uri="{9D8B030D-6E8A-4147-A177-3AD203B41FA5}">
                      <a16:colId xmlns:a16="http://schemas.microsoft.com/office/drawing/2014/main" val="20001"/>
                    </a:ext>
                  </a:extLst>
                </a:gridCol>
                <a:gridCol w="1856831">
                  <a:extLst>
                    <a:ext uri="{9D8B030D-6E8A-4147-A177-3AD203B41FA5}">
                      <a16:colId xmlns:a16="http://schemas.microsoft.com/office/drawing/2014/main" val="20002"/>
                    </a:ext>
                  </a:extLst>
                </a:gridCol>
                <a:gridCol w="2144126">
                  <a:extLst>
                    <a:ext uri="{9D8B030D-6E8A-4147-A177-3AD203B41FA5}">
                      <a16:colId xmlns:a16="http://schemas.microsoft.com/office/drawing/2014/main" val="20003"/>
                    </a:ext>
                  </a:extLst>
                </a:gridCol>
              </a:tblGrid>
              <a:tr h="250603">
                <a:tc>
                  <a:txBody>
                    <a:bodyPr/>
                    <a:lstStyle/>
                    <a:p>
                      <a:pPr marL="0" marR="0">
                        <a:lnSpc>
                          <a:spcPct val="107000"/>
                        </a:lnSpc>
                        <a:spcBef>
                          <a:spcPts val="0"/>
                        </a:spcBef>
                        <a:spcAft>
                          <a:spcPts val="0"/>
                        </a:spcAft>
                      </a:pPr>
                      <a:r>
                        <a:rPr lang="en-US" sz="800">
                          <a:effectLst/>
                        </a:rPr>
                        <a:t> </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Tax rate (%)</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Debt/Equity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Equity Beta</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250603">
                <a:tc>
                  <a:txBody>
                    <a:bodyPr/>
                    <a:lstStyle/>
                    <a:p>
                      <a:pPr marL="0" marR="0">
                        <a:lnSpc>
                          <a:spcPct val="107000"/>
                        </a:lnSpc>
                        <a:spcBef>
                          <a:spcPts val="0"/>
                        </a:spcBef>
                        <a:spcAft>
                          <a:spcPts val="0"/>
                        </a:spcAft>
                      </a:pPr>
                      <a:r>
                        <a:rPr lang="en-US" sz="1800">
                          <a:effectLst/>
                        </a:rPr>
                        <a:t>Private company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25</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1.8</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NA</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250603">
                <a:tc>
                  <a:txBody>
                    <a:bodyPr/>
                    <a:lstStyle/>
                    <a:p>
                      <a:pPr marL="0" marR="0">
                        <a:lnSpc>
                          <a:spcPct val="107000"/>
                        </a:lnSpc>
                        <a:spcBef>
                          <a:spcPts val="0"/>
                        </a:spcBef>
                        <a:spcAft>
                          <a:spcPts val="0"/>
                        </a:spcAft>
                      </a:pPr>
                      <a:r>
                        <a:rPr lang="en-US" sz="1800">
                          <a:effectLst/>
                        </a:rPr>
                        <a:t>Comparable public company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30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1.2</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1.8</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02"/>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76</a:t>
            </a:fld>
            <a:endParaRPr lang="en-US"/>
          </a:p>
        </p:txBody>
      </p:sp>
      <p:sp>
        <p:nvSpPr>
          <p:cNvPr id="6" name="Prostokąt 5"/>
          <p:cNvSpPr/>
          <p:nvPr/>
        </p:nvSpPr>
        <p:spPr>
          <a:xfrm>
            <a:off x="838200" y="3658261"/>
            <a:ext cx="10146792" cy="2246769"/>
          </a:xfrm>
          <a:prstGeom prst="rect">
            <a:avLst/>
          </a:prstGeom>
        </p:spPr>
        <p:txBody>
          <a:bodyPr wrap="square">
            <a:spAutoFit/>
          </a:bodyPr>
          <a:lstStyle/>
          <a:p>
            <a:r>
              <a:rPr lang="en-US" sz="2800" dirty="0">
                <a:solidFill>
                  <a:srgbClr val="000000"/>
                </a:solidFill>
                <a:effectLst/>
                <a:ea typeface="Courier New" panose="02070309020205020404" pitchFamily="49" charset="0"/>
                <a:cs typeface="Courier New" panose="02070309020205020404" pitchFamily="49" charset="0"/>
              </a:rPr>
              <a:t>Using the pure-play method, the estimated equity beta for the private company is closest to:</a:t>
            </a:r>
          </a:p>
          <a:p>
            <a:pPr>
              <a:tabLst>
                <a:tab pos="381635" algn="l"/>
              </a:tabLst>
            </a:pPr>
            <a:r>
              <a:rPr lang="en-US" sz="2800" dirty="0">
                <a:solidFill>
                  <a:srgbClr val="000000"/>
                </a:solidFill>
                <a:effectLst/>
                <a:ea typeface="Courier New" panose="02070309020205020404" pitchFamily="49" charset="0"/>
                <a:cs typeface="Courier New" panose="02070309020205020404" pitchFamily="49" charset="0"/>
              </a:rPr>
              <a:t>A.	2.30.</a:t>
            </a:r>
          </a:p>
          <a:p>
            <a:pPr>
              <a:tabLst>
                <a:tab pos="381635" algn="l"/>
              </a:tabLst>
            </a:pPr>
            <a:r>
              <a:rPr lang="en-US" sz="2800" dirty="0">
                <a:solidFill>
                  <a:srgbClr val="000000"/>
                </a:solidFill>
                <a:effectLst/>
                <a:ea typeface="Courier New" panose="02070309020205020404" pitchFamily="49" charset="0"/>
                <a:cs typeface="Courier New" panose="02070309020205020404" pitchFamily="49" charset="0"/>
              </a:rPr>
              <a:t>B.	0.98.</a:t>
            </a:r>
          </a:p>
          <a:p>
            <a:pPr>
              <a:tabLst>
                <a:tab pos="381635" algn="l"/>
              </a:tabLst>
            </a:pPr>
            <a:r>
              <a:rPr lang="en-US" sz="2800" dirty="0">
                <a:solidFill>
                  <a:srgbClr val="000000"/>
                </a:solidFill>
                <a:effectLst/>
                <a:ea typeface="Courier New" panose="02070309020205020404" pitchFamily="49" charset="0"/>
                <a:cs typeface="Courier New" panose="02070309020205020404" pitchFamily="49" charset="0"/>
              </a:rPr>
              <a:t>C.	1.81.</a:t>
            </a:r>
          </a:p>
        </p:txBody>
      </p:sp>
    </p:spTree>
    <p:extLst>
      <p:ext uri="{BB962C8B-B14F-4D97-AF65-F5344CB8AC3E}">
        <p14:creationId xmlns:p14="http://schemas.microsoft.com/office/powerpoint/2010/main" val="189879254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a:t>10.	Sandra Johnson has gathered the following information:</a:t>
            </a:r>
          </a:p>
        </p:txBody>
      </p:sp>
      <p:graphicFrame>
        <p:nvGraphicFramePr>
          <p:cNvPr id="5" name="Symbol zastępczy zawartości 4"/>
          <p:cNvGraphicFramePr>
            <a:graphicFrameLocks noGrp="1"/>
          </p:cNvGraphicFramePr>
          <p:nvPr>
            <p:ph idx="1"/>
          </p:nvPr>
        </p:nvGraphicFramePr>
        <p:xfrm>
          <a:off x="906018" y="1936528"/>
          <a:ext cx="8987789" cy="866205"/>
        </p:xfrm>
        <a:graphic>
          <a:graphicData uri="http://schemas.openxmlformats.org/drawingml/2006/table">
            <a:tbl>
              <a:tblPr firstRow="1" firstCol="1" bandRow="1">
                <a:tableStyleId>{5C22544A-7EE6-4342-B048-85BDC9FD1C3A}</a:tableStyleId>
              </a:tblPr>
              <a:tblGrid>
                <a:gridCol w="3128993">
                  <a:extLst>
                    <a:ext uri="{9D8B030D-6E8A-4147-A177-3AD203B41FA5}">
                      <a16:colId xmlns:a16="http://schemas.microsoft.com/office/drawing/2014/main" val="20000"/>
                    </a:ext>
                  </a:extLst>
                </a:gridCol>
                <a:gridCol w="1857839">
                  <a:extLst>
                    <a:ext uri="{9D8B030D-6E8A-4147-A177-3AD203B41FA5}">
                      <a16:colId xmlns:a16="http://schemas.microsoft.com/office/drawing/2014/main" val="20001"/>
                    </a:ext>
                  </a:extLst>
                </a:gridCol>
                <a:gridCol w="1856831">
                  <a:extLst>
                    <a:ext uri="{9D8B030D-6E8A-4147-A177-3AD203B41FA5}">
                      <a16:colId xmlns:a16="http://schemas.microsoft.com/office/drawing/2014/main" val="20002"/>
                    </a:ext>
                  </a:extLst>
                </a:gridCol>
                <a:gridCol w="2144126">
                  <a:extLst>
                    <a:ext uri="{9D8B030D-6E8A-4147-A177-3AD203B41FA5}">
                      <a16:colId xmlns:a16="http://schemas.microsoft.com/office/drawing/2014/main" val="20003"/>
                    </a:ext>
                  </a:extLst>
                </a:gridCol>
              </a:tblGrid>
              <a:tr h="250603">
                <a:tc>
                  <a:txBody>
                    <a:bodyPr/>
                    <a:lstStyle/>
                    <a:p>
                      <a:pPr marL="0" marR="0">
                        <a:lnSpc>
                          <a:spcPct val="107000"/>
                        </a:lnSpc>
                        <a:spcBef>
                          <a:spcPts val="0"/>
                        </a:spcBef>
                        <a:spcAft>
                          <a:spcPts val="0"/>
                        </a:spcAft>
                      </a:pPr>
                      <a:r>
                        <a:rPr lang="en-US" sz="800">
                          <a:effectLst/>
                        </a:rPr>
                        <a:t> </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Tax rate (%)</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Debt/Equity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Equity Beta</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250603">
                <a:tc>
                  <a:txBody>
                    <a:bodyPr/>
                    <a:lstStyle/>
                    <a:p>
                      <a:pPr marL="0" marR="0">
                        <a:lnSpc>
                          <a:spcPct val="107000"/>
                        </a:lnSpc>
                        <a:spcBef>
                          <a:spcPts val="0"/>
                        </a:spcBef>
                        <a:spcAft>
                          <a:spcPts val="0"/>
                        </a:spcAft>
                      </a:pPr>
                      <a:r>
                        <a:rPr lang="en-US" sz="1800">
                          <a:effectLst/>
                        </a:rPr>
                        <a:t>Private company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25</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1.8</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NA</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250603">
                <a:tc>
                  <a:txBody>
                    <a:bodyPr/>
                    <a:lstStyle/>
                    <a:p>
                      <a:pPr marL="0" marR="0">
                        <a:lnSpc>
                          <a:spcPct val="107000"/>
                        </a:lnSpc>
                        <a:spcBef>
                          <a:spcPts val="0"/>
                        </a:spcBef>
                        <a:spcAft>
                          <a:spcPts val="0"/>
                        </a:spcAft>
                      </a:pPr>
                      <a:r>
                        <a:rPr lang="en-US" sz="1800">
                          <a:effectLst/>
                        </a:rPr>
                        <a:t>Comparable public company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30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1.2</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1.8</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02"/>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77</a:t>
            </a:fld>
            <a:endParaRPr lang="en-US"/>
          </a:p>
        </p:txBody>
      </p:sp>
      <p:sp>
        <p:nvSpPr>
          <p:cNvPr id="6" name="Prostokąt 5"/>
          <p:cNvSpPr/>
          <p:nvPr/>
        </p:nvSpPr>
        <p:spPr>
          <a:xfrm>
            <a:off x="838200" y="2983250"/>
            <a:ext cx="10146792" cy="2246769"/>
          </a:xfrm>
          <a:prstGeom prst="rect">
            <a:avLst/>
          </a:prstGeom>
        </p:spPr>
        <p:txBody>
          <a:bodyPr wrap="square">
            <a:spAutoFit/>
          </a:bodyPr>
          <a:lstStyle/>
          <a:p>
            <a:r>
              <a:rPr lang="en-US" sz="2800" dirty="0">
                <a:solidFill>
                  <a:srgbClr val="000000"/>
                </a:solidFill>
                <a:effectLst/>
                <a:ea typeface="Courier New" panose="02070309020205020404" pitchFamily="49" charset="0"/>
                <a:cs typeface="Courier New" panose="02070309020205020404" pitchFamily="49" charset="0"/>
              </a:rPr>
              <a:t>Using the pure-play method, the estimated equity beta for the private company is closest to:</a:t>
            </a:r>
          </a:p>
          <a:p>
            <a:pPr>
              <a:tabLst>
                <a:tab pos="381635" algn="l"/>
              </a:tabLst>
            </a:pPr>
            <a:r>
              <a:rPr lang="en-US" sz="2800" b="1" dirty="0">
                <a:solidFill>
                  <a:srgbClr val="FF0000"/>
                </a:solidFill>
                <a:effectLst/>
                <a:ea typeface="Courier New" panose="02070309020205020404" pitchFamily="49" charset="0"/>
                <a:cs typeface="Courier New" panose="02070309020205020404" pitchFamily="49" charset="0"/>
              </a:rPr>
              <a:t>A.	2.30.</a:t>
            </a:r>
          </a:p>
          <a:p>
            <a:pPr>
              <a:tabLst>
                <a:tab pos="381635" algn="l"/>
              </a:tabLst>
            </a:pPr>
            <a:r>
              <a:rPr lang="en-US" sz="2800" dirty="0">
                <a:solidFill>
                  <a:srgbClr val="000000"/>
                </a:solidFill>
                <a:effectLst/>
                <a:ea typeface="Courier New" panose="02070309020205020404" pitchFamily="49" charset="0"/>
                <a:cs typeface="Courier New" panose="02070309020205020404" pitchFamily="49" charset="0"/>
              </a:rPr>
              <a:t>B.	0.98.</a:t>
            </a:r>
          </a:p>
          <a:p>
            <a:pPr>
              <a:tabLst>
                <a:tab pos="381635" algn="l"/>
              </a:tabLst>
            </a:pPr>
            <a:r>
              <a:rPr lang="en-US" sz="2800" dirty="0">
                <a:solidFill>
                  <a:srgbClr val="000000"/>
                </a:solidFill>
                <a:effectLst/>
                <a:ea typeface="Courier New" panose="02070309020205020404" pitchFamily="49" charset="0"/>
                <a:cs typeface="Courier New" panose="02070309020205020404" pitchFamily="49" charset="0"/>
              </a:rPr>
              <a:t>C.	1.81.</a:t>
            </a:r>
          </a:p>
        </p:txBody>
      </p:sp>
      <p:pic>
        <p:nvPicPr>
          <p:cNvPr id="7" name="Obraz 6"/>
          <p:cNvPicPr/>
          <p:nvPr/>
        </p:nvPicPr>
        <p:blipFill rotWithShape="1">
          <a:blip r:embed="rId2"/>
          <a:srcRect l="38019" t="36418" r="47862" b="60156"/>
          <a:stretch/>
        </p:blipFill>
        <p:spPr bwMode="auto">
          <a:xfrm>
            <a:off x="3790060" y="4031234"/>
            <a:ext cx="5719699" cy="732790"/>
          </a:xfrm>
          <a:prstGeom prst="rect">
            <a:avLst/>
          </a:prstGeom>
          <a:ln>
            <a:noFill/>
          </a:ln>
          <a:extLst>
            <a:ext uri="{53640926-AAD7-44D8-BBD7-CCE9431645EC}">
              <a14:shadowObscured xmlns:a14="http://schemas.microsoft.com/office/drawing/2010/main"/>
            </a:ext>
          </a:extLst>
        </p:spPr>
      </p:pic>
      <p:sp>
        <p:nvSpPr>
          <p:cNvPr id="3" name="Prostokąt 2"/>
          <p:cNvSpPr/>
          <p:nvPr/>
        </p:nvSpPr>
        <p:spPr>
          <a:xfrm>
            <a:off x="742060" y="5396250"/>
            <a:ext cx="10242932" cy="707886"/>
          </a:xfrm>
          <a:prstGeom prst="rect">
            <a:avLst/>
          </a:prstGeom>
        </p:spPr>
        <p:txBody>
          <a:bodyPr wrap="square">
            <a:spAutoFit/>
          </a:bodyPr>
          <a:lstStyle/>
          <a:p>
            <a:r>
              <a:rPr lang="en-US" sz="2000" b="1" dirty="0" err="1">
                <a:solidFill>
                  <a:srgbClr val="FF0000"/>
                </a:solidFill>
                <a:effectLst/>
                <a:latin typeface="Courier New" panose="02070309020205020404" pitchFamily="49" charset="0"/>
                <a:ea typeface="Courier New" panose="02070309020205020404" pitchFamily="49" charset="0"/>
              </a:rPr>
              <a:t>Relevering</a:t>
            </a:r>
            <a:r>
              <a:rPr lang="en-US" sz="2000" b="1" dirty="0">
                <a:solidFill>
                  <a:srgbClr val="FF0000"/>
                </a:solidFill>
                <a:effectLst/>
                <a:latin typeface="Courier New" panose="02070309020205020404" pitchFamily="49" charset="0"/>
                <a:ea typeface="Courier New" panose="02070309020205020404" pitchFamily="49" charset="0"/>
              </a:rPr>
              <a:t> to target debt ratio of the private firm: </a:t>
            </a:r>
          </a:p>
          <a:p>
            <a:r>
              <a:rPr lang="en-US" sz="2000" b="1" dirty="0">
                <a:solidFill>
                  <a:srgbClr val="FF0000"/>
                </a:solidFill>
                <a:effectLst/>
                <a:latin typeface="Courier New" panose="02070309020205020404" pitchFamily="49" charset="0"/>
                <a:ea typeface="Courier New" panose="02070309020205020404" pitchFamily="49" charset="0"/>
              </a:rPr>
              <a:t>levered beta = 0.98 * [1+ (1-0.25)(1.8)] = 2.30</a:t>
            </a:r>
          </a:p>
        </p:txBody>
      </p:sp>
    </p:spTree>
    <p:extLst>
      <p:ext uri="{BB962C8B-B14F-4D97-AF65-F5344CB8AC3E}">
        <p14:creationId xmlns:p14="http://schemas.microsoft.com/office/powerpoint/2010/main" val="87981382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11. Kent Clark has gathered the following information about capital markets in the United States and Paraguay.</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3635098396"/>
              </p:ext>
            </p:extLst>
          </p:nvPr>
        </p:nvGraphicFramePr>
        <p:xfrm>
          <a:off x="765048" y="2060861"/>
          <a:ext cx="10515600" cy="1609344"/>
        </p:xfrm>
        <a:graphic>
          <a:graphicData uri="http://schemas.openxmlformats.org/drawingml/2006/table">
            <a:tbl>
              <a:tblPr firstRow="1" firstCol="1" bandRow="1">
                <a:tableStyleId>{5C22544A-7EE6-4342-B048-85BDC9FD1C3A}</a:tableStyleId>
              </a:tblPr>
              <a:tblGrid>
                <a:gridCol w="8306773">
                  <a:extLst>
                    <a:ext uri="{9D8B030D-6E8A-4147-A177-3AD203B41FA5}">
                      <a16:colId xmlns:a16="http://schemas.microsoft.com/office/drawing/2014/main" val="20000"/>
                    </a:ext>
                  </a:extLst>
                </a:gridCol>
                <a:gridCol w="2208827">
                  <a:extLst>
                    <a:ext uri="{9D8B030D-6E8A-4147-A177-3AD203B41FA5}">
                      <a16:colId xmlns:a16="http://schemas.microsoft.com/office/drawing/2014/main" val="20001"/>
                    </a:ext>
                  </a:extLst>
                </a:gridCol>
              </a:tblGrid>
              <a:tr h="281842">
                <a:tc>
                  <a:txBody>
                    <a:bodyPr/>
                    <a:lstStyle/>
                    <a:p>
                      <a:pPr marL="0" marR="0">
                        <a:lnSpc>
                          <a:spcPct val="107000"/>
                        </a:lnSpc>
                        <a:spcBef>
                          <a:spcPts val="0"/>
                        </a:spcBef>
                        <a:spcAft>
                          <a:spcPts val="0"/>
                        </a:spcAft>
                      </a:pPr>
                      <a:r>
                        <a:rPr lang="en-US" sz="2000" dirty="0">
                          <a:effectLst/>
                        </a:rPr>
                        <a:t>Yield on US 10-year Treasury bond</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a:effectLst/>
                        </a:rPr>
                        <a:t>3.5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281842">
                <a:tc>
                  <a:txBody>
                    <a:bodyPr/>
                    <a:lstStyle/>
                    <a:p>
                      <a:pPr marL="0" marR="0">
                        <a:lnSpc>
                          <a:spcPct val="107000"/>
                        </a:lnSpc>
                        <a:spcBef>
                          <a:spcPts val="0"/>
                        </a:spcBef>
                        <a:spcAft>
                          <a:spcPts val="0"/>
                        </a:spcAft>
                      </a:pPr>
                      <a:r>
                        <a:rPr lang="en-US" sz="2000">
                          <a:effectLst/>
                        </a:rPr>
                        <a:t>Yield on Paraguay 10-year government bond</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a:effectLst/>
                        </a:rPr>
                        <a:t>11.2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1"/>
                  </a:ext>
                </a:extLst>
              </a:tr>
              <a:tr h="281842">
                <a:tc>
                  <a:txBody>
                    <a:bodyPr/>
                    <a:lstStyle/>
                    <a:p>
                      <a:pPr marL="0" marR="0">
                        <a:lnSpc>
                          <a:spcPct val="107000"/>
                        </a:lnSpc>
                        <a:spcBef>
                          <a:spcPts val="0"/>
                        </a:spcBef>
                        <a:spcAft>
                          <a:spcPts val="0"/>
                        </a:spcAft>
                      </a:pPr>
                      <a:r>
                        <a:rPr lang="en-US" sz="2000">
                          <a:effectLst/>
                        </a:rPr>
                        <a:t>Annualized standard deviation of Paraguay stock index</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38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568332">
                <a:tc>
                  <a:txBody>
                    <a:bodyPr/>
                    <a:lstStyle/>
                    <a:p>
                      <a:pPr marL="0" marR="0">
                        <a:lnSpc>
                          <a:spcPct val="107000"/>
                        </a:lnSpc>
                        <a:spcBef>
                          <a:spcPts val="0"/>
                        </a:spcBef>
                        <a:spcAft>
                          <a:spcPts val="0"/>
                        </a:spcAft>
                      </a:pPr>
                      <a:r>
                        <a:rPr lang="en-US" sz="2000">
                          <a:effectLst/>
                        </a:rPr>
                        <a:t>Annualized standard deviation of Paraguay dollar-denominated government bond</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dirty="0">
                          <a:effectLst/>
                        </a:rPr>
                        <a:t>22 percent</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78</a:t>
            </a:fld>
            <a:endParaRPr lang="en-US"/>
          </a:p>
        </p:txBody>
      </p:sp>
      <p:sp>
        <p:nvSpPr>
          <p:cNvPr id="6" name="Prostokąt 5"/>
          <p:cNvSpPr/>
          <p:nvPr/>
        </p:nvSpPr>
        <p:spPr>
          <a:xfrm>
            <a:off x="838200" y="4376833"/>
            <a:ext cx="10558272" cy="1569660"/>
          </a:xfrm>
          <a:prstGeom prst="rect">
            <a:avLst/>
          </a:prstGeom>
        </p:spPr>
        <p:txBody>
          <a:bodyPr wrap="square">
            <a:spAutoFit/>
          </a:bodyPr>
          <a:lstStyle/>
          <a:p>
            <a:r>
              <a:rPr lang="en-US" sz="2400" dirty="0">
                <a:solidFill>
                  <a:srgbClr val="000000"/>
                </a:solidFill>
                <a:effectLst/>
                <a:ea typeface="Courier New" panose="02070309020205020404" pitchFamily="49" charset="0"/>
                <a:cs typeface="Courier New" panose="02070309020205020404" pitchFamily="49" charset="0"/>
              </a:rPr>
              <a:t>Estimated country equity premium for Paraguay is closest to:</a:t>
            </a:r>
          </a:p>
          <a:p>
            <a:pPr>
              <a:tabLst>
                <a:tab pos="381635" algn="l"/>
              </a:tabLst>
            </a:pPr>
            <a:r>
              <a:rPr lang="en-US" sz="2400" dirty="0">
                <a:solidFill>
                  <a:srgbClr val="000000"/>
                </a:solidFill>
                <a:effectLst/>
                <a:ea typeface="Courier New" panose="02070309020205020404" pitchFamily="49" charset="0"/>
                <a:cs typeface="Courier New" panose="02070309020205020404" pitchFamily="49" charset="0"/>
              </a:rPr>
              <a:t>A.	12.16 percent</a:t>
            </a:r>
          </a:p>
          <a:p>
            <a:pPr>
              <a:tabLst>
                <a:tab pos="381635" algn="l"/>
              </a:tabLst>
            </a:pPr>
            <a:r>
              <a:rPr lang="en-US" sz="2400" dirty="0">
                <a:solidFill>
                  <a:srgbClr val="000000"/>
                </a:solidFill>
                <a:effectLst/>
                <a:ea typeface="Courier New" panose="02070309020205020404" pitchFamily="49" charset="0"/>
                <a:cs typeface="Courier New" panose="02070309020205020404" pitchFamily="49" charset="0"/>
              </a:rPr>
              <a:t>B.	13.32 percent</a:t>
            </a:r>
          </a:p>
          <a:p>
            <a:pPr>
              <a:tabLst>
                <a:tab pos="381635" algn="l"/>
              </a:tabLst>
            </a:pPr>
            <a:r>
              <a:rPr lang="en-US" sz="2400" dirty="0">
                <a:solidFill>
                  <a:srgbClr val="000000"/>
                </a:solidFill>
                <a:effectLst/>
                <a:ea typeface="Courier New" panose="02070309020205020404" pitchFamily="49" charset="0"/>
                <a:cs typeface="Courier New" panose="02070309020205020404" pitchFamily="49" charset="0"/>
              </a:rPr>
              <a:t>C.	14.23 percent</a:t>
            </a:r>
          </a:p>
        </p:txBody>
      </p:sp>
    </p:spTree>
    <p:extLst>
      <p:ext uri="{BB962C8B-B14F-4D97-AF65-F5344CB8AC3E}">
        <p14:creationId xmlns:p14="http://schemas.microsoft.com/office/powerpoint/2010/main" val="29480012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11. Kent Clark has gathered the following information about capital markets in the United States and Paraguay.</a:t>
            </a:r>
          </a:p>
        </p:txBody>
      </p:sp>
      <p:graphicFrame>
        <p:nvGraphicFramePr>
          <p:cNvPr id="5" name="Symbol zastępczy zawartości 4"/>
          <p:cNvGraphicFramePr>
            <a:graphicFrameLocks noGrp="1"/>
          </p:cNvGraphicFramePr>
          <p:nvPr>
            <p:ph idx="1"/>
          </p:nvPr>
        </p:nvGraphicFramePr>
        <p:xfrm>
          <a:off x="765048" y="2060861"/>
          <a:ext cx="10515600" cy="1609344"/>
        </p:xfrm>
        <a:graphic>
          <a:graphicData uri="http://schemas.openxmlformats.org/drawingml/2006/table">
            <a:tbl>
              <a:tblPr firstRow="1" firstCol="1" bandRow="1">
                <a:tableStyleId>{5C22544A-7EE6-4342-B048-85BDC9FD1C3A}</a:tableStyleId>
              </a:tblPr>
              <a:tblGrid>
                <a:gridCol w="8306773">
                  <a:extLst>
                    <a:ext uri="{9D8B030D-6E8A-4147-A177-3AD203B41FA5}">
                      <a16:colId xmlns:a16="http://schemas.microsoft.com/office/drawing/2014/main" val="20000"/>
                    </a:ext>
                  </a:extLst>
                </a:gridCol>
                <a:gridCol w="2208827">
                  <a:extLst>
                    <a:ext uri="{9D8B030D-6E8A-4147-A177-3AD203B41FA5}">
                      <a16:colId xmlns:a16="http://schemas.microsoft.com/office/drawing/2014/main" val="20001"/>
                    </a:ext>
                  </a:extLst>
                </a:gridCol>
              </a:tblGrid>
              <a:tr h="281842">
                <a:tc>
                  <a:txBody>
                    <a:bodyPr/>
                    <a:lstStyle/>
                    <a:p>
                      <a:pPr marL="0" marR="0">
                        <a:lnSpc>
                          <a:spcPct val="107000"/>
                        </a:lnSpc>
                        <a:spcBef>
                          <a:spcPts val="0"/>
                        </a:spcBef>
                        <a:spcAft>
                          <a:spcPts val="0"/>
                        </a:spcAft>
                      </a:pPr>
                      <a:r>
                        <a:rPr lang="en-US" sz="2000" dirty="0">
                          <a:effectLst/>
                        </a:rPr>
                        <a:t>Yield on US 10-year Treasury bond</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a:effectLst/>
                        </a:rPr>
                        <a:t>3.5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0"/>
                  </a:ext>
                </a:extLst>
              </a:tr>
              <a:tr h="281842">
                <a:tc>
                  <a:txBody>
                    <a:bodyPr/>
                    <a:lstStyle/>
                    <a:p>
                      <a:pPr marL="0" marR="0">
                        <a:lnSpc>
                          <a:spcPct val="107000"/>
                        </a:lnSpc>
                        <a:spcBef>
                          <a:spcPts val="0"/>
                        </a:spcBef>
                        <a:spcAft>
                          <a:spcPts val="0"/>
                        </a:spcAft>
                      </a:pPr>
                      <a:r>
                        <a:rPr lang="en-US" sz="2000">
                          <a:effectLst/>
                        </a:rPr>
                        <a:t>Yield on Paraguay 10-year government bond</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a:effectLst/>
                        </a:rPr>
                        <a:t>11.2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extLst>
                  <a:ext uri="{0D108BD9-81ED-4DB2-BD59-A6C34878D82A}">
                    <a16:rowId xmlns:a16="http://schemas.microsoft.com/office/drawing/2014/main" val="10001"/>
                  </a:ext>
                </a:extLst>
              </a:tr>
              <a:tr h="281842">
                <a:tc>
                  <a:txBody>
                    <a:bodyPr/>
                    <a:lstStyle/>
                    <a:p>
                      <a:pPr marL="0" marR="0">
                        <a:lnSpc>
                          <a:spcPct val="107000"/>
                        </a:lnSpc>
                        <a:spcBef>
                          <a:spcPts val="0"/>
                        </a:spcBef>
                        <a:spcAft>
                          <a:spcPts val="0"/>
                        </a:spcAft>
                      </a:pPr>
                      <a:r>
                        <a:rPr lang="en-US" sz="2000">
                          <a:effectLst/>
                        </a:rPr>
                        <a:t>Annualized standard deviation of Paraguay stock index</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38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568332">
                <a:tc>
                  <a:txBody>
                    <a:bodyPr/>
                    <a:lstStyle/>
                    <a:p>
                      <a:pPr marL="0" marR="0">
                        <a:lnSpc>
                          <a:spcPct val="107000"/>
                        </a:lnSpc>
                        <a:spcBef>
                          <a:spcPts val="0"/>
                        </a:spcBef>
                        <a:spcAft>
                          <a:spcPts val="0"/>
                        </a:spcAft>
                      </a:pPr>
                      <a:r>
                        <a:rPr lang="en-US" sz="2000">
                          <a:effectLst/>
                        </a:rPr>
                        <a:t>Annualized standard deviation of Paraguay dollar-denominated government bond</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dirty="0">
                          <a:effectLst/>
                        </a:rPr>
                        <a:t>22 percent</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79</a:t>
            </a:fld>
            <a:endParaRPr lang="en-US"/>
          </a:p>
        </p:txBody>
      </p:sp>
      <p:sp>
        <p:nvSpPr>
          <p:cNvPr id="6" name="Prostokąt 5"/>
          <p:cNvSpPr/>
          <p:nvPr/>
        </p:nvSpPr>
        <p:spPr>
          <a:xfrm>
            <a:off x="816864" y="3883057"/>
            <a:ext cx="10558272" cy="1569660"/>
          </a:xfrm>
          <a:prstGeom prst="rect">
            <a:avLst/>
          </a:prstGeom>
        </p:spPr>
        <p:txBody>
          <a:bodyPr wrap="square">
            <a:spAutoFit/>
          </a:bodyPr>
          <a:lstStyle/>
          <a:p>
            <a:r>
              <a:rPr lang="en-US" sz="2400" dirty="0">
                <a:solidFill>
                  <a:srgbClr val="000000"/>
                </a:solidFill>
                <a:effectLst/>
                <a:ea typeface="Courier New" panose="02070309020205020404" pitchFamily="49" charset="0"/>
                <a:cs typeface="Courier New" panose="02070309020205020404" pitchFamily="49" charset="0"/>
              </a:rPr>
              <a:t>Estimated country equity premium for Paraguay is closest to:</a:t>
            </a:r>
          </a:p>
          <a:p>
            <a:pPr>
              <a:tabLst>
                <a:tab pos="381635" algn="l"/>
              </a:tabLst>
            </a:pPr>
            <a:r>
              <a:rPr lang="en-US" sz="2400" dirty="0">
                <a:solidFill>
                  <a:srgbClr val="000000"/>
                </a:solidFill>
                <a:effectLst/>
                <a:ea typeface="Courier New" panose="02070309020205020404" pitchFamily="49" charset="0"/>
                <a:cs typeface="Courier New" panose="02070309020205020404" pitchFamily="49" charset="0"/>
              </a:rPr>
              <a:t>A.	12.16 percent</a:t>
            </a:r>
          </a:p>
          <a:p>
            <a:pPr>
              <a:tabLst>
                <a:tab pos="381635" algn="l"/>
              </a:tabLst>
            </a:pPr>
            <a:r>
              <a:rPr lang="en-US" sz="2400" b="1" dirty="0">
                <a:solidFill>
                  <a:srgbClr val="FF0000"/>
                </a:solidFill>
                <a:effectLst/>
                <a:ea typeface="Courier New" panose="02070309020205020404" pitchFamily="49" charset="0"/>
                <a:cs typeface="Courier New" panose="02070309020205020404" pitchFamily="49" charset="0"/>
              </a:rPr>
              <a:t>B.	13.32 percent</a:t>
            </a:r>
          </a:p>
          <a:p>
            <a:pPr>
              <a:tabLst>
                <a:tab pos="381635" algn="l"/>
              </a:tabLst>
            </a:pPr>
            <a:r>
              <a:rPr lang="en-US" sz="2400" dirty="0">
                <a:solidFill>
                  <a:srgbClr val="000000"/>
                </a:solidFill>
                <a:effectLst/>
                <a:ea typeface="Courier New" panose="02070309020205020404" pitchFamily="49" charset="0"/>
                <a:cs typeface="Courier New" panose="02070309020205020404" pitchFamily="49" charset="0"/>
              </a:rPr>
              <a:t>C.	14.23 percent</a:t>
            </a:r>
          </a:p>
        </p:txBody>
      </p:sp>
      <p:sp>
        <p:nvSpPr>
          <p:cNvPr id="3" name="Prostokąt 2"/>
          <p:cNvSpPr/>
          <p:nvPr/>
        </p:nvSpPr>
        <p:spPr>
          <a:xfrm>
            <a:off x="272796" y="5615582"/>
            <a:ext cx="11646408" cy="923330"/>
          </a:xfrm>
          <a:prstGeom prst="rect">
            <a:avLst/>
          </a:prstGeom>
        </p:spPr>
        <p:txBody>
          <a:bodyPr wrap="square">
            <a:spAutoFit/>
          </a:bodyPr>
          <a:lstStyle/>
          <a:p>
            <a:pPr marL="228600" marR="0" indent="-228600" algn="just">
              <a:spcBef>
                <a:spcPts val="0"/>
              </a:spcBef>
              <a:spcAft>
                <a:spcPts val="0"/>
              </a:spcAft>
              <a:tabLst>
                <a:tab pos="233045" algn="l"/>
              </a:tabLst>
            </a:pPr>
            <a:r>
              <a:rPr lang="en-US" b="1" dirty="0">
                <a:solidFill>
                  <a:srgbClr val="FF0000"/>
                </a:solidFill>
                <a:effectLst/>
                <a:latin typeface="Courier New" panose="02070309020205020404" pitchFamily="49" charset="0"/>
                <a:ea typeface="Courier New" panose="02070309020205020404" pitchFamily="49" charset="0"/>
              </a:rPr>
              <a:t>The country equity premium can be estimated as the sovereign yield spread times the volatility of the country's stock market relative to its bond market Paraguay's equity premium is (11.2% - 3.5%) x (38%/22%) = 7.7% x 1.73 = 13.32%.</a:t>
            </a:r>
          </a:p>
        </p:txBody>
      </p:sp>
    </p:spTree>
    <p:extLst>
      <p:ext uri="{BB962C8B-B14F-4D97-AF65-F5344CB8AC3E}">
        <p14:creationId xmlns:p14="http://schemas.microsoft.com/office/powerpoint/2010/main" val="3279099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en-US" dirty="0"/>
              <a:t>Weights of the Weighted Average</a:t>
            </a:r>
            <a:r>
              <a:rPr lang="pl-PL" dirty="0"/>
              <a:t> </a:t>
            </a:r>
            <a:r>
              <a:rPr lang="pl-PL" dirty="0" err="1"/>
              <a:t>Cost</a:t>
            </a:r>
            <a:r>
              <a:rPr lang="pl-PL" dirty="0"/>
              <a:t> of Capital</a:t>
            </a:r>
            <a:endParaRPr lang="en-US" dirty="0"/>
          </a:p>
        </p:txBody>
      </p:sp>
      <p:sp>
        <p:nvSpPr>
          <p:cNvPr id="3" name="Symbol zastępczy zawartości 2"/>
          <p:cNvSpPr>
            <a:spLocks noGrp="1"/>
          </p:cNvSpPr>
          <p:nvPr>
            <p:ph idx="1"/>
          </p:nvPr>
        </p:nvSpPr>
        <p:spPr/>
        <p:txBody>
          <a:bodyPr>
            <a:normAutofit fontScale="92500" lnSpcReduction="10000"/>
          </a:bodyPr>
          <a:lstStyle/>
          <a:p>
            <a:r>
              <a:rPr lang="en-US" dirty="0">
                <a:solidFill>
                  <a:srgbClr val="FF0000"/>
                </a:solidFill>
              </a:rPr>
              <a:t>Weights should be based on:</a:t>
            </a:r>
            <a:endParaRPr lang="pl-PL" dirty="0">
              <a:solidFill>
                <a:srgbClr val="FF0000"/>
              </a:solidFill>
            </a:endParaRPr>
          </a:p>
          <a:p>
            <a:pPr lvl="1"/>
            <a:r>
              <a:rPr lang="en-US" dirty="0">
                <a:solidFill>
                  <a:srgbClr val="FF0000"/>
                </a:solidFill>
              </a:rPr>
              <a:t>Market values</a:t>
            </a:r>
            <a:endParaRPr lang="pl-PL" dirty="0">
              <a:solidFill>
                <a:srgbClr val="FF0000"/>
              </a:solidFill>
            </a:endParaRPr>
          </a:p>
          <a:p>
            <a:pPr lvl="1"/>
            <a:r>
              <a:rPr lang="en-US" dirty="0">
                <a:solidFill>
                  <a:srgbClr val="FF0000"/>
                </a:solidFill>
              </a:rPr>
              <a:t>Target capital structure: when data is given for the current capital structure and target capital structure, use the target capital structure as this is the proportion the company is striving to achieve.</a:t>
            </a:r>
          </a:p>
          <a:p>
            <a:pPr marL="0" indent="0">
              <a:buNone/>
            </a:pPr>
            <a:endParaRPr lang="en-US" dirty="0"/>
          </a:p>
          <a:p>
            <a:r>
              <a:rPr lang="en-US" dirty="0"/>
              <a:t>In the absence of explicit information about a firm's target capital structure, one may estimate it using one of the following approaches:</a:t>
            </a:r>
          </a:p>
          <a:p>
            <a:pPr lvl="1"/>
            <a:r>
              <a:rPr lang="en-US" dirty="0"/>
              <a:t>Current capital structure based on market value weights for the components (most common method).</a:t>
            </a:r>
          </a:p>
          <a:p>
            <a:pPr lvl="1"/>
            <a:r>
              <a:rPr lang="en-US" dirty="0"/>
              <a:t>Trend in the firm’s capital structure or statements made by management regarding capital structure policy.</a:t>
            </a:r>
          </a:p>
          <a:p>
            <a:pPr lvl="1"/>
            <a:r>
              <a:rPr lang="en-US" dirty="0"/>
              <a:t>Average of comparable companies’ capital structures as the target capital structure.</a:t>
            </a:r>
          </a:p>
          <a:p>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8</a:t>
            </a:fld>
            <a:endParaRPr lang="en-US"/>
          </a:p>
        </p:txBody>
      </p:sp>
    </p:spTree>
    <p:extLst>
      <p:ext uri="{BB962C8B-B14F-4D97-AF65-F5344CB8AC3E}">
        <p14:creationId xmlns:p14="http://schemas.microsoft.com/office/powerpoint/2010/main" val="317996831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1"/>
            <a:ext cx="12192000" cy="612648"/>
          </a:xfrm>
        </p:spPr>
        <p:txBody>
          <a:bodyPr>
            <a:normAutofit/>
          </a:bodyPr>
          <a:lstStyle/>
          <a:p>
            <a:r>
              <a:rPr lang="en-US" sz="2800" dirty="0"/>
              <a:t>12. David Jones has estimated the following cost schedule for Gayle Industries:</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52856457"/>
              </p:ext>
            </p:extLst>
          </p:nvPr>
        </p:nvGraphicFramePr>
        <p:xfrm>
          <a:off x="586486" y="612649"/>
          <a:ext cx="11019028" cy="1609344"/>
        </p:xfrm>
        <a:graphic>
          <a:graphicData uri="http://schemas.openxmlformats.org/drawingml/2006/table">
            <a:tbl>
              <a:tblPr firstRow="1" firstCol="1" bandRow="1">
                <a:tableStyleId>{5C22544A-7EE6-4342-B048-85BDC9FD1C3A}</a:tableStyleId>
              </a:tblPr>
              <a:tblGrid>
                <a:gridCol w="3781089">
                  <a:extLst>
                    <a:ext uri="{9D8B030D-6E8A-4147-A177-3AD203B41FA5}">
                      <a16:colId xmlns:a16="http://schemas.microsoft.com/office/drawing/2014/main" val="20000"/>
                    </a:ext>
                  </a:extLst>
                </a:gridCol>
                <a:gridCol w="2533917">
                  <a:extLst>
                    <a:ext uri="{9D8B030D-6E8A-4147-A177-3AD203B41FA5}">
                      <a16:colId xmlns:a16="http://schemas.microsoft.com/office/drawing/2014/main" val="20001"/>
                    </a:ext>
                  </a:extLst>
                </a:gridCol>
                <a:gridCol w="2532640">
                  <a:extLst>
                    <a:ext uri="{9D8B030D-6E8A-4147-A177-3AD203B41FA5}">
                      <a16:colId xmlns:a16="http://schemas.microsoft.com/office/drawing/2014/main" val="20002"/>
                    </a:ext>
                  </a:extLst>
                </a:gridCol>
                <a:gridCol w="2171382">
                  <a:extLst>
                    <a:ext uri="{9D8B030D-6E8A-4147-A177-3AD203B41FA5}">
                      <a16:colId xmlns:a16="http://schemas.microsoft.com/office/drawing/2014/main" val="20003"/>
                    </a:ext>
                  </a:extLst>
                </a:gridCol>
              </a:tblGrid>
              <a:tr h="620174">
                <a:tc>
                  <a:txBody>
                    <a:bodyPr/>
                    <a:lstStyle/>
                    <a:p>
                      <a:pPr marL="0" marR="0">
                        <a:lnSpc>
                          <a:spcPct val="107000"/>
                        </a:lnSpc>
                        <a:spcBef>
                          <a:spcPts val="0"/>
                        </a:spcBef>
                        <a:spcAft>
                          <a:spcPts val="0"/>
                        </a:spcAft>
                      </a:pPr>
                      <a:r>
                        <a:rPr lang="en-US" sz="2000" dirty="0">
                          <a:effectLst/>
                        </a:rPr>
                        <a:t>Amount of new</a:t>
                      </a:r>
                      <a:br>
                        <a:rPr lang="en-US" sz="2000" dirty="0">
                          <a:effectLst/>
                        </a:rPr>
                      </a:br>
                      <a:r>
                        <a:rPr lang="en-US" sz="2000" dirty="0">
                          <a:effectLst/>
                        </a:rPr>
                        <a:t>debt (in millions)</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dirty="0">
                          <a:effectLst/>
                        </a:rPr>
                        <a:t>After-tax cost of debt</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a:effectLst/>
                        </a:rPr>
                        <a:t>Amount of new</a:t>
                      </a:r>
                      <a:br>
                        <a:rPr lang="en-US" sz="2000">
                          <a:effectLst/>
                        </a:rPr>
                      </a:br>
                      <a:r>
                        <a:rPr lang="en-US" sz="2000">
                          <a:effectLst/>
                        </a:rPr>
                        <a:t>equity (in millions)</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2000">
                          <a:effectLst/>
                        </a:rPr>
                        <a:t>Cost of equity</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0"/>
                  </a:ext>
                </a:extLst>
              </a:tr>
              <a:tr h="307551">
                <a:tc>
                  <a:txBody>
                    <a:bodyPr/>
                    <a:lstStyle/>
                    <a:p>
                      <a:pPr marL="0" marR="0">
                        <a:lnSpc>
                          <a:spcPct val="107000"/>
                        </a:lnSpc>
                        <a:spcBef>
                          <a:spcPts val="0"/>
                        </a:spcBef>
                        <a:spcAft>
                          <a:spcPts val="0"/>
                        </a:spcAft>
                      </a:pPr>
                      <a:r>
                        <a:rPr lang="en-US" sz="2000">
                          <a:effectLst/>
                        </a:rPr>
                        <a:t>$0 to $99</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6.0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$0 to $199</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10.0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307551">
                <a:tc>
                  <a:txBody>
                    <a:bodyPr/>
                    <a:lstStyle/>
                    <a:p>
                      <a:pPr marL="0" marR="0">
                        <a:lnSpc>
                          <a:spcPct val="107000"/>
                        </a:lnSpc>
                        <a:spcBef>
                          <a:spcPts val="0"/>
                        </a:spcBef>
                        <a:spcAft>
                          <a:spcPts val="0"/>
                        </a:spcAft>
                      </a:pPr>
                      <a:r>
                        <a:rPr lang="en-US" sz="2000">
                          <a:effectLst/>
                        </a:rPr>
                        <a:t>$100 to $199</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6.4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$200 to $299</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12.0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307551">
                <a:tc>
                  <a:txBody>
                    <a:bodyPr/>
                    <a:lstStyle/>
                    <a:p>
                      <a:pPr marL="0" marR="0">
                        <a:lnSpc>
                          <a:spcPct val="107000"/>
                        </a:lnSpc>
                        <a:spcBef>
                          <a:spcPts val="0"/>
                        </a:spcBef>
                        <a:spcAft>
                          <a:spcPts val="0"/>
                        </a:spcAft>
                      </a:pPr>
                      <a:r>
                        <a:rPr lang="en-US" sz="2000">
                          <a:effectLst/>
                        </a:rPr>
                        <a:t>$200 to $299</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6.8 percent</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a:effectLst/>
                        </a:rPr>
                        <a:t>$300 to $399</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2000" dirty="0">
                          <a:effectLst/>
                        </a:rPr>
                        <a:t>14.0 percent</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80</a:t>
            </a:fld>
            <a:endParaRPr lang="en-US"/>
          </a:p>
        </p:txBody>
      </p:sp>
      <p:sp>
        <p:nvSpPr>
          <p:cNvPr id="6" name="Prostokąt 5"/>
          <p:cNvSpPr/>
          <p:nvPr/>
        </p:nvSpPr>
        <p:spPr>
          <a:xfrm>
            <a:off x="262128" y="2442512"/>
            <a:ext cx="11667744" cy="4401205"/>
          </a:xfrm>
          <a:prstGeom prst="rect">
            <a:avLst/>
          </a:prstGeom>
        </p:spPr>
        <p:txBody>
          <a:bodyPr wrap="square">
            <a:spAutoFit/>
          </a:bodyPr>
          <a:lstStyle/>
          <a:p>
            <a:r>
              <a:rPr lang="en-US" sz="2000" dirty="0">
                <a:solidFill>
                  <a:srgbClr val="000000"/>
                </a:solidFill>
                <a:effectLst/>
                <a:ea typeface="Courier New" panose="02070309020205020404" pitchFamily="49" charset="0"/>
                <a:cs typeface="Courier New" panose="02070309020205020404" pitchFamily="49" charset="0"/>
              </a:rPr>
              <a:t>The company currently has assets on its balance sheet of $300 million that are financed with 80% equity and 20% debt. In his analysis, David Jones makes the following statements:</a:t>
            </a:r>
          </a:p>
          <a:p>
            <a:r>
              <a:rPr lang="en-US" sz="2000" dirty="0">
                <a:solidFill>
                  <a:srgbClr val="000000"/>
                </a:solidFill>
                <a:effectLst/>
                <a:ea typeface="Courier New" panose="02070309020205020404" pitchFamily="49" charset="0"/>
                <a:cs typeface="Courier New" panose="02070309020205020404" pitchFamily="49" charset="0"/>
              </a:rPr>
              <a:t> </a:t>
            </a:r>
          </a:p>
          <a:p>
            <a:pPr algn="just"/>
            <a:r>
              <a:rPr lang="en-US" sz="2000" dirty="0">
                <a:solidFill>
                  <a:srgbClr val="000000"/>
                </a:solidFill>
                <a:effectLst/>
                <a:ea typeface="Courier New" panose="02070309020205020404" pitchFamily="49" charset="0"/>
                <a:cs typeface="Courier New" panose="02070309020205020404" pitchFamily="49" charset="0"/>
              </a:rPr>
              <a:t>Statement 1: If Gayle Industries maintains its capital structure of 80% equity and 20% debt the break point at which its cost of equity will increase to 12.0% is $200 million in new capital.</a:t>
            </a:r>
            <a:r>
              <a:rPr lang="pl-PL" sz="2000" dirty="0">
                <a:solidFill>
                  <a:srgbClr val="000000"/>
                </a:solidFill>
                <a:effectLst/>
                <a:ea typeface="Courier New" panose="02070309020205020404" pitchFamily="49" charset="0"/>
                <a:cs typeface="Courier New" panose="02070309020205020404" pitchFamily="49" charset="0"/>
              </a:rPr>
              <a:t> HINT: </a:t>
            </a:r>
            <a:r>
              <a:rPr lang="pl-PL" sz="2000" dirty="0" err="1">
                <a:solidFill>
                  <a:srgbClr val="000000"/>
                </a:solidFill>
                <a:effectLst/>
                <a:ea typeface="Courier New" panose="02070309020205020404" pitchFamily="49" charset="0"/>
                <a:cs typeface="Courier New" panose="02070309020205020404" pitchFamily="49" charset="0"/>
              </a:rPr>
              <a:t>all</a:t>
            </a:r>
            <a:r>
              <a:rPr lang="pl-PL" sz="2000" dirty="0">
                <a:solidFill>
                  <a:srgbClr val="000000"/>
                </a:solidFill>
                <a:effectLst/>
                <a:ea typeface="Courier New" panose="02070309020205020404" pitchFamily="49" charset="0"/>
                <a:cs typeface="Courier New" panose="02070309020205020404" pitchFamily="49" charset="0"/>
              </a:rPr>
              <a:t> </a:t>
            </a:r>
            <a:r>
              <a:rPr lang="pl-PL" sz="2000" dirty="0" err="1">
                <a:solidFill>
                  <a:srgbClr val="000000"/>
                </a:solidFill>
                <a:effectLst/>
                <a:ea typeface="Courier New" panose="02070309020205020404" pitchFamily="49" charset="0"/>
                <a:cs typeface="Courier New" panose="02070309020205020404" pitchFamily="49" charset="0"/>
              </a:rPr>
              <a:t>capital</a:t>
            </a:r>
            <a:r>
              <a:rPr lang="pl-PL" sz="2000" dirty="0">
                <a:solidFill>
                  <a:srgbClr val="000000"/>
                </a:solidFill>
                <a:effectLst/>
                <a:ea typeface="Courier New" panose="02070309020205020404" pitchFamily="49" charset="0"/>
                <a:cs typeface="Courier New" panose="02070309020205020404" pitchFamily="49" charset="0"/>
              </a:rPr>
              <a:t>, not </a:t>
            </a:r>
            <a:r>
              <a:rPr lang="pl-PL" sz="2000" dirty="0" err="1">
                <a:solidFill>
                  <a:srgbClr val="000000"/>
                </a:solidFill>
                <a:effectLst/>
                <a:ea typeface="Courier New" panose="02070309020205020404" pitchFamily="49" charset="0"/>
                <a:cs typeface="Courier New" panose="02070309020205020404" pitchFamily="49" charset="0"/>
              </a:rPr>
              <a:t>only</a:t>
            </a:r>
            <a:r>
              <a:rPr lang="pl-PL" sz="2000" dirty="0">
                <a:solidFill>
                  <a:srgbClr val="000000"/>
                </a:solidFill>
                <a:effectLst/>
                <a:ea typeface="Courier New" panose="02070309020205020404" pitchFamily="49" charset="0"/>
                <a:cs typeface="Courier New" panose="02070309020205020404" pitchFamily="49" charset="0"/>
              </a:rPr>
              <a:t> equity </a:t>
            </a:r>
            <a:r>
              <a:rPr lang="pl-PL" sz="2000" dirty="0" err="1">
                <a:solidFill>
                  <a:srgbClr val="000000"/>
                </a:solidFill>
                <a:effectLst/>
                <a:ea typeface="Courier New" panose="02070309020205020404" pitchFamily="49" charset="0"/>
                <a:cs typeface="Courier New" panose="02070309020205020404" pitchFamily="49" charset="0"/>
              </a:rPr>
              <a:t>capital</a:t>
            </a:r>
            <a:r>
              <a:rPr lang="pl-PL" sz="2000" dirty="0">
                <a:solidFill>
                  <a:srgbClr val="000000"/>
                </a:solidFill>
                <a:effectLst/>
                <a:ea typeface="Courier New" panose="02070309020205020404" pitchFamily="49" charset="0"/>
                <a:cs typeface="Courier New" panose="02070309020205020404" pitchFamily="49" charset="0"/>
              </a:rPr>
              <a:t>!</a:t>
            </a:r>
            <a:endParaRPr lang="en-US" sz="2000" dirty="0">
              <a:solidFill>
                <a:srgbClr val="000000"/>
              </a:solidFill>
              <a:effectLst/>
              <a:ea typeface="Courier New" panose="02070309020205020404" pitchFamily="49" charset="0"/>
              <a:cs typeface="Courier New" panose="02070309020205020404" pitchFamily="49" charset="0"/>
            </a:endParaRPr>
          </a:p>
          <a:p>
            <a:r>
              <a:rPr lang="en-US" sz="2000" dirty="0">
                <a:solidFill>
                  <a:srgbClr val="000000"/>
                </a:solidFill>
                <a:effectLst/>
                <a:ea typeface="Courier New" panose="02070309020205020404" pitchFamily="49" charset="0"/>
                <a:cs typeface="Courier New" panose="02070309020205020404" pitchFamily="49" charset="0"/>
              </a:rPr>
              <a:t> </a:t>
            </a:r>
          </a:p>
          <a:p>
            <a:r>
              <a:rPr lang="en-US" sz="2000" dirty="0">
                <a:solidFill>
                  <a:srgbClr val="000000"/>
                </a:solidFill>
                <a:effectLst/>
                <a:ea typeface="Courier New" panose="02070309020205020404" pitchFamily="49" charset="0"/>
                <a:cs typeface="Courier New" panose="02070309020205020404" pitchFamily="49" charset="0"/>
              </a:rPr>
              <a:t>Statement 2: If Gayle Industries wants to finance total assets of $700 million, its marginal cost of capital will increase to 12.4%. Are David Jones Statements 1 and 2 most likely.</a:t>
            </a:r>
            <a:r>
              <a:rPr lang="pl-PL" sz="2000" dirty="0">
                <a:solidFill>
                  <a:srgbClr val="000000"/>
                </a:solidFill>
                <a:effectLst/>
                <a:ea typeface="Courier New" panose="02070309020205020404" pitchFamily="49" charset="0"/>
                <a:cs typeface="Courier New" panose="02070309020205020404" pitchFamily="49" charset="0"/>
              </a:rPr>
              <a:t> HINT! </a:t>
            </a:r>
            <a:r>
              <a:rPr lang="pl-PL" sz="2000" dirty="0" err="1">
                <a:solidFill>
                  <a:srgbClr val="000000"/>
                </a:solidFill>
                <a:effectLst/>
                <a:ea typeface="Courier New" panose="02070309020205020404" pitchFamily="49" charset="0"/>
                <a:cs typeface="Courier New" panose="02070309020205020404" pitchFamily="49" charset="0"/>
              </a:rPr>
              <a:t>All</a:t>
            </a:r>
            <a:r>
              <a:rPr lang="pl-PL" sz="2000" dirty="0">
                <a:solidFill>
                  <a:srgbClr val="000000"/>
                </a:solidFill>
                <a:effectLst/>
                <a:ea typeface="Courier New" panose="02070309020205020404" pitchFamily="49" charset="0"/>
                <a:cs typeface="Courier New" panose="02070309020205020404" pitchFamily="49" charset="0"/>
              </a:rPr>
              <a:t> </a:t>
            </a:r>
            <a:r>
              <a:rPr lang="pl-PL" sz="2000" dirty="0" err="1">
                <a:solidFill>
                  <a:srgbClr val="000000"/>
                </a:solidFill>
                <a:effectLst/>
                <a:ea typeface="Courier New" panose="02070309020205020404" pitchFamily="49" charset="0"/>
                <a:cs typeface="Courier New" panose="02070309020205020404" pitchFamily="49" charset="0"/>
              </a:rPr>
              <a:t>assets</a:t>
            </a:r>
            <a:r>
              <a:rPr lang="pl-PL" sz="2000" dirty="0">
                <a:solidFill>
                  <a:srgbClr val="000000"/>
                </a:solidFill>
                <a:effectLst/>
                <a:ea typeface="Courier New" panose="02070309020205020404" pitchFamily="49" charset="0"/>
                <a:cs typeface="Courier New" panose="02070309020205020404" pitchFamily="49" charset="0"/>
              </a:rPr>
              <a:t>, </a:t>
            </a:r>
            <a:r>
              <a:rPr lang="pl-PL" sz="2000" dirty="0" err="1">
                <a:solidFill>
                  <a:srgbClr val="000000"/>
                </a:solidFill>
                <a:effectLst/>
                <a:ea typeface="Courier New" panose="02070309020205020404" pitchFamily="49" charset="0"/>
                <a:cs typeface="Courier New" panose="02070309020205020404" pitchFamily="49" charset="0"/>
              </a:rPr>
              <a:t>deduct</a:t>
            </a:r>
            <a:r>
              <a:rPr lang="pl-PL" sz="2000" dirty="0">
                <a:solidFill>
                  <a:srgbClr val="000000"/>
                </a:solidFill>
                <a:effectLst/>
                <a:ea typeface="Courier New" panose="02070309020205020404" pitchFamily="49" charset="0"/>
                <a:cs typeface="Courier New" panose="02070309020205020404" pitchFamily="49" charset="0"/>
              </a:rPr>
              <a:t> </a:t>
            </a:r>
            <a:r>
              <a:rPr lang="pl-PL" sz="2000" dirty="0" err="1">
                <a:solidFill>
                  <a:srgbClr val="000000"/>
                </a:solidFill>
                <a:effectLst/>
                <a:ea typeface="Courier New" panose="02070309020205020404" pitchFamily="49" charset="0"/>
                <a:cs typeface="Courier New" panose="02070309020205020404" pitchFamily="49" charset="0"/>
              </a:rPr>
              <a:t>existing</a:t>
            </a:r>
            <a:r>
              <a:rPr lang="pl-PL" sz="2000" dirty="0">
                <a:solidFill>
                  <a:srgbClr val="000000"/>
                </a:solidFill>
                <a:effectLst/>
                <a:ea typeface="Courier New" panose="02070309020205020404" pitchFamily="49" charset="0"/>
                <a:cs typeface="Courier New" panose="02070309020205020404" pitchFamily="49" charset="0"/>
              </a:rPr>
              <a:t> </a:t>
            </a:r>
            <a:r>
              <a:rPr lang="pl-PL" sz="2000" dirty="0" err="1">
                <a:solidFill>
                  <a:srgbClr val="000000"/>
                </a:solidFill>
                <a:effectLst/>
                <a:ea typeface="Courier New" panose="02070309020205020404" pitchFamily="49" charset="0"/>
                <a:cs typeface="Courier New" panose="02070309020205020404" pitchFamily="49" charset="0"/>
              </a:rPr>
              <a:t>assets</a:t>
            </a:r>
            <a:r>
              <a:rPr lang="pl-PL" sz="2000" dirty="0">
                <a:solidFill>
                  <a:srgbClr val="000000"/>
                </a:solidFill>
                <a:effectLst/>
                <a:ea typeface="Courier New" panose="02070309020205020404" pitchFamily="49" charset="0"/>
                <a:cs typeface="Courier New" panose="02070309020205020404" pitchFamily="49" charset="0"/>
              </a:rPr>
              <a:t>.</a:t>
            </a:r>
            <a:endParaRPr lang="en-US" sz="2000" dirty="0">
              <a:solidFill>
                <a:srgbClr val="000000"/>
              </a:solidFill>
              <a:effectLst/>
              <a:ea typeface="Courier New" panose="02070309020205020404" pitchFamily="49" charset="0"/>
              <a:cs typeface="Courier New" panose="02070309020205020404" pitchFamily="49" charset="0"/>
            </a:endParaRPr>
          </a:p>
          <a:p>
            <a:pPr marL="449580" marR="0" indent="449580">
              <a:spcBef>
                <a:spcPts val="0"/>
              </a:spcBef>
              <a:spcAft>
                <a:spcPts val="0"/>
              </a:spcAft>
            </a:pPr>
            <a:r>
              <a:rPr lang="pl-PL" sz="2000" dirty="0">
                <a:solidFill>
                  <a:srgbClr val="000000"/>
                </a:solidFill>
                <a:effectLst/>
                <a:ea typeface="Courier New" panose="02070309020205020404" pitchFamily="49" charset="0"/>
                <a:cs typeface="Courier New" panose="02070309020205020404" pitchFamily="49" charset="0"/>
              </a:rPr>
              <a:t>		</a:t>
            </a:r>
            <a:r>
              <a:rPr lang="en-US" sz="2000" dirty="0">
                <a:solidFill>
                  <a:srgbClr val="000000"/>
                </a:solidFill>
                <a:effectLst/>
                <a:ea typeface="Courier New" panose="02070309020205020404" pitchFamily="49" charset="0"/>
                <a:cs typeface="Courier New" panose="02070309020205020404" pitchFamily="49" charset="0"/>
              </a:rPr>
              <a:t>Statement 1 	Statement 2</a:t>
            </a:r>
          </a:p>
          <a:p>
            <a:pPr>
              <a:tabLst>
                <a:tab pos="381635" algn="l"/>
              </a:tabLst>
            </a:pPr>
            <a:r>
              <a:rPr lang="en-US" sz="2000" dirty="0">
                <a:solidFill>
                  <a:srgbClr val="000000"/>
                </a:solidFill>
                <a:effectLst/>
                <a:ea typeface="Courier New" panose="02070309020205020404" pitchFamily="49" charset="0"/>
                <a:cs typeface="Courier New" panose="02070309020205020404" pitchFamily="49" charset="0"/>
              </a:rPr>
              <a:t>A.			Incorrect	Correct</a:t>
            </a:r>
          </a:p>
          <a:p>
            <a:pPr>
              <a:tabLst>
                <a:tab pos="381635" algn="l"/>
              </a:tabLst>
            </a:pPr>
            <a:r>
              <a:rPr lang="en-US" sz="2000" dirty="0">
                <a:solidFill>
                  <a:srgbClr val="000000"/>
                </a:solidFill>
                <a:effectLst/>
                <a:ea typeface="Courier New" panose="02070309020205020404" pitchFamily="49" charset="0"/>
                <a:cs typeface="Courier New" panose="02070309020205020404" pitchFamily="49" charset="0"/>
              </a:rPr>
              <a:t>B.			Correct		Incorrect</a:t>
            </a:r>
          </a:p>
          <a:p>
            <a:pPr>
              <a:tabLst>
                <a:tab pos="381635" algn="l"/>
              </a:tabLst>
            </a:pPr>
            <a:r>
              <a:rPr lang="en-US" sz="2000" dirty="0">
                <a:solidFill>
                  <a:srgbClr val="000000"/>
                </a:solidFill>
                <a:effectLst/>
                <a:ea typeface="Courier New" panose="02070309020205020404" pitchFamily="49" charset="0"/>
                <a:cs typeface="Courier New" panose="02070309020205020404" pitchFamily="49" charset="0"/>
              </a:rPr>
              <a:t>C.			Correct		Correct</a:t>
            </a:r>
          </a:p>
          <a:p>
            <a:r>
              <a:rPr lang="en-US" sz="2000" dirty="0">
                <a:solidFill>
                  <a:srgbClr val="000000"/>
                </a:solidFill>
                <a:effectLst/>
                <a:ea typeface="Courier New" panose="02070309020205020404" pitchFamily="49" charset="0"/>
                <a:cs typeface="Courier New" panose="02070309020205020404" pitchFamily="49" charset="0"/>
              </a:rPr>
              <a:t> </a:t>
            </a:r>
          </a:p>
        </p:txBody>
      </p:sp>
    </p:spTree>
    <p:extLst>
      <p:ext uri="{BB962C8B-B14F-4D97-AF65-F5344CB8AC3E}">
        <p14:creationId xmlns:p14="http://schemas.microsoft.com/office/powerpoint/2010/main" val="315514952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1"/>
            <a:ext cx="12192000" cy="612648"/>
          </a:xfrm>
        </p:spPr>
        <p:txBody>
          <a:bodyPr>
            <a:normAutofit/>
          </a:bodyPr>
          <a:lstStyle/>
          <a:p>
            <a:r>
              <a:rPr lang="en-US" sz="2800" dirty="0"/>
              <a:t>12. David Jones has estimated the following cost schedule for Gayle Industries:</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2038730170"/>
              </p:ext>
            </p:extLst>
          </p:nvPr>
        </p:nvGraphicFramePr>
        <p:xfrm>
          <a:off x="586486" y="466345"/>
          <a:ext cx="11019028" cy="1542827"/>
        </p:xfrm>
        <a:graphic>
          <a:graphicData uri="http://schemas.openxmlformats.org/drawingml/2006/table">
            <a:tbl>
              <a:tblPr firstRow="1" firstCol="1" bandRow="1">
                <a:tableStyleId>{5C22544A-7EE6-4342-B048-85BDC9FD1C3A}</a:tableStyleId>
              </a:tblPr>
              <a:tblGrid>
                <a:gridCol w="3781089">
                  <a:extLst>
                    <a:ext uri="{9D8B030D-6E8A-4147-A177-3AD203B41FA5}">
                      <a16:colId xmlns:a16="http://schemas.microsoft.com/office/drawing/2014/main" val="20000"/>
                    </a:ext>
                  </a:extLst>
                </a:gridCol>
                <a:gridCol w="2533917">
                  <a:extLst>
                    <a:ext uri="{9D8B030D-6E8A-4147-A177-3AD203B41FA5}">
                      <a16:colId xmlns:a16="http://schemas.microsoft.com/office/drawing/2014/main" val="20001"/>
                    </a:ext>
                  </a:extLst>
                </a:gridCol>
                <a:gridCol w="2532640">
                  <a:extLst>
                    <a:ext uri="{9D8B030D-6E8A-4147-A177-3AD203B41FA5}">
                      <a16:colId xmlns:a16="http://schemas.microsoft.com/office/drawing/2014/main" val="20002"/>
                    </a:ext>
                  </a:extLst>
                </a:gridCol>
                <a:gridCol w="2171382">
                  <a:extLst>
                    <a:ext uri="{9D8B030D-6E8A-4147-A177-3AD203B41FA5}">
                      <a16:colId xmlns:a16="http://schemas.microsoft.com/office/drawing/2014/main" val="20003"/>
                    </a:ext>
                  </a:extLst>
                </a:gridCol>
              </a:tblGrid>
              <a:tr h="620174">
                <a:tc>
                  <a:txBody>
                    <a:bodyPr/>
                    <a:lstStyle/>
                    <a:p>
                      <a:pPr marL="0" marR="0">
                        <a:lnSpc>
                          <a:spcPct val="107000"/>
                        </a:lnSpc>
                        <a:spcBef>
                          <a:spcPts val="0"/>
                        </a:spcBef>
                        <a:spcAft>
                          <a:spcPts val="0"/>
                        </a:spcAft>
                      </a:pPr>
                      <a:r>
                        <a:rPr lang="en-US" sz="1800" dirty="0">
                          <a:effectLst/>
                        </a:rPr>
                        <a:t>Amount of new</a:t>
                      </a:r>
                      <a:br>
                        <a:rPr lang="en-US" sz="1800" dirty="0">
                          <a:effectLst/>
                        </a:rPr>
                      </a:br>
                      <a:r>
                        <a:rPr lang="en-US" sz="1800" dirty="0">
                          <a:effectLst/>
                        </a:rPr>
                        <a:t>debt (in millions)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dirty="0">
                          <a:effectLst/>
                        </a:rPr>
                        <a:t>After-tax cost of debt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dirty="0">
                          <a:effectLst/>
                        </a:rPr>
                        <a:t>Amount of new</a:t>
                      </a:r>
                      <a:br>
                        <a:rPr lang="en-US" sz="1800" dirty="0">
                          <a:effectLst/>
                        </a:rPr>
                      </a:br>
                      <a:r>
                        <a:rPr lang="en-US" sz="1800" dirty="0">
                          <a:effectLst/>
                        </a:rPr>
                        <a:t>equity (in millions)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Cost of equity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0"/>
                  </a:ext>
                </a:extLst>
              </a:tr>
              <a:tr h="307551">
                <a:tc>
                  <a:txBody>
                    <a:bodyPr/>
                    <a:lstStyle/>
                    <a:p>
                      <a:pPr marL="0" marR="0">
                        <a:lnSpc>
                          <a:spcPct val="107000"/>
                        </a:lnSpc>
                        <a:spcBef>
                          <a:spcPts val="0"/>
                        </a:spcBef>
                        <a:spcAft>
                          <a:spcPts val="0"/>
                        </a:spcAft>
                      </a:pPr>
                      <a:r>
                        <a:rPr lang="en-US" sz="1800">
                          <a:effectLst/>
                        </a:rPr>
                        <a:t>$0 to $99</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6.0 percent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$0 to $199</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10.0 percent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307551">
                <a:tc>
                  <a:txBody>
                    <a:bodyPr/>
                    <a:lstStyle/>
                    <a:p>
                      <a:pPr marL="0" marR="0">
                        <a:lnSpc>
                          <a:spcPct val="107000"/>
                        </a:lnSpc>
                        <a:spcBef>
                          <a:spcPts val="0"/>
                        </a:spcBef>
                        <a:spcAft>
                          <a:spcPts val="0"/>
                        </a:spcAft>
                      </a:pPr>
                      <a:r>
                        <a:rPr lang="en-US" sz="1800">
                          <a:effectLst/>
                        </a:rPr>
                        <a:t>$100 to $199</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6.4 percent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$200 to $299</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12.0 percent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307551">
                <a:tc>
                  <a:txBody>
                    <a:bodyPr/>
                    <a:lstStyle/>
                    <a:p>
                      <a:pPr marL="0" marR="0">
                        <a:lnSpc>
                          <a:spcPct val="107000"/>
                        </a:lnSpc>
                        <a:spcBef>
                          <a:spcPts val="0"/>
                        </a:spcBef>
                        <a:spcAft>
                          <a:spcPts val="0"/>
                        </a:spcAft>
                      </a:pPr>
                      <a:r>
                        <a:rPr lang="en-US" sz="1800">
                          <a:effectLst/>
                        </a:rPr>
                        <a:t>$200 to $299</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6.8 percent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$300 to $399</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14.0 percent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81</a:t>
            </a:fld>
            <a:endParaRPr lang="en-US"/>
          </a:p>
        </p:txBody>
      </p:sp>
      <p:sp>
        <p:nvSpPr>
          <p:cNvPr id="6" name="Prostokąt 5"/>
          <p:cNvSpPr/>
          <p:nvPr/>
        </p:nvSpPr>
        <p:spPr>
          <a:xfrm>
            <a:off x="0" y="2009172"/>
            <a:ext cx="12192000" cy="2554545"/>
          </a:xfrm>
          <a:prstGeom prst="rect">
            <a:avLst/>
          </a:prstGeom>
        </p:spPr>
        <p:txBody>
          <a:bodyPr wrap="square">
            <a:spAutoFit/>
          </a:bodyPr>
          <a:lstStyle/>
          <a:p>
            <a:r>
              <a:rPr lang="en-US" sz="2000" dirty="0">
                <a:solidFill>
                  <a:srgbClr val="000000"/>
                </a:solidFill>
                <a:effectLst/>
                <a:ea typeface="Courier New" panose="02070309020205020404" pitchFamily="49" charset="0"/>
                <a:cs typeface="Courier New" panose="02070309020205020404" pitchFamily="49" charset="0"/>
              </a:rPr>
              <a:t>The company currently has assets on its balance sheet of $300 million that are financed with 80% equity and 20% debt. In his analysis, David Jones makes the following statements:</a:t>
            </a:r>
          </a:p>
          <a:p>
            <a:pPr algn="just"/>
            <a:r>
              <a:rPr lang="en-US" sz="2000" dirty="0">
                <a:solidFill>
                  <a:srgbClr val="000000"/>
                </a:solidFill>
                <a:effectLst/>
                <a:ea typeface="Courier New" panose="02070309020205020404" pitchFamily="49" charset="0"/>
                <a:cs typeface="Courier New" panose="02070309020205020404" pitchFamily="49" charset="0"/>
              </a:rPr>
              <a:t>Statement 1: If Gayle Industries maintains its capital structure of 80% equity and 20% debt the break point at which its cost of equity will increase to 12.0% is $200 million in new capital.</a:t>
            </a:r>
          </a:p>
          <a:p>
            <a:r>
              <a:rPr lang="en-US" sz="2000" dirty="0">
                <a:solidFill>
                  <a:srgbClr val="000000"/>
                </a:solidFill>
                <a:effectLst/>
                <a:ea typeface="Courier New" panose="02070309020205020404" pitchFamily="49" charset="0"/>
                <a:cs typeface="Courier New" panose="02070309020205020404" pitchFamily="49" charset="0"/>
              </a:rPr>
              <a:t>Statement 2: If Gayle Industries wants to finance total assets of $700 million, its marginal cost of capital will increase to 12.4%. Are David Jones Statements 1 and 2 most likely.</a:t>
            </a:r>
          </a:p>
          <a:p>
            <a:pPr marL="449580" marR="0" indent="449580">
              <a:spcBef>
                <a:spcPts val="0"/>
              </a:spcBef>
              <a:spcAft>
                <a:spcPts val="0"/>
              </a:spcAft>
            </a:pPr>
            <a:r>
              <a:rPr lang="pl-PL" sz="2000" dirty="0">
                <a:solidFill>
                  <a:srgbClr val="000000"/>
                </a:solidFill>
                <a:effectLst/>
                <a:ea typeface="Courier New" panose="02070309020205020404" pitchFamily="49" charset="0"/>
                <a:cs typeface="Courier New" panose="02070309020205020404" pitchFamily="49" charset="0"/>
              </a:rPr>
              <a:t>		</a:t>
            </a:r>
            <a:r>
              <a:rPr lang="en-US" sz="2000" dirty="0">
                <a:solidFill>
                  <a:srgbClr val="000000"/>
                </a:solidFill>
                <a:effectLst/>
                <a:ea typeface="Courier New" panose="02070309020205020404" pitchFamily="49" charset="0"/>
                <a:cs typeface="Courier New" panose="02070309020205020404" pitchFamily="49" charset="0"/>
              </a:rPr>
              <a:t>Statement 1 	Statement 2</a:t>
            </a:r>
          </a:p>
          <a:p>
            <a:pPr>
              <a:tabLst>
                <a:tab pos="381635" algn="l"/>
              </a:tabLst>
            </a:pPr>
            <a:r>
              <a:rPr lang="en-US" sz="2000" b="1" dirty="0">
                <a:solidFill>
                  <a:srgbClr val="FF0000"/>
                </a:solidFill>
                <a:effectLst/>
                <a:ea typeface="Courier New" panose="02070309020205020404" pitchFamily="49" charset="0"/>
                <a:cs typeface="Courier New" panose="02070309020205020404" pitchFamily="49" charset="0"/>
              </a:rPr>
              <a:t>A.			Incorrect	Correct</a:t>
            </a:r>
            <a:r>
              <a:rPr lang="en-US" sz="2000" dirty="0">
                <a:solidFill>
                  <a:srgbClr val="000000"/>
                </a:solidFill>
                <a:effectLst/>
                <a:ea typeface="Courier New" panose="02070309020205020404" pitchFamily="49" charset="0"/>
                <a:cs typeface="Courier New" panose="02070309020205020404" pitchFamily="49" charset="0"/>
              </a:rPr>
              <a:t> </a:t>
            </a:r>
          </a:p>
        </p:txBody>
      </p:sp>
      <mc:AlternateContent xmlns:mc="http://schemas.openxmlformats.org/markup-compatibility/2006" xmlns:a14="http://schemas.microsoft.com/office/drawing/2010/main">
        <mc:Choice Requires="a14">
          <p:sp>
            <p:nvSpPr>
              <p:cNvPr id="3" name="Prostokąt 2"/>
              <p:cNvSpPr/>
              <p:nvPr/>
            </p:nvSpPr>
            <p:spPr>
              <a:xfrm>
                <a:off x="0" y="4535505"/>
                <a:ext cx="12131040" cy="2322495"/>
              </a:xfrm>
              <a:prstGeom prst="rect">
                <a:avLst/>
              </a:prstGeom>
            </p:spPr>
            <p:txBody>
              <a:bodyPr wrap="square">
                <a:spAutoFit/>
              </a:bodyPr>
              <a:lstStyle/>
              <a:p>
                <a:r>
                  <a:rPr lang="en-US" b="1" dirty="0">
                    <a:solidFill>
                      <a:srgbClr val="FF0000"/>
                    </a:solidFill>
                    <a:effectLst/>
                    <a:latin typeface="Courier New" panose="02070309020205020404" pitchFamily="49" charset="0"/>
                    <a:ea typeface="Courier New" panose="02070309020205020404" pitchFamily="49" charset="0"/>
                  </a:rPr>
                  <a:t>Statement 1 is incorrect</a:t>
                </a:r>
              </a:p>
              <a:p>
                <a:r>
                  <a:rPr lang="en-US" b="1" dirty="0">
                    <a:solidFill>
                      <a:srgbClr val="FF0000"/>
                    </a:solidFill>
                    <a:effectLst/>
                    <a:latin typeface="Courier New" panose="02070309020205020404" pitchFamily="49" charset="0"/>
                    <a:ea typeface="Courier New" panose="02070309020205020404" pitchFamily="49" charset="0"/>
                  </a:rPr>
                  <a:t>The break point at which the cost of equity changes to 12.0% is:</a:t>
                </a:r>
              </a:p>
              <a:p>
                <a:r>
                  <a:rPr lang="en-US" b="1" dirty="0">
                    <a:solidFill>
                      <a:srgbClr val="FF0000"/>
                    </a:solidFill>
                    <a:effectLst/>
                    <a:latin typeface="Courier New" panose="02070309020205020404" pitchFamily="49" charset="0"/>
                    <a:ea typeface="Courier New" panose="02070309020205020404" pitchFamily="49" charset="0"/>
                  </a:rPr>
                  <a:t> </a:t>
                </a:r>
              </a:p>
              <a:p>
                <a:pPr/>
                <a14:m>
                  <m:oMathPara xmlns:m="http://schemas.openxmlformats.org/officeDocument/2006/math">
                    <m:oMathParaPr>
                      <m:jc m:val="centerGroup"/>
                    </m:oMathParaPr>
                    <m:oMath xmlns:m="http://schemas.openxmlformats.org/officeDocument/2006/math">
                      <m:r>
                        <a:rPr lang="en-US" b="1" i="1">
                          <a:solidFill>
                            <a:srgbClr val="FF0000"/>
                          </a:solidFill>
                          <a:effectLst/>
                          <a:latin typeface="Cambria Math" panose="02040503050406030204" pitchFamily="18" charset="0"/>
                          <a:ea typeface="Courier New" panose="02070309020205020404" pitchFamily="49" charset="0"/>
                        </a:rPr>
                        <m:t>𝒃𝒓𝒆𝒂𝒌</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𝒑𝒐𝒊𝒏𝒕</m:t>
                      </m:r>
                      <m:r>
                        <a:rPr lang="en-US" b="1" i="1">
                          <a:solidFill>
                            <a:srgbClr val="FF0000"/>
                          </a:solidFill>
                          <a:effectLst/>
                          <a:latin typeface="Cambria Math" panose="02040503050406030204" pitchFamily="18" charset="0"/>
                          <a:ea typeface="Courier New" panose="02070309020205020404" pitchFamily="49" charset="0"/>
                        </a:rPr>
                        <m:t>= </m:t>
                      </m:r>
                      <m:f>
                        <m:fPr>
                          <m:ctrlPr>
                            <a:rPr lang="en-US" b="1" i="1">
                              <a:solidFill>
                                <a:srgbClr val="FF0000"/>
                              </a:solidFill>
                              <a:effectLst/>
                              <a:latin typeface="Cambria Math" panose="02040503050406030204" pitchFamily="18" charset="0"/>
                              <a:ea typeface="Courier New" panose="02070309020205020404" pitchFamily="49" charset="0"/>
                            </a:rPr>
                          </m:ctrlPr>
                        </m:fPr>
                        <m:num>
                          <m:r>
                            <a:rPr lang="en-US" b="1" i="1">
                              <a:solidFill>
                                <a:srgbClr val="FF0000"/>
                              </a:solidFill>
                              <a:effectLst/>
                              <a:latin typeface="Cambria Math" panose="02040503050406030204" pitchFamily="18" charset="0"/>
                              <a:ea typeface="Courier New" panose="02070309020205020404" pitchFamily="49" charset="0"/>
                            </a:rPr>
                            <m:t>𝒂𝒎𝒐𝒖𝒏𝒕</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𝒐𝒇</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𝒄𝒂𝒑𝒊𝒕𝒂𝒍</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𝒂𝒕</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𝒘𝒉𝒊𝒄𝒉</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𝒕𝒉𝒆</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𝒄𝒐𝒎𝒑𝒐𝒏𝒆𝒏</m:t>
                          </m:r>
                          <m:sSup>
                            <m:sSupPr>
                              <m:ctrlPr>
                                <a:rPr lang="en-US" b="1" i="1">
                                  <a:solidFill>
                                    <a:srgbClr val="FF0000"/>
                                  </a:solidFill>
                                  <a:effectLst/>
                                  <a:latin typeface="Cambria Math" panose="02040503050406030204" pitchFamily="18" charset="0"/>
                                  <a:ea typeface="Courier New" panose="02070309020205020404" pitchFamily="49" charset="0"/>
                                </a:rPr>
                              </m:ctrlPr>
                            </m:sSupPr>
                            <m:e>
                              <m:r>
                                <a:rPr lang="en-US" b="1" i="1">
                                  <a:solidFill>
                                    <a:srgbClr val="FF0000"/>
                                  </a:solidFill>
                                  <a:effectLst/>
                                  <a:latin typeface="Cambria Math" panose="02040503050406030204" pitchFamily="18" charset="0"/>
                                  <a:ea typeface="Courier New" panose="02070309020205020404" pitchFamily="49" charset="0"/>
                                </a:rPr>
                                <m:t>𝒕</m:t>
                              </m:r>
                            </m:e>
                            <m:sup>
                              <m:r>
                                <a:rPr lang="en-US" b="1" i="1">
                                  <a:solidFill>
                                    <a:srgbClr val="FF0000"/>
                                  </a:solidFill>
                                  <a:effectLst/>
                                  <a:latin typeface="Cambria Math" panose="02040503050406030204" pitchFamily="18" charset="0"/>
                                  <a:ea typeface="Courier New" panose="02070309020205020404" pitchFamily="49" charset="0"/>
                                </a:rPr>
                                <m:t>′</m:t>
                              </m:r>
                            </m:sup>
                          </m:sSup>
                          <m:r>
                            <a:rPr lang="en-US" b="1" i="1">
                              <a:solidFill>
                                <a:srgbClr val="FF0000"/>
                              </a:solidFill>
                              <a:effectLst/>
                              <a:latin typeface="Cambria Math" panose="02040503050406030204" pitchFamily="18" charset="0"/>
                              <a:ea typeface="Courier New" panose="02070309020205020404" pitchFamily="49" charset="0"/>
                            </a:rPr>
                            <m:t>𝒔</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𝒄𝒐𝒔𝒕</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𝒐𝒇</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𝒄𝒂𝒑𝒊𝒕𝒂𝒍</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𝒄𝒉𝒂𝒏𝒈𝒆𝒔</m:t>
                          </m:r>
                        </m:num>
                        <m:den>
                          <m:r>
                            <a:rPr lang="en-US" b="1" i="1">
                              <a:solidFill>
                                <a:srgbClr val="FF0000"/>
                              </a:solidFill>
                              <a:effectLst/>
                              <a:latin typeface="Cambria Math" panose="02040503050406030204" pitchFamily="18" charset="0"/>
                              <a:ea typeface="Courier New" panose="02070309020205020404" pitchFamily="49" charset="0"/>
                            </a:rPr>
                            <m:t>𝒘𝒆𝒊𝒈𝒉𝒕</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𝒐𝒇</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𝒕𝒉𝒆</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𝒄𝒐𝒎𝒑𝒐𝒏𝒆𝒏𝒕</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𝒊𝒏</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𝒕𝒉𝒆</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𝑾𝑨𝑪𝑪</m:t>
                          </m:r>
                        </m:den>
                      </m:f>
                    </m:oMath>
                  </m:oMathPara>
                </a14:m>
                <a:endParaRPr lang="en-US" b="1" dirty="0">
                  <a:solidFill>
                    <a:srgbClr val="FF0000"/>
                  </a:solidFill>
                  <a:effectLst/>
                  <a:latin typeface="Courier New" panose="02070309020205020404" pitchFamily="49" charset="0"/>
                  <a:ea typeface="Courier New" panose="02070309020205020404" pitchFamily="49" charset="0"/>
                </a:endParaRPr>
              </a:p>
              <a:p>
                <a:r>
                  <a:rPr lang="en-US" b="1" dirty="0">
                    <a:solidFill>
                      <a:srgbClr val="FF0000"/>
                    </a:solidFill>
                    <a:effectLst/>
                    <a:latin typeface="Courier New" panose="02070309020205020404" pitchFamily="49" charset="0"/>
                    <a:ea typeface="Courier New" panose="02070309020205020404" pitchFamily="49" charset="0"/>
                  </a:rPr>
                  <a:t> </a:t>
                </a:r>
              </a:p>
              <a:p>
                <a:pPr/>
                <a14:m>
                  <m:oMathPara xmlns:m="http://schemas.openxmlformats.org/officeDocument/2006/math">
                    <m:oMathParaPr>
                      <m:jc m:val="centerGroup"/>
                    </m:oMathParaPr>
                    <m:oMath xmlns:m="http://schemas.openxmlformats.org/officeDocument/2006/math">
                      <m:r>
                        <a:rPr lang="en-US" b="1" i="1">
                          <a:solidFill>
                            <a:srgbClr val="FF0000"/>
                          </a:solidFill>
                          <a:effectLst/>
                          <a:latin typeface="Cambria Math" panose="02040503050406030204" pitchFamily="18" charset="0"/>
                          <a:ea typeface="Courier New" panose="02070309020205020404" pitchFamily="49" charset="0"/>
                        </a:rPr>
                        <m:t>𝒃𝒓𝒆𝒂𝒌</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𝒑𝒐𝒊𝒏𝒕</m:t>
                      </m:r>
                      <m:r>
                        <a:rPr lang="en-US" b="1" i="1">
                          <a:solidFill>
                            <a:srgbClr val="FF0000"/>
                          </a:solidFill>
                          <a:effectLst/>
                          <a:latin typeface="Cambria Math" panose="02040503050406030204" pitchFamily="18" charset="0"/>
                          <a:ea typeface="Courier New" panose="02070309020205020404" pitchFamily="49" charset="0"/>
                        </a:rPr>
                        <m:t>= </m:t>
                      </m:r>
                      <m:f>
                        <m:fPr>
                          <m:ctrlPr>
                            <a:rPr lang="en-US" b="1" i="1">
                              <a:solidFill>
                                <a:srgbClr val="FF0000"/>
                              </a:solidFill>
                              <a:effectLst/>
                              <a:latin typeface="Cambria Math" panose="02040503050406030204" pitchFamily="18" charset="0"/>
                              <a:ea typeface="Courier New" panose="02070309020205020404" pitchFamily="49" charset="0"/>
                            </a:rPr>
                          </m:ctrlPr>
                        </m:fPr>
                        <m:num>
                          <m:r>
                            <a:rPr lang="en-US" b="1" i="1">
                              <a:solidFill>
                                <a:srgbClr val="FF0000"/>
                              </a:solidFill>
                              <a:effectLst/>
                              <a:latin typeface="Cambria Math" panose="02040503050406030204" pitchFamily="18" charset="0"/>
                              <a:ea typeface="Courier New" panose="02070309020205020404" pitchFamily="49" charset="0"/>
                            </a:rPr>
                            <m:t>$</m:t>
                          </m:r>
                          <m:r>
                            <a:rPr lang="en-US" b="1" i="1">
                              <a:solidFill>
                                <a:srgbClr val="FF0000"/>
                              </a:solidFill>
                              <a:effectLst/>
                              <a:latin typeface="Cambria Math" panose="02040503050406030204" pitchFamily="18" charset="0"/>
                              <a:ea typeface="Courier New" panose="02070309020205020404" pitchFamily="49" charset="0"/>
                            </a:rPr>
                            <m:t>𝟐𝟎𝟎</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𝒎𝒊𝒍𝒍𝒊𝒐𝒏</m:t>
                          </m:r>
                        </m:num>
                        <m:den>
                          <m:r>
                            <a:rPr lang="en-US" b="1" i="1">
                              <a:solidFill>
                                <a:srgbClr val="FF0000"/>
                              </a:solidFill>
                              <a:effectLst/>
                              <a:latin typeface="Cambria Math" panose="02040503050406030204" pitchFamily="18" charset="0"/>
                              <a:ea typeface="Courier New" panose="02070309020205020404" pitchFamily="49" charset="0"/>
                            </a:rPr>
                            <m:t>𝟎</m:t>
                          </m:r>
                          <m:r>
                            <a:rPr lang="en-US" b="1" i="1">
                              <a:solidFill>
                                <a:srgbClr val="FF0000"/>
                              </a:solidFill>
                              <a:effectLst/>
                              <a:latin typeface="Cambria Math" panose="02040503050406030204" pitchFamily="18" charset="0"/>
                              <a:ea typeface="Courier New" panose="02070309020205020404" pitchFamily="49" charset="0"/>
                            </a:rPr>
                            <m:t>.</m:t>
                          </m:r>
                          <m:r>
                            <a:rPr lang="en-US" b="1" i="1">
                              <a:solidFill>
                                <a:srgbClr val="FF0000"/>
                              </a:solidFill>
                              <a:effectLst/>
                              <a:latin typeface="Cambria Math" panose="02040503050406030204" pitchFamily="18" charset="0"/>
                              <a:ea typeface="Courier New" panose="02070309020205020404" pitchFamily="49" charset="0"/>
                            </a:rPr>
                            <m:t>𝟖𝟎</m:t>
                          </m:r>
                        </m:den>
                      </m:f>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𝟐𝟓𝟎</m:t>
                      </m:r>
                      <m:r>
                        <a:rPr lang="en-US" b="1" i="1">
                          <a:solidFill>
                            <a:srgbClr val="FF0000"/>
                          </a:solidFill>
                          <a:effectLst/>
                          <a:latin typeface="Cambria Math" panose="02040503050406030204" pitchFamily="18" charset="0"/>
                          <a:ea typeface="Courier New" panose="02070309020205020404" pitchFamily="49" charset="0"/>
                        </a:rPr>
                        <m:t> </m:t>
                      </m:r>
                      <m:r>
                        <a:rPr lang="en-US" b="1" i="1">
                          <a:solidFill>
                            <a:srgbClr val="FF0000"/>
                          </a:solidFill>
                          <a:effectLst/>
                          <a:latin typeface="Cambria Math" panose="02040503050406030204" pitchFamily="18" charset="0"/>
                          <a:ea typeface="Courier New" panose="02070309020205020404" pitchFamily="49" charset="0"/>
                        </a:rPr>
                        <m:t>𝒎𝒊𝒍𝒍𝒊𝒐𝒏</m:t>
                      </m:r>
                    </m:oMath>
                  </m:oMathPara>
                </a14:m>
                <a:endParaRPr lang="pl-PL" b="1" dirty="0">
                  <a:solidFill>
                    <a:srgbClr val="FF0000"/>
                  </a:solidFill>
                  <a:effectLst/>
                  <a:latin typeface="Courier New" panose="02070309020205020404" pitchFamily="49" charset="0"/>
                  <a:ea typeface="Courier New" panose="02070309020205020404" pitchFamily="49" charset="0"/>
                </a:endParaRPr>
              </a:p>
            </p:txBody>
          </p:sp>
        </mc:Choice>
        <mc:Fallback xmlns="">
          <p:sp>
            <p:nvSpPr>
              <p:cNvPr id="3" name="Prostokąt 2"/>
              <p:cNvSpPr>
                <a:spLocks noRot="1" noChangeAspect="1" noMove="1" noResize="1" noEditPoints="1" noAdjustHandles="1" noChangeArrowheads="1" noChangeShapeType="1" noTextEdit="1"/>
              </p:cNvSpPr>
              <p:nvPr/>
            </p:nvSpPr>
            <p:spPr>
              <a:xfrm>
                <a:off x="0" y="4535505"/>
                <a:ext cx="12131040" cy="2322495"/>
              </a:xfrm>
              <a:prstGeom prst="rect">
                <a:avLst/>
              </a:prstGeom>
              <a:blipFill rotWithShape="0">
                <a:blip r:embed="rId2"/>
                <a:stretch>
                  <a:fillRect l="-402" t="-1312"/>
                </a:stretch>
              </a:blipFill>
            </p:spPr>
            <p:txBody>
              <a:bodyPr/>
              <a:lstStyle/>
              <a:p>
                <a:r>
                  <a:rPr lang="en-US">
                    <a:noFill/>
                  </a:rPr>
                  <a:t> </a:t>
                </a:r>
              </a:p>
            </p:txBody>
          </p:sp>
        </mc:Fallback>
      </mc:AlternateContent>
    </p:spTree>
    <p:extLst>
      <p:ext uri="{BB962C8B-B14F-4D97-AF65-F5344CB8AC3E}">
        <p14:creationId xmlns:p14="http://schemas.microsoft.com/office/powerpoint/2010/main" val="380662619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1"/>
            <a:ext cx="12192000" cy="612648"/>
          </a:xfrm>
        </p:spPr>
        <p:txBody>
          <a:bodyPr>
            <a:normAutofit/>
          </a:bodyPr>
          <a:lstStyle/>
          <a:p>
            <a:r>
              <a:rPr lang="en-US" sz="2800" dirty="0"/>
              <a:t>12. David Jones has estimated the following cost schedule for Gayle Industries:</a:t>
            </a:r>
          </a:p>
        </p:txBody>
      </p:sp>
      <p:graphicFrame>
        <p:nvGraphicFramePr>
          <p:cNvPr id="5" name="Symbol zastępczy zawartości 4"/>
          <p:cNvGraphicFramePr>
            <a:graphicFrameLocks noGrp="1"/>
          </p:cNvGraphicFramePr>
          <p:nvPr>
            <p:ph idx="1"/>
          </p:nvPr>
        </p:nvGraphicFramePr>
        <p:xfrm>
          <a:off x="586486" y="466345"/>
          <a:ext cx="11019028" cy="1542827"/>
        </p:xfrm>
        <a:graphic>
          <a:graphicData uri="http://schemas.openxmlformats.org/drawingml/2006/table">
            <a:tbl>
              <a:tblPr firstRow="1" firstCol="1" bandRow="1">
                <a:tableStyleId>{5C22544A-7EE6-4342-B048-85BDC9FD1C3A}</a:tableStyleId>
              </a:tblPr>
              <a:tblGrid>
                <a:gridCol w="3781089">
                  <a:extLst>
                    <a:ext uri="{9D8B030D-6E8A-4147-A177-3AD203B41FA5}">
                      <a16:colId xmlns:a16="http://schemas.microsoft.com/office/drawing/2014/main" val="20000"/>
                    </a:ext>
                  </a:extLst>
                </a:gridCol>
                <a:gridCol w="2533917">
                  <a:extLst>
                    <a:ext uri="{9D8B030D-6E8A-4147-A177-3AD203B41FA5}">
                      <a16:colId xmlns:a16="http://schemas.microsoft.com/office/drawing/2014/main" val="20001"/>
                    </a:ext>
                  </a:extLst>
                </a:gridCol>
                <a:gridCol w="2532640">
                  <a:extLst>
                    <a:ext uri="{9D8B030D-6E8A-4147-A177-3AD203B41FA5}">
                      <a16:colId xmlns:a16="http://schemas.microsoft.com/office/drawing/2014/main" val="20002"/>
                    </a:ext>
                  </a:extLst>
                </a:gridCol>
                <a:gridCol w="2171382">
                  <a:extLst>
                    <a:ext uri="{9D8B030D-6E8A-4147-A177-3AD203B41FA5}">
                      <a16:colId xmlns:a16="http://schemas.microsoft.com/office/drawing/2014/main" val="20003"/>
                    </a:ext>
                  </a:extLst>
                </a:gridCol>
              </a:tblGrid>
              <a:tr h="620174">
                <a:tc>
                  <a:txBody>
                    <a:bodyPr/>
                    <a:lstStyle/>
                    <a:p>
                      <a:pPr marL="0" marR="0">
                        <a:lnSpc>
                          <a:spcPct val="107000"/>
                        </a:lnSpc>
                        <a:spcBef>
                          <a:spcPts val="0"/>
                        </a:spcBef>
                        <a:spcAft>
                          <a:spcPts val="0"/>
                        </a:spcAft>
                      </a:pPr>
                      <a:r>
                        <a:rPr lang="en-US" sz="1800" dirty="0">
                          <a:effectLst/>
                        </a:rPr>
                        <a:t>Amount of new</a:t>
                      </a:r>
                      <a:br>
                        <a:rPr lang="en-US" sz="1800" dirty="0">
                          <a:effectLst/>
                        </a:rPr>
                      </a:br>
                      <a:r>
                        <a:rPr lang="en-US" sz="1800" dirty="0">
                          <a:effectLst/>
                        </a:rPr>
                        <a:t>debt (in millions)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dirty="0">
                          <a:effectLst/>
                        </a:rPr>
                        <a:t>After-tax cost of debt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dirty="0">
                          <a:effectLst/>
                        </a:rPr>
                        <a:t>Amount of new</a:t>
                      </a:r>
                      <a:br>
                        <a:rPr lang="en-US" sz="1800" dirty="0">
                          <a:effectLst/>
                        </a:rPr>
                      </a:br>
                      <a:r>
                        <a:rPr lang="en-US" sz="1800" dirty="0">
                          <a:effectLst/>
                        </a:rPr>
                        <a:t>equity (in millions)</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nSpc>
                          <a:spcPct val="107000"/>
                        </a:lnSpc>
                        <a:spcBef>
                          <a:spcPts val="0"/>
                        </a:spcBef>
                        <a:spcAft>
                          <a:spcPts val="0"/>
                        </a:spcAft>
                      </a:pPr>
                      <a:r>
                        <a:rPr lang="en-US" sz="1800">
                          <a:effectLst/>
                        </a:rPr>
                        <a:t>Cost of equity</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0"/>
                  </a:ext>
                </a:extLst>
              </a:tr>
              <a:tr h="307551">
                <a:tc>
                  <a:txBody>
                    <a:bodyPr/>
                    <a:lstStyle/>
                    <a:p>
                      <a:pPr marL="0" marR="0">
                        <a:lnSpc>
                          <a:spcPct val="107000"/>
                        </a:lnSpc>
                        <a:spcBef>
                          <a:spcPts val="0"/>
                        </a:spcBef>
                        <a:spcAft>
                          <a:spcPts val="0"/>
                        </a:spcAft>
                      </a:pPr>
                      <a:r>
                        <a:rPr lang="en-US" sz="1800">
                          <a:effectLst/>
                        </a:rPr>
                        <a:t>$0 to $99</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6.0 percent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$0 to $199</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10.0 percent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1"/>
                  </a:ext>
                </a:extLst>
              </a:tr>
              <a:tr h="307551">
                <a:tc>
                  <a:txBody>
                    <a:bodyPr/>
                    <a:lstStyle/>
                    <a:p>
                      <a:pPr marL="0" marR="0">
                        <a:lnSpc>
                          <a:spcPct val="107000"/>
                        </a:lnSpc>
                        <a:spcBef>
                          <a:spcPts val="0"/>
                        </a:spcBef>
                        <a:spcAft>
                          <a:spcPts val="0"/>
                        </a:spcAft>
                      </a:pPr>
                      <a:r>
                        <a:rPr lang="en-US" sz="1800">
                          <a:effectLst/>
                        </a:rPr>
                        <a:t>$100 to $199</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6.4 percent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$200 to $299</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12.0 percent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2"/>
                  </a:ext>
                </a:extLst>
              </a:tr>
              <a:tr h="307551">
                <a:tc>
                  <a:txBody>
                    <a:bodyPr/>
                    <a:lstStyle/>
                    <a:p>
                      <a:pPr marL="0" marR="0">
                        <a:lnSpc>
                          <a:spcPct val="107000"/>
                        </a:lnSpc>
                        <a:spcBef>
                          <a:spcPts val="0"/>
                        </a:spcBef>
                        <a:spcAft>
                          <a:spcPts val="0"/>
                        </a:spcAft>
                      </a:pPr>
                      <a:r>
                        <a:rPr lang="en-US" sz="1800">
                          <a:effectLst/>
                        </a:rPr>
                        <a:t>$200 to $299</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a:effectLst/>
                        </a:rPr>
                        <a:t>6.8 percent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$300 to $399</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nSpc>
                          <a:spcPct val="107000"/>
                        </a:lnSpc>
                        <a:spcBef>
                          <a:spcPts val="0"/>
                        </a:spcBef>
                        <a:spcAft>
                          <a:spcPts val="0"/>
                        </a:spcAft>
                      </a:pPr>
                      <a:r>
                        <a:rPr lang="en-US" sz="1800" dirty="0">
                          <a:effectLst/>
                        </a:rPr>
                        <a:t>14.0 percent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bl>
          </a:graphicData>
        </a:graphic>
      </p:graphicFrame>
      <p:sp>
        <p:nvSpPr>
          <p:cNvPr id="4" name="Symbol zastępczy numeru slajdu 3"/>
          <p:cNvSpPr>
            <a:spLocks noGrp="1"/>
          </p:cNvSpPr>
          <p:nvPr>
            <p:ph type="sldNum" sz="quarter" idx="12"/>
          </p:nvPr>
        </p:nvSpPr>
        <p:spPr/>
        <p:txBody>
          <a:bodyPr/>
          <a:lstStyle/>
          <a:p>
            <a:fld id="{CAE4EF79-C2F8-4C97-AA5A-AB76D3E26491}" type="slidenum">
              <a:rPr lang="en-US" smtClean="0"/>
              <a:t>82</a:t>
            </a:fld>
            <a:endParaRPr lang="en-US"/>
          </a:p>
        </p:txBody>
      </p:sp>
      <p:sp>
        <p:nvSpPr>
          <p:cNvPr id="6" name="Prostokąt 5"/>
          <p:cNvSpPr/>
          <p:nvPr/>
        </p:nvSpPr>
        <p:spPr>
          <a:xfrm>
            <a:off x="0" y="2009172"/>
            <a:ext cx="12192000" cy="1938992"/>
          </a:xfrm>
          <a:prstGeom prst="rect">
            <a:avLst/>
          </a:prstGeom>
        </p:spPr>
        <p:txBody>
          <a:bodyPr wrap="square">
            <a:spAutoFit/>
          </a:bodyPr>
          <a:lstStyle/>
          <a:p>
            <a:r>
              <a:rPr lang="en-US" sz="2000" dirty="0">
                <a:solidFill>
                  <a:srgbClr val="000000"/>
                </a:solidFill>
                <a:effectLst/>
                <a:ea typeface="Courier New" panose="02070309020205020404" pitchFamily="49" charset="0"/>
                <a:cs typeface="Courier New" panose="02070309020205020404" pitchFamily="49" charset="0"/>
              </a:rPr>
              <a:t>The company currently has assets on its balance sheet of $300 million that are financed with 80% equity and 20% debt. In his analysis, David Jones makes the following statements:</a:t>
            </a:r>
          </a:p>
          <a:p>
            <a:pPr algn="just"/>
            <a:r>
              <a:rPr lang="en-US" sz="2000" dirty="0">
                <a:solidFill>
                  <a:srgbClr val="000000"/>
                </a:solidFill>
                <a:effectLst/>
                <a:ea typeface="Courier New" panose="02070309020205020404" pitchFamily="49" charset="0"/>
                <a:cs typeface="Courier New" panose="02070309020205020404" pitchFamily="49" charset="0"/>
              </a:rPr>
              <a:t>Statement 1: If Gayle Industries maintains its capital structure of 80% equity and 20% debt the break point at which its cost of equity will increase to 12.0% is $200 million in new capital.</a:t>
            </a:r>
          </a:p>
          <a:p>
            <a:r>
              <a:rPr lang="en-US" sz="2000" dirty="0">
                <a:solidFill>
                  <a:srgbClr val="000000"/>
                </a:solidFill>
                <a:effectLst/>
                <a:ea typeface="Courier New" panose="02070309020205020404" pitchFamily="49" charset="0"/>
                <a:cs typeface="Courier New" panose="02070309020205020404" pitchFamily="49" charset="0"/>
              </a:rPr>
              <a:t>Statement 2: If Gayle Industries wants to finance total assets of $700 million, its marginal cost of capital will increase to 12.4%. Are David Jones Statements 1 and 2 most likely.</a:t>
            </a:r>
          </a:p>
        </p:txBody>
      </p:sp>
      <p:sp>
        <p:nvSpPr>
          <p:cNvPr id="7" name="Prostokąt 6"/>
          <p:cNvSpPr/>
          <p:nvPr/>
        </p:nvSpPr>
        <p:spPr>
          <a:xfrm>
            <a:off x="109728" y="4467524"/>
            <a:ext cx="11823192" cy="1754326"/>
          </a:xfrm>
          <a:prstGeom prst="rect">
            <a:avLst/>
          </a:prstGeom>
        </p:spPr>
        <p:txBody>
          <a:bodyPr wrap="square">
            <a:spAutoFit/>
          </a:bodyPr>
          <a:lstStyle/>
          <a:p>
            <a:r>
              <a:rPr lang="en-US" b="1" dirty="0">
                <a:solidFill>
                  <a:srgbClr val="FF0000"/>
                </a:solidFill>
              </a:rPr>
              <a:t>If Gayle Industries wants to finance $700 million of total assets, the firm has to raise $700-$300=$400 million in additional capital. Using the target capital structure of 80% equity and 20% debt the firm will need to raise 0.80 * $400 = $320 million in new equity and 0.20 * $400 = $80 million in new debt.</a:t>
            </a:r>
          </a:p>
          <a:p>
            <a:r>
              <a:rPr lang="en-US" b="1" dirty="0">
                <a:solidFill>
                  <a:srgbClr val="FF0000"/>
                </a:solidFill>
              </a:rPr>
              <a:t>Looking at the capital schedule, the cost associated</a:t>
            </a:r>
            <a:br>
              <a:rPr lang="en-US" b="1" dirty="0">
                <a:solidFill>
                  <a:srgbClr val="FF0000"/>
                </a:solidFill>
              </a:rPr>
            </a:br>
            <a:r>
              <a:rPr lang="en-US" b="1" dirty="0">
                <a:solidFill>
                  <a:srgbClr val="FF0000"/>
                </a:solidFill>
              </a:rPr>
              <a:t>with $80 million in new debt is 6% and the cost associated with $320 million of new equity is 14%. The marginal cost of capital at that point will be (0.8 * 14%) + (0.2 * 6%) = 12.4%.</a:t>
            </a:r>
          </a:p>
        </p:txBody>
      </p:sp>
    </p:spTree>
    <p:extLst>
      <p:ext uri="{BB962C8B-B14F-4D97-AF65-F5344CB8AC3E}">
        <p14:creationId xmlns:p14="http://schemas.microsoft.com/office/powerpoint/2010/main" val="214919518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13. Which of the following is the most appropriate treatment for floatation costs incurred by the company while raising additional capital?</a:t>
            </a:r>
          </a:p>
        </p:txBody>
      </p:sp>
      <p:sp>
        <p:nvSpPr>
          <p:cNvPr id="3" name="Symbol zastępczy zawartości 2"/>
          <p:cNvSpPr>
            <a:spLocks noGrp="1"/>
          </p:cNvSpPr>
          <p:nvPr>
            <p:ph idx="1"/>
          </p:nvPr>
        </p:nvSpPr>
        <p:spPr>
          <a:xfrm>
            <a:off x="838200" y="2386583"/>
            <a:ext cx="10515600" cy="3790379"/>
          </a:xfrm>
        </p:spPr>
        <p:txBody>
          <a:bodyPr/>
          <a:lstStyle/>
          <a:p>
            <a:pPr marL="0" indent="0">
              <a:buNone/>
            </a:pPr>
            <a:r>
              <a:rPr lang="en-US" dirty="0"/>
              <a:t>A.	Ignore the costs because they are sunk costs.</a:t>
            </a:r>
          </a:p>
          <a:p>
            <a:pPr marL="0" indent="0">
              <a:buNone/>
            </a:pPr>
            <a:r>
              <a:rPr lang="en-US" dirty="0"/>
              <a:t>B.	Increase the project’s initial outlay by the amount of floatation</a:t>
            </a:r>
            <a:r>
              <a:rPr lang="pl-PL" dirty="0"/>
              <a:t> </a:t>
            </a:r>
            <a:r>
              <a:rPr lang="en-US" dirty="0"/>
              <a:t>costs.</a:t>
            </a:r>
          </a:p>
          <a:p>
            <a:pPr marL="0" indent="0">
              <a:buNone/>
            </a:pPr>
            <a:r>
              <a:rPr lang="en-US" dirty="0"/>
              <a:t>C.	Incorporate flotation costs into the cost of capital.</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83</a:t>
            </a:fld>
            <a:endParaRPr lang="en-US"/>
          </a:p>
        </p:txBody>
      </p:sp>
    </p:spTree>
    <p:extLst>
      <p:ext uri="{BB962C8B-B14F-4D97-AF65-F5344CB8AC3E}">
        <p14:creationId xmlns:p14="http://schemas.microsoft.com/office/powerpoint/2010/main" val="15001510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13. Which of the following is the most appropriate treatment for floatation costs incurred by the company while raising additional capital?</a:t>
            </a:r>
          </a:p>
        </p:txBody>
      </p:sp>
      <p:sp>
        <p:nvSpPr>
          <p:cNvPr id="3" name="Symbol zastępczy zawartości 2"/>
          <p:cNvSpPr>
            <a:spLocks noGrp="1"/>
          </p:cNvSpPr>
          <p:nvPr>
            <p:ph idx="1"/>
          </p:nvPr>
        </p:nvSpPr>
        <p:spPr>
          <a:xfrm>
            <a:off x="838200" y="2386583"/>
            <a:ext cx="10515600" cy="3790379"/>
          </a:xfrm>
        </p:spPr>
        <p:txBody>
          <a:bodyPr/>
          <a:lstStyle/>
          <a:p>
            <a:pPr marL="0" indent="0">
              <a:buNone/>
            </a:pPr>
            <a:r>
              <a:rPr lang="en-US" dirty="0"/>
              <a:t>A.	Ignore the costs because they are sunk costs.</a:t>
            </a:r>
          </a:p>
          <a:p>
            <a:pPr marL="0" indent="0">
              <a:buNone/>
            </a:pPr>
            <a:r>
              <a:rPr lang="en-US" b="1" dirty="0">
                <a:solidFill>
                  <a:srgbClr val="FF0000"/>
                </a:solidFill>
              </a:rPr>
              <a:t>B.	Increase the project’s initial outlay by the amount of floatation</a:t>
            </a:r>
            <a:r>
              <a:rPr lang="pl-PL" b="1" dirty="0">
                <a:solidFill>
                  <a:srgbClr val="FF0000"/>
                </a:solidFill>
              </a:rPr>
              <a:t> </a:t>
            </a:r>
            <a:r>
              <a:rPr lang="en-US" b="1" dirty="0">
                <a:solidFill>
                  <a:srgbClr val="FF0000"/>
                </a:solidFill>
              </a:rPr>
              <a:t>costs.</a:t>
            </a:r>
          </a:p>
          <a:p>
            <a:pPr marL="0" indent="0">
              <a:buNone/>
            </a:pPr>
            <a:r>
              <a:rPr lang="en-US" dirty="0"/>
              <a:t>C.	Incorporate flotation costs into the cost of capital.</a:t>
            </a:r>
          </a:p>
        </p:txBody>
      </p:sp>
      <p:sp>
        <p:nvSpPr>
          <p:cNvPr id="4" name="Symbol zastępczy numeru slajdu 3"/>
          <p:cNvSpPr>
            <a:spLocks noGrp="1"/>
          </p:cNvSpPr>
          <p:nvPr>
            <p:ph type="sldNum" sz="quarter" idx="12"/>
          </p:nvPr>
        </p:nvSpPr>
        <p:spPr/>
        <p:txBody>
          <a:bodyPr/>
          <a:lstStyle/>
          <a:p>
            <a:fld id="{CAE4EF79-C2F8-4C97-AA5A-AB76D3E26491}" type="slidenum">
              <a:rPr lang="en-US" smtClean="0"/>
              <a:t>84</a:t>
            </a:fld>
            <a:endParaRPr lang="en-US"/>
          </a:p>
        </p:txBody>
      </p:sp>
    </p:spTree>
    <p:extLst>
      <p:ext uri="{BB962C8B-B14F-4D97-AF65-F5344CB8AC3E}">
        <p14:creationId xmlns:p14="http://schemas.microsoft.com/office/powerpoint/2010/main" val="4201711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291973"/>
            <a:ext cx="10515600" cy="466979"/>
          </a:xfrm>
        </p:spPr>
        <p:txBody>
          <a:bodyPr>
            <a:normAutofit fontScale="90000"/>
          </a:bodyPr>
          <a:lstStyle/>
          <a:p>
            <a:pPr algn="ctr"/>
            <a:r>
              <a:rPr lang="pl-PL" dirty="0" err="1"/>
              <a:t>Weights</a:t>
            </a:r>
            <a:r>
              <a:rPr lang="pl-PL" dirty="0"/>
              <a:t>: </a:t>
            </a:r>
            <a:r>
              <a:rPr lang="pl-PL" dirty="0" err="1"/>
              <a:t>example</a:t>
            </a:r>
            <a:endParaRPr lang="en-US" dirty="0"/>
          </a:p>
        </p:txBody>
      </p:sp>
      <p:sp>
        <p:nvSpPr>
          <p:cNvPr id="3" name="Symbol zastępczy zawartości 2"/>
          <p:cNvSpPr>
            <a:spLocks noGrp="1"/>
          </p:cNvSpPr>
          <p:nvPr>
            <p:ph idx="1"/>
          </p:nvPr>
        </p:nvSpPr>
        <p:spPr>
          <a:xfrm>
            <a:off x="335280" y="1020952"/>
            <a:ext cx="11469624" cy="5335397"/>
          </a:xfrm>
        </p:spPr>
        <p:txBody>
          <a:bodyPr>
            <a:normAutofit fontScale="92500" lnSpcReduction="20000"/>
          </a:bodyPr>
          <a:lstStyle/>
          <a:p>
            <a:r>
              <a:rPr lang="en-US" dirty="0"/>
              <a:t>You gather the following information about the capital structure and before-tax component costs for a company. The company’s marginal tax rate is 40 percent What is the cost of</a:t>
            </a:r>
            <a:r>
              <a:rPr lang="pl-PL" dirty="0"/>
              <a:t> </a:t>
            </a:r>
            <a:r>
              <a:rPr lang="en-US" dirty="0"/>
              <a:t>capital?</a:t>
            </a:r>
            <a:endParaRPr lang="pl-PL" dirty="0"/>
          </a:p>
          <a:p>
            <a:endParaRPr lang="pl-PL" dirty="0"/>
          </a:p>
          <a:p>
            <a:endParaRPr lang="pl-PL" dirty="0"/>
          </a:p>
          <a:p>
            <a:endParaRPr lang="pl-PL" dirty="0"/>
          </a:p>
          <a:p>
            <a:endParaRPr lang="pl-PL" dirty="0"/>
          </a:p>
          <a:p>
            <a:endParaRPr lang="pl-PL" dirty="0"/>
          </a:p>
          <a:p>
            <a:r>
              <a:rPr lang="en-US" dirty="0"/>
              <a:t>Solution:</a:t>
            </a:r>
          </a:p>
          <a:p>
            <a:r>
              <a:rPr lang="en-US" dirty="0"/>
              <a:t>Use the market value to calculate the weights of each component.</a:t>
            </a:r>
            <a:br>
              <a:rPr lang="en-US" dirty="0"/>
            </a:br>
            <a:r>
              <a:rPr lang="en-US" dirty="0" err="1"/>
              <a:t>w</a:t>
            </a:r>
            <a:r>
              <a:rPr lang="en-US" baseline="-25000" dirty="0" err="1"/>
              <a:t>d</a:t>
            </a:r>
            <a:r>
              <a:rPr lang="en-US" dirty="0"/>
              <a:t>=90/410=0.22</a:t>
            </a:r>
            <a:br>
              <a:rPr lang="en-US" dirty="0"/>
            </a:br>
            <a:r>
              <a:rPr lang="en-US" dirty="0" err="1"/>
              <a:t>w</a:t>
            </a:r>
            <a:r>
              <a:rPr lang="en-US" baseline="-25000" dirty="0" err="1"/>
              <a:t>p</a:t>
            </a:r>
            <a:r>
              <a:rPr lang="en-US" dirty="0"/>
              <a:t>=20/410=0.05</a:t>
            </a:r>
            <a:br>
              <a:rPr lang="en-US" dirty="0"/>
            </a:br>
            <a:r>
              <a:rPr lang="en-US" dirty="0"/>
              <a:t>w</a:t>
            </a:r>
            <a:r>
              <a:rPr lang="en-US" baseline="-25000" dirty="0"/>
              <a:t>e</a:t>
            </a:r>
            <a:r>
              <a:rPr lang="en-US" dirty="0"/>
              <a:t> =0.73</a:t>
            </a:r>
          </a:p>
          <a:p>
            <a:r>
              <a:rPr lang="en-US" dirty="0"/>
              <a:t>WACC = 0.22 (8) (0.6) + 0.05 (10) + 0.73 (14) = 11.78%</a:t>
            </a:r>
          </a:p>
          <a:p>
            <a:endParaRPr lang="pl-PL" dirty="0"/>
          </a:p>
          <a:p>
            <a:endParaRPr lang="en-US" dirty="0"/>
          </a:p>
        </p:txBody>
      </p:sp>
      <p:sp>
        <p:nvSpPr>
          <p:cNvPr id="4" name="Symbol zastępczy numeru slajdu 3"/>
          <p:cNvSpPr>
            <a:spLocks noGrp="1"/>
          </p:cNvSpPr>
          <p:nvPr>
            <p:ph type="sldNum" sz="quarter" idx="12"/>
          </p:nvPr>
        </p:nvSpPr>
        <p:spPr/>
        <p:txBody>
          <a:bodyPr/>
          <a:lstStyle/>
          <a:p>
            <a:fld id="{CAE4EF79-C2F8-4C97-AA5A-AB76D3E26491}" type="slidenum">
              <a:rPr lang="en-US" smtClean="0"/>
              <a:t>9</a:t>
            </a:fld>
            <a:endParaRPr lang="en-US"/>
          </a:p>
        </p:txBody>
      </p:sp>
      <p:graphicFrame>
        <p:nvGraphicFramePr>
          <p:cNvPr id="7" name="Tabela 6"/>
          <p:cNvGraphicFramePr>
            <a:graphicFrameLocks noGrp="1"/>
          </p:cNvGraphicFramePr>
          <p:nvPr>
            <p:extLst>
              <p:ext uri="{D42A27DB-BD31-4B8C-83A1-F6EECF244321}">
                <p14:modId xmlns:p14="http://schemas.microsoft.com/office/powerpoint/2010/main" val="1060682127"/>
              </p:ext>
            </p:extLst>
          </p:nvPr>
        </p:nvGraphicFramePr>
        <p:xfrm>
          <a:off x="1345882" y="2365343"/>
          <a:ext cx="8739950" cy="1301402"/>
        </p:xfrm>
        <a:graphic>
          <a:graphicData uri="http://schemas.openxmlformats.org/drawingml/2006/table">
            <a:tbl>
              <a:tblPr firstRow="1" firstCol="1" bandRow="1">
                <a:tableStyleId>{5C22544A-7EE6-4342-B048-85BDC9FD1C3A}</a:tableStyleId>
              </a:tblPr>
              <a:tblGrid>
                <a:gridCol w="1621190">
                  <a:extLst>
                    <a:ext uri="{9D8B030D-6E8A-4147-A177-3AD203B41FA5}">
                      <a16:colId xmlns:a16="http://schemas.microsoft.com/office/drawing/2014/main" val="20000"/>
                    </a:ext>
                  </a:extLst>
                </a:gridCol>
                <a:gridCol w="2331425">
                  <a:extLst>
                    <a:ext uri="{9D8B030D-6E8A-4147-A177-3AD203B41FA5}">
                      <a16:colId xmlns:a16="http://schemas.microsoft.com/office/drawing/2014/main" val="20001"/>
                    </a:ext>
                  </a:extLst>
                </a:gridCol>
                <a:gridCol w="2325635">
                  <a:extLst>
                    <a:ext uri="{9D8B030D-6E8A-4147-A177-3AD203B41FA5}">
                      <a16:colId xmlns:a16="http://schemas.microsoft.com/office/drawing/2014/main" val="20002"/>
                    </a:ext>
                  </a:extLst>
                </a:gridCol>
                <a:gridCol w="2461700">
                  <a:extLst>
                    <a:ext uri="{9D8B030D-6E8A-4147-A177-3AD203B41FA5}">
                      <a16:colId xmlns:a16="http://schemas.microsoft.com/office/drawing/2014/main" val="20003"/>
                    </a:ext>
                  </a:extLst>
                </a:gridCol>
              </a:tblGrid>
              <a:tr h="523127">
                <a:tc>
                  <a:txBody>
                    <a:bodyPr/>
                    <a:lstStyle/>
                    <a:p>
                      <a:pPr marL="0" marR="0">
                        <a:lnSpc>
                          <a:spcPct val="107000"/>
                        </a:lnSpc>
                        <a:spcBef>
                          <a:spcPts val="0"/>
                        </a:spcBef>
                        <a:spcAft>
                          <a:spcPts val="0"/>
                        </a:spcAft>
                      </a:pPr>
                      <a:r>
                        <a:rPr lang="en-US" sz="1600">
                          <a:effectLst/>
                        </a:rPr>
                        <a:t>Capital</a:t>
                      </a:r>
                    </a:p>
                    <a:p>
                      <a:pPr marL="0" marR="0">
                        <a:lnSpc>
                          <a:spcPct val="107000"/>
                        </a:lnSpc>
                        <a:spcBef>
                          <a:spcPts val="0"/>
                        </a:spcBef>
                        <a:spcAft>
                          <a:spcPts val="0"/>
                        </a:spcAft>
                      </a:pPr>
                      <a:r>
                        <a:rPr lang="en-US" sz="1600">
                          <a:effectLst/>
                        </a:rPr>
                        <a:t>component</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600">
                          <a:effectLst/>
                        </a:rPr>
                        <a:t>Book value (in 000)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600">
                          <a:effectLst/>
                        </a:rPr>
                        <a:t>Market Value (in 000)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600">
                          <a:effectLst/>
                        </a:rPr>
                        <a:t>Component cost</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0"/>
                  </a:ext>
                </a:extLst>
              </a:tr>
              <a:tr h="259425">
                <a:tc>
                  <a:txBody>
                    <a:bodyPr/>
                    <a:lstStyle/>
                    <a:p>
                      <a:pPr marL="0" marR="0">
                        <a:lnSpc>
                          <a:spcPct val="107000"/>
                        </a:lnSpc>
                        <a:spcBef>
                          <a:spcPts val="0"/>
                        </a:spcBef>
                        <a:spcAft>
                          <a:spcPts val="0"/>
                        </a:spcAft>
                      </a:pPr>
                      <a:r>
                        <a:rPr lang="en-US" sz="1600">
                          <a:effectLst/>
                        </a:rPr>
                        <a:t>Debt</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$100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$90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8%</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01"/>
                  </a:ext>
                </a:extLst>
              </a:tr>
              <a:tr h="259425">
                <a:tc>
                  <a:txBody>
                    <a:bodyPr/>
                    <a:lstStyle/>
                    <a:p>
                      <a:pPr marL="0" marR="0">
                        <a:lnSpc>
                          <a:spcPct val="107000"/>
                        </a:lnSpc>
                        <a:spcBef>
                          <a:spcPts val="0"/>
                        </a:spcBef>
                        <a:spcAft>
                          <a:spcPts val="0"/>
                        </a:spcAft>
                      </a:pPr>
                      <a:r>
                        <a:rPr lang="en-US" sz="1600">
                          <a:effectLst/>
                        </a:rPr>
                        <a:t>Preferred stock</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$20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$20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600">
                          <a:effectLst/>
                        </a:rPr>
                        <a:t>10%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extLst>
                  <a:ext uri="{0D108BD9-81ED-4DB2-BD59-A6C34878D82A}">
                    <a16:rowId xmlns:a16="http://schemas.microsoft.com/office/drawing/2014/main" val="10002"/>
                  </a:ext>
                </a:extLst>
              </a:tr>
              <a:tr h="259425">
                <a:tc>
                  <a:txBody>
                    <a:bodyPr/>
                    <a:lstStyle/>
                    <a:p>
                      <a:pPr marL="0" marR="0">
                        <a:lnSpc>
                          <a:spcPct val="107000"/>
                        </a:lnSpc>
                        <a:spcBef>
                          <a:spcPts val="0"/>
                        </a:spcBef>
                        <a:spcAft>
                          <a:spcPts val="0"/>
                        </a:spcAft>
                      </a:pPr>
                      <a:r>
                        <a:rPr lang="en-US" sz="1600">
                          <a:effectLst/>
                        </a:rPr>
                        <a:t>Common stock</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600">
                          <a:effectLst/>
                        </a:rPr>
                        <a:t>$100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600">
                          <a:effectLst/>
                        </a:rPr>
                        <a:t>$300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600" dirty="0">
                          <a:effectLst/>
                        </a:rPr>
                        <a:t>14%</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09093525"/>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TotalTime>
  <Words>7597</Words>
  <Application>Microsoft Office PowerPoint</Application>
  <PresentationFormat>Panoramiczny</PresentationFormat>
  <Paragraphs>907</Paragraphs>
  <Slides>84</Slides>
  <Notes>1</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84</vt:i4>
      </vt:variant>
    </vt:vector>
  </HeadingPairs>
  <TitlesOfParts>
    <vt:vector size="90" baseType="lpstr">
      <vt:lpstr>Arial</vt:lpstr>
      <vt:lpstr>Calibri</vt:lpstr>
      <vt:lpstr>Calibri Light</vt:lpstr>
      <vt:lpstr>Cambria Math</vt:lpstr>
      <vt:lpstr>Courier New</vt:lpstr>
      <vt:lpstr>Motyw pakietu Office</vt:lpstr>
      <vt:lpstr>Corporate Finance</vt:lpstr>
      <vt:lpstr>Cost of Capital</vt:lpstr>
      <vt:lpstr>Cost of capital 2</vt:lpstr>
      <vt:lpstr>WACC</vt:lpstr>
      <vt:lpstr>WACC: example 1</vt:lpstr>
      <vt:lpstr>WACC: example 2</vt:lpstr>
      <vt:lpstr>Taxes and the Cost of Capital</vt:lpstr>
      <vt:lpstr>Weights of the Weighted Average Cost of Capital</vt:lpstr>
      <vt:lpstr>Weights: example</vt:lpstr>
      <vt:lpstr>Applying the Cost of Capital to Capital Budgeting and Security Valuation</vt:lpstr>
      <vt:lpstr>Applying the Cost of Capital to Capital Budgeting and Security Valuation</vt:lpstr>
      <vt:lpstr>How WACC or MCC is used in capital budgeting</vt:lpstr>
      <vt:lpstr>Costs of the Different Sources of Capital</vt:lpstr>
      <vt:lpstr>Cost of debt estimation</vt:lpstr>
      <vt:lpstr>Cost of debt: yield to maturity</vt:lpstr>
      <vt:lpstr>Cost of debt: yield to maturity</vt:lpstr>
      <vt:lpstr>Cost of debt YTM: example</vt:lpstr>
      <vt:lpstr>Debt Rating Approach</vt:lpstr>
      <vt:lpstr>Cost of Preferred Stock</vt:lpstr>
      <vt:lpstr>Cost of Preferred Stock: example</vt:lpstr>
      <vt:lpstr>Cost of Common Equity</vt:lpstr>
      <vt:lpstr>Cost of common equity: CAPM</vt:lpstr>
      <vt:lpstr>Cost of common equity: CAPM</vt:lpstr>
      <vt:lpstr>DDM: Present value of perpetuity</vt:lpstr>
      <vt:lpstr>DDM: Present value of growing perpetuity</vt:lpstr>
      <vt:lpstr>DDM 1</vt:lpstr>
      <vt:lpstr>DDM 2</vt:lpstr>
      <vt:lpstr>DDM: example</vt:lpstr>
      <vt:lpstr>Bond Yield plus Risk Premium Method</vt:lpstr>
      <vt:lpstr>BYP: example</vt:lpstr>
      <vt:lpstr>Beta estimation: pure play method</vt:lpstr>
      <vt:lpstr>Beta estimation: example</vt:lpstr>
      <vt:lpstr>Country Risk: CAPM with country risk premium</vt:lpstr>
      <vt:lpstr>Country risk</vt:lpstr>
      <vt:lpstr>Marginal Cost of Capital Schedule</vt:lpstr>
      <vt:lpstr>MCC</vt:lpstr>
      <vt:lpstr>MCC</vt:lpstr>
      <vt:lpstr>MCC: example</vt:lpstr>
      <vt:lpstr>MCC: example</vt:lpstr>
      <vt:lpstr>MCC: example</vt:lpstr>
      <vt:lpstr>Floatation costs – approach 1</vt:lpstr>
      <vt:lpstr>Floatation costs – approach 2</vt:lpstr>
      <vt:lpstr>What do CFOs do?</vt:lpstr>
      <vt:lpstr>Review</vt:lpstr>
      <vt:lpstr>LO.a: Calculate and interpret the weighted average cost of capital (WACC) of a company.</vt:lpstr>
      <vt:lpstr>LO.b: Describe how taxes affect the cost of capital from different capital sources.</vt:lpstr>
      <vt:lpstr>LO.c: Explain alternative methods of calculating the weights used in the WACC, including the use of the company's target capital structure.</vt:lpstr>
      <vt:lpstr>LO.d: Explain how the marginal cost of capital and the investment opportunity schedule are used to determine the optimal capital budget.</vt:lpstr>
      <vt:lpstr>LO.e: Explain the marginal cost of capital's role in determining the net present value of a project.</vt:lpstr>
      <vt:lpstr>LO.f: Calculate and interpret the cost of debt capital using the yield-to- maturity approach and the debt-rating approach. Cost of debt is the cost of financing a company using debt instruments. </vt:lpstr>
      <vt:lpstr>LO.g: Calculate and interpret the cost of noncallable, nonconvertible preferred stock. </vt:lpstr>
      <vt:lpstr>LO.h: Calculate and interpret the cost of equity capital using the capital asset pricing model approach, the dividend discount model approach, and the bond-yield-plus risk-premium approach.</vt:lpstr>
      <vt:lpstr>LO.i: Calculate and interpret the beta and cost of capital for a project.</vt:lpstr>
      <vt:lpstr>LO.j: Describe uses of country risk premiums in estimating the cost of equity.</vt:lpstr>
      <vt:lpstr>LO.k: Describe the marginal cost of capital schedule, explain why it may be upward-sloping with respect to additional capital, and calculate and interpret its break-points. </vt:lpstr>
      <vt:lpstr>L0.l: Explain and demonstrate the correct treatment of flotation costs.</vt:lpstr>
      <vt:lpstr>Quiz</vt:lpstr>
      <vt:lpstr>A firm has the following capital structure: 20% debt, 10% preferred stock, and 70% equity.  The before-tax cost of debt is 6%, cost of preferred stock is 8%, and the cost of equity is 12%.  The firm’s marginal tax rate is 30 percent  The WACC is closest to:</vt:lpstr>
      <vt:lpstr>A firm has the following capital structure: 20% debt, 10% preferred stock, and 70% equity.  The before-tax cost of debt is 6%, cost of preferred stock is 8%, and the cost of equity is 12%.  The firm’s marginal tax rate is 30 percent  The WACC is closest to:</vt:lpstr>
      <vt:lpstr>John Clark is evaluating the weighted average cost of capital for a company.  John has collected the following information regarding the company:</vt:lpstr>
      <vt:lpstr>John Clark is evaluating the weighted average cost of capital for a company.  John has collected the following information regarding the company:</vt:lpstr>
      <vt:lpstr>3. An optimal capital budget occurs when the marginal cost of capital:</vt:lpstr>
      <vt:lpstr>3. An optimal capital budget occurs when the marginal cost of capital:</vt:lpstr>
      <vt:lpstr>4. Which of the following is the least appropriate method for an external analyst to estimate a company’s cost of debt? HINT: FOR DEBT NOT EQUITY </vt:lpstr>
      <vt:lpstr>4. Which of the following is the least appropriate method for an external analyst to estimate a company’s cost of debt? HINT: FOR DEBT </vt:lpstr>
      <vt:lpstr>5. Helios Industries has issued a seven-year maturity bond having a face value of $1,000 at $850.  The bond pays a 10 percent semi-annual coupon.  If Helios’s marginal tax rate is 35 percent, its after-tax cost of debt is closest to:</vt:lpstr>
      <vt:lpstr>5. Helios Industries has issued a seven-year maturity bond having a face value of $1,000 at $850.  The bond pays a 10 percent semi-annual coupon.  If Helios’s marginal tax rate is 35 percent, its after-tax cost of debt is closest to:</vt:lpstr>
      <vt:lpstr>6. Crayon Corporation issued a fixed-rate perpetual preferred stock having a dividend of $2 per share.  The stock was issued at $40 per share.  If the company would decide to issue preferred stock today, the yield would be 6 percent  The stock's current value is:</vt:lpstr>
      <vt:lpstr>6. Crayon Corporation issued a fixed-rate perpetual preferred stock having a dividend of $2 per share.  The stock was issued at $40 per share.  If the company would decide to issue preferred stock today, the yield would be 6 percent  The stock's current value is:</vt:lpstr>
      <vt:lpstr>7. Which of the following is the least appropriate method for an external analyst to estimate a company's cost of equity? HINT: method for EQUITY NOT DEBT</vt:lpstr>
      <vt:lpstr>7. Which of the following is the least appropriate method for an external analyst to estimate a company's cost of equity? HINT: method for EQUITY NOT DEBT</vt:lpstr>
      <vt:lpstr>8. Donald Hall is evaluating a project of a company that is expanding its operations in China. He has gathered the following information for this investment:</vt:lpstr>
      <vt:lpstr>8. Donald Hall is evaluating a project of a company that is expanding its operations in China. He has gathered the following information for this investment:</vt:lpstr>
      <vt:lpstr>9. Matrix Industries is paying out a dividend of $4.50.  The stock of the company currently trades at $85.  Matrix has a payout ratio of 20 percent and a return on equity (ROE) of 20 percent  What is its cost of equity using the dividend discount model?</vt:lpstr>
      <vt:lpstr>9. Matrix Industries is paying out a dividend of $4.50.  The stock of the company currently trades at $85.  Matrix has a payout ratio of 20 percent and a return on equity (ROE) of 20 percent  What is its cost of equity using the dividend discount model?</vt:lpstr>
      <vt:lpstr>10. Sandra Johnson has gathered the following information:</vt:lpstr>
      <vt:lpstr>10. Sandra Johnson has gathered the following information:</vt:lpstr>
      <vt:lpstr>11. Kent Clark has gathered the following information about capital markets in the United States and Paraguay.</vt:lpstr>
      <vt:lpstr>11. Kent Clark has gathered the following information about capital markets in the United States and Paraguay.</vt:lpstr>
      <vt:lpstr>12. David Jones has estimated the following cost schedule for Gayle Industries:</vt:lpstr>
      <vt:lpstr>12. David Jones has estimated the following cost schedule for Gayle Industries:</vt:lpstr>
      <vt:lpstr>12. David Jones has estimated the following cost schedule for Gayle Industries:</vt:lpstr>
      <vt:lpstr>13. Which of the following is the most appropriate treatment for floatation costs incurred by the company while raising additional capital?</vt:lpstr>
      <vt:lpstr>13. Which of the following is the most appropriate treatment for floatation costs incurred by the company while raising additional capital?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Joanna Wyrobek</dc:creator>
  <cp:lastModifiedBy>Joanna Wyrobek</cp:lastModifiedBy>
  <cp:revision>32</cp:revision>
  <dcterms:created xsi:type="dcterms:W3CDTF">2020-02-14T23:06:50Z</dcterms:created>
  <dcterms:modified xsi:type="dcterms:W3CDTF">2021-12-05T16:40:55Z</dcterms:modified>
</cp:coreProperties>
</file>