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A4322390-8B58-46BE-88EB-D9FD30C087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zewnętrzne, budynek, niebo, trawa&#10;&#10;Opis wygenerowany przy bardzo wysokim poziomie pewności">
            <a:extLst>
              <a:ext uri="{FF2B5EF4-FFF2-40B4-BE49-F238E27FC236}">
                <a16:creationId xmlns:a16="http://schemas.microsoft.com/office/drawing/2014/main" id="{FD28B87E-9C92-4B98-A379-D84D4EA8D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141" t="9091" r="69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18">
            <a:extLst>
              <a:ext uri="{FF2B5EF4-FFF2-40B4-BE49-F238E27FC236}">
                <a16:creationId xmlns:a16="http://schemas.microsoft.com/office/drawing/2014/main" id="{C885E190-58DD-42DD-A4A8-401E15C92A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BA7832F-FB40-4F74-BC9E-8DF381DB2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accent2"/>
                </a:solidFill>
              </a:rPr>
              <a:t>Roma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3AFA2B-031D-457A-A35B-DB15D2ABD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10521230" cy="18063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400" dirty="0" err="1">
                <a:solidFill>
                  <a:schemeClr val="bg2"/>
                </a:solidFill>
              </a:rPr>
              <a:t>Lessico</a:t>
            </a:r>
            <a:r>
              <a:rPr lang="pl-PL" sz="1400" dirty="0">
                <a:solidFill>
                  <a:schemeClr val="bg2"/>
                </a:solidFill>
              </a:rPr>
              <a:t> </a:t>
            </a:r>
            <a:r>
              <a:rPr lang="pl-PL" sz="1400" dirty="0" err="1">
                <a:solidFill>
                  <a:schemeClr val="bg2"/>
                </a:solidFill>
              </a:rPr>
              <a:t>cittÀ</a:t>
            </a:r>
            <a:endParaRPr lang="pl-PL" sz="1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pl-PL" sz="1400" dirty="0" err="1">
                <a:solidFill>
                  <a:schemeClr val="bg2"/>
                </a:solidFill>
              </a:rPr>
              <a:t>c’è</a:t>
            </a:r>
            <a:r>
              <a:rPr lang="pl-PL" sz="1400" dirty="0">
                <a:solidFill>
                  <a:schemeClr val="bg2"/>
                </a:solidFill>
              </a:rPr>
              <a:t>/ ci sono</a:t>
            </a:r>
          </a:p>
          <a:p>
            <a:pPr>
              <a:lnSpc>
                <a:spcPct val="90000"/>
              </a:lnSpc>
            </a:pPr>
            <a:r>
              <a:rPr lang="pl-PL" sz="1400" dirty="0">
                <a:solidFill>
                  <a:schemeClr val="bg2"/>
                </a:solidFill>
              </a:rPr>
              <a:t>Mi </a:t>
            </a:r>
            <a:r>
              <a:rPr lang="pl-PL" sz="1400" dirty="0" err="1">
                <a:solidFill>
                  <a:schemeClr val="bg2"/>
                </a:solidFill>
              </a:rPr>
              <a:t>piace</a:t>
            </a:r>
            <a:r>
              <a:rPr lang="pl-PL" sz="1400" dirty="0">
                <a:solidFill>
                  <a:schemeClr val="bg2"/>
                </a:solidFill>
              </a:rPr>
              <a:t>/ mi </a:t>
            </a:r>
            <a:r>
              <a:rPr lang="pl-PL" sz="1400" dirty="0" err="1">
                <a:solidFill>
                  <a:schemeClr val="bg2"/>
                </a:solidFill>
              </a:rPr>
              <a:t>piacciono</a:t>
            </a:r>
            <a:r>
              <a:rPr lang="pl-PL" sz="1400" dirty="0">
                <a:solidFill>
                  <a:schemeClr val="bg2"/>
                </a:solidFill>
              </a:rPr>
              <a:t>; molto/</a:t>
            </a:r>
            <a:r>
              <a:rPr lang="pl-PL" sz="1400" dirty="0" err="1">
                <a:solidFill>
                  <a:schemeClr val="bg2"/>
                </a:solidFill>
              </a:rPr>
              <a:t>poco</a:t>
            </a:r>
            <a:r>
              <a:rPr lang="pl-PL" sz="1400" dirty="0">
                <a:solidFill>
                  <a:schemeClr val="bg2"/>
                </a:solidFill>
              </a:rPr>
              <a:t>/troppo</a:t>
            </a:r>
          </a:p>
          <a:p>
            <a:pPr>
              <a:lnSpc>
                <a:spcPct val="90000"/>
              </a:lnSpc>
            </a:pPr>
            <a:r>
              <a:rPr lang="pl-PL" sz="1400" dirty="0">
                <a:solidFill>
                  <a:schemeClr val="bg2"/>
                </a:solidFill>
              </a:rPr>
              <a:t>Tempo </a:t>
            </a:r>
            <a:r>
              <a:rPr lang="pl-PL" sz="1400" dirty="0" err="1">
                <a:solidFill>
                  <a:schemeClr val="bg2"/>
                </a:solidFill>
              </a:rPr>
              <a:t>libero</a:t>
            </a:r>
            <a:r>
              <a:rPr lang="pl-PL" sz="1400" dirty="0">
                <a:solidFill>
                  <a:schemeClr val="bg2"/>
                </a:solidFill>
              </a:rPr>
              <a:t> in </a:t>
            </a:r>
            <a:r>
              <a:rPr lang="pl-PL" sz="1400" dirty="0" err="1">
                <a:solidFill>
                  <a:schemeClr val="bg2"/>
                </a:solidFill>
              </a:rPr>
              <a:t>cittÀ</a:t>
            </a:r>
            <a:endParaRPr lang="pl-PL" sz="1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pl-PL" sz="1400" dirty="0">
                <a:solidFill>
                  <a:schemeClr val="bg2"/>
                </a:solidFill>
              </a:rPr>
              <a:t>                                                                              </a:t>
            </a:r>
            <a:r>
              <a:rPr lang="pl-PL" sz="1400" dirty="0" err="1">
                <a:solidFill>
                  <a:schemeClr val="bg2"/>
                </a:solidFill>
              </a:rPr>
              <a:t>Creato</a:t>
            </a:r>
            <a:r>
              <a:rPr lang="pl-PL" sz="1400" dirty="0">
                <a:solidFill>
                  <a:schemeClr val="bg2"/>
                </a:solidFill>
              </a:rPr>
              <a:t> da A. </a:t>
            </a:r>
            <a:r>
              <a:rPr lang="pl-PL" sz="1400">
                <a:solidFill>
                  <a:schemeClr val="bg2"/>
                </a:solidFill>
              </a:rPr>
              <a:t>LIPIŃSKA</a:t>
            </a:r>
            <a:endParaRPr lang="pl-PL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04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B2AE7BB-E735-4753-8077-18005379ACB6}"/>
              </a:ext>
            </a:extLst>
          </p:cNvPr>
          <p:cNvSpPr txBox="1"/>
          <p:nvPr/>
        </p:nvSpPr>
        <p:spPr>
          <a:xfrm>
            <a:off x="901148" y="954157"/>
            <a:ext cx="7885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C000"/>
                </a:solidFill>
              </a:rPr>
              <a:t>Cosa non </a:t>
            </a:r>
            <a:r>
              <a:rPr lang="pl-PL" sz="4000" dirty="0" err="1">
                <a:solidFill>
                  <a:srgbClr val="FFC000"/>
                </a:solidFill>
              </a:rPr>
              <a:t>piace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FB7DAF4-CCCC-4F3F-A0DE-6413BA8AABC6}"/>
              </a:ext>
            </a:extLst>
          </p:cNvPr>
          <p:cNvSpPr txBox="1"/>
          <p:nvPr/>
        </p:nvSpPr>
        <p:spPr>
          <a:xfrm>
            <a:off x="901148" y="1887811"/>
            <a:ext cx="104029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92D050"/>
                </a:solidFill>
              </a:rPr>
              <a:t>A Roma non </a:t>
            </a:r>
            <a:r>
              <a:rPr lang="pl-PL" sz="3600" dirty="0" err="1">
                <a:solidFill>
                  <a:srgbClr val="92D050"/>
                </a:solidFill>
              </a:rPr>
              <a:t>piace</a:t>
            </a:r>
            <a:r>
              <a:rPr lang="pl-PL" sz="3600" dirty="0">
                <a:solidFill>
                  <a:srgbClr val="92D05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la </a:t>
            </a:r>
            <a:r>
              <a:rPr lang="pl-PL" sz="3600" dirty="0" err="1">
                <a:solidFill>
                  <a:srgbClr val="92D050"/>
                </a:solidFill>
              </a:rPr>
              <a:t>vita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caotica</a:t>
            </a:r>
            <a:r>
              <a:rPr lang="pl-PL" sz="3600" dirty="0">
                <a:solidFill>
                  <a:srgbClr val="92D050"/>
                </a:solidFill>
              </a:rPr>
              <a:t>, cara,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molto </a:t>
            </a:r>
            <a:r>
              <a:rPr lang="pl-PL" sz="3600" dirty="0" err="1">
                <a:solidFill>
                  <a:srgbClr val="92D050"/>
                </a:solidFill>
              </a:rPr>
              <a:t>traffico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tanta </a:t>
            </a:r>
            <a:r>
              <a:rPr lang="pl-PL" sz="3600" dirty="0" err="1">
                <a:solidFill>
                  <a:srgbClr val="92D050"/>
                </a:solidFill>
              </a:rPr>
              <a:t>gente</a:t>
            </a:r>
            <a:r>
              <a:rPr lang="pl-PL" sz="3600" dirty="0">
                <a:solidFill>
                  <a:srgbClr val="92D050"/>
                </a:solidFill>
              </a:rPr>
              <a:t> in ogni </a:t>
            </a:r>
            <a:r>
              <a:rPr lang="pl-PL" sz="3600" dirty="0" err="1">
                <a:solidFill>
                  <a:srgbClr val="92D050"/>
                </a:solidFill>
              </a:rPr>
              <a:t>posto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la </a:t>
            </a:r>
            <a:r>
              <a:rPr lang="pl-PL" sz="3600" dirty="0" err="1">
                <a:solidFill>
                  <a:srgbClr val="92D050"/>
                </a:solidFill>
              </a:rPr>
              <a:t>vita</a:t>
            </a:r>
            <a:r>
              <a:rPr lang="pl-PL" sz="3600" dirty="0">
                <a:solidFill>
                  <a:srgbClr val="92D050"/>
                </a:solidFill>
              </a:rPr>
              <a:t> non sempre facile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spostarsi</a:t>
            </a:r>
            <a:r>
              <a:rPr lang="pl-PL" sz="3600" dirty="0">
                <a:solidFill>
                  <a:srgbClr val="92D050"/>
                </a:solidFill>
              </a:rPr>
              <a:t> in </a:t>
            </a:r>
            <a:r>
              <a:rPr lang="pl-PL" sz="3600" dirty="0" err="1">
                <a:solidFill>
                  <a:srgbClr val="92D050"/>
                </a:solidFill>
              </a:rPr>
              <a:t>macchina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troppa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confusione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la </a:t>
            </a:r>
            <a:r>
              <a:rPr lang="pl-PL" sz="3600" dirty="0" err="1">
                <a:solidFill>
                  <a:srgbClr val="92D050"/>
                </a:solidFill>
              </a:rPr>
              <a:t>burocrazia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92D05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271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31B868A-B097-4603-A810-DD93BCD12AD9}"/>
              </a:ext>
            </a:extLst>
          </p:cNvPr>
          <p:cNvSpPr txBox="1"/>
          <p:nvPr/>
        </p:nvSpPr>
        <p:spPr>
          <a:xfrm>
            <a:off x="702365" y="596349"/>
            <a:ext cx="108800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92D050"/>
                </a:solidFill>
              </a:rPr>
              <a:t>A Roma non </a:t>
            </a:r>
            <a:r>
              <a:rPr lang="pl-PL" sz="4000" dirty="0" err="1">
                <a:solidFill>
                  <a:srgbClr val="92D050"/>
                </a:solidFill>
              </a:rPr>
              <a:t>piacciono</a:t>
            </a:r>
            <a:r>
              <a:rPr lang="pl-PL" sz="4000" dirty="0">
                <a:solidFill>
                  <a:srgbClr val="92D05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le </a:t>
            </a:r>
            <a:r>
              <a:rPr lang="pl-PL" sz="4000" dirty="0" err="1">
                <a:solidFill>
                  <a:srgbClr val="92D050"/>
                </a:solidFill>
              </a:rPr>
              <a:t>persone</a:t>
            </a:r>
            <a:r>
              <a:rPr lang="pl-PL" sz="4000" dirty="0">
                <a:solidFill>
                  <a:srgbClr val="92D050"/>
                </a:solidFill>
              </a:rPr>
              <a:t> non </a:t>
            </a:r>
            <a:r>
              <a:rPr lang="pl-PL" sz="4000" dirty="0" err="1">
                <a:solidFill>
                  <a:srgbClr val="92D050"/>
                </a:solidFill>
              </a:rPr>
              <a:t>puntuali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troppe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persone</a:t>
            </a:r>
            <a:r>
              <a:rPr lang="pl-PL" sz="4000" dirty="0">
                <a:solidFill>
                  <a:srgbClr val="92D050"/>
                </a:solidFill>
              </a:rPr>
              <a:t> in centro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mille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leggi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mille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regole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molte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tasse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92D05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3547CA8-8E3F-4F7B-A90A-973D5188670B}"/>
              </a:ext>
            </a:extLst>
          </p:cNvPr>
          <p:cNvSpPr txBox="1"/>
          <p:nvPr/>
        </p:nvSpPr>
        <p:spPr>
          <a:xfrm>
            <a:off x="609600" y="4121426"/>
            <a:ext cx="91837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00B0F0"/>
                </a:solidFill>
              </a:rPr>
              <a:t>Esercizio</a:t>
            </a:r>
            <a:r>
              <a:rPr lang="pl-PL" sz="3200" dirty="0">
                <a:solidFill>
                  <a:srgbClr val="00B0F0"/>
                </a:solidFill>
              </a:rPr>
              <a:t> 1 p.62 Al </a:t>
            </a:r>
            <a:r>
              <a:rPr lang="pl-PL" sz="3200" dirty="0" err="1">
                <a:solidFill>
                  <a:srgbClr val="00B0F0"/>
                </a:solidFill>
              </a:rPr>
              <a:t>lavoro</a:t>
            </a:r>
            <a:r>
              <a:rPr lang="pl-PL" sz="3200" dirty="0">
                <a:solidFill>
                  <a:srgbClr val="00B0F0"/>
                </a:solidFill>
              </a:rPr>
              <a:t> A1, ad. </a:t>
            </a:r>
            <a:r>
              <a:rPr lang="pl-PL" sz="3200" dirty="0" err="1">
                <a:solidFill>
                  <a:srgbClr val="00B0F0"/>
                </a:solidFill>
              </a:rPr>
              <a:t>testo</a:t>
            </a:r>
            <a:r>
              <a:rPr lang="pl-PL" sz="3200" dirty="0">
                <a:solidFill>
                  <a:srgbClr val="00B0F0"/>
                </a:solidFill>
              </a:rPr>
              <a:t>,  Chi </a:t>
            </a:r>
            <a:r>
              <a:rPr lang="pl-PL" sz="3200" dirty="0" err="1">
                <a:solidFill>
                  <a:srgbClr val="00B0F0"/>
                </a:solidFill>
              </a:rPr>
              <a:t>dice</a:t>
            </a:r>
            <a:r>
              <a:rPr lang="pl-PL" sz="3200" dirty="0">
                <a:solidFill>
                  <a:srgbClr val="00B0F0"/>
                </a:solidFill>
              </a:rPr>
              <a:t> </a:t>
            </a:r>
            <a:r>
              <a:rPr lang="pl-PL" sz="3200" dirty="0" err="1">
                <a:solidFill>
                  <a:srgbClr val="00B0F0"/>
                </a:solidFill>
              </a:rPr>
              <a:t>che</a:t>
            </a:r>
            <a:r>
              <a:rPr lang="pl-PL" sz="3200" dirty="0">
                <a:solidFill>
                  <a:srgbClr val="00B0F0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00B0F0"/>
                </a:solidFill>
              </a:rPr>
              <a:t>Esercizio</a:t>
            </a:r>
            <a:r>
              <a:rPr lang="pl-PL" sz="3200" dirty="0">
                <a:solidFill>
                  <a:srgbClr val="00B0F0"/>
                </a:solidFill>
              </a:rPr>
              <a:t> 2 p.62 Al </a:t>
            </a:r>
            <a:r>
              <a:rPr lang="pl-PL" sz="3200" dirty="0" err="1">
                <a:solidFill>
                  <a:srgbClr val="00B0F0"/>
                </a:solidFill>
              </a:rPr>
              <a:t>lavoro</a:t>
            </a:r>
            <a:r>
              <a:rPr lang="pl-PL" sz="3200" dirty="0">
                <a:solidFill>
                  <a:srgbClr val="00B0F0"/>
                </a:solidFill>
              </a:rPr>
              <a:t> A1, ad. </a:t>
            </a:r>
            <a:r>
              <a:rPr lang="pl-PL" sz="3200" dirty="0" err="1">
                <a:solidFill>
                  <a:srgbClr val="00B0F0"/>
                </a:solidFill>
              </a:rPr>
              <a:t>testo</a:t>
            </a:r>
            <a:r>
              <a:rPr lang="pl-PL" sz="3200" dirty="0">
                <a:solidFill>
                  <a:srgbClr val="00B0F0"/>
                </a:solidFill>
              </a:rPr>
              <a:t>, V/F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00B0F0"/>
                </a:solidFill>
              </a:rPr>
              <a:t>Guarda</a:t>
            </a:r>
            <a:r>
              <a:rPr lang="pl-PL" sz="3200" dirty="0">
                <a:solidFill>
                  <a:srgbClr val="00B0F0"/>
                </a:solidFill>
              </a:rPr>
              <a:t> </a:t>
            </a:r>
            <a:r>
              <a:rPr lang="pl-PL" sz="3200" dirty="0" err="1">
                <a:solidFill>
                  <a:srgbClr val="00B0F0"/>
                </a:solidFill>
              </a:rPr>
              <a:t>il</a:t>
            </a:r>
            <a:r>
              <a:rPr lang="pl-PL" sz="3200" dirty="0">
                <a:solidFill>
                  <a:srgbClr val="00B0F0"/>
                </a:solidFill>
              </a:rPr>
              <a:t> </a:t>
            </a:r>
            <a:r>
              <a:rPr lang="pl-PL" sz="3200" dirty="0" err="1">
                <a:solidFill>
                  <a:srgbClr val="00B0F0"/>
                </a:solidFill>
              </a:rPr>
              <a:t>filmato</a:t>
            </a:r>
            <a:r>
              <a:rPr lang="pl-PL" sz="3200" dirty="0">
                <a:solidFill>
                  <a:srgbClr val="00B0F0"/>
                </a:solidFill>
              </a:rPr>
              <a:t> e </a:t>
            </a:r>
            <a:r>
              <a:rPr lang="pl-PL" sz="3200" dirty="0" err="1">
                <a:solidFill>
                  <a:srgbClr val="00B0F0"/>
                </a:solidFill>
              </a:rPr>
              <a:t>ricorda</a:t>
            </a:r>
            <a:r>
              <a:rPr lang="pl-PL" sz="3200" dirty="0">
                <a:solidFill>
                  <a:srgbClr val="00B0F0"/>
                </a:solidFill>
              </a:rPr>
              <a:t> tutti i </a:t>
            </a:r>
            <a:r>
              <a:rPr lang="pl-PL" sz="3200" dirty="0" err="1">
                <a:solidFill>
                  <a:srgbClr val="00B0F0"/>
                </a:solidFill>
              </a:rPr>
              <a:t>dettagli</a:t>
            </a:r>
            <a:r>
              <a:rPr lang="pl-PL" sz="3200" dirty="0">
                <a:solidFill>
                  <a:srgbClr val="00B0F0"/>
                </a:solidFill>
              </a:rPr>
              <a:t> : cosa </a:t>
            </a:r>
            <a:r>
              <a:rPr lang="pl-PL" sz="3200" dirty="0" err="1">
                <a:solidFill>
                  <a:srgbClr val="00B0F0"/>
                </a:solidFill>
              </a:rPr>
              <a:t>c’è</a:t>
            </a:r>
            <a:r>
              <a:rPr lang="pl-PL" sz="3200" dirty="0">
                <a:solidFill>
                  <a:srgbClr val="00B0F0"/>
                </a:solidFill>
              </a:rPr>
              <a:t> a Roma: </a:t>
            </a:r>
          </a:p>
          <a:p>
            <a:endParaRPr lang="pl-P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 O M A">
            <a:hlinkClick r:id="" action="ppaction://media"/>
            <a:extLst>
              <a:ext uri="{FF2B5EF4-FFF2-40B4-BE49-F238E27FC236}">
                <a16:creationId xmlns:a16="http://schemas.microsoft.com/office/drawing/2014/main" id="{7901BB2D-A9D2-4806-B669-476C9D91F1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2EB8014-3D59-407A-9D3F-5DA5426DF14F}"/>
              </a:ext>
            </a:extLst>
          </p:cNvPr>
          <p:cNvSpPr txBox="1"/>
          <p:nvPr/>
        </p:nvSpPr>
        <p:spPr>
          <a:xfrm>
            <a:off x="530086" y="472904"/>
            <a:ext cx="10721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0070C0"/>
                </a:solidFill>
              </a:rPr>
              <a:t>Quali</a:t>
            </a:r>
            <a:r>
              <a:rPr lang="pl-PL" sz="4000" dirty="0">
                <a:solidFill>
                  <a:srgbClr val="0070C0"/>
                </a:solidFill>
              </a:rPr>
              <a:t> </a:t>
            </a:r>
            <a:r>
              <a:rPr lang="pl-PL" sz="4000" dirty="0" err="1">
                <a:solidFill>
                  <a:srgbClr val="0070C0"/>
                </a:solidFill>
              </a:rPr>
              <a:t>tra</a:t>
            </a:r>
            <a:r>
              <a:rPr lang="pl-PL" sz="4000" dirty="0">
                <a:solidFill>
                  <a:srgbClr val="0070C0"/>
                </a:solidFill>
              </a:rPr>
              <a:t> </a:t>
            </a:r>
            <a:r>
              <a:rPr lang="pl-PL" sz="4000" dirty="0" err="1">
                <a:solidFill>
                  <a:srgbClr val="0070C0"/>
                </a:solidFill>
              </a:rPr>
              <a:t>gli</a:t>
            </a:r>
            <a:r>
              <a:rPr lang="pl-PL" sz="4000" dirty="0">
                <a:solidFill>
                  <a:srgbClr val="0070C0"/>
                </a:solidFill>
              </a:rPr>
              <a:t> </a:t>
            </a:r>
            <a:r>
              <a:rPr lang="pl-PL" sz="4000" dirty="0" err="1">
                <a:solidFill>
                  <a:srgbClr val="0070C0"/>
                </a:solidFill>
              </a:rPr>
              <a:t>elementi</a:t>
            </a:r>
            <a:r>
              <a:rPr lang="pl-PL" sz="4000" dirty="0">
                <a:solidFill>
                  <a:srgbClr val="0070C0"/>
                </a:solidFill>
              </a:rPr>
              <a:t> di </a:t>
            </a:r>
            <a:r>
              <a:rPr lang="pl-PL" sz="4000" dirty="0" err="1">
                <a:solidFill>
                  <a:srgbClr val="0070C0"/>
                </a:solidFill>
              </a:rPr>
              <a:t>sotto</a:t>
            </a:r>
            <a:r>
              <a:rPr lang="pl-PL" sz="4000" dirty="0">
                <a:solidFill>
                  <a:srgbClr val="0070C0"/>
                </a:solidFill>
              </a:rPr>
              <a:t> sono </a:t>
            </a:r>
            <a:r>
              <a:rPr lang="pl-PL" sz="4000" dirty="0" err="1">
                <a:solidFill>
                  <a:srgbClr val="0070C0"/>
                </a:solidFill>
              </a:rPr>
              <a:t>presenti</a:t>
            </a:r>
            <a:r>
              <a:rPr lang="pl-PL" sz="4000" dirty="0">
                <a:solidFill>
                  <a:srgbClr val="0070C0"/>
                </a:solidFill>
              </a:rPr>
              <a:t> </a:t>
            </a:r>
            <a:r>
              <a:rPr lang="pl-PL" sz="4000" dirty="0" err="1">
                <a:solidFill>
                  <a:srgbClr val="0070C0"/>
                </a:solidFill>
              </a:rPr>
              <a:t>nel</a:t>
            </a:r>
            <a:r>
              <a:rPr lang="pl-PL" sz="4000" dirty="0">
                <a:solidFill>
                  <a:srgbClr val="0070C0"/>
                </a:solidFill>
              </a:rPr>
              <a:t> </a:t>
            </a:r>
            <a:r>
              <a:rPr lang="pl-PL" sz="4000" dirty="0" err="1">
                <a:solidFill>
                  <a:srgbClr val="0070C0"/>
                </a:solidFill>
              </a:rPr>
              <a:t>filmato?Rispondi</a:t>
            </a:r>
            <a:r>
              <a:rPr lang="pl-PL" sz="4000" dirty="0">
                <a:solidFill>
                  <a:srgbClr val="0070C0"/>
                </a:solidFill>
              </a:rPr>
              <a:t> con „</a:t>
            </a:r>
            <a:r>
              <a:rPr lang="pl-PL" sz="4000" dirty="0" err="1">
                <a:solidFill>
                  <a:srgbClr val="0070C0"/>
                </a:solidFill>
              </a:rPr>
              <a:t>c’è</a:t>
            </a:r>
            <a:r>
              <a:rPr lang="pl-PL" sz="4000" dirty="0">
                <a:solidFill>
                  <a:srgbClr val="0070C0"/>
                </a:solidFill>
              </a:rPr>
              <a:t>, ci sono”:</a:t>
            </a:r>
          </a:p>
          <a:p>
            <a:endParaRPr lang="pl-PL" sz="4000" dirty="0">
              <a:solidFill>
                <a:srgbClr val="0070C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1D1BEB8-D1A9-4BF4-A775-12D0632E0235}"/>
              </a:ext>
            </a:extLst>
          </p:cNvPr>
          <p:cNvSpPr txBox="1"/>
          <p:nvPr/>
        </p:nvSpPr>
        <p:spPr>
          <a:xfrm>
            <a:off x="530086" y="1802296"/>
            <a:ext cx="111318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92D050"/>
                </a:solidFill>
              </a:rPr>
              <a:t>la Ferrari, </a:t>
            </a:r>
            <a:r>
              <a:rPr lang="pl-PL" sz="3600" dirty="0" err="1">
                <a:solidFill>
                  <a:srgbClr val="92D050"/>
                </a:solidFill>
              </a:rPr>
              <a:t>lo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scooter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l’orologio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papa, la </a:t>
            </a:r>
            <a:r>
              <a:rPr lang="pl-PL" sz="3600" dirty="0" err="1">
                <a:solidFill>
                  <a:srgbClr val="92D050"/>
                </a:solidFill>
              </a:rPr>
              <a:t>campana</a:t>
            </a:r>
            <a:r>
              <a:rPr lang="pl-PL" sz="3600" dirty="0">
                <a:solidFill>
                  <a:srgbClr val="92D050"/>
                </a:solidFill>
              </a:rPr>
              <a:t>, la </a:t>
            </a:r>
            <a:r>
              <a:rPr lang="pl-PL" sz="3600" dirty="0" err="1">
                <a:solidFill>
                  <a:srgbClr val="92D050"/>
                </a:solidFill>
              </a:rPr>
              <a:t>basilica</a:t>
            </a:r>
            <a:r>
              <a:rPr lang="pl-PL" sz="3600" dirty="0">
                <a:solidFill>
                  <a:srgbClr val="92D050"/>
                </a:solidFill>
              </a:rPr>
              <a:t>, molto </a:t>
            </a:r>
            <a:r>
              <a:rPr lang="pl-PL" sz="3600" dirty="0" err="1">
                <a:solidFill>
                  <a:srgbClr val="92D050"/>
                </a:solidFill>
              </a:rPr>
              <a:t>traffico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ponte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fiume,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lago, la </a:t>
            </a:r>
            <a:r>
              <a:rPr lang="pl-PL" sz="3600" dirty="0" err="1">
                <a:solidFill>
                  <a:srgbClr val="92D050"/>
                </a:solidFill>
              </a:rPr>
              <a:t>carne</a:t>
            </a:r>
            <a:r>
              <a:rPr lang="pl-PL" sz="3600" dirty="0">
                <a:solidFill>
                  <a:srgbClr val="92D050"/>
                </a:solidFill>
              </a:rPr>
              <a:t>, la </a:t>
            </a:r>
            <a:r>
              <a:rPr lang="pl-PL" sz="3600" dirty="0" err="1">
                <a:solidFill>
                  <a:srgbClr val="92D050"/>
                </a:solidFill>
              </a:rPr>
              <a:t>frutta</a:t>
            </a:r>
            <a:r>
              <a:rPr lang="pl-PL" sz="3600" dirty="0">
                <a:solidFill>
                  <a:srgbClr val="92D050"/>
                </a:solidFill>
              </a:rPr>
              <a:t>, la </a:t>
            </a:r>
            <a:r>
              <a:rPr lang="pl-PL" sz="3600" dirty="0" err="1">
                <a:solidFill>
                  <a:srgbClr val="92D050"/>
                </a:solidFill>
              </a:rPr>
              <a:t>verdura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mercato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poca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gente</a:t>
            </a:r>
            <a:r>
              <a:rPr lang="pl-PL" sz="3600" dirty="0">
                <a:solidFill>
                  <a:srgbClr val="92D050"/>
                </a:solidFill>
              </a:rPr>
              <a:t>, la </a:t>
            </a:r>
            <a:r>
              <a:rPr lang="pl-PL" sz="3600" dirty="0" err="1">
                <a:solidFill>
                  <a:srgbClr val="92D050"/>
                </a:solidFill>
              </a:rPr>
              <a:t>bandiera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presidente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cameriere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palazzi</a:t>
            </a:r>
            <a:r>
              <a:rPr lang="pl-PL" sz="3600" dirty="0">
                <a:solidFill>
                  <a:srgbClr val="92D050"/>
                </a:solidFill>
              </a:rPr>
              <a:t>, le </a:t>
            </a:r>
            <a:r>
              <a:rPr lang="pl-PL" sz="3600" dirty="0" err="1">
                <a:solidFill>
                  <a:srgbClr val="92D050"/>
                </a:solidFill>
              </a:rPr>
              <a:t>strade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giovani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pini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mare, </a:t>
            </a:r>
            <a:r>
              <a:rPr lang="pl-PL" sz="3600" dirty="0" err="1">
                <a:solidFill>
                  <a:srgbClr val="92D050"/>
                </a:solidFill>
              </a:rPr>
              <a:t>gli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alberi</a:t>
            </a:r>
            <a:r>
              <a:rPr lang="pl-PL" sz="3600" dirty="0">
                <a:solidFill>
                  <a:srgbClr val="92D050"/>
                </a:solidFill>
              </a:rPr>
              <a:t>, le </a:t>
            </a:r>
            <a:r>
              <a:rPr lang="pl-PL" sz="3600" dirty="0" err="1">
                <a:solidFill>
                  <a:srgbClr val="92D050"/>
                </a:solidFill>
              </a:rPr>
              <a:t>macchine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treno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gli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uccelli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gli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anziani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gli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artisti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pittori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cani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gatto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centurione</a:t>
            </a:r>
            <a:r>
              <a:rPr lang="pl-PL" sz="3600" dirty="0">
                <a:solidFill>
                  <a:srgbClr val="92D050"/>
                </a:solidFill>
              </a:rPr>
              <a:t>, i </a:t>
            </a:r>
            <a:r>
              <a:rPr lang="pl-PL" sz="3600" dirty="0" err="1">
                <a:solidFill>
                  <a:srgbClr val="92D050"/>
                </a:solidFill>
              </a:rPr>
              <a:t>preti</a:t>
            </a:r>
            <a:r>
              <a:rPr lang="pl-PL" sz="3600" dirty="0">
                <a:solidFill>
                  <a:srgbClr val="92D050"/>
                </a:solidFill>
              </a:rPr>
              <a:t>, le </a:t>
            </a:r>
            <a:r>
              <a:rPr lang="pl-PL" sz="3600" dirty="0" err="1">
                <a:solidFill>
                  <a:srgbClr val="92D050"/>
                </a:solidFill>
              </a:rPr>
              <a:t>suore</a:t>
            </a:r>
            <a:r>
              <a:rPr lang="pl-PL" sz="3600" dirty="0">
                <a:solidFill>
                  <a:srgbClr val="92D050"/>
                </a:solidFill>
              </a:rPr>
              <a:t>, la </a:t>
            </a:r>
            <a:r>
              <a:rPr lang="pl-PL" sz="3600" dirty="0" err="1">
                <a:solidFill>
                  <a:srgbClr val="92D050"/>
                </a:solidFill>
              </a:rPr>
              <a:t>spiaggia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lago</a:t>
            </a:r>
          </a:p>
        </p:txBody>
      </p:sp>
    </p:spTree>
    <p:extLst>
      <p:ext uri="{BB962C8B-B14F-4D97-AF65-F5344CB8AC3E}">
        <p14:creationId xmlns:p14="http://schemas.microsoft.com/office/powerpoint/2010/main" val="92552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C1A308E-7A27-4D96-B929-43237662FDB9}"/>
              </a:ext>
            </a:extLst>
          </p:cNvPr>
          <p:cNvSpPr txBox="1"/>
          <p:nvPr/>
        </p:nvSpPr>
        <p:spPr>
          <a:xfrm>
            <a:off x="569843" y="119271"/>
            <a:ext cx="1065474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caffè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tabaccheria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pescheria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forno</a:t>
            </a:r>
            <a:r>
              <a:rPr lang="pl-PL" sz="4000" dirty="0">
                <a:solidFill>
                  <a:srgbClr val="92D050"/>
                </a:solidFill>
              </a:rPr>
              <a:t> a </a:t>
            </a:r>
            <a:r>
              <a:rPr lang="pl-PL" sz="4000" dirty="0" err="1">
                <a:solidFill>
                  <a:srgbClr val="92D050"/>
                </a:solidFill>
              </a:rPr>
              <a:t>legna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negozio</a:t>
            </a:r>
            <a:r>
              <a:rPr lang="pl-PL" sz="4000" dirty="0">
                <a:solidFill>
                  <a:srgbClr val="92D050"/>
                </a:solidFill>
              </a:rPr>
              <a:t> di </a:t>
            </a:r>
            <a:r>
              <a:rPr lang="pl-PL" sz="4000" dirty="0" err="1">
                <a:solidFill>
                  <a:srgbClr val="92D050"/>
                </a:solidFill>
              </a:rPr>
              <a:t>alimentari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gelateria</a:t>
            </a:r>
            <a:r>
              <a:rPr lang="pl-PL" sz="4000" dirty="0">
                <a:solidFill>
                  <a:srgbClr val="92D050"/>
                </a:solidFill>
              </a:rPr>
              <a:t>, la Fiat 500,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 barman, la </a:t>
            </a:r>
            <a:r>
              <a:rPr lang="pl-PL" sz="4000" dirty="0" err="1">
                <a:solidFill>
                  <a:srgbClr val="92D050"/>
                </a:solidFill>
              </a:rPr>
              <a:t>birra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vino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liquore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l’insalata</a:t>
            </a:r>
            <a:r>
              <a:rPr lang="pl-PL" sz="4000" dirty="0">
                <a:solidFill>
                  <a:srgbClr val="92D050"/>
                </a:solidFill>
              </a:rPr>
              <a:t>, la pizza alla </a:t>
            </a:r>
            <a:r>
              <a:rPr lang="pl-PL" sz="4000" dirty="0" err="1">
                <a:solidFill>
                  <a:srgbClr val="92D050"/>
                </a:solidFill>
              </a:rPr>
              <a:t>rucola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fontana,l’armata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cortile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castello</a:t>
            </a:r>
            <a:r>
              <a:rPr lang="pl-PL" sz="4000" dirty="0">
                <a:solidFill>
                  <a:srgbClr val="92D050"/>
                </a:solidFill>
              </a:rPr>
              <a:t>, i </a:t>
            </a:r>
            <a:r>
              <a:rPr lang="pl-PL" sz="4000" dirty="0" err="1">
                <a:solidFill>
                  <a:srgbClr val="92D050"/>
                </a:solidFill>
              </a:rPr>
              <a:t>musicisti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medico</a:t>
            </a:r>
            <a:r>
              <a:rPr lang="pl-PL" sz="4000" dirty="0">
                <a:solidFill>
                  <a:srgbClr val="92D050"/>
                </a:solidFill>
              </a:rPr>
              <a:t>, le </a:t>
            </a:r>
            <a:r>
              <a:rPr lang="pl-PL" sz="4000" dirty="0" err="1">
                <a:solidFill>
                  <a:srgbClr val="92D050"/>
                </a:solidFill>
              </a:rPr>
              <a:t>strutture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moderne</a:t>
            </a:r>
            <a:r>
              <a:rPr lang="pl-PL" sz="4000" dirty="0">
                <a:solidFill>
                  <a:srgbClr val="92D050"/>
                </a:solidFill>
              </a:rPr>
              <a:t>, le </a:t>
            </a:r>
            <a:r>
              <a:rPr lang="pl-PL" sz="4000" dirty="0" err="1">
                <a:solidFill>
                  <a:srgbClr val="92D050"/>
                </a:solidFill>
              </a:rPr>
              <a:t>tazze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studenti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tram, le </a:t>
            </a:r>
            <a:r>
              <a:rPr lang="pl-PL" sz="4000" dirty="0" err="1">
                <a:solidFill>
                  <a:srgbClr val="92D050"/>
                </a:solidFill>
              </a:rPr>
              <a:t>studentesse</a:t>
            </a:r>
            <a:r>
              <a:rPr lang="pl-PL" sz="4000" dirty="0">
                <a:solidFill>
                  <a:srgbClr val="92D050"/>
                </a:solidFill>
              </a:rPr>
              <a:t>, le </a:t>
            </a:r>
            <a:r>
              <a:rPr lang="pl-PL" sz="4000" dirty="0" err="1">
                <a:solidFill>
                  <a:srgbClr val="92D050"/>
                </a:solidFill>
              </a:rPr>
              <a:t>biciclette</a:t>
            </a:r>
            <a:r>
              <a:rPr lang="pl-PL" sz="4000" dirty="0">
                <a:solidFill>
                  <a:srgbClr val="92D050"/>
                </a:solidFill>
              </a:rPr>
              <a:t>, i </a:t>
            </a:r>
            <a:r>
              <a:rPr lang="pl-PL" sz="4000" dirty="0" err="1">
                <a:solidFill>
                  <a:srgbClr val="92D050"/>
                </a:solidFill>
              </a:rPr>
              <a:t>palloncini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acquedotti</a:t>
            </a:r>
            <a:r>
              <a:rPr lang="pl-PL" sz="4000" dirty="0">
                <a:solidFill>
                  <a:srgbClr val="92D050"/>
                </a:solidFill>
              </a:rPr>
              <a:t>, i </a:t>
            </a:r>
            <a:r>
              <a:rPr lang="pl-PL" sz="4000" dirty="0" err="1">
                <a:solidFill>
                  <a:srgbClr val="92D050"/>
                </a:solidFill>
              </a:rPr>
              <a:t>murales</a:t>
            </a:r>
            <a:r>
              <a:rPr lang="pl-PL" sz="4000" dirty="0">
                <a:solidFill>
                  <a:srgbClr val="92D050"/>
                </a:solidFill>
              </a:rPr>
              <a:t>, le </a:t>
            </a:r>
            <a:r>
              <a:rPr lang="pl-PL" sz="4000" dirty="0" err="1">
                <a:solidFill>
                  <a:srgbClr val="92D050"/>
                </a:solidFill>
              </a:rPr>
              <a:t>carrozze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stazione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omosessuali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sposi</a:t>
            </a:r>
            <a:r>
              <a:rPr lang="pl-PL" sz="4000" dirty="0">
                <a:solidFill>
                  <a:srgbClr val="92D050"/>
                </a:solidFill>
              </a:rPr>
              <a:t>, le </a:t>
            </a:r>
            <a:r>
              <a:rPr lang="pl-PL" sz="4000" dirty="0" err="1">
                <a:solidFill>
                  <a:srgbClr val="92D050"/>
                </a:solidFill>
              </a:rPr>
              <a:t>scale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autobus, i </a:t>
            </a:r>
            <a:r>
              <a:rPr lang="pl-PL" sz="4000" dirty="0" err="1">
                <a:solidFill>
                  <a:srgbClr val="92D050"/>
                </a:solidFill>
              </a:rPr>
              <a:t>fuochi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d’artificio</a:t>
            </a:r>
            <a:r>
              <a:rPr lang="pl-PL" sz="4000" dirty="0">
                <a:solidFill>
                  <a:srgbClr val="92D050"/>
                </a:solidFill>
              </a:rPr>
              <a:t>, i </a:t>
            </a:r>
            <a:r>
              <a:rPr lang="pl-PL" sz="4000" dirty="0" err="1">
                <a:solidFill>
                  <a:srgbClr val="92D050"/>
                </a:solidFill>
              </a:rPr>
              <a:t>bambini</a:t>
            </a:r>
            <a:r>
              <a:rPr lang="pl-PL" sz="4000" dirty="0">
                <a:solidFill>
                  <a:srgbClr val="92D050"/>
                </a:solidFill>
              </a:rPr>
              <a:t>.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02523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19444CB-0CCB-4351-BD1C-54F0EA6EA58D}"/>
              </a:ext>
            </a:extLst>
          </p:cNvPr>
          <p:cNvSpPr txBox="1"/>
          <p:nvPr/>
        </p:nvSpPr>
        <p:spPr>
          <a:xfrm flipH="1">
            <a:off x="1258157" y="1099930"/>
            <a:ext cx="90652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0070C0"/>
                </a:solidFill>
              </a:rPr>
              <a:t>Soluzione</a:t>
            </a:r>
            <a:endParaRPr lang="pl-PL" sz="4000" dirty="0">
              <a:solidFill>
                <a:srgbClr val="0070C0"/>
              </a:solidFill>
            </a:endParaRPr>
          </a:p>
          <a:p>
            <a:r>
              <a:rPr lang="pl-PL" sz="4000" dirty="0"/>
              <a:t>Nel </a:t>
            </a:r>
            <a:r>
              <a:rPr lang="pl-PL" sz="4000" dirty="0" err="1"/>
              <a:t>filmato</a:t>
            </a:r>
            <a:r>
              <a:rPr lang="pl-PL" sz="4000" dirty="0"/>
              <a:t> non ci sono:</a:t>
            </a:r>
          </a:p>
          <a:p>
            <a:r>
              <a:rPr lang="pl-PL" sz="4000" dirty="0"/>
              <a:t>la Ferrari, </a:t>
            </a:r>
            <a:r>
              <a:rPr lang="pl-PL" sz="4000" dirty="0" err="1"/>
              <a:t>il</a:t>
            </a:r>
            <a:r>
              <a:rPr lang="pl-PL" sz="4000" dirty="0"/>
              <a:t> papa, </a:t>
            </a:r>
            <a:r>
              <a:rPr lang="pl-PL" sz="4000" dirty="0" err="1"/>
              <a:t>il</a:t>
            </a:r>
            <a:r>
              <a:rPr lang="pl-PL" sz="4000" dirty="0"/>
              <a:t> lago, la </a:t>
            </a:r>
            <a:r>
              <a:rPr lang="pl-PL" sz="4000" dirty="0" err="1"/>
              <a:t>carne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</a:t>
            </a:r>
            <a:r>
              <a:rPr lang="pl-PL" sz="4000" dirty="0" err="1"/>
              <a:t>presidente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mare, </a:t>
            </a:r>
            <a:r>
              <a:rPr lang="pl-PL" sz="4000" dirty="0" err="1"/>
              <a:t>il</a:t>
            </a:r>
            <a:r>
              <a:rPr lang="pl-PL" sz="4000" dirty="0"/>
              <a:t> </a:t>
            </a:r>
            <a:r>
              <a:rPr lang="pl-PL" sz="4000" dirty="0" err="1"/>
              <a:t>treno</a:t>
            </a:r>
            <a:r>
              <a:rPr lang="pl-PL" sz="4000" dirty="0"/>
              <a:t>, i </a:t>
            </a:r>
            <a:r>
              <a:rPr lang="pl-PL" sz="4000" dirty="0" err="1"/>
              <a:t>cani</a:t>
            </a:r>
            <a:r>
              <a:rPr lang="pl-PL" sz="4000" dirty="0"/>
              <a:t>, la </a:t>
            </a:r>
            <a:r>
              <a:rPr lang="pl-PL" sz="4000" dirty="0" err="1"/>
              <a:t>spiaggia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lago, la </a:t>
            </a:r>
            <a:r>
              <a:rPr lang="pl-PL" sz="4000" dirty="0" err="1"/>
              <a:t>pescheria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</a:t>
            </a:r>
            <a:r>
              <a:rPr lang="pl-PL" sz="4000" dirty="0" err="1"/>
              <a:t>liquore</a:t>
            </a:r>
            <a:r>
              <a:rPr lang="pl-PL" sz="4000" dirty="0"/>
              <a:t>, </a:t>
            </a:r>
            <a:r>
              <a:rPr lang="pl-PL" sz="4000" dirty="0" err="1"/>
              <a:t>l’insalata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</a:t>
            </a:r>
            <a:r>
              <a:rPr lang="pl-PL" sz="4000" dirty="0" err="1"/>
              <a:t>medico</a:t>
            </a:r>
            <a:r>
              <a:rPr lang="pl-PL" sz="4000" dirty="0"/>
              <a:t>, </a:t>
            </a:r>
            <a:r>
              <a:rPr lang="pl-PL" sz="4000" dirty="0" err="1"/>
              <a:t>il</a:t>
            </a:r>
            <a:r>
              <a:rPr lang="pl-PL" sz="4000" dirty="0"/>
              <a:t> tram, la </a:t>
            </a:r>
            <a:r>
              <a:rPr lang="pl-PL" sz="4000" dirty="0" err="1"/>
              <a:t>stazione</a:t>
            </a:r>
            <a:r>
              <a:rPr lang="pl-PL" sz="4000" dirty="0"/>
              <a:t> </a:t>
            </a:r>
          </a:p>
          <a:p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960328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D5D8EA1-D605-4CB6-AD9B-5038A59890C7}"/>
              </a:ext>
            </a:extLst>
          </p:cNvPr>
          <p:cNvSpPr txBox="1"/>
          <p:nvPr/>
        </p:nvSpPr>
        <p:spPr>
          <a:xfrm>
            <a:off x="715617" y="357809"/>
            <a:ext cx="10442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0070C0"/>
                </a:solidFill>
              </a:rPr>
              <a:t>Completa</a:t>
            </a:r>
            <a:r>
              <a:rPr lang="pl-PL" sz="4000" dirty="0">
                <a:solidFill>
                  <a:srgbClr val="0070C0"/>
                </a:solidFill>
              </a:rPr>
              <a:t> con molto, </a:t>
            </a:r>
            <a:r>
              <a:rPr lang="pl-PL" sz="4000" dirty="0" err="1">
                <a:solidFill>
                  <a:srgbClr val="0070C0"/>
                </a:solidFill>
              </a:rPr>
              <a:t>poco</a:t>
            </a:r>
            <a:r>
              <a:rPr lang="pl-PL" sz="4000" dirty="0">
                <a:solidFill>
                  <a:srgbClr val="0070C0"/>
                </a:solidFill>
              </a:rPr>
              <a:t>, tanto, troppo.</a:t>
            </a:r>
          </a:p>
          <a:p>
            <a:endParaRPr lang="pl-PL" sz="4000" dirty="0">
              <a:solidFill>
                <a:srgbClr val="0070C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2E5947-5956-492E-8462-8F682B2044A9}"/>
              </a:ext>
            </a:extLst>
          </p:cNvPr>
          <p:cNvSpPr txBox="1"/>
          <p:nvPr/>
        </p:nvSpPr>
        <p:spPr>
          <a:xfrm>
            <a:off x="715617" y="1537253"/>
            <a:ext cx="104427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1. </a:t>
            </a:r>
            <a:r>
              <a:rPr lang="pl-PL" sz="3600" dirty="0" err="1"/>
              <a:t>C’è</a:t>
            </a:r>
            <a:r>
              <a:rPr lang="pl-PL" sz="3600" dirty="0"/>
              <a:t> …….smog </a:t>
            </a:r>
            <a:r>
              <a:rPr lang="pl-PL" sz="3600" dirty="0" err="1"/>
              <a:t>perché</a:t>
            </a:r>
            <a:r>
              <a:rPr lang="pl-PL" sz="3600" dirty="0"/>
              <a:t> ci sono………………       </a:t>
            </a:r>
          </a:p>
          <a:p>
            <a:r>
              <a:rPr lang="pl-PL" sz="3600" dirty="0" err="1"/>
              <a:t>macchine</a:t>
            </a:r>
            <a:r>
              <a:rPr lang="pl-PL" sz="3600" dirty="0"/>
              <a:t>. </a:t>
            </a:r>
          </a:p>
          <a:p>
            <a:r>
              <a:rPr lang="pl-PL" sz="3600" dirty="0"/>
              <a:t>2. Non ci sono </a:t>
            </a:r>
            <a:r>
              <a:rPr lang="pl-PL" sz="3600" dirty="0" err="1"/>
              <a:t>posti</a:t>
            </a:r>
            <a:r>
              <a:rPr lang="pl-PL" sz="3600" dirty="0"/>
              <a:t> </a:t>
            </a:r>
            <a:r>
              <a:rPr lang="pl-PL" sz="3600" dirty="0" err="1"/>
              <a:t>liberi</a:t>
            </a:r>
            <a:r>
              <a:rPr lang="pl-PL" sz="3600" dirty="0"/>
              <a:t> </a:t>
            </a:r>
            <a:r>
              <a:rPr lang="pl-PL" sz="3600" dirty="0" err="1"/>
              <a:t>perché</a:t>
            </a:r>
            <a:r>
              <a:rPr lang="pl-PL" sz="3600" dirty="0"/>
              <a:t> </a:t>
            </a:r>
            <a:r>
              <a:rPr lang="pl-PL" sz="3600" dirty="0" err="1"/>
              <a:t>c’è</a:t>
            </a:r>
            <a:r>
              <a:rPr lang="pl-PL" sz="3600" dirty="0"/>
              <a:t>…………      </a:t>
            </a:r>
          </a:p>
          <a:p>
            <a:r>
              <a:rPr lang="pl-PL" sz="3600" dirty="0" err="1"/>
              <a:t>gente</a:t>
            </a:r>
            <a:r>
              <a:rPr lang="pl-PL" sz="3600" dirty="0"/>
              <a:t>.</a:t>
            </a:r>
          </a:p>
          <a:p>
            <a:r>
              <a:rPr lang="pl-PL" sz="3600" dirty="0"/>
              <a:t>3. In Italia ci sono …………</a:t>
            </a:r>
            <a:r>
              <a:rPr lang="pl-PL" sz="3600" dirty="0" err="1"/>
              <a:t>bambini</a:t>
            </a:r>
            <a:r>
              <a:rPr lang="pl-PL" sz="3600" dirty="0"/>
              <a:t>.</a:t>
            </a:r>
          </a:p>
          <a:p>
            <a:r>
              <a:rPr lang="pl-PL" sz="3600" dirty="0"/>
              <a:t>4. </a:t>
            </a:r>
            <a:r>
              <a:rPr lang="pl-PL" sz="3600" dirty="0" err="1"/>
              <a:t>Ingrasso</a:t>
            </a:r>
            <a:r>
              <a:rPr lang="pl-PL" sz="3600" dirty="0"/>
              <a:t> </a:t>
            </a:r>
            <a:r>
              <a:rPr lang="pl-PL" sz="3600" dirty="0" err="1"/>
              <a:t>perché</a:t>
            </a:r>
            <a:r>
              <a:rPr lang="pl-PL" sz="3600" dirty="0"/>
              <a:t> </a:t>
            </a:r>
            <a:r>
              <a:rPr lang="pl-PL" sz="3600" dirty="0" err="1"/>
              <a:t>mangio</a:t>
            </a:r>
            <a:r>
              <a:rPr lang="pl-PL" sz="3600" dirty="0"/>
              <a:t>                   .</a:t>
            </a:r>
          </a:p>
          <a:p>
            <a:r>
              <a:rPr lang="pl-PL" sz="3600" dirty="0"/>
              <a:t>5. Ci sono …………….</a:t>
            </a:r>
            <a:r>
              <a:rPr lang="pl-PL" sz="3600" dirty="0" err="1"/>
              <a:t>persone</a:t>
            </a:r>
            <a:r>
              <a:rPr lang="pl-PL" sz="3600" dirty="0"/>
              <a:t> </a:t>
            </a:r>
            <a:r>
              <a:rPr lang="pl-PL" sz="3600" dirty="0" err="1"/>
              <a:t>che</a:t>
            </a:r>
            <a:r>
              <a:rPr lang="pl-PL" sz="3600" dirty="0"/>
              <a:t> </a:t>
            </a:r>
            <a:r>
              <a:rPr lang="pl-PL" sz="3600" dirty="0" err="1"/>
              <a:t>parlano</a:t>
            </a:r>
            <a:r>
              <a:rPr lang="pl-PL" sz="3600" dirty="0"/>
              <a:t> </a:t>
            </a:r>
            <a:r>
              <a:rPr lang="pl-PL" sz="3600" dirty="0" err="1"/>
              <a:t>il</a:t>
            </a:r>
            <a:r>
              <a:rPr lang="pl-PL" sz="3600" dirty="0"/>
              <a:t> </a:t>
            </a:r>
            <a:r>
              <a:rPr lang="pl-PL" sz="3600" dirty="0" err="1"/>
              <a:t>giapponese</a:t>
            </a:r>
            <a:r>
              <a:rPr lang="pl-PL" sz="3600" dirty="0"/>
              <a:t>.</a:t>
            </a:r>
          </a:p>
          <a:p>
            <a:r>
              <a:rPr lang="pl-PL" sz="3600" dirty="0"/>
              <a:t>6. In Polonia ci sono ………………</a:t>
            </a:r>
            <a:r>
              <a:rPr lang="pl-PL" sz="3600" dirty="0" err="1"/>
              <a:t>cinesi</a:t>
            </a:r>
            <a:r>
              <a:rPr lang="pl-PL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9599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202D46A-8CB5-41D3-89E3-DB99AFED2BFA}"/>
              </a:ext>
            </a:extLst>
          </p:cNvPr>
          <p:cNvSpPr txBox="1"/>
          <p:nvPr/>
        </p:nvSpPr>
        <p:spPr>
          <a:xfrm>
            <a:off x="675861" y="-159026"/>
            <a:ext cx="10389705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: molto </a:t>
            </a:r>
            <a:r>
              <a:rPr lang="pl-PL" sz="4000" dirty="0" err="1">
                <a:solidFill>
                  <a:srgbClr val="FFC000"/>
                </a:solidFill>
              </a:rPr>
              <a:t>traffico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         </a:t>
            </a:r>
            <a:r>
              <a:rPr lang="pl-PL" sz="4000" dirty="0" err="1">
                <a:solidFill>
                  <a:srgbClr val="FFC000"/>
                </a:solidFill>
              </a:rPr>
              <a:t>molta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gente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Ci sono: </a:t>
            </a:r>
            <a:r>
              <a:rPr lang="pl-PL" sz="4000" dirty="0" err="1">
                <a:solidFill>
                  <a:srgbClr val="FFC000"/>
                </a:solidFill>
              </a:rPr>
              <a:t>molti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turisti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               </a:t>
            </a:r>
            <a:r>
              <a:rPr lang="pl-PL" sz="4000" dirty="0" err="1">
                <a:solidFill>
                  <a:srgbClr val="FFC000"/>
                </a:solidFill>
              </a:rPr>
              <a:t>molte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persone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: </a:t>
            </a:r>
            <a:r>
              <a:rPr lang="pl-PL" sz="4000" dirty="0" err="1">
                <a:solidFill>
                  <a:srgbClr val="FFC000"/>
                </a:solidFill>
              </a:rPr>
              <a:t>poco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caffè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         </a:t>
            </a:r>
            <a:r>
              <a:rPr lang="pl-PL" sz="4000" dirty="0" err="1">
                <a:solidFill>
                  <a:srgbClr val="FFC000"/>
                </a:solidFill>
              </a:rPr>
              <a:t>poca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frutta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Ci sono: </a:t>
            </a:r>
            <a:r>
              <a:rPr lang="pl-PL" sz="4000" dirty="0" err="1">
                <a:solidFill>
                  <a:srgbClr val="FFC000"/>
                </a:solidFill>
              </a:rPr>
              <a:t>pochi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studenti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               </a:t>
            </a:r>
            <a:r>
              <a:rPr lang="pl-PL" sz="4000" dirty="0" err="1">
                <a:solidFill>
                  <a:srgbClr val="FFC000"/>
                </a:solidFill>
              </a:rPr>
              <a:t>poche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straniere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: troppo smog</a:t>
            </a:r>
          </a:p>
          <a:p>
            <a:r>
              <a:rPr lang="pl-PL" sz="4000" dirty="0">
                <a:solidFill>
                  <a:srgbClr val="FFC000"/>
                </a:solidFill>
              </a:rPr>
              <a:t>		  </a:t>
            </a:r>
            <a:r>
              <a:rPr lang="pl-PL" sz="4000" dirty="0" err="1">
                <a:solidFill>
                  <a:srgbClr val="FFC000"/>
                </a:solidFill>
              </a:rPr>
              <a:t>troppa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acqua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</a:p>
          <a:p>
            <a:r>
              <a:rPr lang="pl-PL" sz="4000" dirty="0">
                <a:solidFill>
                  <a:srgbClr val="FFC000"/>
                </a:solidFill>
              </a:rPr>
              <a:t>Ci sono: </a:t>
            </a:r>
            <a:r>
              <a:rPr lang="pl-PL" sz="4000" dirty="0" err="1">
                <a:solidFill>
                  <a:srgbClr val="FFC000"/>
                </a:solidFill>
              </a:rPr>
              <a:t>troppe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strade</a:t>
            </a:r>
            <a:r>
              <a:rPr lang="pl-PL" sz="4000" dirty="0">
                <a:solidFill>
                  <a:srgbClr val="FFC000"/>
                </a:solidFill>
              </a:rPr>
              <a:t>, </a:t>
            </a:r>
            <a:r>
              <a:rPr lang="pl-PL" sz="4000" dirty="0" err="1">
                <a:solidFill>
                  <a:srgbClr val="FFC000"/>
                </a:solidFill>
              </a:rPr>
              <a:t>troppi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problemi</a:t>
            </a:r>
            <a:endParaRPr lang="pl-PL" sz="4000" dirty="0">
              <a:solidFill>
                <a:srgbClr val="FFC000"/>
              </a:solidFill>
            </a:endParaRPr>
          </a:p>
          <a:p>
            <a:r>
              <a:rPr lang="pl-PL" sz="4000" dirty="0">
                <a:solidFill>
                  <a:srgbClr val="FFC000"/>
                </a:solidFill>
              </a:rPr>
              <a:t>               </a:t>
            </a:r>
          </a:p>
          <a:p>
            <a:r>
              <a:rPr lang="pl-PL" sz="4000" dirty="0">
                <a:solidFill>
                  <a:srgbClr val="FFC000"/>
                </a:solidFill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153210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08FB1F8-F29F-4769-85A0-48CA3409A939}"/>
              </a:ext>
            </a:extLst>
          </p:cNvPr>
          <p:cNvSpPr txBox="1"/>
          <p:nvPr/>
        </p:nvSpPr>
        <p:spPr>
          <a:xfrm>
            <a:off x="503583" y="543339"/>
            <a:ext cx="11012555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0070C0"/>
                </a:solidFill>
              </a:rPr>
              <a:t>Parlate</a:t>
            </a:r>
            <a:r>
              <a:rPr lang="pl-PL" sz="3600" dirty="0">
                <a:solidFill>
                  <a:srgbClr val="0070C0"/>
                </a:solidFill>
              </a:rPr>
              <a:t> </a:t>
            </a:r>
            <a:r>
              <a:rPr lang="pl-PL" sz="3600" dirty="0" err="1">
                <a:solidFill>
                  <a:srgbClr val="0070C0"/>
                </a:solidFill>
              </a:rPr>
              <a:t>della</a:t>
            </a:r>
            <a:r>
              <a:rPr lang="pl-PL" sz="3600" dirty="0">
                <a:solidFill>
                  <a:srgbClr val="0070C0"/>
                </a:solidFill>
              </a:rPr>
              <a:t> </a:t>
            </a:r>
            <a:r>
              <a:rPr lang="pl-PL" sz="3600" dirty="0" err="1">
                <a:solidFill>
                  <a:srgbClr val="0070C0"/>
                </a:solidFill>
              </a:rPr>
              <a:t>vostra</a:t>
            </a:r>
            <a:r>
              <a:rPr lang="pl-PL" sz="3600" dirty="0">
                <a:solidFill>
                  <a:srgbClr val="0070C0"/>
                </a:solidFill>
              </a:rPr>
              <a:t> </a:t>
            </a:r>
            <a:r>
              <a:rPr lang="pl-PL" sz="3600" dirty="0" err="1">
                <a:solidFill>
                  <a:srgbClr val="0070C0"/>
                </a:solidFill>
              </a:rPr>
              <a:t>città</a:t>
            </a:r>
            <a:r>
              <a:rPr lang="pl-PL" sz="3600" dirty="0">
                <a:solidFill>
                  <a:srgbClr val="0070C0"/>
                </a:solidFill>
              </a:rPr>
              <a:t>. </a:t>
            </a:r>
            <a:r>
              <a:rPr lang="pl-PL" sz="3600" dirty="0" err="1">
                <a:solidFill>
                  <a:srgbClr val="0070C0"/>
                </a:solidFill>
              </a:rPr>
              <a:t>Usa</a:t>
            </a:r>
            <a:r>
              <a:rPr lang="pl-PL" sz="3600" dirty="0">
                <a:solidFill>
                  <a:srgbClr val="0070C0"/>
                </a:solidFill>
              </a:rPr>
              <a:t>: molto, tanto/</a:t>
            </a:r>
            <a:r>
              <a:rPr lang="pl-PL" sz="3600" dirty="0" err="1">
                <a:solidFill>
                  <a:srgbClr val="0070C0"/>
                </a:solidFill>
              </a:rPr>
              <a:t>poco</a:t>
            </a:r>
            <a:r>
              <a:rPr lang="pl-PL" sz="3600" dirty="0">
                <a:solidFill>
                  <a:srgbClr val="0070C0"/>
                </a:solidFill>
              </a:rPr>
              <a:t>/troppo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/>
              <a:t>Cosa </a:t>
            </a:r>
            <a:r>
              <a:rPr lang="pl-PL" sz="3600" dirty="0" err="1"/>
              <a:t>c’è</a:t>
            </a:r>
            <a:r>
              <a:rPr lang="pl-PL" sz="3600" dirty="0"/>
              <a:t>, cosa non </a:t>
            </a:r>
            <a:r>
              <a:rPr lang="pl-PL" sz="3600" dirty="0" err="1"/>
              <a:t>c’è</a:t>
            </a:r>
            <a:r>
              <a:rPr lang="pl-PL" sz="3600" dirty="0"/>
              <a:t>?</a:t>
            </a:r>
          </a:p>
          <a:p>
            <a:r>
              <a:rPr lang="pl-PL" sz="3600" dirty="0"/>
              <a:t>p.s. Ci sono </a:t>
            </a:r>
            <a:r>
              <a:rPr lang="pl-PL" sz="3600" dirty="0" err="1"/>
              <a:t>molte</a:t>
            </a:r>
            <a:r>
              <a:rPr lang="pl-PL" sz="3600" dirty="0"/>
              <a:t> </a:t>
            </a:r>
            <a:r>
              <a:rPr lang="pl-PL" sz="3600" dirty="0" err="1"/>
              <a:t>macchine</a:t>
            </a:r>
            <a:r>
              <a:rPr lang="pl-PL" sz="3600" dirty="0"/>
              <a:t>, e </a:t>
            </a:r>
            <a:r>
              <a:rPr lang="pl-PL" sz="3600" dirty="0" err="1"/>
              <a:t>perciò</a:t>
            </a:r>
            <a:r>
              <a:rPr lang="pl-PL" sz="3600" dirty="0"/>
              <a:t> </a:t>
            </a:r>
            <a:r>
              <a:rPr lang="pl-PL" sz="3600" dirty="0" err="1"/>
              <a:t>c’è</a:t>
            </a:r>
            <a:r>
              <a:rPr lang="pl-PL" sz="3600" dirty="0"/>
              <a:t> molto smog, molto </a:t>
            </a:r>
            <a:r>
              <a:rPr lang="pl-PL" sz="3600" dirty="0" err="1"/>
              <a:t>inquinamento</a:t>
            </a:r>
            <a:r>
              <a:rPr lang="pl-PL" sz="3600" dirty="0"/>
              <a:t>…..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Come</a:t>
            </a:r>
            <a:r>
              <a:rPr lang="pl-PL" sz="3600" dirty="0"/>
              <a:t> sono </a:t>
            </a:r>
            <a:r>
              <a:rPr lang="pl-PL" sz="3600" dirty="0" err="1"/>
              <a:t>gli</a:t>
            </a:r>
            <a:r>
              <a:rPr lang="pl-PL" sz="3600" dirty="0"/>
              <a:t> </a:t>
            </a:r>
            <a:r>
              <a:rPr lang="pl-PL" sz="3600" dirty="0" err="1"/>
              <a:t>abitanti</a:t>
            </a:r>
            <a:r>
              <a:rPr lang="pl-PL" sz="36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Come</a:t>
            </a:r>
            <a:r>
              <a:rPr lang="pl-PL" sz="3600" dirty="0"/>
              <a:t> è la </a:t>
            </a:r>
            <a:r>
              <a:rPr lang="pl-PL" sz="3600" dirty="0" err="1"/>
              <a:t>vita</a:t>
            </a:r>
            <a:r>
              <a:rPr lang="pl-PL" sz="3600" dirty="0"/>
              <a:t> a Cracovia/ </a:t>
            </a:r>
            <a:r>
              <a:rPr lang="pl-PL" sz="3600" dirty="0" err="1"/>
              <a:t>Tarnovia</a:t>
            </a:r>
            <a:r>
              <a:rPr lang="pl-PL" sz="3600" dirty="0"/>
              <a:t> </a:t>
            </a:r>
            <a:r>
              <a:rPr lang="pl-PL" sz="3600" dirty="0" err="1"/>
              <a:t>ecc</a:t>
            </a:r>
            <a:r>
              <a:rPr lang="pl-PL" sz="3600" dirty="0"/>
              <a:t>.?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Perché</a:t>
            </a:r>
            <a:r>
              <a:rPr lang="pl-PL" sz="3600" dirty="0"/>
              <a:t> la </a:t>
            </a:r>
            <a:r>
              <a:rPr lang="pl-PL" sz="3600" dirty="0" err="1"/>
              <a:t>vita</a:t>
            </a:r>
            <a:r>
              <a:rPr lang="pl-PL" sz="3600" dirty="0"/>
              <a:t> a …non è facile?/ è facile?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/>
              <a:t>Cosa </a:t>
            </a:r>
            <a:r>
              <a:rPr lang="pl-PL" sz="3600" dirty="0" err="1"/>
              <a:t>ti</a:t>
            </a:r>
            <a:r>
              <a:rPr lang="pl-PL" sz="3600" dirty="0"/>
              <a:t> </a:t>
            </a:r>
            <a:r>
              <a:rPr lang="pl-PL" sz="3600" dirty="0" err="1"/>
              <a:t>piace</a:t>
            </a:r>
            <a:r>
              <a:rPr lang="pl-PL" sz="3600" dirty="0"/>
              <a:t> a…? </a:t>
            </a:r>
            <a:r>
              <a:rPr lang="pl-PL" sz="3600" dirty="0" err="1"/>
              <a:t>Perché</a:t>
            </a:r>
            <a:r>
              <a:rPr lang="pl-PL" sz="3600" dirty="0"/>
              <a:t>?</a:t>
            </a:r>
          </a:p>
          <a:p>
            <a:r>
              <a:rPr lang="pl-PL" sz="3600" dirty="0"/>
              <a:t>Mi </a:t>
            </a:r>
            <a:r>
              <a:rPr lang="pl-PL" sz="3600" dirty="0" err="1"/>
              <a:t>piace</a:t>
            </a:r>
            <a:r>
              <a:rPr lang="pl-PL" sz="3600" dirty="0"/>
              <a:t>…/ mi </a:t>
            </a:r>
            <a:r>
              <a:rPr lang="pl-PL" sz="3600" dirty="0" err="1"/>
              <a:t>piacciono</a:t>
            </a:r>
            <a:r>
              <a:rPr lang="pl-PL" sz="3600" dirty="0"/>
              <a:t>……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/>
              <a:t>Cosa non </a:t>
            </a:r>
            <a:r>
              <a:rPr lang="pl-PL" sz="3600" dirty="0" err="1"/>
              <a:t>ti</a:t>
            </a:r>
            <a:r>
              <a:rPr lang="pl-PL" sz="3600" dirty="0"/>
              <a:t> </a:t>
            </a:r>
            <a:r>
              <a:rPr lang="pl-PL" sz="3600" dirty="0" err="1"/>
              <a:t>piace</a:t>
            </a:r>
            <a:r>
              <a:rPr lang="pl-PL" sz="3600" dirty="0"/>
              <a:t> a…? </a:t>
            </a:r>
            <a:r>
              <a:rPr lang="pl-PL" sz="3600" dirty="0" err="1"/>
              <a:t>Perché</a:t>
            </a:r>
            <a:r>
              <a:rPr lang="pl-PL" sz="3600" dirty="0"/>
              <a:t>?</a:t>
            </a:r>
          </a:p>
          <a:p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36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6C320AF-F363-48AB-9CE0-DA5F983602B5}"/>
              </a:ext>
            </a:extLst>
          </p:cNvPr>
          <p:cNvSpPr txBox="1"/>
          <p:nvPr/>
        </p:nvSpPr>
        <p:spPr>
          <a:xfrm>
            <a:off x="834887" y="1073426"/>
            <a:ext cx="1029693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00B0F0"/>
                </a:solidFill>
              </a:rPr>
              <a:t>Come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passi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il</a:t>
            </a:r>
            <a:r>
              <a:rPr lang="pl-PL" sz="3600" dirty="0">
                <a:solidFill>
                  <a:srgbClr val="00B0F0"/>
                </a:solidFill>
              </a:rPr>
              <a:t> tempo </a:t>
            </a:r>
            <a:r>
              <a:rPr lang="pl-PL" sz="3600" dirty="0" err="1">
                <a:solidFill>
                  <a:srgbClr val="00B0F0"/>
                </a:solidFill>
              </a:rPr>
              <a:t>libero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nella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tua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città</a:t>
            </a:r>
            <a:r>
              <a:rPr lang="pl-PL" sz="3600" dirty="0">
                <a:solidFill>
                  <a:srgbClr val="00B0F0"/>
                </a:solidFill>
              </a:rPr>
              <a:t>? </a:t>
            </a:r>
            <a:r>
              <a:rPr lang="pl-PL" sz="3600" dirty="0" err="1">
                <a:solidFill>
                  <a:srgbClr val="00B0F0"/>
                </a:solidFill>
              </a:rPr>
              <a:t>Guarda</a:t>
            </a:r>
            <a:r>
              <a:rPr lang="pl-PL" sz="3600" dirty="0">
                <a:solidFill>
                  <a:srgbClr val="00B0F0"/>
                </a:solidFill>
              </a:rPr>
              <a:t> </a:t>
            </a:r>
            <a:r>
              <a:rPr lang="pl-PL" sz="3600" dirty="0" err="1">
                <a:solidFill>
                  <a:srgbClr val="00B0F0"/>
                </a:solidFill>
              </a:rPr>
              <a:t>gli</a:t>
            </a:r>
            <a:r>
              <a:rPr lang="pl-PL" sz="3600" dirty="0">
                <a:solidFill>
                  <a:srgbClr val="00B0F0"/>
                </a:solidFill>
              </a:rPr>
              <a:t> es. 4,6,7,10,11 p.62-64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/>
              <a:t>Cosa fai </a:t>
            </a:r>
            <a:r>
              <a:rPr lang="pl-PL" sz="3600" dirty="0" err="1"/>
              <a:t>spesso</a:t>
            </a:r>
            <a:r>
              <a:rPr lang="pl-PL" sz="3600" dirty="0"/>
              <a:t>/ </a:t>
            </a:r>
            <a:r>
              <a:rPr lang="pl-PL" sz="3600" dirty="0" err="1"/>
              <a:t>raramente</a:t>
            </a:r>
            <a:r>
              <a:rPr lang="pl-PL" sz="3600" dirty="0"/>
              <a:t>/ a </a:t>
            </a:r>
            <a:r>
              <a:rPr lang="pl-PL" sz="3600" dirty="0" err="1"/>
              <a:t>volte</a:t>
            </a:r>
            <a:r>
              <a:rPr lang="pl-PL" sz="3600" dirty="0"/>
              <a:t>/ quasi sempre/mai/</a:t>
            </a:r>
            <a:r>
              <a:rPr lang="pl-PL" sz="3600" dirty="0" err="1"/>
              <a:t>qualche</a:t>
            </a:r>
            <a:r>
              <a:rPr lang="pl-PL" sz="3600" dirty="0"/>
              <a:t> volta?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Che</a:t>
            </a:r>
            <a:r>
              <a:rPr lang="pl-PL" sz="3600" dirty="0"/>
              <a:t> cosa non fai mai?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/>
              <a:t>Cosa </a:t>
            </a:r>
            <a:r>
              <a:rPr lang="pl-PL" sz="3600" dirty="0" err="1"/>
              <a:t>ti</a:t>
            </a:r>
            <a:r>
              <a:rPr lang="pl-PL" sz="3600" dirty="0"/>
              <a:t> </a:t>
            </a:r>
            <a:r>
              <a:rPr lang="pl-PL" sz="3600" dirty="0" err="1"/>
              <a:t>piace</a:t>
            </a:r>
            <a:r>
              <a:rPr lang="pl-PL" sz="3600" dirty="0"/>
              <a:t> </a:t>
            </a:r>
            <a:r>
              <a:rPr lang="pl-PL" sz="3600" dirty="0" err="1"/>
              <a:t>fare</a:t>
            </a:r>
            <a:r>
              <a:rPr lang="pl-PL" sz="3600" dirty="0"/>
              <a:t> </a:t>
            </a:r>
            <a:r>
              <a:rPr lang="pl-PL" sz="3600" dirty="0" err="1"/>
              <a:t>nella</a:t>
            </a:r>
            <a:r>
              <a:rPr lang="pl-PL" sz="3600" dirty="0"/>
              <a:t> </a:t>
            </a:r>
            <a:r>
              <a:rPr lang="pl-PL" sz="3600" dirty="0" err="1"/>
              <a:t>tua</a:t>
            </a:r>
            <a:r>
              <a:rPr lang="pl-PL" sz="3600" dirty="0"/>
              <a:t> </a:t>
            </a:r>
            <a:r>
              <a:rPr lang="pl-PL" sz="3600" dirty="0" err="1"/>
              <a:t>città</a:t>
            </a:r>
            <a:r>
              <a:rPr lang="pl-PL" sz="3600" dirty="0"/>
              <a:t>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Che</a:t>
            </a:r>
            <a:r>
              <a:rPr lang="pl-PL" sz="3600" dirty="0"/>
              <a:t> cosa non </a:t>
            </a:r>
            <a:r>
              <a:rPr lang="pl-PL" sz="3600" dirty="0" err="1"/>
              <a:t>ti</a:t>
            </a:r>
            <a:r>
              <a:rPr lang="pl-PL" sz="3600" dirty="0"/>
              <a:t> </a:t>
            </a:r>
            <a:r>
              <a:rPr lang="pl-PL" sz="3600" dirty="0" err="1"/>
              <a:t>piace</a:t>
            </a:r>
            <a:r>
              <a:rPr lang="pl-PL" sz="3600" dirty="0"/>
              <a:t> </a:t>
            </a:r>
            <a:r>
              <a:rPr lang="pl-PL" sz="3600" dirty="0" err="1"/>
              <a:t>fare</a:t>
            </a:r>
            <a:r>
              <a:rPr lang="pl-PL" sz="3600" dirty="0"/>
              <a:t> </a:t>
            </a:r>
            <a:r>
              <a:rPr lang="pl-PL" sz="3600" dirty="0" err="1"/>
              <a:t>nella</a:t>
            </a:r>
            <a:r>
              <a:rPr lang="pl-PL" sz="3600" dirty="0"/>
              <a:t> </a:t>
            </a:r>
            <a:r>
              <a:rPr lang="pl-PL" sz="3600" dirty="0" err="1"/>
              <a:t>tua</a:t>
            </a:r>
            <a:r>
              <a:rPr lang="pl-PL" sz="3600" dirty="0"/>
              <a:t> </a:t>
            </a:r>
            <a:r>
              <a:rPr lang="pl-PL" sz="3600" dirty="0" err="1"/>
              <a:t>città</a:t>
            </a:r>
            <a:r>
              <a:rPr lang="pl-PL" sz="3600" dirty="0"/>
              <a:t>? </a:t>
            </a:r>
            <a:r>
              <a:rPr lang="pl-PL" sz="3600" dirty="0" err="1"/>
              <a:t>Perché</a:t>
            </a:r>
            <a:r>
              <a:rPr lang="pl-PL" sz="36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Che</a:t>
            </a:r>
            <a:r>
              <a:rPr lang="pl-PL" sz="3600" dirty="0"/>
              <a:t> cosa </a:t>
            </a:r>
            <a:r>
              <a:rPr lang="pl-PL" sz="3600" dirty="0" err="1"/>
              <a:t>odi</a:t>
            </a:r>
            <a:r>
              <a:rPr lang="pl-PL" sz="3600" dirty="0"/>
              <a:t> </a:t>
            </a:r>
            <a:r>
              <a:rPr lang="pl-PL" sz="3600" dirty="0" err="1"/>
              <a:t>fare</a:t>
            </a:r>
            <a:r>
              <a:rPr lang="pl-PL" sz="3600" dirty="0"/>
              <a:t>? </a:t>
            </a:r>
            <a:r>
              <a:rPr lang="pl-PL" sz="3600" dirty="0" err="1"/>
              <a:t>Perché</a:t>
            </a:r>
            <a:r>
              <a:rPr lang="pl-PL" sz="36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Quale</a:t>
            </a:r>
            <a:r>
              <a:rPr lang="pl-PL" sz="3600" dirty="0"/>
              <a:t> è la </a:t>
            </a:r>
            <a:r>
              <a:rPr lang="pl-PL" sz="3600" dirty="0" err="1"/>
              <a:t>tua</a:t>
            </a:r>
            <a:r>
              <a:rPr lang="pl-PL" sz="3600" dirty="0"/>
              <a:t> </a:t>
            </a:r>
            <a:r>
              <a:rPr lang="pl-PL" sz="3600" dirty="0" err="1"/>
              <a:t>grande</a:t>
            </a:r>
            <a:r>
              <a:rPr lang="pl-PL" sz="3600" dirty="0"/>
              <a:t> </a:t>
            </a:r>
            <a:r>
              <a:rPr lang="pl-PL" sz="3600" dirty="0" err="1"/>
              <a:t>passione</a:t>
            </a:r>
            <a:r>
              <a:rPr lang="pl-PL" sz="3600" dirty="0"/>
              <a:t>?</a:t>
            </a:r>
          </a:p>
          <a:p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61555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58E0A92-5C15-4644-82A0-3ADFF9E8AA7F}"/>
              </a:ext>
            </a:extLst>
          </p:cNvPr>
          <p:cNvSpPr txBox="1"/>
          <p:nvPr/>
        </p:nvSpPr>
        <p:spPr>
          <a:xfrm>
            <a:off x="715617" y="781878"/>
            <a:ext cx="1054873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00B0F0"/>
                </a:solidFill>
              </a:rPr>
              <a:t>testo</a:t>
            </a:r>
            <a:r>
              <a:rPr lang="pl-PL" sz="4000" dirty="0">
                <a:solidFill>
                  <a:srgbClr val="00B0F0"/>
                </a:solidFill>
              </a:rPr>
              <a:t> p.61, </a:t>
            </a:r>
            <a:r>
              <a:rPr lang="pl-PL" sz="4000" dirty="0" err="1">
                <a:solidFill>
                  <a:srgbClr val="00B0F0"/>
                </a:solidFill>
              </a:rPr>
              <a:t>unità</a:t>
            </a:r>
            <a:r>
              <a:rPr lang="pl-PL" sz="4000" dirty="0">
                <a:solidFill>
                  <a:srgbClr val="00B0F0"/>
                </a:solidFill>
              </a:rPr>
              <a:t> 12 Al lavoroA1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FFC000"/>
                </a:solidFill>
              </a:rPr>
              <a:t>Cosa </a:t>
            </a:r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  <a:p>
            <a:r>
              <a:rPr lang="pl-PL" sz="4000" dirty="0">
                <a:solidFill>
                  <a:srgbClr val="FFC000"/>
                </a:solidFill>
              </a:rPr>
              <a:t>    </a:t>
            </a:r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…… Ci sono……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FFC000"/>
                </a:solidFill>
              </a:rPr>
              <a:t>Come</a:t>
            </a:r>
            <a:r>
              <a:rPr lang="pl-PL" sz="4000" dirty="0">
                <a:solidFill>
                  <a:srgbClr val="FFC000"/>
                </a:solidFill>
              </a:rPr>
              <a:t> sono </a:t>
            </a:r>
            <a:r>
              <a:rPr lang="pl-PL" sz="4000" dirty="0" err="1">
                <a:solidFill>
                  <a:srgbClr val="FFC000"/>
                </a:solidFill>
              </a:rPr>
              <a:t>gli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italiani</a:t>
            </a:r>
            <a:r>
              <a:rPr lang="pl-PL" sz="4000" dirty="0">
                <a:solidFill>
                  <a:srgbClr val="FFC000"/>
                </a:solidFill>
              </a:rPr>
              <a:t>?/i </a:t>
            </a:r>
            <a:r>
              <a:rPr lang="pl-PL" sz="4000" dirty="0" err="1">
                <a:solidFill>
                  <a:srgbClr val="FFC000"/>
                </a:solidFill>
              </a:rPr>
              <a:t>romani</a:t>
            </a:r>
            <a:r>
              <a:rPr lang="pl-PL" sz="4000" dirty="0">
                <a:solidFill>
                  <a:srgbClr val="FFC000"/>
                </a:solidFill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FFC000"/>
                </a:solidFill>
              </a:rPr>
              <a:t>Come</a:t>
            </a:r>
            <a:r>
              <a:rPr lang="pl-PL" sz="4000" dirty="0">
                <a:solidFill>
                  <a:srgbClr val="FFC000"/>
                </a:solidFill>
              </a:rPr>
              <a:t> è la </a:t>
            </a:r>
            <a:r>
              <a:rPr lang="pl-PL" sz="4000" dirty="0" err="1">
                <a:solidFill>
                  <a:srgbClr val="FFC000"/>
                </a:solidFill>
              </a:rPr>
              <a:t>vita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FFC000"/>
                </a:solidFill>
              </a:rPr>
              <a:t>Perché</a:t>
            </a:r>
            <a:r>
              <a:rPr lang="pl-PL" sz="4000" dirty="0">
                <a:solidFill>
                  <a:srgbClr val="FFC000"/>
                </a:solidFill>
              </a:rPr>
              <a:t> la </a:t>
            </a:r>
            <a:r>
              <a:rPr lang="pl-PL" sz="4000" dirty="0" err="1">
                <a:solidFill>
                  <a:srgbClr val="FFC000"/>
                </a:solidFill>
              </a:rPr>
              <a:t>vita</a:t>
            </a:r>
            <a:r>
              <a:rPr lang="pl-PL" sz="4000" dirty="0">
                <a:solidFill>
                  <a:srgbClr val="FFC000"/>
                </a:solidFill>
              </a:rPr>
              <a:t> a Roma è facile?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FFC000"/>
                </a:solidFill>
              </a:rPr>
              <a:t>Perché</a:t>
            </a:r>
            <a:r>
              <a:rPr lang="pl-PL" sz="4000" dirty="0">
                <a:solidFill>
                  <a:srgbClr val="FFC000"/>
                </a:solidFill>
              </a:rPr>
              <a:t> la </a:t>
            </a:r>
            <a:r>
              <a:rPr lang="pl-PL" sz="4000" dirty="0" err="1">
                <a:solidFill>
                  <a:srgbClr val="FFC000"/>
                </a:solidFill>
              </a:rPr>
              <a:t>vita</a:t>
            </a:r>
            <a:r>
              <a:rPr lang="pl-PL" sz="4000" dirty="0">
                <a:solidFill>
                  <a:srgbClr val="FFC000"/>
                </a:solidFill>
              </a:rPr>
              <a:t> a Roma è </a:t>
            </a:r>
            <a:r>
              <a:rPr lang="pl-PL" sz="4000" dirty="0" err="1">
                <a:solidFill>
                  <a:srgbClr val="FFC000"/>
                </a:solidFill>
              </a:rPr>
              <a:t>difficile</a:t>
            </a:r>
            <a:r>
              <a:rPr lang="pl-PL" sz="4000" dirty="0">
                <a:solidFill>
                  <a:srgbClr val="FFC000"/>
                </a:solidFill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FFC000"/>
                </a:solidFill>
              </a:rPr>
              <a:t>Cosa </a:t>
            </a:r>
            <a:r>
              <a:rPr lang="pl-PL" sz="4000" dirty="0" err="1">
                <a:solidFill>
                  <a:srgbClr val="FFC000"/>
                </a:solidFill>
              </a:rPr>
              <a:t>piace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FFC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FFC000"/>
              </a:solidFill>
            </a:endParaRPr>
          </a:p>
          <a:p>
            <a:endParaRPr lang="pl-PL" sz="4000" dirty="0">
              <a:solidFill>
                <a:srgbClr val="FFC000"/>
              </a:solidFill>
            </a:endParaRPr>
          </a:p>
          <a:p>
            <a:endParaRPr lang="pl-PL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36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7BBAF9F-CEF3-4B9E-AEB5-D7C72849FC51}"/>
              </a:ext>
            </a:extLst>
          </p:cNvPr>
          <p:cNvSpPr txBox="1"/>
          <p:nvPr/>
        </p:nvSpPr>
        <p:spPr>
          <a:xfrm flipH="1">
            <a:off x="1391478" y="490330"/>
            <a:ext cx="9130748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FFC000"/>
                </a:solidFill>
              </a:rPr>
              <a:t>Attività</a:t>
            </a:r>
            <a:r>
              <a:rPr lang="pl-PL" sz="3600" dirty="0">
                <a:solidFill>
                  <a:srgbClr val="FFC000"/>
                </a:solidFill>
              </a:rPr>
              <a:t> in </a:t>
            </a:r>
            <a:r>
              <a:rPr lang="pl-PL" sz="3600" dirty="0" err="1">
                <a:solidFill>
                  <a:srgbClr val="FFC000"/>
                </a:solidFill>
              </a:rPr>
              <a:t>città</a:t>
            </a:r>
            <a:r>
              <a:rPr lang="pl-PL" sz="3600" dirty="0">
                <a:solidFill>
                  <a:srgbClr val="FFC00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visitare</a:t>
            </a:r>
            <a:r>
              <a:rPr lang="pl-PL" sz="3600" dirty="0"/>
              <a:t> i </a:t>
            </a:r>
            <a:r>
              <a:rPr lang="pl-PL" sz="3600" dirty="0" err="1"/>
              <a:t>musei</a:t>
            </a:r>
            <a:r>
              <a:rPr lang="pl-PL" sz="3600" dirty="0"/>
              <a:t>, le </a:t>
            </a:r>
            <a:r>
              <a:rPr lang="pl-PL" sz="3600" dirty="0" err="1"/>
              <a:t>mostre</a:t>
            </a:r>
            <a:r>
              <a:rPr lang="pl-PL" sz="3600" dirty="0"/>
              <a:t> </a:t>
            </a:r>
            <a:r>
              <a:rPr lang="pl-PL" sz="3600" dirty="0" err="1"/>
              <a:t>d’arte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visitare</a:t>
            </a:r>
            <a:r>
              <a:rPr lang="pl-PL" sz="3600" dirty="0"/>
              <a:t> i </a:t>
            </a:r>
            <a:r>
              <a:rPr lang="pl-PL" sz="3600" dirty="0" err="1"/>
              <a:t>monumenti</a:t>
            </a:r>
            <a:r>
              <a:rPr lang="pl-PL" sz="3600" dirty="0"/>
              <a:t>, le </a:t>
            </a:r>
            <a:r>
              <a:rPr lang="pl-PL" sz="3600" dirty="0" err="1"/>
              <a:t>piazze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andare</a:t>
            </a:r>
            <a:r>
              <a:rPr lang="pl-PL" sz="3600" dirty="0"/>
              <a:t> a </a:t>
            </a:r>
            <a:r>
              <a:rPr lang="pl-PL" sz="3600" dirty="0" err="1"/>
              <a:t>teatro</a:t>
            </a:r>
            <a:r>
              <a:rPr lang="pl-PL" sz="3600" dirty="0"/>
              <a:t>, al </a:t>
            </a:r>
            <a:r>
              <a:rPr lang="pl-PL" sz="3600" dirty="0" err="1"/>
              <a:t>cinema</a:t>
            </a:r>
            <a:r>
              <a:rPr lang="pl-PL" sz="3600" dirty="0"/>
              <a:t>, in </a:t>
            </a:r>
            <a:r>
              <a:rPr lang="pl-PL" sz="3600" dirty="0" err="1"/>
              <a:t>piscina</a:t>
            </a:r>
            <a:r>
              <a:rPr lang="pl-PL" sz="3600" dirty="0"/>
              <a:t>, </a:t>
            </a:r>
            <a:r>
              <a:rPr lang="pl-PL" sz="3600" dirty="0" err="1"/>
              <a:t>alle</a:t>
            </a:r>
            <a:r>
              <a:rPr lang="pl-PL" sz="3600" dirty="0"/>
              <a:t> </a:t>
            </a:r>
            <a:r>
              <a:rPr lang="pl-PL" sz="3600" dirty="0" err="1"/>
              <a:t>mostre</a:t>
            </a:r>
            <a:r>
              <a:rPr lang="pl-PL" sz="3600" dirty="0"/>
              <a:t> </a:t>
            </a:r>
            <a:r>
              <a:rPr lang="pl-PL" sz="3600" dirty="0" err="1"/>
              <a:t>d’arte</a:t>
            </a:r>
            <a:r>
              <a:rPr lang="pl-PL" sz="3600" dirty="0"/>
              <a:t> </a:t>
            </a:r>
            <a:r>
              <a:rPr lang="pl-PL" sz="3600" dirty="0" err="1"/>
              <a:t>antica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andare</a:t>
            </a:r>
            <a:r>
              <a:rPr lang="pl-PL" sz="3600" dirty="0"/>
              <a:t> in centro, in </a:t>
            </a:r>
            <a:r>
              <a:rPr lang="pl-PL" sz="3600" dirty="0" err="1"/>
              <a:t>periferia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andare</a:t>
            </a:r>
            <a:r>
              <a:rPr lang="pl-PL" sz="3600" dirty="0"/>
              <a:t> al </a:t>
            </a:r>
            <a:r>
              <a:rPr lang="pl-PL" sz="3600" dirty="0" err="1"/>
              <a:t>ristorante</a:t>
            </a:r>
            <a:r>
              <a:rPr lang="pl-PL" sz="3600" dirty="0"/>
              <a:t> la sera, al bar, in trattoria, al concerto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studiare</a:t>
            </a:r>
            <a:r>
              <a:rPr lang="pl-PL" sz="3600" dirty="0"/>
              <a:t> </a:t>
            </a:r>
            <a:r>
              <a:rPr lang="pl-PL" sz="3600" dirty="0" err="1"/>
              <a:t>all’università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studiare</a:t>
            </a:r>
            <a:r>
              <a:rPr lang="pl-PL" sz="3600" dirty="0"/>
              <a:t> </a:t>
            </a:r>
            <a:r>
              <a:rPr lang="pl-PL" sz="3600" dirty="0" err="1"/>
              <a:t>una</a:t>
            </a:r>
            <a:r>
              <a:rPr lang="pl-PL" sz="3600" dirty="0"/>
              <a:t> lingua </a:t>
            </a:r>
            <a:r>
              <a:rPr lang="pl-PL" sz="3600" dirty="0" err="1"/>
              <a:t>straniera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/>
              <a:t>andare</a:t>
            </a:r>
            <a:r>
              <a:rPr lang="pl-PL" sz="3600" dirty="0"/>
              <a:t> alla </a:t>
            </a:r>
            <a:r>
              <a:rPr lang="pl-PL" sz="3600" dirty="0" err="1"/>
              <a:t>fiera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801427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D2CB7A9-4C80-4FA2-A3E5-D980224F8865}"/>
              </a:ext>
            </a:extLst>
          </p:cNvPr>
          <p:cNvSpPr txBox="1"/>
          <p:nvPr/>
        </p:nvSpPr>
        <p:spPr>
          <a:xfrm>
            <a:off x="1245704" y="1444487"/>
            <a:ext cx="898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C000"/>
                </a:solidFill>
              </a:rPr>
              <a:t>Mi </a:t>
            </a:r>
            <a:r>
              <a:rPr lang="pl-PL" sz="4000" dirty="0" err="1">
                <a:solidFill>
                  <a:srgbClr val="FFC000"/>
                </a:solidFill>
              </a:rPr>
              <a:t>piace</a:t>
            </a:r>
            <a:r>
              <a:rPr lang="pl-PL" sz="4000" dirty="0">
                <a:solidFill>
                  <a:srgbClr val="FFC000"/>
                </a:solidFill>
              </a:rPr>
              <a:t> la </a:t>
            </a:r>
            <a:r>
              <a:rPr lang="pl-PL" sz="4000" dirty="0" err="1">
                <a:solidFill>
                  <a:srgbClr val="FFC000"/>
                </a:solidFill>
              </a:rPr>
              <a:t>musica</a:t>
            </a:r>
            <a:endParaRPr lang="pl-PL" sz="4000" dirty="0">
              <a:solidFill>
                <a:srgbClr val="FFC00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59CE687-997F-49DA-90C1-315990C32904}"/>
              </a:ext>
            </a:extLst>
          </p:cNvPr>
          <p:cNvSpPr txBox="1"/>
          <p:nvPr/>
        </p:nvSpPr>
        <p:spPr>
          <a:xfrm>
            <a:off x="3485322" y="2756452"/>
            <a:ext cx="401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92D050"/>
                </a:solidFill>
              </a:rPr>
              <a:t>MA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DF8539A-1BDA-4B64-9AEF-DE29C2B72375}"/>
              </a:ext>
            </a:extLst>
          </p:cNvPr>
          <p:cNvSpPr txBox="1"/>
          <p:nvPr/>
        </p:nvSpPr>
        <p:spPr>
          <a:xfrm>
            <a:off x="1404730" y="4002157"/>
            <a:ext cx="6785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C000"/>
                </a:solidFill>
              </a:rPr>
              <a:t>Mi </a:t>
            </a:r>
            <a:r>
              <a:rPr lang="pl-PL" sz="4000" dirty="0" err="1">
                <a:solidFill>
                  <a:srgbClr val="FFC000"/>
                </a:solidFill>
              </a:rPr>
              <a:t>piacciono</a:t>
            </a:r>
            <a:r>
              <a:rPr lang="pl-PL" sz="4000" dirty="0">
                <a:solidFill>
                  <a:srgbClr val="FFC000"/>
                </a:solidFill>
              </a:rPr>
              <a:t> le </a:t>
            </a:r>
            <a:r>
              <a:rPr lang="pl-PL" sz="4000" dirty="0" err="1">
                <a:solidFill>
                  <a:srgbClr val="FFC000"/>
                </a:solidFill>
              </a:rPr>
              <a:t>canzoni</a:t>
            </a:r>
            <a:endParaRPr lang="pl-PL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1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F205DEA-027A-4597-AB1C-B3136A97AA60}"/>
              </a:ext>
            </a:extLst>
          </p:cNvPr>
          <p:cNvSpPr txBox="1"/>
          <p:nvPr/>
        </p:nvSpPr>
        <p:spPr>
          <a:xfrm>
            <a:off x="304800" y="291549"/>
            <a:ext cx="11357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C000"/>
                </a:solidFill>
              </a:rPr>
              <a:t>Cosa </a:t>
            </a:r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  <a:p>
            <a:endParaRPr lang="pl-PL" sz="4000" dirty="0">
              <a:solidFill>
                <a:srgbClr val="FFC00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B549386-E321-4F66-BDC4-02EEE4042CA2}"/>
              </a:ext>
            </a:extLst>
          </p:cNvPr>
          <p:cNvSpPr txBox="1"/>
          <p:nvPr/>
        </p:nvSpPr>
        <p:spPr>
          <a:xfrm>
            <a:off x="304801" y="874643"/>
            <a:ext cx="111715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FFC000"/>
                </a:solidFill>
              </a:rPr>
              <a:t>C’è</a:t>
            </a:r>
            <a:r>
              <a:rPr lang="pl-PL" sz="4000" dirty="0">
                <a:solidFill>
                  <a:srgbClr val="FFC000"/>
                </a:solidFill>
              </a:rPr>
              <a:t>: </a:t>
            </a:r>
          </a:p>
          <a:p>
            <a:r>
              <a:rPr lang="pl-PL" sz="4000" dirty="0">
                <a:solidFill>
                  <a:srgbClr val="92D050"/>
                </a:solidFill>
              </a:rPr>
              <a:t>la </a:t>
            </a:r>
            <a:r>
              <a:rPr lang="pl-PL" sz="4000" dirty="0" err="1">
                <a:solidFill>
                  <a:srgbClr val="92D050"/>
                </a:solidFill>
              </a:rPr>
              <a:t>vita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caotica</a:t>
            </a:r>
            <a:r>
              <a:rPr lang="pl-PL" sz="4000" dirty="0">
                <a:solidFill>
                  <a:srgbClr val="92D050"/>
                </a:solidFill>
              </a:rPr>
              <a:t>, molto </a:t>
            </a:r>
            <a:r>
              <a:rPr lang="pl-PL" sz="4000" dirty="0" err="1">
                <a:solidFill>
                  <a:srgbClr val="92D050"/>
                </a:solidFill>
              </a:rPr>
              <a:t>traffico</a:t>
            </a:r>
            <a:r>
              <a:rPr lang="pl-PL" sz="4000" dirty="0">
                <a:solidFill>
                  <a:srgbClr val="92D050"/>
                </a:solidFill>
              </a:rPr>
              <a:t>, tanta </a:t>
            </a:r>
            <a:r>
              <a:rPr lang="pl-PL" sz="4000" dirty="0" err="1">
                <a:solidFill>
                  <a:srgbClr val="92D050"/>
                </a:solidFill>
              </a:rPr>
              <a:t>gente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metropolitana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cibo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buono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gente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simpatica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troppa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confusione</a:t>
            </a:r>
            <a:r>
              <a:rPr lang="pl-PL" sz="4000" dirty="0">
                <a:solidFill>
                  <a:srgbClr val="92D050"/>
                </a:solidFill>
              </a:rPr>
              <a:t> in centro, la </a:t>
            </a:r>
            <a:r>
              <a:rPr lang="pl-PL" sz="4000" dirty="0" err="1">
                <a:solidFill>
                  <a:srgbClr val="92D050"/>
                </a:solidFill>
              </a:rPr>
              <a:t>vita</a:t>
            </a:r>
            <a:r>
              <a:rPr lang="pl-PL" sz="4000" dirty="0">
                <a:solidFill>
                  <a:srgbClr val="92D050"/>
                </a:solidFill>
              </a:rPr>
              <a:t> cara, </a:t>
            </a:r>
            <a:r>
              <a:rPr lang="pl-PL" sz="4000" dirty="0" err="1">
                <a:solidFill>
                  <a:srgbClr val="92D050"/>
                </a:solidFill>
              </a:rPr>
              <a:t>un</a:t>
            </a:r>
            <a:r>
              <a:rPr lang="pl-PL" sz="4000" dirty="0">
                <a:solidFill>
                  <a:srgbClr val="92D050"/>
                </a:solidFill>
              </a:rPr>
              <a:t> bel </a:t>
            </a:r>
            <a:r>
              <a:rPr lang="pl-PL" sz="4000" dirty="0" err="1">
                <a:solidFill>
                  <a:srgbClr val="92D050"/>
                </a:solidFill>
              </a:rPr>
              <a:t>clima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burocrazia</a:t>
            </a:r>
            <a:endParaRPr lang="pl-PL" sz="4000" dirty="0">
              <a:solidFill>
                <a:srgbClr val="92D050"/>
              </a:solidFill>
            </a:endParaRPr>
          </a:p>
          <a:p>
            <a:endParaRPr lang="pl-PL" sz="4000" dirty="0">
              <a:solidFill>
                <a:srgbClr val="FFC0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C691A5A-0EF0-4344-9682-7BEAFE45B9C4}"/>
              </a:ext>
            </a:extLst>
          </p:cNvPr>
          <p:cNvSpPr txBox="1"/>
          <p:nvPr/>
        </p:nvSpPr>
        <p:spPr>
          <a:xfrm>
            <a:off x="238539" y="3803374"/>
            <a:ext cx="11357113" cy="4546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C000"/>
                </a:solidFill>
              </a:rPr>
              <a:t>Ci sono:</a:t>
            </a:r>
          </a:p>
          <a:p>
            <a:r>
              <a:rPr lang="pl-PL" sz="4000" dirty="0">
                <a:solidFill>
                  <a:srgbClr val="92D050"/>
                </a:solidFill>
              </a:rPr>
              <a:t>le </a:t>
            </a:r>
            <a:r>
              <a:rPr lang="pl-PL" sz="4000" dirty="0" err="1">
                <a:solidFill>
                  <a:srgbClr val="92D050"/>
                </a:solidFill>
              </a:rPr>
              <a:t>persone</a:t>
            </a:r>
            <a:r>
              <a:rPr lang="pl-PL" sz="4000" dirty="0">
                <a:solidFill>
                  <a:srgbClr val="92D050"/>
                </a:solidFill>
              </a:rPr>
              <a:t> non </a:t>
            </a:r>
            <a:r>
              <a:rPr lang="pl-PL" sz="4000" dirty="0" err="1">
                <a:solidFill>
                  <a:srgbClr val="92D050"/>
                </a:solidFill>
              </a:rPr>
              <a:t>puntuali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molte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cose</a:t>
            </a:r>
            <a:r>
              <a:rPr lang="pl-PL" sz="4000" dirty="0">
                <a:solidFill>
                  <a:srgbClr val="92D050"/>
                </a:solidFill>
              </a:rPr>
              <a:t> da </a:t>
            </a:r>
            <a:r>
              <a:rPr lang="pl-PL" sz="4000" dirty="0" err="1">
                <a:solidFill>
                  <a:srgbClr val="92D050"/>
                </a:solidFill>
              </a:rPr>
              <a:t>fare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fine </a:t>
            </a:r>
            <a:r>
              <a:rPr lang="pl-PL" sz="4000" dirty="0" err="1">
                <a:solidFill>
                  <a:srgbClr val="92D050"/>
                </a:solidFill>
              </a:rPr>
              <a:t>settimana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molti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musei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teatri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troppe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persone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mille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leggi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mille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regole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molte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tasse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italiani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creativi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seri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preparati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</a:p>
          <a:p>
            <a:r>
              <a:rPr lang="pl-PL" sz="4000" dirty="0">
                <a:solidFill>
                  <a:srgbClr val="FFC000"/>
                </a:solidFill>
              </a:rPr>
              <a:t> </a:t>
            </a:r>
          </a:p>
          <a:p>
            <a:endParaRPr lang="pl-PL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86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5B3E76A-C4A1-4668-BA32-E775B37FB546}"/>
              </a:ext>
            </a:extLst>
          </p:cNvPr>
          <p:cNvSpPr txBox="1"/>
          <p:nvPr/>
        </p:nvSpPr>
        <p:spPr>
          <a:xfrm>
            <a:off x="861390" y="450573"/>
            <a:ext cx="8534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FFC000"/>
                </a:solidFill>
              </a:rPr>
              <a:t>Come</a:t>
            </a:r>
            <a:r>
              <a:rPr lang="pl-PL" sz="4000" dirty="0">
                <a:solidFill>
                  <a:srgbClr val="FFC000"/>
                </a:solidFill>
              </a:rPr>
              <a:t> sono </a:t>
            </a:r>
            <a:r>
              <a:rPr lang="pl-PL" sz="4000" dirty="0" err="1">
                <a:solidFill>
                  <a:srgbClr val="FFC000"/>
                </a:solidFill>
              </a:rPr>
              <a:t>gli</a:t>
            </a:r>
            <a:r>
              <a:rPr lang="pl-PL" sz="4000" dirty="0">
                <a:solidFill>
                  <a:srgbClr val="FFC000"/>
                </a:solidFill>
              </a:rPr>
              <a:t> </a:t>
            </a:r>
            <a:r>
              <a:rPr lang="pl-PL" sz="4000" dirty="0" err="1">
                <a:solidFill>
                  <a:srgbClr val="FFC000"/>
                </a:solidFill>
              </a:rPr>
              <a:t>italiani</a:t>
            </a:r>
            <a:r>
              <a:rPr lang="pl-PL" sz="4000" dirty="0">
                <a:solidFill>
                  <a:srgbClr val="FFC000"/>
                </a:solidFill>
              </a:rPr>
              <a:t>?/ i </a:t>
            </a:r>
            <a:r>
              <a:rPr lang="pl-PL" sz="4000" dirty="0" err="1">
                <a:solidFill>
                  <a:srgbClr val="FFC000"/>
                </a:solidFill>
              </a:rPr>
              <a:t>romani</a:t>
            </a:r>
            <a:r>
              <a:rPr lang="pl-PL" sz="4000" dirty="0">
                <a:solidFill>
                  <a:srgbClr val="FFC000"/>
                </a:solidFill>
              </a:rPr>
              <a:t>?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2F07A0A-127C-45EB-A149-AF0850C3013C}"/>
              </a:ext>
            </a:extLst>
          </p:cNvPr>
          <p:cNvSpPr txBox="1"/>
          <p:nvPr/>
        </p:nvSpPr>
        <p:spPr>
          <a:xfrm>
            <a:off x="967409" y="1444487"/>
            <a:ext cx="102306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non molto </a:t>
            </a:r>
            <a:r>
              <a:rPr lang="pl-PL" sz="4000" dirty="0" err="1">
                <a:solidFill>
                  <a:srgbClr val="92D050"/>
                </a:solidFill>
              </a:rPr>
              <a:t>puntuali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simpatici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socievoli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seri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preparati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creativi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hanno</a:t>
            </a:r>
            <a:r>
              <a:rPr lang="pl-PL" sz="4000" dirty="0">
                <a:solidFill>
                  <a:srgbClr val="92D050"/>
                </a:solidFill>
              </a:rPr>
              <a:t> sempre </a:t>
            </a:r>
            <a:r>
              <a:rPr lang="pl-PL" sz="4000" dirty="0" err="1">
                <a:solidFill>
                  <a:srgbClr val="92D050"/>
                </a:solidFill>
              </a:rPr>
              <a:t>delle</a:t>
            </a:r>
            <a:r>
              <a:rPr lang="pl-PL" sz="4000" dirty="0">
                <a:solidFill>
                  <a:srgbClr val="92D050"/>
                </a:solidFill>
              </a:rPr>
              <a:t> idee </a:t>
            </a:r>
            <a:r>
              <a:rPr lang="pl-PL" sz="4000" dirty="0" err="1">
                <a:solidFill>
                  <a:srgbClr val="92D050"/>
                </a:solidFill>
              </a:rPr>
              <a:t>nuove</a:t>
            </a:r>
            <a:endParaRPr lang="pl-PL" sz="40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4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5AACB92-B3A1-4A75-B3F6-1B6275546B2E}"/>
              </a:ext>
            </a:extLst>
          </p:cNvPr>
          <p:cNvSpPr txBox="1"/>
          <p:nvPr/>
        </p:nvSpPr>
        <p:spPr>
          <a:xfrm>
            <a:off x="602974" y="225287"/>
            <a:ext cx="10986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FFC000"/>
                </a:solidFill>
              </a:rPr>
              <a:t>Come</a:t>
            </a:r>
            <a:r>
              <a:rPr lang="pl-PL" sz="4000" dirty="0">
                <a:solidFill>
                  <a:srgbClr val="FFC000"/>
                </a:solidFill>
              </a:rPr>
              <a:t> è la </a:t>
            </a:r>
            <a:r>
              <a:rPr lang="pl-PL" sz="4000" dirty="0" err="1">
                <a:solidFill>
                  <a:srgbClr val="FFC000"/>
                </a:solidFill>
              </a:rPr>
              <a:t>vita</a:t>
            </a:r>
            <a:r>
              <a:rPr lang="pl-PL" sz="4000" dirty="0">
                <a:solidFill>
                  <a:srgbClr val="FFC000"/>
                </a:solidFill>
              </a:rPr>
              <a:t> a Roma? </a:t>
            </a:r>
          </a:p>
          <a:p>
            <a:r>
              <a:rPr lang="pl-PL" sz="4000" dirty="0" err="1">
                <a:solidFill>
                  <a:srgbClr val="FFC000"/>
                </a:solidFill>
              </a:rPr>
              <a:t>Perché</a:t>
            </a:r>
            <a:r>
              <a:rPr lang="pl-PL" sz="4000" dirty="0">
                <a:solidFill>
                  <a:srgbClr val="FFC000"/>
                </a:solidFill>
              </a:rPr>
              <a:t> è facile?</a:t>
            </a:r>
          </a:p>
          <a:p>
            <a:endParaRPr lang="pl-PL" sz="4000" dirty="0">
              <a:solidFill>
                <a:srgbClr val="FFC0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B766C27-81FC-4204-A2D0-45099ED901BE}"/>
              </a:ext>
            </a:extLst>
          </p:cNvPr>
          <p:cNvSpPr txBox="1"/>
          <p:nvPr/>
        </p:nvSpPr>
        <p:spPr>
          <a:xfrm>
            <a:off x="602974" y="1590261"/>
            <a:ext cx="110986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92D050"/>
                </a:solidFill>
              </a:rPr>
              <a:t>Perché</a:t>
            </a:r>
            <a:r>
              <a:rPr lang="pl-PL" sz="3600" dirty="0">
                <a:solidFill>
                  <a:srgbClr val="92D05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è </a:t>
            </a:r>
            <a:r>
              <a:rPr lang="pl-PL" sz="3600" dirty="0" err="1">
                <a:solidFill>
                  <a:srgbClr val="92D050"/>
                </a:solidFill>
              </a:rPr>
              <a:t>fantastico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vivere</a:t>
            </a:r>
            <a:r>
              <a:rPr lang="pl-PL" sz="3600" dirty="0">
                <a:solidFill>
                  <a:srgbClr val="92D050"/>
                </a:solidFill>
              </a:rPr>
              <a:t> a Roma,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gli</a:t>
            </a:r>
            <a:r>
              <a:rPr lang="pl-PL" sz="3600" dirty="0">
                <a:solidFill>
                  <a:srgbClr val="92D050"/>
                </a:solidFill>
              </a:rPr>
              <a:t>  </a:t>
            </a:r>
            <a:r>
              <a:rPr lang="pl-PL" sz="3600" dirty="0" err="1">
                <a:solidFill>
                  <a:srgbClr val="92D050"/>
                </a:solidFill>
              </a:rPr>
              <a:t>italiani</a:t>
            </a:r>
            <a:r>
              <a:rPr lang="pl-PL" sz="3600" dirty="0">
                <a:solidFill>
                  <a:srgbClr val="92D050"/>
                </a:solidFill>
              </a:rPr>
              <a:t> sono </a:t>
            </a:r>
            <a:r>
              <a:rPr lang="pl-PL" sz="3600" dirty="0" err="1">
                <a:solidFill>
                  <a:srgbClr val="92D050"/>
                </a:solidFill>
              </a:rPr>
              <a:t>simpatici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socievoli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creativi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seri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preparati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hanno</a:t>
            </a:r>
            <a:r>
              <a:rPr lang="pl-PL" sz="3600" dirty="0">
                <a:solidFill>
                  <a:srgbClr val="92D050"/>
                </a:solidFill>
              </a:rPr>
              <a:t> sempre </a:t>
            </a:r>
            <a:r>
              <a:rPr lang="pl-PL" sz="3600" dirty="0" err="1">
                <a:solidFill>
                  <a:srgbClr val="92D050"/>
                </a:solidFill>
              </a:rPr>
              <a:t>delle</a:t>
            </a:r>
            <a:r>
              <a:rPr lang="pl-PL" sz="3600" dirty="0">
                <a:solidFill>
                  <a:srgbClr val="92D050"/>
                </a:solidFill>
              </a:rPr>
              <a:t> idee </a:t>
            </a:r>
            <a:r>
              <a:rPr lang="pl-PL" sz="3600" dirty="0" err="1">
                <a:solidFill>
                  <a:srgbClr val="92D050"/>
                </a:solidFill>
              </a:rPr>
              <a:t>buone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ci sono </a:t>
            </a:r>
            <a:r>
              <a:rPr lang="pl-PL" sz="3600" dirty="0" err="1">
                <a:solidFill>
                  <a:srgbClr val="92D050"/>
                </a:solidFill>
              </a:rPr>
              <a:t>molte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cose</a:t>
            </a:r>
            <a:r>
              <a:rPr lang="pl-PL" sz="3600" dirty="0">
                <a:solidFill>
                  <a:srgbClr val="92D050"/>
                </a:solidFill>
              </a:rPr>
              <a:t> da </a:t>
            </a:r>
            <a:r>
              <a:rPr lang="pl-PL" sz="3600" dirty="0" err="1">
                <a:solidFill>
                  <a:srgbClr val="92D050"/>
                </a:solidFill>
              </a:rPr>
              <a:t>fare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fine </a:t>
            </a:r>
            <a:r>
              <a:rPr lang="pl-PL" sz="3600" dirty="0" err="1">
                <a:solidFill>
                  <a:srgbClr val="92D050"/>
                </a:solidFill>
              </a:rPr>
              <a:t>settimana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ci sono </a:t>
            </a:r>
            <a:r>
              <a:rPr lang="pl-PL" sz="3600" dirty="0" err="1">
                <a:solidFill>
                  <a:srgbClr val="92D050"/>
                </a:solidFill>
              </a:rPr>
              <a:t>molti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musei</a:t>
            </a:r>
            <a:r>
              <a:rPr lang="pl-PL" sz="3600" dirty="0">
                <a:solidFill>
                  <a:srgbClr val="92D050"/>
                </a:solidFill>
              </a:rPr>
              <a:t> da </a:t>
            </a:r>
            <a:r>
              <a:rPr lang="pl-PL" sz="3600" dirty="0" err="1">
                <a:solidFill>
                  <a:srgbClr val="92D050"/>
                </a:solidFill>
              </a:rPr>
              <a:t>visitare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la </a:t>
            </a:r>
            <a:r>
              <a:rPr lang="pl-PL" sz="3600" dirty="0" err="1">
                <a:solidFill>
                  <a:srgbClr val="92D050"/>
                </a:solidFill>
              </a:rPr>
              <a:t>metropolitana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il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cibo</a:t>
            </a:r>
            <a:r>
              <a:rPr lang="pl-PL" sz="3600" dirty="0">
                <a:solidFill>
                  <a:srgbClr val="92D050"/>
                </a:solidFill>
              </a:rPr>
              <a:t> è </a:t>
            </a:r>
            <a:r>
              <a:rPr lang="pl-PL" sz="3600" dirty="0" err="1">
                <a:solidFill>
                  <a:srgbClr val="92D050"/>
                </a:solidFill>
              </a:rPr>
              <a:t>buono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un</a:t>
            </a:r>
            <a:r>
              <a:rPr lang="pl-PL" sz="3600" dirty="0">
                <a:solidFill>
                  <a:srgbClr val="92D050"/>
                </a:solidFill>
              </a:rPr>
              <a:t> bel </a:t>
            </a:r>
            <a:r>
              <a:rPr lang="pl-PL" sz="3600" dirty="0" err="1">
                <a:solidFill>
                  <a:srgbClr val="92D050"/>
                </a:solidFill>
              </a:rPr>
              <a:t>clima</a:t>
            </a:r>
            <a:r>
              <a:rPr lang="pl-PL" sz="3600" dirty="0">
                <a:solidFill>
                  <a:srgbClr val="92D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38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BFADBAB-5051-4786-B5FB-4A3F0EB0C638}"/>
              </a:ext>
            </a:extLst>
          </p:cNvPr>
          <p:cNvSpPr txBox="1"/>
          <p:nvPr/>
        </p:nvSpPr>
        <p:spPr>
          <a:xfrm>
            <a:off x="781878" y="463826"/>
            <a:ext cx="10018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err="1">
                <a:solidFill>
                  <a:srgbClr val="FFC000"/>
                </a:solidFill>
              </a:rPr>
              <a:t>Come</a:t>
            </a:r>
            <a:r>
              <a:rPr lang="pl-PL" sz="4000" dirty="0">
                <a:solidFill>
                  <a:srgbClr val="FFC000"/>
                </a:solidFill>
              </a:rPr>
              <a:t> è la </a:t>
            </a:r>
            <a:r>
              <a:rPr lang="pl-PL" sz="4000" dirty="0" err="1">
                <a:solidFill>
                  <a:srgbClr val="FFC000"/>
                </a:solidFill>
              </a:rPr>
              <a:t>vita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  <a:p>
            <a:r>
              <a:rPr lang="pl-PL" sz="4000" dirty="0" err="1">
                <a:solidFill>
                  <a:srgbClr val="FFC000"/>
                </a:solidFill>
              </a:rPr>
              <a:t>Perché</a:t>
            </a:r>
            <a:r>
              <a:rPr lang="pl-PL" sz="4000" dirty="0">
                <a:solidFill>
                  <a:srgbClr val="FFC000"/>
                </a:solidFill>
              </a:rPr>
              <a:t> è </a:t>
            </a:r>
            <a:r>
              <a:rPr lang="pl-PL" sz="4000" dirty="0" err="1">
                <a:solidFill>
                  <a:srgbClr val="FFC000"/>
                </a:solidFill>
              </a:rPr>
              <a:t>difficile</a:t>
            </a:r>
            <a:r>
              <a:rPr lang="pl-PL" sz="4000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2A5C6D9-A0EE-408E-A16B-540EA71A6E19}"/>
              </a:ext>
            </a:extLst>
          </p:cNvPr>
          <p:cNvSpPr txBox="1"/>
          <p:nvPr/>
        </p:nvSpPr>
        <p:spPr>
          <a:xfrm>
            <a:off x="874643" y="1664155"/>
            <a:ext cx="10667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solidFill>
                  <a:srgbClr val="92D050"/>
                </a:solidFill>
              </a:rPr>
              <a:t>Perché</a:t>
            </a:r>
            <a:r>
              <a:rPr lang="pl-PL" sz="3600" dirty="0">
                <a:solidFill>
                  <a:srgbClr val="92D05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la </a:t>
            </a:r>
            <a:r>
              <a:rPr lang="pl-PL" sz="3600" dirty="0" err="1">
                <a:solidFill>
                  <a:srgbClr val="92D050"/>
                </a:solidFill>
              </a:rPr>
              <a:t>vita</a:t>
            </a:r>
            <a:r>
              <a:rPr lang="pl-PL" sz="3600" dirty="0">
                <a:solidFill>
                  <a:srgbClr val="92D050"/>
                </a:solidFill>
              </a:rPr>
              <a:t> è </a:t>
            </a:r>
            <a:r>
              <a:rPr lang="pl-PL" sz="3600" dirty="0" err="1">
                <a:solidFill>
                  <a:srgbClr val="92D050"/>
                </a:solidFill>
              </a:rPr>
              <a:t>caotica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molto </a:t>
            </a:r>
            <a:r>
              <a:rPr lang="pl-PL" sz="3600" dirty="0" err="1">
                <a:solidFill>
                  <a:srgbClr val="92D050"/>
                </a:solidFill>
              </a:rPr>
              <a:t>traffico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le </a:t>
            </a:r>
            <a:r>
              <a:rPr lang="pl-PL" sz="3600" dirty="0" err="1">
                <a:solidFill>
                  <a:srgbClr val="92D050"/>
                </a:solidFill>
              </a:rPr>
              <a:t>persone</a:t>
            </a:r>
            <a:r>
              <a:rPr lang="pl-PL" sz="3600" dirty="0">
                <a:solidFill>
                  <a:srgbClr val="92D050"/>
                </a:solidFill>
              </a:rPr>
              <a:t> non sono molto </a:t>
            </a:r>
            <a:r>
              <a:rPr lang="pl-PL" sz="3600" dirty="0" err="1">
                <a:solidFill>
                  <a:srgbClr val="92D050"/>
                </a:solidFill>
              </a:rPr>
              <a:t>puntuali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in ogni </a:t>
            </a:r>
            <a:r>
              <a:rPr lang="pl-PL" sz="3600" dirty="0" err="1">
                <a:solidFill>
                  <a:srgbClr val="92D050"/>
                </a:solidFill>
              </a:rPr>
              <a:t>posto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sempre tanta </a:t>
            </a:r>
            <a:r>
              <a:rPr lang="pl-PL" sz="3600" dirty="0" err="1">
                <a:solidFill>
                  <a:srgbClr val="92D050"/>
                </a:solidFill>
              </a:rPr>
              <a:t>gente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ci sono </a:t>
            </a:r>
            <a:r>
              <a:rPr lang="pl-PL" sz="3600" dirty="0" err="1">
                <a:solidFill>
                  <a:srgbClr val="92D050"/>
                </a:solidFill>
              </a:rPr>
              <a:t>troppe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persone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non è facile </a:t>
            </a:r>
            <a:r>
              <a:rPr lang="pl-PL" sz="3600" dirty="0" err="1">
                <a:solidFill>
                  <a:srgbClr val="92D050"/>
                </a:solidFill>
              </a:rPr>
              <a:t>spostarsi</a:t>
            </a:r>
            <a:r>
              <a:rPr lang="pl-PL" sz="3600" dirty="0">
                <a:solidFill>
                  <a:srgbClr val="92D050"/>
                </a:solidFill>
              </a:rPr>
              <a:t> in </a:t>
            </a:r>
            <a:r>
              <a:rPr lang="pl-PL" sz="3600" dirty="0" err="1">
                <a:solidFill>
                  <a:srgbClr val="92D050"/>
                </a:solidFill>
              </a:rPr>
              <a:t>macchina</a:t>
            </a:r>
            <a:endParaRPr lang="pl-PL" sz="36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troppa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confusione</a:t>
            </a:r>
            <a:r>
              <a:rPr lang="pl-PL" sz="3600" dirty="0">
                <a:solidFill>
                  <a:srgbClr val="92D050"/>
                </a:solidFill>
              </a:rPr>
              <a:t> in centro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la </a:t>
            </a:r>
            <a:r>
              <a:rPr lang="pl-PL" sz="3600" dirty="0" err="1">
                <a:solidFill>
                  <a:srgbClr val="92D050"/>
                </a:solidFill>
              </a:rPr>
              <a:t>vita</a:t>
            </a:r>
            <a:r>
              <a:rPr lang="pl-PL" sz="3600" dirty="0">
                <a:solidFill>
                  <a:srgbClr val="92D050"/>
                </a:solidFill>
              </a:rPr>
              <a:t> è troppo cara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3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820C6EE-55C1-44BC-895B-8EC990901BF3}"/>
              </a:ext>
            </a:extLst>
          </p:cNvPr>
          <p:cNvSpPr txBox="1"/>
          <p:nvPr/>
        </p:nvSpPr>
        <p:spPr>
          <a:xfrm>
            <a:off x="848139" y="755374"/>
            <a:ext cx="104957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non è facile </a:t>
            </a:r>
            <a:r>
              <a:rPr lang="pl-PL" sz="3600" dirty="0" err="1">
                <a:solidFill>
                  <a:srgbClr val="92D050"/>
                </a:solidFill>
              </a:rPr>
              <a:t>trovare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un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appartamento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è </a:t>
            </a:r>
            <a:r>
              <a:rPr lang="pl-PL" sz="3600" dirty="0" err="1">
                <a:solidFill>
                  <a:srgbClr val="92D050"/>
                </a:solidFill>
              </a:rPr>
              <a:t>un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problema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prendere</a:t>
            </a:r>
            <a:r>
              <a:rPr lang="pl-PL" sz="3600" dirty="0">
                <a:solidFill>
                  <a:srgbClr val="92D050"/>
                </a:solidFill>
              </a:rPr>
              <a:t> la </a:t>
            </a:r>
            <a:r>
              <a:rPr lang="pl-PL" sz="3600" dirty="0" err="1">
                <a:solidFill>
                  <a:srgbClr val="92D050"/>
                </a:solidFill>
              </a:rPr>
              <a:t>macchina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se</a:t>
            </a:r>
            <a:r>
              <a:rPr lang="pl-PL" sz="3600" dirty="0">
                <a:solidFill>
                  <a:srgbClr val="92D050"/>
                </a:solidFill>
              </a:rPr>
              <a:t> non </a:t>
            </a: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la fermata </a:t>
            </a:r>
            <a:r>
              <a:rPr lang="pl-PL" sz="3600" dirty="0" err="1">
                <a:solidFill>
                  <a:srgbClr val="92D050"/>
                </a:solidFill>
              </a:rPr>
              <a:t>della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metropolitana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vicino</a:t>
            </a:r>
            <a:endParaRPr lang="pl-PL" sz="36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non è facile </a:t>
            </a:r>
            <a:r>
              <a:rPr lang="pl-PL" sz="3600" dirty="0" err="1">
                <a:solidFill>
                  <a:srgbClr val="92D050"/>
                </a:solidFill>
              </a:rPr>
              <a:t>lavorare</a:t>
            </a:r>
            <a:r>
              <a:rPr lang="pl-PL" sz="3600" dirty="0">
                <a:solidFill>
                  <a:srgbClr val="92D050"/>
                </a:solidFill>
              </a:rPr>
              <a:t> in Italia, </a:t>
            </a:r>
            <a:r>
              <a:rPr lang="pl-PL" sz="3600" dirty="0" err="1">
                <a:solidFill>
                  <a:srgbClr val="92D050"/>
                </a:solidFill>
              </a:rPr>
              <a:t>c’è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molta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burocrazia</a:t>
            </a:r>
            <a:r>
              <a:rPr lang="pl-PL" sz="3600" dirty="0">
                <a:solidFill>
                  <a:srgbClr val="92D050"/>
                </a:solidFill>
              </a:rPr>
              <a:t>, ci sono </a:t>
            </a:r>
            <a:r>
              <a:rPr lang="pl-PL" sz="3600" dirty="0" err="1">
                <a:solidFill>
                  <a:srgbClr val="92D050"/>
                </a:solidFill>
              </a:rPr>
              <a:t>mille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leggi</a:t>
            </a:r>
            <a:r>
              <a:rPr lang="pl-PL" sz="3600" dirty="0">
                <a:solidFill>
                  <a:srgbClr val="92D050"/>
                </a:solidFill>
              </a:rPr>
              <a:t>, </a:t>
            </a:r>
            <a:r>
              <a:rPr lang="pl-PL" sz="3600" dirty="0" err="1">
                <a:solidFill>
                  <a:srgbClr val="92D050"/>
                </a:solidFill>
              </a:rPr>
              <a:t>mille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regole</a:t>
            </a:r>
            <a:endParaRPr lang="pl-PL" sz="3600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92D050"/>
                </a:solidFill>
              </a:rPr>
              <a:t>si </a:t>
            </a:r>
            <a:r>
              <a:rPr lang="pl-PL" sz="3600" dirty="0" err="1">
                <a:solidFill>
                  <a:srgbClr val="92D050"/>
                </a:solidFill>
              </a:rPr>
              <a:t>pagano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molte</a:t>
            </a:r>
            <a:r>
              <a:rPr lang="pl-PL" sz="3600" dirty="0">
                <a:solidFill>
                  <a:srgbClr val="92D050"/>
                </a:solidFill>
              </a:rPr>
              <a:t> </a:t>
            </a:r>
            <a:r>
              <a:rPr lang="pl-PL" sz="3600" dirty="0" err="1">
                <a:solidFill>
                  <a:srgbClr val="92D050"/>
                </a:solidFill>
              </a:rPr>
              <a:t>tasse</a:t>
            </a:r>
            <a:endParaRPr lang="pl-PL" sz="3600" dirty="0">
              <a:solidFill>
                <a:srgbClr val="92D050"/>
              </a:solidFill>
            </a:endParaRPr>
          </a:p>
          <a:p>
            <a:endParaRPr lang="pl-PL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60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65AAD33-2E9D-4EC7-B41A-8E821A8B6EED}"/>
              </a:ext>
            </a:extLst>
          </p:cNvPr>
          <p:cNvSpPr txBox="1"/>
          <p:nvPr/>
        </p:nvSpPr>
        <p:spPr>
          <a:xfrm>
            <a:off x="914400" y="821636"/>
            <a:ext cx="9859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C000"/>
                </a:solidFill>
              </a:rPr>
              <a:t>Cosa </a:t>
            </a:r>
            <a:r>
              <a:rPr lang="pl-PL" sz="4000" dirty="0" err="1">
                <a:solidFill>
                  <a:srgbClr val="FFC000"/>
                </a:solidFill>
              </a:rPr>
              <a:t>piace</a:t>
            </a:r>
            <a:r>
              <a:rPr lang="pl-PL" sz="4000" dirty="0">
                <a:solidFill>
                  <a:srgbClr val="FFC000"/>
                </a:solidFill>
              </a:rPr>
              <a:t> a Roma?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256B3B2-2A3F-4348-A276-E7CB3283F661}"/>
              </a:ext>
            </a:extLst>
          </p:cNvPr>
          <p:cNvSpPr txBox="1"/>
          <p:nvPr/>
        </p:nvSpPr>
        <p:spPr>
          <a:xfrm>
            <a:off x="1033670" y="1662524"/>
            <a:ext cx="94885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92D050"/>
                </a:solidFill>
              </a:rPr>
              <a:t>A Roma </a:t>
            </a:r>
            <a:r>
              <a:rPr lang="pl-PL" sz="4000" dirty="0" err="1">
                <a:solidFill>
                  <a:srgbClr val="92D050"/>
                </a:solidFill>
              </a:rPr>
              <a:t>piace</a:t>
            </a:r>
            <a:r>
              <a:rPr lang="pl-PL" sz="4000" dirty="0">
                <a:solidFill>
                  <a:srgbClr val="92D05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l’idea</a:t>
            </a:r>
            <a:r>
              <a:rPr lang="pl-PL" sz="4000" dirty="0">
                <a:solidFill>
                  <a:srgbClr val="92D050"/>
                </a:solidFill>
              </a:rPr>
              <a:t> di </a:t>
            </a:r>
            <a:r>
              <a:rPr lang="pl-PL" sz="4000" dirty="0" err="1">
                <a:solidFill>
                  <a:srgbClr val="92D050"/>
                </a:solidFill>
              </a:rPr>
              <a:t>vivere</a:t>
            </a:r>
            <a:r>
              <a:rPr lang="pl-PL" sz="4000" dirty="0">
                <a:solidFill>
                  <a:srgbClr val="92D050"/>
                </a:solidFill>
              </a:rPr>
              <a:t> in Italia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la </a:t>
            </a:r>
            <a:r>
              <a:rPr lang="pl-PL" sz="4000" dirty="0" err="1">
                <a:solidFill>
                  <a:srgbClr val="92D050"/>
                </a:solidFill>
              </a:rPr>
              <a:t>metropolitana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la </a:t>
            </a:r>
            <a:r>
              <a:rPr lang="pl-PL" sz="4000" dirty="0" err="1">
                <a:solidFill>
                  <a:srgbClr val="92D050"/>
                </a:solidFill>
              </a:rPr>
              <a:t>vita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cibo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la </a:t>
            </a:r>
            <a:r>
              <a:rPr lang="pl-PL" sz="4000" dirty="0" err="1">
                <a:solidFill>
                  <a:srgbClr val="92D050"/>
                </a:solidFill>
              </a:rPr>
              <a:t>gente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simpatica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clima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l-PL" sz="4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8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DE8C2BD-D8E7-49A6-8436-918B2FCD009E}"/>
              </a:ext>
            </a:extLst>
          </p:cNvPr>
          <p:cNvSpPr txBox="1"/>
          <p:nvPr/>
        </p:nvSpPr>
        <p:spPr>
          <a:xfrm>
            <a:off x="834887" y="795130"/>
            <a:ext cx="9727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92D050"/>
                </a:solidFill>
              </a:rPr>
              <a:t>A Roma </a:t>
            </a:r>
            <a:r>
              <a:rPr lang="pl-PL" sz="4000" dirty="0" err="1">
                <a:solidFill>
                  <a:srgbClr val="92D050"/>
                </a:solidFill>
              </a:rPr>
              <a:t>piacciono</a:t>
            </a:r>
            <a:r>
              <a:rPr lang="pl-PL" sz="4000" dirty="0">
                <a:solidFill>
                  <a:srgbClr val="92D050"/>
                </a:solidFill>
              </a:rPr>
              <a:t>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58C31F4-FE63-4505-9B79-FFBF639AEF99}"/>
              </a:ext>
            </a:extLst>
          </p:cNvPr>
          <p:cNvSpPr txBox="1"/>
          <p:nvPr/>
        </p:nvSpPr>
        <p:spPr>
          <a:xfrm>
            <a:off x="834887" y="1828800"/>
            <a:ext cx="98861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gli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italiani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socievoli</a:t>
            </a:r>
            <a:r>
              <a:rPr lang="pl-PL" sz="4000" dirty="0">
                <a:solidFill>
                  <a:srgbClr val="92D050"/>
                </a:solidFill>
              </a:rPr>
              <a:t> e </a:t>
            </a:r>
            <a:r>
              <a:rPr lang="pl-PL" sz="4000" dirty="0" err="1">
                <a:solidFill>
                  <a:srgbClr val="92D050"/>
                </a:solidFill>
              </a:rPr>
              <a:t>simpatici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creativi</a:t>
            </a:r>
            <a:r>
              <a:rPr lang="pl-PL" sz="4000" dirty="0">
                <a:solidFill>
                  <a:srgbClr val="92D050"/>
                </a:solidFill>
              </a:rPr>
              <a:t>, con </a:t>
            </a:r>
            <a:r>
              <a:rPr lang="pl-PL" sz="4000" dirty="0" err="1">
                <a:solidFill>
                  <a:srgbClr val="92D050"/>
                </a:solidFill>
              </a:rPr>
              <a:t>tante</a:t>
            </a:r>
            <a:r>
              <a:rPr lang="pl-PL" sz="4000" dirty="0">
                <a:solidFill>
                  <a:srgbClr val="92D050"/>
                </a:solidFill>
              </a:rPr>
              <a:t> idee </a:t>
            </a:r>
            <a:r>
              <a:rPr lang="pl-PL" sz="4000" dirty="0" err="1">
                <a:solidFill>
                  <a:srgbClr val="92D050"/>
                </a:solidFill>
              </a:rPr>
              <a:t>nuove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le </a:t>
            </a:r>
            <a:r>
              <a:rPr lang="pl-PL" sz="4000" dirty="0" err="1">
                <a:solidFill>
                  <a:srgbClr val="92D050"/>
                </a:solidFill>
              </a:rPr>
              <a:t>cose</a:t>
            </a:r>
            <a:r>
              <a:rPr lang="pl-PL" sz="4000" dirty="0">
                <a:solidFill>
                  <a:srgbClr val="92D050"/>
                </a:solidFill>
              </a:rPr>
              <a:t> da </a:t>
            </a:r>
            <a:r>
              <a:rPr lang="pl-PL" sz="4000" dirty="0" err="1">
                <a:solidFill>
                  <a:srgbClr val="92D050"/>
                </a:solidFill>
              </a:rPr>
              <a:t>fare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fine </a:t>
            </a:r>
            <a:r>
              <a:rPr lang="pl-PL" sz="4000" dirty="0" err="1">
                <a:solidFill>
                  <a:srgbClr val="92D050"/>
                </a:solidFill>
              </a:rPr>
              <a:t>settimana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92D050"/>
                </a:solidFill>
              </a:rPr>
              <a:t>i </a:t>
            </a:r>
            <a:r>
              <a:rPr lang="pl-PL" sz="4000" dirty="0" err="1">
                <a:solidFill>
                  <a:srgbClr val="92D050"/>
                </a:solidFill>
              </a:rPr>
              <a:t>musei</a:t>
            </a:r>
            <a:r>
              <a:rPr lang="pl-PL" sz="4000" dirty="0">
                <a:solidFill>
                  <a:srgbClr val="92D050"/>
                </a:solidFill>
              </a:rPr>
              <a:t>, i </a:t>
            </a:r>
            <a:r>
              <a:rPr lang="pl-PL" sz="4000" dirty="0" err="1">
                <a:solidFill>
                  <a:srgbClr val="92D050"/>
                </a:solidFill>
              </a:rPr>
              <a:t>teatri</a:t>
            </a:r>
            <a:endParaRPr lang="pl-PL" sz="4000" dirty="0">
              <a:solidFill>
                <a:srgbClr val="92D05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cibo</a:t>
            </a:r>
            <a:r>
              <a:rPr lang="pl-PL" sz="4000" dirty="0">
                <a:solidFill>
                  <a:srgbClr val="92D050"/>
                </a:solidFill>
              </a:rPr>
              <a:t>, </a:t>
            </a:r>
            <a:r>
              <a:rPr lang="pl-PL" sz="4000" dirty="0" err="1">
                <a:solidFill>
                  <a:srgbClr val="92D050"/>
                </a:solidFill>
              </a:rPr>
              <a:t>il</a:t>
            </a:r>
            <a:r>
              <a:rPr lang="pl-PL" sz="4000" dirty="0">
                <a:solidFill>
                  <a:srgbClr val="92D050"/>
                </a:solidFill>
              </a:rPr>
              <a:t> </a:t>
            </a:r>
            <a:r>
              <a:rPr lang="pl-PL" sz="4000" dirty="0" err="1">
                <a:solidFill>
                  <a:srgbClr val="92D050"/>
                </a:solidFill>
              </a:rPr>
              <a:t>clima</a:t>
            </a:r>
            <a:r>
              <a:rPr lang="pl-PL" sz="4000" dirty="0">
                <a:solidFill>
                  <a:srgbClr val="92D050"/>
                </a:solidFill>
              </a:rPr>
              <a:t>, la </a:t>
            </a:r>
            <a:r>
              <a:rPr lang="pl-PL" sz="4000" dirty="0" err="1">
                <a:solidFill>
                  <a:srgbClr val="92D050"/>
                </a:solidFill>
              </a:rPr>
              <a:t>gente</a:t>
            </a:r>
            <a:endParaRPr lang="pl-PL" sz="4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435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485</TotalTime>
  <Words>1160</Words>
  <Application>Microsoft Office PowerPoint</Application>
  <PresentationFormat>Panoramiczny</PresentationFormat>
  <Paragraphs>148</Paragraphs>
  <Slides>21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Jon</vt:lpstr>
      <vt:lpstr>Roma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</dc:title>
  <dc:creator>Anna</dc:creator>
  <cp:lastModifiedBy>Anna Lipińska</cp:lastModifiedBy>
  <cp:revision>42</cp:revision>
  <dcterms:created xsi:type="dcterms:W3CDTF">2018-03-16T09:39:56Z</dcterms:created>
  <dcterms:modified xsi:type="dcterms:W3CDTF">2023-06-18T12:45:10Z</dcterms:modified>
</cp:coreProperties>
</file>