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3" r:id="rId9"/>
    <p:sldId id="262" r:id="rId10"/>
    <p:sldId id="265" r:id="rId11"/>
    <p:sldId id="264" r:id="rId12"/>
    <p:sldId id="26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638"/>
    <p:restoredTop sz="95714"/>
  </p:normalViewPr>
  <p:slideViewPr>
    <p:cSldViewPr snapToGrid="0">
      <p:cViewPr varScale="1">
        <p:scale>
          <a:sx n="46" d="100"/>
          <a:sy n="46" d="100"/>
        </p:scale>
        <p:origin x="168" y="1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7F53E8-954F-7576-E187-BAFAE3A5C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31741CE-B395-5B39-7CD5-557151D63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3E0B51-55BF-1766-B340-1B7DD20E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0CB005-948C-1109-31DF-229B65622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A43E80F-3214-C5F8-22EE-8F7D01B1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72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549099-481D-4037-64F1-1F1C0F1AF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F01E49B-1432-6151-BA14-9EAD5D066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E77522-5640-3BF0-847F-CAB73F179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B44832-6815-1BA8-77BD-2D989BF8D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C94026D-C1F3-7757-133C-DBD97104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7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A0E8BA6-30C2-8A0D-8B5D-25F0F63E19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E28FDDE-2342-6624-13D9-25C84F94F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E2CF00-F99E-666B-8F32-D76F6546E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9F5546-85CE-3E7F-318D-93BF3E25F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3D5DD1D-630D-6501-FA05-EFB4441AE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031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2383D4-625F-C227-0498-A356A0A8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FB7FD3-5672-8DEF-DB38-36AFFA87B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ED5D0EF-EC43-D003-F74B-F2255B0C6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871B0B-821A-D4B8-1917-328BBBD85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90DBF8-3D92-0185-EE68-7FF0298E8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620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71579D-2CC7-B7C6-0BEB-6585D3A46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40601FD-5073-6B2F-AAFB-4FAD48FCB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6EB787-1933-2048-581B-670FBFD0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670B49-3B7C-3C25-9D83-57CA3E04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CB803B-2D44-891C-979E-7A1990AC3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046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907460-C01B-6D93-1ADE-E027D26E8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43F6C6-C6B3-32C0-E6A0-A5319E78AC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6C3D6C9-D8E6-0A8B-43D8-BDFBD8B19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B6BC98E-2F58-EAC8-6408-8E2E4C813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CB10472-24EB-CA4E-7C6F-D4CC0E75B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15077AA-90C2-81CE-4608-6D3156DB3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371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071A18-0A78-A096-0CF8-F60E126A2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FF40D02-116B-DB5F-5C26-73ACEC28F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60FFEEB-2CAF-B63D-AC7A-4DBD43A88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40285B9-C3D2-5DA7-2162-A80A5AE3B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2BA9915-08AC-50B1-98E6-9FA030952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0989D31-4E25-9767-847D-D5084254E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2.03.2023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BE07E48-27BB-FAE5-F44C-EBA52BDD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FB6E856-BFCA-392C-A949-589F22A9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928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58B893-BB17-70A9-0380-EF58D166A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0CB0BF2-967F-7328-82D6-49044CE8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2.03.2023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0FCE87C-3938-5AD2-6104-86EBA130E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A58926C-C472-6E4A-F2B0-DC3A45D4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388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11D4E0E-A024-090F-AEE6-C75F73A65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2.03.2023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4F6F4B9-DD3E-27C0-1017-1D81611C1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DFC10AD-BE3E-4A51-8756-4823781AE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40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3F74B8-0E39-145D-6B9E-0C7E31D4B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79BCDA-FA14-E203-011C-D2E57EB44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A8DAAC8-8843-3BBA-DE41-BC2D830A4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483A4EA-4AC4-03B6-45AA-A460A030D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A7A5A63-F17A-1639-912B-FBFFA9EF7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E4C8289-05B7-8686-873C-8DEECC1D8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27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9AA50-31D2-C851-8AEF-6EF115D2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AEED3CD-1A2A-75C1-9302-F9DD0F69C3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66A117B-04BC-25F4-9E33-00314370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607A54F-AD2D-72E8-1B2B-FF34A3E4A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2.03.2023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9107CC0-4F0B-E454-7ADF-465FD7B0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8DFFC1E-FF36-3EFA-EE23-105C2AD1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09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3262E2C-B8AC-B53F-0FD6-F7A02D042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F2DA4C9-2D81-4D7E-1BFC-720FE6AFE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BE35204-BD93-B180-B252-783F5BBDF3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F37CA-DA3E-1541-A26B-24158252EEB9}" type="datetimeFigureOut">
              <a:rPr lang="pl-PL" smtClean="0"/>
              <a:t>2.03.2023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368E71F-B3C4-E222-987F-D799C7DA4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0DA7B0-CD84-138A-E4BC-CB637FC7D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901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17CEA9-28A6-45AE-A36E-1E61062FCA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19" t="8118" r="26690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7E574A4-B2B7-539C-AE61-8D5362C7B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pl-PL" sz="4800"/>
              <a:t>Gospodarka i Administracja Publiczna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9CF9AEA-B09C-924E-A44F-5B2F04569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pl-PL" sz="2000" b="0" i="0" u="none" strike="noStrike">
                <a:effectLst/>
                <a:latin typeface="Arial" panose="020B0604020202020204" pitchFamily="34" charset="0"/>
              </a:rPr>
              <a:t>EEEKS1-3611SB</a:t>
            </a:r>
          </a:p>
          <a:p>
            <a:pPr algn="l"/>
            <a:r>
              <a:rPr lang="pl-PL" sz="2000">
                <a:latin typeface="Arial" panose="020B0604020202020204" pitchFamily="34" charset="0"/>
              </a:rPr>
              <a:t>Katarzyna Baran </a:t>
            </a:r>
            <a:endParaRPr lang="pl-PL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4994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E2F899-AC9D-5ABD-5FD8-B6E49E56D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Co to jest Państwo i po co nam jest potrzebne</a:t>
            </a:r>
            <a:r>
              <a:rPr lang="pl-PL" sz="3600" dirty="0"/>
              <a:t>?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09665-D5DD-DB72-92B7-E53721A2C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zinstytucjonalizowane władztwo polityczne;</a:t>
            </a:r>
          </a:p>
          <a:p>
            <a:r>
              <a:rPr lang="pl-PL" dirty="0"/>
              <a:t>sztab administracyjny (godność, środki materialne);</a:t>
            </a:r>
          </a:p>
          <a:p>
            <a:r>
              <a:rPr lang="pl-PL" dirty="0"/>
              <a:t>polityk zawodowy a polityczny przedsiębiorca, a polityk okazjonalny;</a:t>
            </a:r>
          </a:p>
          <a:p>
            <a:r>
              <a:rPr lang="pl-PL" dirty="0"/>
              <a:t>życie „z” polityką i „dla” polityki;</a:t>
            </a:r>
          </a:p>
          <a:p>
            <a:r>
              <a:rPr lang="pl-PL" dirty="0"/>
              <a:t>urzędnicy fachowcy vs. urzędnicy politycy;</a:t>
            </a:r>
          </a:p>
          <a:p>
            <a:r>
              <a:rPr lang="pl-PL" dirty="0"/>
              <a:t>partie polityczne.</a:t>
            </a:r>
          </a:p>
        </p:txBody>
      </p:sp>
    </p:spTree>
    <p:extLst>
      <p:ext uri="{BB962C8B-B14F-4D97-AF65-F5344CB8AC3E}">
        <p14:creationId xmlns:p14="http://schemas.microsoft.com/office/powerpoint/2010/main" val="2077533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ABE58A-3922-4075-55C1-E8F1B297D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400" dirty="0"/>
              <a:t>Co to jest Państwo i po co nam jest potrzebne?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CF85D2-7F49-9E2D-158A-C34F90244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Plutokracja</a:t>
            </a:r>
          </a:p>
          <a:p>
            <a:r>
              <a:rPr lang="pl-PL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«forma rządów, w której władzę sprawują ludzie najbogatsi»</a:t>
            </a:r>
          </a:p>
          <a:p>
            <a:pPr algn="l"/>
            <a:r>
              <a:rPr lang="pl-PL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«warstwa społeczna składająca się z ludzi najbogatszych»</a:t>
            </a:r>
          </a:p>
          <a:p>
            <a:pPr algn="l"/>
            <a:endParaRPr lang="pl-PL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pl-PL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pl-PL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pl-PL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sz="2000" dirty="0"/>
              <a:t>Źródło: </a:t>
            </a:r>
            <a:r>
              <a:rPr lang="pl-PL" sz="2000" dirty="0" err="1"/>
              <a:t>https</a:t>
            </a:r>
            <a:r>
              <a:rPr lang="pl-PL" sz="2000" dirty="0"/>
              <a:t>://</a:t>
            </a:r>
            <a:r>
              <a:rPr lang="pl-PL" sz="2000" dirty="0" err="1"/>
              <a:t>encyklopedia.pwn.pl</a:t>
            </a:r>
            <a:r>
              <a:rPr lang="pl-PL" sz="2000" dirty="0"/>
              <a:t>/</a:t>
            </a:r>
            <a:r>
              <a:rPr lang="pl-PL" sz="2000" dirty="0" err="1"/>
              <a:t>haslo</a:t>
            </a:r>
            <a:r>
              <a:rPr lang="pl-PL" sz="2000" dirty="0"/>
              <a:t>/demagogia;4007968.html</a:t>
            </a:r>
          </a:p>
        </p:txBody>
      </p:sp>
    </p:spTree>
    <p:extLst>
      <p:ext uri="{BB962C8B-B14F-4D97-AF65-F5344CB8AC3E}">
        <p14:creationId xmlns:p14="http://schemas.microsoft.com/office/powerpoint/2010/main" val="1429899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braz z bliską figurą na pionie">
            <a:extLst>
              <a:ext uri="{FF2B5EF4-FFF2-40B4-BE49-F238E27FC236}">
                <a16:creationId xmlns:a16="http://schemas.microsoft.com/office/drawing/2014/main" id="{CC9F97BA-D02D-18A2-F772-3357ADA43D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94"/>
          <a:stretch/>
        </p:blipFill>
        <p:spPr>
          <a:xfrm>
            <a:off x="2519309" y="10"/>
            <a:ext cx="9669642" cy="68579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6BB4B10-051D-9209-1251-87DC4A0AB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67145"/>
            <a:ext cx="3822189" cy="1899912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Cechy polityki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20CE8C-948E-EE68-623C-4B108B121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Namiętność.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Poczucie odpowiedzialności.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Wyczucie w ocenie.</a:t>
            </a:r>
          </a:p>
        </p:txBody>
      </p:sp>
    </p:spTree>
    <p:extLst>
      <p:ext uri="{BB962C8B-B14F-4D97-AF65-F5344CB8AC3E}">
        <p14:creationId xmlns:p14="http://schemas.microsoft.com/office/powerpoint/2010/main" val="2724089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C91328-2121-805F-399F-B2EC56E2F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Sprawy organizacyjne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20C440-7BFE-2C2C-19F3-4F23B23CD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Formuła zajęć:</a:t>
            </a:r>
          </a:p>
          <a:p>
            <a:r>
              <a:rPr lang="pl-PL" dirty="0"/>
              <a:t>materiały do przeczytania;</a:t>
            </a:r>
          </a:p>
          <a:p>
            <a:r>
              <a:rPr lang="pl-PL" dirty="0"/>
              <a:t>prezentacja;</a:t>
            </a:r>
          </a:p>
          <a:p>
            <a:r>
              <a:rPr lang="pl-PL" dirty="0"/>
              <a:t>dyskusja;</a:t>
            </a:r>
          </a:p>
          <a:p>
            <a:r>
              <a:rPr lang="pl-PL" dirty="0"/>
              <a:t>udział praktyków w zajęciach.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5324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4F5B77-31CA-BDEA-A3A4-CAEB5C5D5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Sprawy organizacyjne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EB38C-9CFF-CEEC-19E9-372C2D1FF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Formuła zaliczenia:</a:t>
            </a:r>
          </a:p>
          <a:p>
            <a:r>
              <a:rPr lang="pl-PL" dirty="0"/>
              <a:t>70% kolokwium;</a:t>
            </a:r>
          </a:p>
          <a:p>
            <a:r>
              <a:rPr lang="pl-PL" dirty="0"/>
              <a:t>30% obecność na zajęciach;</a:t>
            </a:r>
          </a:p>
          <a:p>
            <a:r>
              <a:rPr lang="pl-PL" dirty="0"/>
              <a:t>aktywność na zajęciach (3x – wzrost o pół stopnia);</a:t>
            </a:r>
          </a:p>
          <a:p>
            <a:r>
              <a:rPr lang="pl-PL" dirty="0"/>
              <a:t>Procentowa skala ocen:</a:t>
            </a:r>
            <a:br>
              <a:rPr lang="pl-PL" dirty="0"/>
            </a:br>
            <a:r>
              <a:rPr lang="pl-PL" dirty="0"/>
              <a:t>Poniżej 51% – ocena niedostateczna (2,0),</a:t>
            </a:r>
            <a:br>
              <a:rPr lang="pl-PL" dirty="0"/>
            </a:br>
            <a:r>
              <a:rPr lang="pl-PL" dirty="0"/>
              <a:t>- od 51 do 60 % - ocena dostateczna (3,0),</a:t>
            </a:r>
            <a:br>
              <a:rPr lang="pl-PL" dirty="0"/>
            </a:br>
            <a:r>
              <a:rPr lang="pl-PL" dirty="0"/>
              <a:t>- od 61 do 70 %. - ocena dostateczna plus (3,5), </a:t>
            </a:r>
            <a:br>
              <a:rPr lang="pl-PL" dirty="0"/>
            </a:br>
            <a:r>
              <a:rPr lang="pl-PL" dirty="0"/>
              <a:t>- od 71 do 80 % - ocena dobra (4,0),</a:t>
            </a:r>
            <a:br>
              <a:rPr lang="pl-PL" dirty="0"/>
            </a:br>
            <a:r>
              <a:rPr lang="pl-PL" dirty="0"/>
              <a:t>- od 81 do 90 % - ocena dobra plus (4,5),</a:t>
            </a:r>
            <a:br>
              <a:rPr lang="pl-PL" dirty="0"/>
            </a:br>
            <a:r>
              <a:rPr lang="pl-PL" dirty="0"/>
              <a:t>- od 91 do 100 % - ocena bardzo dobra (5,0).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927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57A443-DBD4-738C-F0B0-9B9388341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Sprawy organizacyjne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E4D38E-9A9D-D2DF-4D0E-413651265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Sposoby komunikowania się:</a:t>
            </a:r>
          </a:p>
          <a:p>
            <a:r>
              <a:rPr lang="pl-PL" dirty="0"/>
              <a:t>droga mailowa: </a:t>
            </a:r>
            <a:r>
              <a:rPr lang="pl-PL" dirty="0" err="1"/>
              <a:t>barank@uek.krakow.pl</a:t>
            </a:r>
            <a:r>
              <a:rPr lang="pl-PL" dirty="0"/>
              <a:t>;</a:t>
            </a:r>
          </a:p>
          <a:p>
            <a:r>
              <a:rPr lang="pl-PL" dirty="0" err="1"/>
              <a:t>moodle</a:t>
            </a:r>
            <a:r>
              <a:rPr lang="pl-PL" dirty="0"/>
              <a:t>;</a:t>
            </a:r>
          </a:p>
          <a:p>
            <a:r>
              <a:rPr lang="pl-PL" dirty="0"/>
              <a:t>konsultacje: Rakowicka 16, III piętro, p. 33 w piątki o godz. 9.00-11.00;</a:t>
            </a:r>
          </a:p>
          <a:p>
            <a:r>
              <a:rPr lang="pl-PL" dirty="0"/>
              <a:t>kontakt ze Starostą.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427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7E595BE-7FEC-181A-354D-ABE59C132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pl-PL" sz="3600"/>
              <a:t>Obszar tematyczny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BC990B-9BCA-3EDC-845A-CE0E50532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sz="2000" dirty="0"/>
              <a:t>Wprowadzenie do zajęć: Co to jest Państwo i po co jest nam potrzebne?</a:t>
            </a:r>
          </a:p>
          <a:p>
            <a:pPr marL="514350" indent="-514350">
              <a:buAutoNum type="arabicPeriod"/>
            </a:pPr>
            <a:r>
              <a:rPr lang="pl-PL" sz="2000" dirty="0"/>
              <a:t>Państwo w gospodarce – przyjaciel czy intruz? Państwo i gospodarka – dychotomia, czy jeden złożony system powiązań?</a:t>
            </a:r>
          </a:p>
          <a:p>
            <a:pPr marL="514350" indent="-514350">
              <a:buAutoNum type="arabicPeriod"/>
            </a:pPr>
            <a:r>
              <a:rPr lang="pl-PL" sz="2000" dirty="0"/>
              <a:t>Kto i po co wymyślił administrację publiczną? </a:t>
            </a:r>
          </a:p>
          <a:p>
            <a:pPr marL="514350" indent="-514350">
              <a:buAutoNum type="arabicPeriod"/>
            </a:pPr>
            <a:r>
              <a:rPr lang="pl-PL" sz="2000" dirty="0"/>
              <a:t>Zarządzanie publiczne – konieczność czy fanaberia?   </a:t>
            </a:r>
          </a:p>
          <a:p>
            <a:pPr marL="514350" indent="-514350">
              <a:buAutoNum type="arabicPeriod"/>
            </a:pPr>
            <a:r>
              <a:rPr lang="pl-PL" sz="2000" dirty="0"/>
              <a:t>Czy nowe technologie i media społecznościowe zmienią administrację publiczną?  </a:t>
            </a:r>
          </a:p>
          <a:p>
            <a:pPr marL="514350" indent="-514350">
              <a:buAutoNum type="arabicPeriod"/>
            </a:pPr>
            <a:r>
              <a:rPr lang="pl-PL" sz="2000" dirty="0"/>
              <a:t>Czy ktoś kontroluje urzędników?   </a:t>
            </a:r>
          </a:p>
          <a:p>
            <a:pPr marL="514350" indent="-514350">
              <a:buAutoNum type="arabicPeriod"/>
            </a:pPr>
            <a:r>
              <a:rPr lang="pl-PL" sz="2000" dirty="0"/>
              <a:t>Etos służby publicznej – romantyczna iluzja?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5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61A965-5702-4650-F723-E9BDB2065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/>
              <a:t>Max Weber (1864-1920)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00FAA47-EE65-7A8A-3181-CBB5D87BC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niemiecki socjolog, historyk, ekonomista, prawnik, religioznawca i teoretyk polityki;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wykładał prawo na uniwersytecie w Berlinie, ekonomię polityczną na uniwersytecie we Fryburgu i ekonomię na uniwersytecie w Heidelbergu, gdzie był związany z neokantowską szkołą badeńską. Później objął katedrę na uniwersytecie w Monachium;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najważniejsze dzieła Webera to Etyka protestancka i duch kapitalizmu oraz Gospodarka i społeczeństwo;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twórca pierwsze modelu zarządzania publicznego – </a:t>
            </a:r>
            <a:r>
              <a:rPr lang="pl-PL" sz="1700" dirty="0" err="1"/>
              <a:t>weberyzmu</a:t>
            </a:r>
            <a:r>
              <a:rPr lang="pl-PL" sz="1700" dirty="0"/>
              <a:t> (model biurokratyczny);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w</a:t>
            </a:r>
            <a:r>
              <a:rPr lang="pl-PL" sz="1700" dirty="0"/>
              <a:t>raz z </a:t>
            </a:r>
            <a:r>
              <a:rPr lang="pl-PL" sz="1700" dirty="0" err="1"/>
              <a:t>Émilem</a:t>
            </a:r>
            <a:r>
              <a:rPr lang="pl-PL" sz="1700" dirty="0"/>
              <a:t> Durkheimem i Karolem Marksem jest uznawany za ojca socjologii. </a:t>
            </a:r>
          </a:p>
          <a:p>
            <a:endParaRPr lang="en-US" sz="1700" dirty="0"/>
          </a:p>
          <a:p>
            <a:r>
              <a:rPr lang="en-US" sz="1400" dirty="0" err="1"/>
              <a:t>Źródło</a:t>
            </a:r>
            <a:r>
              <a:rPr lang="en-US" sz="1400" dirty="0"/>
              <a:t>: https://</a:t>
            </a:r>
            <a:r>
              <a:rPr lang="en-US" sz="1400" dirty="0" err="1"/>
              <a:t>www.deutschland.de</a:t>
            </a:r>
            <a:r>
              <a:rPr lang="en-US" sz="1400" dirty="0"/>
              <a:t>/</a:t>
            </a:r>
            <a:r>
              <a:rPr lang="en-US" sz="1400" dirty="0" err="1"/>
              <a:t>en</a:t>
            </a:r>
            <a:r>
              <a:rPr lang="en-US" sz="1400" dirty="0"/>
              <a:t>/topic/knowledge/the-max-weber-foundation</a:t>
            </a:r>
          </a:p>
        </p:txBody>
      </p:sp>
      <p:pic>
        <p:nvPicPr>
          <p:cNvPr id="6" name="Symbol zastępczy zawartości 5" descr="Obraz zawierający mężczyzna, osoba, wewnątrz, kostium&#10;&#10;Opis wygenerowany automatycznie">
            <a:extLst>
              <a:ext uri="{FF2B5EF4-FFF2-40B4-BE49-F238E27FC236}">
                <a16:creationId xmlns:a16="http://schemas.microsoft.com/office/drawing/2014/main" id="{CE0249C2-62EC-D7B8-E26D-C062117877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781" r="36282" b="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956B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08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BF4D63-C3A7-96C5-413F-63834325F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Państwo a polityka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E6E517-5770-B5F3-675A-40B7FE74C7A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Czym jest Państwo? </a:t>
            </a:r>
            <a:endParaRPr lang="pl-PL" sz="2000" dirty="0"/>
          </a:p>
          <a:p>
            <a:pPr marL="0" indent="0">
              <a:buNone/>
            </a:pPr>
            <a:r>
              <a:rPr lang="pl-PL" dirty="0"/>
              <a:t>- warunek przymusu;</a:t>
            </a:r>
          </a:p>
          <a:p>
            <a:pPr marL="0" indent="0">
              <a:buNone/>
            </a:pPr>
            <a:r>
              <a:rPr lang="pl-PL" dirty="0"/>
              <a:t>- twór społeczny (wspólnota);</a:t>
            </a:r>
          </a:p>
          <a:p>
            <a:pPr>
              <a:buFontTx/>
              <a:buChar char="-"/>
            </a:pPr>
            <a:r>
              <a:rPr lang="pl-PL" dirty="0"/>
              <a:t>wyższość jednych nad drugimi (umocowanie);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dirty="0"/>
              <a:t>autorytet;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dirty="0"/>
              <a:t>charyzma;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dirty="0"/>
              <a:t>legalność.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858B5B3-2E39-1ACC-81BE-F929570BD0E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/>
              <a:t>Czym jest polityka?</a:t>
            </a:r>
          </a:p>
          <a:p>
            <a:pPr>
              <a:buFontTx/>
              <a:buChar char="-"/>
            </a:pPr>
            <a:r>
              <a:rPr lang="pl-PL" dirty="0"/>
              <a:t>kierowanie i strategia</a:t>
            </a:r>
          </a:p>
          <a:p>
            <a:pPr>
              <a:buFontTx/>
              <a:buChar char="-"/>
            </a:pPr>
            <a:r>
              <a:rPr lang="pl-PL" dirty="0"/>
              <a:t>władza (zdobycie i utrzymanie);</a:t>
            </a:r>
          </a:p>
          <a:p>
            <a:pPr>
              <a:buFontTx/>
              <a:buChar char="-"/>
            </a:pPr>
            <a:r>
              <a:rPr lang="pl-PL" dirty="0"/>
              <a:t>wywierane wpływu na władze;</a:t>
            </a:r>
          </a:p>
          <a:p>
            <a:pPr>
              <a:buFontTx/>
              <a:buChar char="-"/>
            </a:pPr>
            <a:r>
              <a:rPr lang="pl-PL" dirty="0"/>
              <a:t>dysponowanie środkami;</a:t>
            </a:r>
          </a:p>
          <a:p>
            <a:pPr>
              <a:buFontTx/>
              <a:buChar char="-"/>
            </a:pPr>
            <a:r>
              <a:rPr lang="pl-PL" dirty="0"/>
              <a:t>chęć posiadania władzy;</a:t>
            </a:r>
          </a:p>
          <a:p>
            <a:pPr>
              <a:buFontTx/>
              <a:buChar char="-"/>
            </a:pPr>
            <a:r>
              <a:rPr lang="pl-PL" dirty="0"/>
              <a:t>posłuszeństwo.</a:t>
            </a:r>
          </a:p>
        </p:txBody>
      </p:sp>
    </p:spTree>
    <p:extLst>
      <p:ext uri="{BB962C8B-B14F-4D97-AF65-F5344CB8AC3E}">
        <p14:creationId xmlns:p14="http://schemas.microsoft.com/office/powerpoint/2010/main" val="1311180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5" name="Tytuł 4">
            <a:extLst>
              <a:ext uri="{FF2B5EF4-FFF2-40B4-BE49-F238E27FC236}">
                <a16:creationId xmlns:a16="http://schemas.microsoft.com/office/drawing/2014/main" id="{876D13E0-3553-1C31-3B49-C95E29998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pl-PL" dirty="0"/>
              <a:t>Jaki jest związek Państwa z polityką?</a:t>
            </a:r>
          </a:p>
        </p:txBody>
      </p:sp>
    </p:spTree>
    <p:extLst>
      <p:ext uri="{BB962C8B-B14F-4D97-AF65-F5344CB8AC3E}">
        <p14:creationId xmlns:p14="http://schemas.microsoft.com/office/powerpoint/2010/main" val="3608181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A92391-1E93-0010-8AAB-E229A200A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400" dirty="0"/>
              <a:t>Co to jest Państwo i po co nam jest potrzebne?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9B2D1C-8790-FD3F-E605-3539766AD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Demagog i demagogia</a:t>
            </a: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[gr. </a:t>
            </a:r>
            <a:r>
              <a:rPr lang="pl-PL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dḗmos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‘lud’, </a:t>
            </a:r>
            <a:r>
              <a:rPr lang="pl-PL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ágein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‘prowadzić’], </a:t>
            </a:r>
            <a:r>
              <a:rPr lang="pl-PL" sz="1800" i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starożytnej Grecji pejoratywne określenie, oznaczające przywódcę ludowego, który w miastach o ustroju demokratycznym, gdzie wszystkie ważne decyzje były podejmowane w trakcie publicznej debaty, uzyskiwał znaczenie dzięki umiejętnościom retorycznym; </a:t>
            </a:r>
            <a:r>
              <a:rPr lang="pl-PL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określenie użyte po raz pierwszy przez Tukidydesa w odniesieniu do </a:t>
            </a:r>
            <a:r>
              <a:rPr lang="pl-PL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Kleona</a:t>
            </a:r>
            <a:r>
              <a:rPr lang="pl-PL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l-PL" sz="1800" dirty="0">
              <a:solidFill>
                <a:srgbClr val="000000"/>
              </a:solidFill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[gr. </a:t>
            </a:r>
            <a:r>
              <a:rPr lang="pl-PL" sz="18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dēmagōgía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‘kierowanie ludem’], </a:t>
            </a:r>
            <a:r>
              <a:rPr lang="pl-PL" sz="1800" i="1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politol</a:t>
            </a:r>
            <a:r>
              <a:rPr lang="pl-PL" sz="1800" i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metoda działania politycznego polegająca na instrumentalnym wykorzystywaniu potrzeb i nastrojów społecznych w celu realizacji własnych ambicji politycznych, przez tworzenie pozorów reprezentatywności i prawowitości, dyskredytowanie rywali i przeciwników, eliminowanie ich z gry politycznej za pomocą umiejętnie wzbudzanego i ukierunkowanego przeciwko nim „gniewu ludu”; </a:t>
            </a:r>
            <a:r>
              <a:rPr lang="pl-PL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demagog stara się o uzyskanie popularności dzięki schlebianiu masom, składaniu efektownych, ale zazwyczaj niespełnianych obietnic; w znaczeniu potocznym wszelka akcja obliczona na łatwy efekt, poklask.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000" dirty="0"/>
              <a:t>Źródło: </a:t>
            </a:r>
            <a:r>
              <a:rPr lang="pl-PL" sz="2000" dirty="0" err="1"/>
              <a:t>https</a:t>
            </a:r>
            <a:r>
              <a:rPr lang="pl-PL" sz="2000" dirty="0"/>
              <a:t>://</a:t>
            </a:r>
            <a:r>
              <a:rPr lang="pl-PL" sz="2000" dirty="0" err="1"/>
              <a:t>encyklopedia.pwn.pl</a:t>
            </a:r>
            <a:r>
              <a:rPr lang="pl-PL" sz="2000" dirty="0"/>
              <a:t>/</a:t>
            </a:r>
            <a:r>
              <a:rPr lang="pl-PL" sz="2000" dirty="0" err="1"/>
              <a:t>haslo</a:t>
            </a:r>
            <a:r>
              <a:rPr lang="pl-PL" sz="2000" dirty="0"/>
              <a:t>/demagog;3891626.html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8221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714</Words>
  <Application>Microsoft Macintosh PowerPoint</Application>
  <PresentationFormat>Panoramiczny</PresentationFormat>
  <Paragraphs>81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Open Sans</vt:lpstr>
      <vt:lpstr>Motyw pakietu Office</vt:lpstr>
      <vt:lpstr>Gospodarka i Administracja Publiczna</vt:lpstr>
      <vt:lpstr>Sprawy organizacyjne</vt:lpstr>
      <vt:lpstr>Sprawy organizacyjne</vt:lpstr>
      <vt:lpstr>Sprawy organizacyjne</vt:lpstr>
      <vt:lpstr>Obszar tematyczny</vt:lpstr>
      <vt:lpstr>Max Weber (1864-1920)</vt:lpstr>
      <vt:lpstr>Państwo a polityka</vt:lpstr>
      <vt:lpstr>Jaki jest związek Państwa z polityką?</vt:lpstr>
      <vt:lpstr>Co to jest Państwo i po co nam jest potrzebne?</vt:lpstr>
      <vt:lpstr>Co to jest Państwo i po co nam jest potrzebne?</vt:lpstr>
      <vt:lpstr>Co to jest Państwo i po co nam jest potrzebne?</vt:lpstr>
      <vt:lpstr>Cechy polityki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Gospodarka i Administracja Publiczna</dc:title>
  <dc:creator>Katarzyna Baran</dc:creator>
  <cp:lastModifiedBy>Katarzyna Baran</cp:lastModifiedBy>
  <cp:revision>3</cp:revision>
  <dcterms:created xsi:type="dcterms:W3CDTF">2023-02-26T11:51:17Z</dcterms:created>
  <dcterms:modified xsi:type="dcterms:W3CDTF">2023-03-02T14:28:55Z</dcterms:modified>
</cp:coreProperties>
</file>