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25"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2" r:id="rId48"/>
    <p:sldId id="303" r:id="rId49"/>
    <p:sldId id="304" r:id="rId50"/>
    <p:sldId id="301"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6" autoAdjust="0"/>
    <p:restoredTop sz="94660"/>
  </p:normalViewPr>
  <p:slideViewPr>
    <p:cSldViewPr snapToGrid="0">
      <p:cViewPr varScale="1">
        <p:scale>
          <a:sx n="83" d="100"/>
          <a:sy n="83" d="100"/>
        </p:scale>
        <p:origin x="55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BC79DC-AE33-4C1D-BA49-7E79A3B21808}" type="datetimeFigureOut">
              <a:rPr lang="pl-PL" smtClean="0"/>
              <a:t>12.10.2025</a:t>
            </a:fld>
            <a:endParaRPr lang="pl-P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761902-5748-4AD5-9EC7-E56D21E380AD}" type="slidenum">
              <a:rPr lang="pl-PL" smtClean="0"/>
              <a:t>‹#›</a:t>
            </a:fld>
            <a:endParaRPr lang="pl-PL"/>
          </a:p>
        </p:txBody>
      </p:sp>
    </p:spTree>
    <p:extLst>
      <p:ext uri="{BB962C8B-B14F-4D97-AF65-F5344CB8AC3E}">
        <p14:creationId xmlns:p14="http://schemas.microsoft.com/office/powerpoint/2010/main" val="986727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10"/>
          </p:nvPr>
        </p:nvSpPr>
        <p:spPr/>
        <p:txBody>
          <a:bodyPr/>
          <a:lstStyle/>
          <a:p>
            <a:fld id="{03761902-5748-4AD5-9EC7-E56D21E380AD}" type="slidenum">
              <a:rPr lang="pl-PL" smtClean="0"/>
              <a:t>1</a:t>
            </a:fld>
            <a:endParaRPr lang="pl-PL"/>
          </a:p>
        </p:txBody>
      </p:sp>
    </p:spTree>
    <p:extLst>
      <p:ext uri="{BB962C8B-B14F-4D97-AF65-F5344CB8AC3E}">
        <p14:creationId xmlns:p14="http://schemas.microsoft.com/office/powerpoint/2010/main" val="90455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l-P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l-PL"/>
          </a:p>
        </p:txBody>
      </p:sp>
      <p:sp>
        <p:nvSpPr>
          <p:cNvPr id="4" name="Date Placeholder 3"/>
          <p:cNvSpPr>
            <a:spLocks noGrp="1"/>
          </p:cNvSpPr>
          <p:nvPr>
            <p:ph type="dt" sz="half" idx="10"/>
          </p:nvPr>
        </p:nvSpPr>
        <p:spPr/>
        <p:txBody>
          <a:bodyPr/>
          <a:lstStyle/>
          <a:p>
            <a:fld id="{B7C847C6-41AD-4B36-8D7C-8FBC9335BA46}"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2721571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B04EEDF7-B60F-47BD-9C77-D960882A33F2}"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3286707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pl-P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F6C2F250-04D9-4B1E-A7E2-D67ABF20BD0C}"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99837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10"/>
          </p:nvPr>
        </p:nvSpPr>
        <p:spPr/>
        <p:txBody>
          <a:bodyPr/>
          <a:lstStyle/>
          <a:p>
            <a:fld id="{45AB1DAC-1C7C-435F-8E68-5F01573EE746}"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2410552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l-P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F79113-4EF5-4029-AF56-1A247CBBB49B}" type="datetime1">
              <a:rPr lang="pl-PL" smtClean="0"/>
              <a:t>12.10.2025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3000634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Date Placeholder 4"/>
          <p:cNvSpPr>
            <a:spLocks noGrp="1"/>
          </p:cNvSpPr>
          <p:nvPr>
            <p:ph type="dt" sz="half" idx="10"/>
          </p:nvPr>
        </p:nvSpPr>
        <p:spPr/>
        <p:txBody>
          <a:bodyPr/>
          <a:lstStyle/>
          <a:p>
            <a:fld id="{FBC6C9DA-A3EB-48D6-8078-08A4D35CF9C2}"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3535841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pl-P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Date Placeholder 6"/>
          <p:cNvSpPr>
            <a:spLocks noGrp="1"/>
          </p:cNvSpPr>
          <p:nvPr>
            <p:ph type="dt" sz="half" idx="10"/>
          </p:nvPr>
        </p:nvSpPr>
        <p:spPr/>
        <p:txBody>
          <a:bodyPr/>
          <a:lstStyle/>
          <a:p>
            <a:fld id="{862C751C-4369-4586-A470-3249EDAEEA34}" type="datetime1">
              <a:rPr lang="pl-PL" smtClean="0"/>
              <a:t>12.10.2025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675598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pl-PL"/>
          </a:p>
        </p:txBody>
      </p:sp>
      <p:sp>
        <p:nvSpPr>
          <p:cNvPr id="3" name="Date Placeholder 2"/>
          <p:cNvSpPr>
            <a:spLocks noGrp="1"/>
          </p:cNvSpPr>
          <p:nvPr>
            <p:ph type="dt" sz="half" idx="10"/>
          </p:nvPr>
        </p:nvSpPr>
        <p:spPr/>
        <p:txBody>
          <a:bodyPr/>
          <a:lstStyle/>
          <a:p>
            <a:fld id="{CC7AACB6-84D1-4770-AE07-5B51007AE00D}" type="datetime1">
              <a:rPr lang="pl-PL" smtClean="0"/>
              <a:t>12.10.2025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68934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9D0492-5CEF-49B6-8A63-ED3EDE62F981}" type="datetime1">
              <a:rPr lang="pl-PL" smtClean="0"/>
              <a:t>12.10.2025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22140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205081-94CC-41F3-912E-91C4A9DE7F82}"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723538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DDC71C-4C2C-45C5-BAAA-331EC102DD02}" type="datetime1">
              <a:rPr lang="pl-PL" smtClean="0"/>
              <a:t>12.10.2025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C06A98B-5C8A-4782-A4C7-3BCBE89DAC95}" type="slidenum">
              <a:rPr lang="pl-PL" smtClean="0"/>
              <a:t>‹#›</a:t>
            </a:fld>
            <a:endParaRPr lang="pl-PL"/>
          </a:p>
        </p:txBody>
      </p:sp>
    </p:spTree>
    <p:extLst>
      <p:ext uri="{BB962C8B-B14F-4D97-AF65-F5344CB8AC3E}">
        <p14:creationId xmlns:p14="http://schemas.microsoft.com/office/powerpoint/2010/main" val="4229332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l-P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0F863-1853-4E06-B47F-5766732A108D}" type="datetime1">
              <a:rPr lang="pl-PL" smtClean="0"/>
              <a:t>12.10.2025</a:t>
            </a:fld>
            <a:endParaRPr lang="pl-P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6A98B-5C8A-4782-A4C7-3BCBE89DAC95}" type="slidenum">
              <a:rPr lang="pl-PL" smtClean="0"/>
              <a:t>‹#›</a:t>
            </a:fld>
            <a:endParaRPr lang="pl-PL"/>
          </a:p>
        </p:txBody>
      </p:sp>
    </p:spTree>
    <p:extLst>
      <p:ext uri="{BB962C8B-B14F-4D97-AF65-F5344CB8AC3E}">
        <p14:creationId xmlns:p14="http://schemas.microsoft.com/office/powerpoint/2010/main" val="3422305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l-PL" dirty="0"/>
              <a:t>Wycena biznesowa</a:t>
            </a:r>
          </a:p>
        </p:txBody>
      </p:sp>
      <p:sp>
        <p:nvSpPr>
          <p:cNvPr id="4" name="Slide Number Placeholder 3"/>
          <p:cNvSpPr>
            <a:spLocks noGrp="1"/>
          </p:cNvSpPr>
          <p:nvPr>
            <p:ph type="sldNum" sz="quarter" idx="12"/>
          </p:nvPr>
        </p:nvSpPr>
        <p:spPr/>
        <p:txBody>
          <a:bodyPr/>
          <a:lstStyle/>
          <a:p>
            <a:fld id="{AC06A98B-5C8A-4782-A4C7-3BCBE89DAC95}" type="slidenum">
              <a:rPr lang="pl-PL" smtClean="0"/>
              <a:t>1</a:t>
            </a:fld>
            <a:endParaRPr lang="pl-PL"/>
          </a:p>
        </p:txBody>
      </p:sp>
    </p:spTree>
    <p:extLst>
      <p:ext uri="{BB962C8B-B14F-4D97-AF65-F5344CB8AC3E}">
        <p14:creationId xmlns:p14="http://schemas.microsoft.com/office/powerpoint/2010/main" val="808321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47395"/>
          </a:xfrm>
        </p:spPr>
        <p:txBody>
          <a:bodyPr>
            <a:normAutofit/>
          </a:bodyPr>
          <a:lstStyle/>
          <a:p>
            <a:pPr algn="ctr"/>
            <a:r>
              <a:rPr lang="pl-PL" sz="3600" b="1" dirty="0"/>
              <a:t>Wycena akcji metodą aktywów netto</a:t>
            </a:r>
          </a:p>
        </p:txBody>
      </p:sp>
      <p:sp>
        <p:nvSpPr>
          <p:cNvPr id="3" name="Content Placeholder 2"/>
          <p:cNvSpPr>
            <a:spLocks noGrp="1"/>
          </p:cNvSpPr>
          <p:nvPr>
            <p:ph idx="1"/>
          </p:nvPr>
        </p:nvSpPr>
        <p:spPr>
          <a:xfrm>
            <a:off x="286327" y="840509"/>
            <a:ext cx="11665528" cy="5597235"/>
          </a:xfrm>
        </p:spPr>
        <p:txBody>
          <a:bodyPr>
            <a:normAutofit fontScale="92500" lnSpcReduction="10000"/>
          </a:bodyPr>
          <a:lstStyle/>
          <a:p>
            <a:pPr algn="just"/>
            <a:r>
              <a:rPr lang="pl-PL" dirty="0"/>
              <a:t>Stosując tę ​​metodę wyceny, wartość akcji kapitałowych jest równa wartości aktywów trwałych netto podzielonej przez liczbę akcji.</a:t>
            </a:r>
          </a:p>
          <a:p>
            <a:pPr algn="just"/>
            <a:r>
              <a:rPr lang="pl-PL" dirty="0"/>
              <a:t>Aktywa trwałe netto to wartość w sprawozdaniu z sytuacji finansowej rzeczowych aktywów trwałych (po odliczeniu amortyzacji) powiększona o aktywa obrotowe, pomniejszona o wszystkie zobowiązania.</a:t>
            </a:r>
          </a:p>
          <a:p>
            <a:pPr algn="just"/>
            <a:r>
              <a:rPr lang="pl-PL" dirty="0"/>
              <a:t>Wartości niematerialne i prawne (w tym wartość firmy) należy wyłączyć, chyba że mają wartość rynkową (na przykład patenty i prawa autorskie, które mogą zostać sprzedane).</a:t>
            </a:r>
          </a:p>
          <a:p>
            <a:pPr algn="just"/>
            <a:r>
              <a:rPr lang="pl-PL" dirty="0"/>
              <a:t>(a) Wartość firmy, jeśli jest wykazywana w sprawozdaniach finansowych, prawdopodobnie nie zostanie wykazana w prawdziwej wartości na potrzeby wyceny, a wartość firmy powinna być uwzględniona w innej metodzie wyceny (na przykład na podstawie zysków).</a:t>
            </a:r>
          </a:p>
          <a:p>
            <a:pPr algn="just"/>
            <a:r>
              <a:rPr lang="pl-PL" dirty="0"/>
              <a:t>(b) Nakłady na rozwój, jeśli są wykazywane w sprawozdaniach finansowych, również miałyby wartość powiązaną z przyszłymi zyskami, a nie z wartością aktywów rzeczowych spółki.</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10</a:t>
            </a:fld>
            <a:endParaRPr lang="pl-PL"/>
          </a:p>
        </p:txBody>
      </p:sp>
    </p:spTree>
    <p:extLst>
      <p:ext uri="{BB962C8B-B14F-4D97-AF65-F5344CB8AC3E}">
        <p14:creationId xmlns:p14="http://schemas.microsoft.com/office/powerpoint/2010/main" val="2114663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089" y="118983"/>
            <a:ext cx="10515600" cy="348100"/>
          </a:xfrm>
        </p:spPr>
        <p:txBody>
          <a:bodyPr>
            <a:normAutofit fontScale="90000"/>
          </a:bodyPr>
          <a:lstStyle/>
          <a:p>
            <a:pPr algn="ctr"/>
            <a:r>
              <a:rPr lang="pl-PL" sz="4000" b="1" dirty="0"/>
              <a:t>Przykład: wycena akcji metodą aktywów netto</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17077524"/>
              </p:ext>
            </p:extLst>
          </p:nvPr>
        </p:nvGraphicFramePr>
        <p:xfrm>
          <a:off x="72563" y="1222924"/>
          <a:ext cx="12046874" cy="4895462"/>
        </p:xfrm>
        <a:graphic>
          <a:graphicData uri="http://schemas.openxmlformats.org/drawingml/2006/table">
            <a:tbl>
              <a:tblPr>
                <a:tableStyleId>{5C22544A-7EE6-4342-B048-85BDC9FD1C3A}</a:tableStyleId>
              </a:tblPr>
              <a:tblGrid>
                <a:gridCol w="3170229">
                  <a:extLst>
                    <a:ext uri="{9D8B030D-6E8A-4147-A177-3AD203B41FA5}">
                      <a16:colId xmlns:a16="http://schemas.microsoft.com/office/drawing/2014/main" val="20000"/>
                    </a:ext>
                  </a:extLst>
                </a:gridCol>
                <a:gridCol w="1383373">
                  <a:extLst>
                    <a:ext uri="{9D8B030D-6E8A-4147-A177-3AD203B41FA5}">
                      <a16:colId xmlns:a16="http://schemas.microsoft.com/office/drawing/2014/main" val="20001"/>
                    </a:ext>
                  </a:extLst>
                </a:gridCol>
                <a:gridCol w="455165">
                  <a:extLst>
                    <a:ext uri="{9D8B030D-6E8A-4147-A177-3AD203B41FA5}">
                      <a16:colId xmlns:a16="http://schemas.microsoft.com/office/drawing/2014/main" val="20002"/>
                    </a:ext>
                  </a:extLst>
                </a:gridCol>
                <a:gridCol w="5654734">
                  <a:extLst>
                    <a:ext uri="{9D8B030D-6E8A-4147-A177-3AD203B41FA5}">
                      <a16:colId xmlns:a16="http://schemas.microsoft.com/office/drawing/2014/main" val="20003"/>
                    </a:ext>
                  </a:extLst>
                </a:gridCol>
                <a:gridCol w="1383373">
                  <a:extLst>
                    <a:ext uri="{9D8B030D-6E8A-4147-A177-3AD203B41FA5}">
                      <a16:colId xmlns:a16="http://schemas.microsoft.com/office/drawing/2014/main" val="20004"/>
                    </a:ext>
                  </a:extLst>
                </a:gridCol>
              </a:tblGrid>
              <a:tr h="320040">
                <a:tc>
                  <a:txBody>
                    <a:bodyPr/>
                    <a:lstStyle/>
                    <a:p>
                      <a:pPr algn="l" fontAlgn="b"/>
                      <a:r>
                        <a:rPr lang="pl-PL" sz="2400" b="1" u="none" strike="noStrike" dirty="0">
                          <a:effectLst/>
                        </a:rPr>
                        <a:t>Aktywa trwałe</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Kapitał własny i zobowiązania</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320040">
                <a:tc>
                  <a:txBody>
                    <a:bodyPr/>
                    <a:lstStyle/>
                    <a:p>
                      <a:pPr algn="l" fontAlgn="b"/>
                      <a:r>
                        <a:rPr lang="pl-PL" sz="2400" u="none" strike="noStrike" dirty="0">
                          <a:effectLst/>
                        </a:rPr>
                        <a:t>Budynki i ziemia</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160,000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Akcje zwykłe (wartość nominalna $1)</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80,000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320040">
                <a:tc>
                  <a:txBody>
                    <a:bodyPr/>
                    <a:lstStyle/>
                    <a:p>
                      <a:pPr algn="l" fontAlgn="b"/>
                      <a:r>
                        <a:rPr lang="pl-PL" sz="2400" u="none" strike="noStrike" dirty="0">
                          <a:effectLst/>
                        </a:rPr>
                        <a:t>Maszyny i urządzenia</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80,000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b="0" i="0" u="none" strike="noStrike" dirty="0">
                          <a:solidFill>
                            <a:srgbClr val="000000"/>
                          </a:solidFill>
                          <a:effectLst/>
                          <a:latin typeface="Calibri" panose="020F0502020204030204" pitchFamily="34" charset="0"/>
                        </a:rPr>
                        <a:t>Kapitały rezerwowe</a:t>
                      </a:r>
                    </a:p>
                  </a:txBody>
                  <a:tcPr marL="7620" marR="7620" marT="7620" marB="0" anchor="b"/>
                </a:tc>
                <a:tc>
                  <a:txBody>
                    <a:bodyPr/>
                    <a:lstStyle/>
                    <a:p>
                      <a:pPr algn="ctr" fontAlgn="b"/>
                      <a:r>
                        <a:rPr lang="pl-PL" sz="2400" u="none" strike="noStrike">
                          <a:effectLst/>
                        </a:rPr>
                        <a:t>140,000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320040">
                <a:tc>
                  <a:txBody>
                    <a:bodyPr/>
                    <a:lstStyle/>
                    <a:p>
                      <a:pPr algn="l" fontAlgn="b"/>
                      <a:r>
                        <a:rPr lang="pl-PL" sz="2400" b="0" i="0" u="none" strike="noStrike" dirty="0">
                          <a:solidFill>
                            <a:srgbClr val="000000"/>
                          </a:solidFill>
                          <a:effectLst/>
                          <a:latin typeface="Calibri" panose="020F0502020204030204" pitchFamily="34" charset="0"/>
                        </a:rPr>
                        <a:t>Samochody</a:t>
                      </a:r>
                    </a:p>
                  </a:txBody>
                  <a:tcPr marL="7620" marR="7620" marT="7620" marB="0" anchor="b"/>
                </a:tc>
                <a:tc>
                  <a:txBody>
                    <a:bodyPr/>
                    <a:lstStyle/>
                    <a:p>
                      <a:pPr algn="ctr" fontAlgn="b"/>
                      <a:r>
                        <a:rPr lang="pl-PL" sz="2400" u="none" strike="noStrike" dirty="0">
                          <a:effectLst/>
                        </a:rPr>
                        <a:t>20,000</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pl-PL" sz="2400" b="1" i="0" u="none" strike="noStrike" dirty="0">
                          <a:solidFill>
                            <a:srgbClr val="000000"/>
                          </a:solidFill>
                          <a:effectLst/>
                          <a:latin typeface="Calibri" panose="020F0502020204030204" pitchFamily="34" charset="0"/>
                        </a:rPr>
                        <a:t>Zobowiązania długookresowe</a:t>
                      </a:r>
                    </a:p>
                  </a:txBody>
                  <a:tcPr marL="7620" marR="7620" marT="7620" marB="0" anchor="b"/>
                </a:tc>
                <a:tc>
                  <a:txBody>
                    <a:bodyPr/>
                    <a:lstStyle/>
                    <a:p>
                      <a:pPr algn="ctr" fontAlgn="b"/>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422522">
                <a:tc>
                  <a:txBody>
                    <a:bodyPr/>
                    <a:lstStyle/>
                    <a:p>
                      <a:pPr algn="l" fontAlgn="b"/>
                      <a:r>
                        <a:rPr lang="pl-PL" sz="2400" u="none" strike="noStrike">
                          <a:effectLst/>
                        </a:rPr>
                        <a:t>Goodwill</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20,000 </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Obligacje o kuponie 12%</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4"/>
                  </a:ext>
                </a:extLst>
              </a:tr>
              <a:tr h="320040">
                <a:tc>
                  <a:txBody>
                    <a:bodyPr/>
                    <a:lstStyle/>
                    <a:p>
                      <a:pPr algn="l" fontAlgn="b"/>
                      <a:r>
                        <a:rPr lang="pl-PL" sz="2400" b="1" u="none" strike="noStrike" dirty="0">
                          <a:effectLst/>
                        </a:rPr>
                        <a:t>Aktywa bieżące</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Zobowiązania podatkowe</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5"/>
                  </a:ext>
                </a:extLst>
              </a:tr>
              <a:tr h="320040">
                <a:tc>
                  <a:txBody>
                    <a:bodyPr/>
                    <a:lstStyle/>
                    <a:p>
                      <a:pPr algn="l" fontAlgn="b"/>
                      <a:r>
                        <a:rPr lang="pl-PL" sz="2400" u="none" strike="noStrike" dirty="0">
                          <a:effectLst/>
                        </a:rPr>
                        <a:t>Zapasy</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dirty="0">
                          <a:effectLst/>
                        </a:rPr>
                        <a:t>80,000</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Akcje </a:t>
                      </a:r>
                      <a:r>
                        <a:rPr lang="pl-PL" sz="2400" u="none" strike="noStrike" dirty="0" err="1">
                          <a:effectLst/>
                        </a:rPr>
                        <a:t>uprzyw</a:t>
                      </a:r>
                      <a:r>
                        <a:rPr lang="pl-PL" sz="2400" u="none" strike="noStrike" dirty="0">
                          <a:effectLst/>
                        </a:rPr>
                        <a:t>. </a:t>
                      </a:r>
                      <a:r>
                        <a:rPr lang="pl-PL" sz="2400" u="none" strike="noStrike" dirty="0" err="1">
                          <a:effectLst/>
                        </a:rPr>
                        <a:t>Podl</a:t>
                      </a:r>
                      <a:r>
                        <a:rPr lang="pl-PL" sz="2400" u="none" strike="noStrike" dirty="0">
                          <a:effectLst/>
                        </a:rPr>
                        <a:t>. wykupowi o wart. nom.</a:t>
                      </a:r>
                      <a:r>
                        <a:rPr lang="en-US" sz="2400" u="none" strike="noStrike" dirty="0">
                          <a:effectLst/>
                        </a:rPr>
                        <a:t> $1</a:t>
                      </a:r>
                      <a:r>
                        <a:rPr lang="pl-PL" sz="2400" u="none" strike="noStrike" dirty="0">
                          <a:effectLst/>
                        </a:rPr>
                        <a:t>, dywidenda 4.9%</a:t>
                      </a:r>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50,000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6"/>
                  </a:ext>
                </a:extLst>
              </a:tr>
              <a:tr h="320040">
                <a:tc>
                  <a:txBody>
                    <a:bodyPr/>
                    <a:lstStyle/>
                    <a:p>
                      <a:pPr algn="l" fontAlgn="b"/>
                      <a:r>
                        <a:rPr lang="pl-PL" sz="2400" u="none" strike="noStrike" dirty="0">
                          <a:effectLst/>
                        </a:rPr>
                        <a:t>Należności</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60,000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b="1" u="none" strike="noStrike" dirty="0">
                          <a:effectLst/>
                        </a:rPr>
                        <a:t>Zobowiązania krótkookresowe</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7"/>
                  </a:ext>
                </a:extLst>
              </a:tr>
              <a:tr h="320040">
                <a:tc>
                  <a:txBody>
                    <a:bodyPr/>
                    <a:lstStyle/>
                    <a:p>
                      <a:pPr algn="l" fontAlgn="b"/>
                      <a:r>
                        <a:rPr lang="pl-PL" sz="2400" u="none" strike="noStrike" dirty="0">
                          <a:effectLst/>
                        </a:rPr>
                        <a:t>Inwestycje </a:t>
                      </a:r>
                      <a:r>
                        <a:rPr lang="pl-PL" sz="2400" u="none" strike="noStrike" dirty="0" err="1">
                          <a:effectLst/>
                        </a:rPr>
                        <a:t>krótkookr</a:t>
                      </a:r>
                      <a:r>
                        <a:rPr lang="pl-PL" sz="2400" u="none" strike="noStrike" dirty="0">
                          <a:effectLst/>
                        </a:rPr>
                        <a:t>.</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15,000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Zobowiązania handlowe</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8"/>
                  </a:ext>
                </a:extLst>
              </a:tr>
              <a:tr h="320040">
                <a:tc>
                  <a:txBody>
                    <a:bodyPr/>
                    <a:lstStyle/>
                    <a:p>
                      <a:pPr algn="l" fontAlgn="b"/>
                      <a:r>
                        <a:rPr lang="pl-PL" sz="2400" u="none" strike="noStrike" dirty="0">
                          <a:effectLst/>
                        </a:rPr>
                        <a:t>Gotówka</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5,000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b="0" i="0" u="none" strike="noStrike" dirty="0">
                          <a:solidFill>
                            <a:srgbClr val="000000"/>
                          </a:solidFill>
                          <a:effectLst/>
                          <a:latin typeface="Calibri" panose="020F0502020204030204" pitchFamily="34" charset="0"/>
                        </a:rPr>
                        <a:t>Krótkookresowe zobowiązania podatkowe</a:t>
                      </a:r>
                    </a:p>
                  </a:txBody>
                  <a:tcPr marL="7620" marR="7620" marT="7620" marB="0" anchor="b"/>
                </a:tc>
                <a:tc>
                  <a:txBody>
                    <a:bodyPr/>
                    <a:lstStyle/>
                    <a:p>
                      <a:pPr algn="ctr" fontAlgn="b"/>
                      <a:r>
                        <a:rPr lang="pl-PL" sz="2400" u="none" strike="noStrike">
                          <a:effectLst/>
                        </a:rPr>
                        <a:t>20,000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9"/>
                  </a:ext>
                </a:extLst>
              </a:tr>
              <a:tr h="320040">
                <a:tc>
                  <a:txBody>
                    <a:bodyPr/>
                    <a:lstStyle/>
                    <a:p>
                      <a:pPr algn="l" fontAlgn="b"/>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l" fontAlgn="b"/>
                      <a:r>
                        <a:rPr lang="pl-PL" sz="2400" u="none" strike="noStrike" dirty="0">
                          <a:effectLst/>
                        </a:rPr>
                        <a:t>Zadeklarowana dywidenda od akcji zwykłych</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10"/>
                  </a:ext>
                </a:extLst>
              </a:tr>
              <a:tr h="3200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pl-PL" sz="2400" b="1" u="none" strike="noStrike" dirty="0">
                          <a:effectLst/>
                        </a:rPr>
                        <a:t>Aktywa ogółem</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pl-PL" sz="2400" b="1" u="none" strike="noStrike" dirty="0">
                          <a:effectLst/>
                        </a:rPr>
                        <a:t>440,000</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pl-PL" sz="2400" b="1" u="none" strike="noStrike" dirty="0">
                          <a:effectLst/>
                        </a:rPr>
                        <a:t>Kapitał własny i zobowiązania</a:t>
                      </a:r>
                      <a:endParaRPr lang="pl-PL" sz="2400" b="1"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b="1" u="none" strike="noStrike" dirty="0">
                          <a:effectLst/>
                        </a:rPr>
                        <a:t>440,000</a:t>
                      </a:r>
                      <a:endParaRPr lang="pl-PL" sz="24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11"/>
                  </a:ext>
                </a:extLst>
              </a:tr>
            </a:tbl>
          </a:graphicData>
        </a:graphic>
      </p:graphicFrame>
      <p:sp>
        <p:nvSpPr>
          <p:cNvPr id="4" name="Slide Number Placeholder 3"/>
          <p:cNvSpPr>
            <a:spLocks noGrp="1"/>
          </p:cNvSpPr>
          <p:nvPr>
            <p:ph type="sldNum" sz="quarter" idx="12"/>
          </p:nvPr>
        </p:nvSpPr>
        <p:spPr/>
        <p:txBody>
          <a:bodyPr/>
          <a:lstStyle/>
          <a:p>
            <a:fld id="{AC06A98B-5C8A-4782-A4C7-3BCBE89DAC95}" type="slidenum">
              <a:rPr lang="pl-PL" smtClean="0"/>
              <a:t>11</a:t>
            </a:fld>
            <a:endParaRPr lang="pl-PL"/>
          </a:p>
        </p:txBody>
      </p:sp>
      <p:sp>
        <p:nvSpPr>
          <p:cNvPr id="6" name="Rectangle 5"/>
          <p:cNvSpPr/>
          <p:nvPr/>
        </p:nvSpPr>
        <p:spPr>
          <a:xfrm>
            <a:off x="601979" y="586065"/>
            <a:ext cx="10751821" cy="461665"/>
          </a:xfrm>
          <a:prstGeom prst="rect">
            <a:avLst/>
          </a:prstGeom>
        </p:spPr>
        <p:txBody>
          <a:bodyPr wrap="square">
            <a:spAutoFit/>
          </a:bodyPr>
          <a:lstStyle/>
          <a:p>
            <a:r>
              <a:rPr lang="pl-PL" sz="2400" dirty="0">
                <a:solidFill>
                  <a:srgbClr val="000000"/>
                </a:solidFill>
                <a:latin typeface="Arial Unicode MS" panose="020B0604020202020204" pitchFamily="34" charset="-128"/>
              </a:rPr>
              <a:t>Podsumowanie sytuacji finansowej spółki </a:t>
            </a:r>
            <a:r>
              <a:rPr lang="pl-PL" sz="2400" dirty="0" err="1">
                <a:solidFill>
                  <a:srgbClr val="000000"/>
                </a:solidFill>
                <a:latin typeface="Arial Unicode MS" panose="020B0604020202020204" pitchFamily="34" charset="-128"/>
              </a:rPr>
              <a:t>Cactus</a:t>
            </a:r>
            <a:r>
              <a:rPr lang="pl-PL" sz="2400" dirty="0">
                <a:solidFill>
                  <a:srgbClr val="000000"/>
                </a:solidFill>
                <a:latin typeface="Arial Unicode MS" panose="020B0604020202020204" pitchFamily="34" charset="-128"/>
              </a:rPr>
              <a:t> przedstawia się następująco</a:t>
            </a:r>
            <a:endParaRPr lang="pl-PL" sz="2400" dirty="0"/>
          </a:p>
        </p:txBody>
      </p:sp>
      <p:sp>
        <p:nvSpPr>
          <p:cNvPr id="7" name="Rectangle 6"/>
          <p:cNvSpPr/>
          <p:nvPr/>
        </p:nvSpPr>
        <p:spPr>
          <a:xfrm>
            <a:off x="0" y="6189098"/>
            <a:ext cx="10866119" cy="461665"/>
          </a:xfrm>
          <a:prstGeom prst="rect">
            <a:avLst/>
          </a:prstGeom>
        </p:spPr>
        <p:txBody>
          <a:bodyPr wrap="square">
            <a:spAutoFit/>
          </a:bodyPr>
          <a:lstStyle/>
          <a:p>
            <a:r>
              <a:rPr lang="pl-PL" sz="2400" dirty="0">
                <a:solidFill>
                  <a:srgbClr val="000000"/>
                </a:solidFill>
                <a:latin typeface="Arial Unicode MS" panose="020B0604020202020204" pitchFamily="34" charset="-128"/>
              </a:rPr>
              <a:t>Jaka jest wartość zwykłej akcji przy wycenie opartej na aktywach netto?</a:t>
            </a:r>
            <a:endParaRPr lang="pl-PL" sz="2400" dirty="0"/>
          </a:p>
        </p:txBody>
      </p:sp>
    </p:spTree>
    <p:extLst>
      <p:ext uri="{BB962C8B-B14F-4D97-AF65-F5344CB8AC3E}">
        <p14:creationId xmlns:p14="http://schemas.microsoft.com/office/powerpoint/2010/main" val="3147414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 y="304800"/>
            <a:ext cx="11338560" cy="487680"/>
          </a:xfrm>
        </p:spPr>
        <p:txBody>
          <a:bodyPr>
            <a:normAutofit fontScale="90000"/>
          </a:bodyPr>
          <a:lstStyle/>
          <a:p>
            <a:pPr algn="ctr"/>
            <a:r>
              <a:rPr lang="pl-PL" b="1" dirty="0"/>
              <a:t>Przykład: wycena akcji oparta na aktywach netto</a:t>
            </a:r>
          </a:p>
        </p:txBody>
      </p:sp>
      <p:sp>
        <p:nvSpPr>
          <p:cNvPr id="3" name="Content Placeholder 2"/>
          <p:cNvSpPr>
            <a:spLocks noGrp="1"/>
          </p:cNvSpPr>
          <p:nvPr>
            <p:ph idx="1"/>
          </p:nvPr>
        </p:nvSpPr>
        <p:spPr>
          <a:xfrm>
            <a:off x="243840" y="1108364"/>
            <a:ext cx="11506200" cy="5444836"/>
          </a:xfrm>
        </p:spPr>
        <p:txBody>
          <a:bodyPr/>
          <a:lstStyle/>
          <a:p>
            <a:pPr algn="just"/>
            <a:r>
              <a:rPr lang="pl-PL" dirty="0"/>
              <a:t>Jeżeli podane wartości aktywów nie budzą wątpliwości, wycena będzie następująca:</a:t>
            </a:r>
          </a:p>
        </p:txBody>
      </p:sp>
      <p:sp>
        <p:nvSpPr>
          <p:cNvPr id="4" name="Slide Number Placeholder 3"/>
          <p:cNvSpPr>
            <a:spLocks noGrp="1"/>
          </p:cNvSpPr>
          <p:nvPr>
            <p:ph type="sldNum" sz="quarter" idx="12"/>
          </p:nvPr>
        </p:nvSpPr>
        <p:spPr/>
        <p:txBody>
          <a:bodyPr/>
          <a:lstStyle/>
          <a:p>
            <a:fld id="{AC06A98B-5C8A-4782-A4C7-3BCBE89DAC95}" type="slidenum">
              <a:rPr lang="pl-PL" smtClean="0"/>
              <a:t>12</a:t>
            </a:fld>
            <a:endParaRPr lang="pl-PL"/>
          </a:p>
        </p:txBody>
      </p:sp>
      <p:graphicFrame>
        <p:nvGraphicFramePr>
          <p:cNvPr id="5" name="Table 4"/>
          <p:cNvGraphicFramePr>
            <a:graphicFrameLocks noGrp="1"/>
          </p:cNvGraphicFramePr>
          <p:nvPr>
            <p:extLst>
              <p:ext uri="{D42A27DB-BD31-4B8C-83A1-F6EECF244321}">
                <p14:modId xmlns:p14="http://schemas.microsoft.com/office/powerpoint/2010/main" val="2439660149"/>
              </p:ext>
            </p:extLst>
          </p:nvPr>
        </p:nvGraphicFramePr>
        <p:xfrm>
          <a:off x="986213" y="2960573"/>
          <a:ext cx="10021454" cy="2613660"/>
        </p:xfrm>
        <a:graphic>
          <a:graphicData uri="http://schemas.openxmlformats.org/drawingml/2006/table">
            <a:tbl>
              <a:tblPr>
                <a:tableStyleId>{5C22544A-7EE6-4342-B048-85BDC9FD1C3A}</a:tableStyleId>
              </a:tblPr>
              <a:tblGrid>
                <a:gridCol w="7224768">
                  <a:extLst>
                    <a:ext uri="{9D8B030D-6E8A-4147-A177-3AD203B41FA5}">
                      <a16:colId xmlns:a16="http://schemas.microsoft.com/office/drawing/2014/main" val="20000"/>
                    </a:ext>
                  </a:extLst>
                </a:gridCol>
                <a:gridCol w="2796686">
                  <a:extLst>
                    <a:ext uri="{9D8B030D-6E8A-4147-A177-3AD203B41FA5}">
                      <a16:colId xmlns:a16="http://schemas.microsoft.com/office/drawing/2014/main" val="20001"/>
                    </a:ext>
                  </a:extLst>
                </a:gridCol>
              </a:tblGrid>
              <a:tr h="282983">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282983">
                <a:tc>
                  <a:txBody>
                    <a:bodyPr/>
                    <a:lstStyle/>
                    <a:p>
                      <a:pPr algn="l" fontAlgn="b"/>
                      <a:r>
                        <a:rPr lang="pl-PL" sz="2400" u="none" strike="noStrike" dirty="0">
                          <a:effectLst/>
                        </a:rPr>
                        <a:t>Aktywa ogółem</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440,000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282983">
                <a:tc>
                  <a:txBody>
                    <a:bodyPr/>
                    <a:lstStyle/>
                    <a:p>
                      <a:pPr algn="l" fontAlgn="b"/>
                      <a:r>
                        <a:rPr lang="pl-PL" sz="2400" b="0" i="0" u="none" strike="noStrike" dirty="0">
                          <a:solidFill>
                            <a:srgbClr val="000000"/>
                          </a:solidFill>
                          <a:effectLst/>
                          <a:latin typeface="Calibri" panose="020F0502020204030204" pitchFamily="34" charset="0"/>
                        </a:rPr>
                        <a:t>Minus: </a:t>
                      </a:r>
                      <a:r>
                        <a:rPr lang="pl-PL" sz="2400" b="0" i="0" u="none" strike="noStrike" dirty="0" err="1">
                          <a:solidFill>
                            <a:srgbClr val="000000"/>
                          </a:solidFill>
                          <a:effectLst/>
                          <a:latin typeface="Calibri" panose="020F0502020204030204" pitchFamily="34" charset="0"/>
                        </a:rPr>
                        <a:t>Goodwill</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282983">
                <a:tc>
                  <a:txBody>
                    <a:bodyPr/>
                    <a:lstStyle/>
                    <a:p>
                      <a:pPr algn="l" fontAlgn="b"/>
                      <a:r>
                        <a:rPr lang="pl-PL" sz="2400" u="none" strike="noStrike" dirty="0">
                          <a:effectLst/>
                        </a:rPr>
                        <a:t>Minus: Zobowiązania ogółem</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(220,000)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282983">
                <a:tc>
                  <a:txBody>
                    <a:bodyPr/>
                    <a:lstStyle/>
                    <a:p>
                      <a:pPr algn="l" fontAlgn="b"/>
                      <a:r>
                        <a:rPr lang="pl-PL" sz="2400" b="0" i="0" u="none" strike="noStrike" dirty="0">
                          <a:solidFill>
                            <a:srgbClr val="000000"/>
                          </a:solidFill>
                          <a:effectLst/>
                          <a:latin typeface="Calibri" panose="020F0502020204030204" pitchFamily="34" charset="0"/>
                        </a:rPr>
                        <a:t>Wartość aktywów netto dająca wartość kapitału własnego</a:t>
                      </a:r>
                      <a:endParaRPr lang="en-US"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4"/>
                  </a:ext>
                </a:extLst>
              </a:tr>
              <a:tr h="282983">
                <a:tc>
                  <a:txBody>
                    <a:bodyPr/>
                    <a:lstStyle/>
                    <a:p>
                      <a:pPr algn="l" fontAlgn="b"/>
                      <a:r>
                        <a:rPr lang="pl-PL" sz="2400" u="none" strike="noStrike" dirty="0">
                          <a:effectLst/>
                        </a:rPr>
                        <a:t>Liczba akcji zwykłych</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80,000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5"/>
                  </a:ext>
                </a:extLst>
              </a:tr>
              <a:tr h="282983">
                <a:tc>
                  <a:txBody>
                    <a:bodyPr/>
                    <a:lstStyle/>
                    <a:p>
                      <a:pPr algn="l" fontAlgn="b"/>
                      <a:r>
                        <a:rPr lang="pl-PL" sz="2400" b="0" i="0" u="none" strike="noStrike" dirty="0">
                          <a:solidFill>
                            <a:srgbClr val="000000"/>
                          </a:solidFill>
                          <a:effectLst/>
                          <a:latin typeface="Calibri" panose="020F0502020204030204" pitchFamily="34" charset="0"/>
                        </a:rPr>
                        <a:t>Wartość aktywów netto na jedną akcję</a:t>
                      </a:r>
                    </a:p>
                  </a:txBody>
                  <a:tcPr marL="7620" marR="7620" marT="7620" marB="0" anchor="b"/>
                </a:tc>
                <a:tc>
                  <a:txBody>
                    <a:bodyPr/>
                    <a:lstStyle/>
                    <a:p>
                      <a:pPr algn="ctr" fontAlgn="b"/>
                      <a:r>
                        <a:rPr lang="pl-PL" sz="2400" u="none" strike="noStrike" dirty="0">
                          <a:effectLst/>
                        </a:rPr>
                        <a:t>$2.50</a:t>
                      </a:r>
                      <a:endParaRPr lang="pl-PL"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329990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49275"/>
          </a:xfrm>
        </p:spPr>
        <p:txBody>
          <a:bodyPr>
            <a:normAutofit fontScale="90000"/>
          </a:bodyPr>
          <a:lstStyle/>
          <a:p>
            <a:pPr algn="ctr"/>
            <a:r>
              <a:rPr lang="pl-PL" b="1" dirty="0"/>
              <a:t>Wybór podstawy wyceny</a:t>
            </a:r>
          </a:p>
        </p:txBody>
      </p:sp>
      <p:sp>
        <p:nvSpPr>
          <p:cNvPr id="3" name="Content Placeholder 2"/>
          <p:cNvSpPr>
            <a:spLocks noGrp="1"/>
          </p:cNvSpPr>
          <p:nvPr>
            <p:ph idx="1"/>
          </p:nvPr>
        </p:nvSpPr>
        <p:spPr>
          <a:xfrm>
            <a:off x="838200" y="731520"/>
            <a:ext cx="10515600" cy="5624829"/>
          </a:xfrm>
        </p:spPr>
        <p:txBody>
          <a:bodyPr>
            <a:normAutofit fontScale="92500" lnSpcReduction="10000"/>
          </a:bodyPr>
          <a:lstStyle/>
          <a:p>
            <a:pPr algn="just"/>
            <a:r>
              <a:rPr lang="pl-PL" dirty="0"/>
              <a:t>Trudność w metodzie wyceny aktywów polega na ustaleniu wartości aktywów, które należy zastosować. Wartości powinny być realistyczne. </a:t>
            </a:r>
          </a:p>
          <a:p>
            <a:pPr algn="just"/>
            <a:r>
              <a:rPr lang="pl-PL" dirty="0"/>
              <a:t>Wartość przypisana do pojedynczego składnika aktywów może się znacznie różnić w zależności od tego, czy jest on wyceniany na zasadzie kontynuacji działalności, czy na zasadzie podziału.</a:t>
            </a:r>
          </a:p>
          <a:p>
            <a:pPr algn="just"/>
            <a:r>
              <a:rPr lang="pl-PL" dirty="0"/>
              <a:t>Możliwości obejmują:</a:t>
            </a:r>
          </a:p>
          <a:p>
            <a:pPr algn="just"/>
            <a:r>
              <a:rPr lang="pl-PL" dirty="0"/>
              <a:t>Baza kosztu historycznego (wartość księgowa netto) – mało prawdopodobne, aby dała ona realistyczną wartość, ponieważ zależy ona od polityki amortyzacji przedsiębiorstwa.</a:t>
            </a:r>
          </a:p>
          <a:p>
            <a:pPr algn="just"/>
            <a:r>
              <a:rPr lang="pl-PL" dirty="0"/>
              <a:t>Baza </a:t>
            </a:r>
            <a:r>
              <a:rPr lang="pl-PL" dirty="0" err="1"/>
              <a:t>odzyskiwalności</a:t>
            </a:r>
            <a:r>
              <a:rPr lang="pl-PL" dirty="0"/>
              <a:t> – jeśli aktywa mają zostać sprzedane lub przedsiębiorstwo jako całość zostanie podzielone. Nie będzie to miało znaczenia, jeśli udziałowiec mniejszościowy (niekontrolujący) sprzedaje swoje udziały, ponieważ aktywa będą nadal wykorzystywane przez przedsiębiorstwo.</a:t>
            </a:r>
          </a:p>
          <a:p>
            <a:pPr algn="just"/>
            <a:r>
              <a:rPr lang="pl-PL" dirty="0"/>
              <a:t>Bazę odtworzeniowa – jeśli aktywa mają być wykorzystywane na bieżąco.</a:t>
            </a:r>
          </a:p>
        </p:txBody>
      </p:sp>
      <p:sp>
        <p:nvSpPr>
          <p:cNvPr id="4" name="Slide Number Placeholder 3"/>
          <p:cNvSpPr>
            <a:spLocks noGrp="1"/>
          </p:cNvSpPr>
          <p:nvPr>
            <p:ph type="sldNum" sz="quarter" idx="12"/>
          </p:nvPr>
        </p:nvSpPr>
        <p:spPr/>
        <p:txBody>
          <a:bodyPr/>
          <a:lstStyle/>
          <a:p>
            <a:fld id="{AC06A98B-5C8A-4782-A4C7-3BCBE89DAC95}" type="slidenum">
              <a:rPr lang="pl-PL" smtClean="0"/>
              <a:t>13</a:t>
            </a:fld>
            <a:endParaRPr lang="pl-PL"/>
          </a:p>
        </p:txBody>
      </p:sp>
    </p:spTree>
    <p:extLst>
      <p:ext uri="{BB962C8B-B14F-4D97-AF65-F5344CB8AC3E}">
        <p14:creationId xmlns:p14="http://schemas.microsoft.com/office/powerpoint/2010/main" val="3787572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16915"/>
          </a:xfrm>
        </p:spPr>
        <p:txBody>
          <a:bodyPr>
            <a:normAutofit/>
          </a:bodyPr>
          <a:lstStyle/>
          <a:p>
            <a:pPr algn="ctr"/>
            <a:r>
              <a:rPr lang="pl-PL" sz="4000" b="1" dirty="0"/>
              <a:t>Wybór podstawy wyceny</a:t>
            </a:r>
            <a:endParaRPr lang="pl-PL" sz="4000" dirty="0"/>
          </a:p>
        </p:txBody>
      </p:sp>
      <p:sp>
        <p:nvSpPr>
          <p:cNvPr id="3" name="Content Placeholder 2"/>
          <p:cNvSpPr>
            <a:spLocks noGrp="1"/>
          </p:cNvSpPr>
          <p:nvPr>
            <p:ph idx="1"/>
          </p:nvPr>
        </p:nvSpPr>
        <p:spPr>
          <a:xfrm>
            <a:off x="0" y="609600"/>
            <a:ext cx="12192000" cy="6248400"/>
          </a:xfrm>
        </p:spPr>
        <p:txBody>
          <a:bodyPr>
            <a:normAutofit fontScale="77500" lnSpcReduction="20000"/>
          </a:bodyPr>
          <a:lstStyle/>
          <a:p>
            <a:pPr algn="just"/>
            <a:r>
              <a:rPr lang="pl-PL" dirty="0"/>
              <a:t>Poniższa lista powinna dać Ci pewne pojęcie o czynnikach, które należy wziąć pod uwagę.</a:t>
            </a:r>
          </a:p>
          <a:p>
            <a:pPr algn="just"/>
            <a:r>
              <a:rPr lang="pl-PL" dirty="0"/>
              <a:t>(a) Czy aktywa wymagają profesjonalnej wyceny? Jeśli tak, ile to będzie kosztować?</a:t>
            </a:r>
          </a:p>
          <a:p>
            <a:pPr algn="just"/>
            <a:r>
              <a:rPr lang="pl-PL" dirty="0"/>
              <a:t>(b) Czy zobowiązania zostały dokładnie oszacowane, na przykład podatek odroczony? Czy istnieją jakieś zobowiązania warunkowe? Czy w przypadku sprzedaży wystąpią obciążenia podatkowe?</a:t>
            </a:r>
          </a:p>
          <a:p>
            <a:r>
              <a:rPr lang="pl-PL" dirty="0"/>
              <a:t>(c) Jak wyceniono aktywa obrotowe? Czy wszystkie należności są ściągalne? Czy wszystkie zapasy można sprzedać? Czy wszystkie aktywa można fizycznie zlokalizować i doprowadzić do stanu umożliwiającego ich sprzedaż? Może to być trudne w pewnych okolicznościach, gdy aktywa znajdują się za granicą.</a:t>
            </a:r>
            <a:br>
              <a:rPr lang="pl-PL" dirty="0"/>
            </a:br>
            <a:r>
              <a:rPr lang="pl-PL" dirty="0"/>
              <a:t>(d) Czy można dokładnie oszacować ewentualne ukryte zobowiązania? Czy wystąpią odprawy i koszty zamknięcia?</a:t>
            </a:r>
          </a:p>
          <a:p>
            <a:r>
              <a:rPr lang="pl-PL" dirty="0"/>
              <a:t>(e) Czy istnieje dostępny rynek, na którym aktywa mogą zostać sprzedane (po likwidacji)? Jeśli tak, czy wartości bilansowe rzeczywiście odzwierciedlają te wartości po likwidacji?</a:t>
            </a:r>
          </a:p>
          <a:p>
            <a:r>
              <a:rPr lang="pl-PL" dirty="0"/>
              <a:t>(f) Czy aktywa są obciążone wcześniej?</a:t>
            </a:r>
          </a:p>
          <a:p>
            <a:r>
              <a:rPr lang="pl-PL" dirty="0"/>
              <a:t>(g) Czy przedsiębiorstwo stosuje regularną politykę ponownej wyceny i wymiany? Jakie są podstawy wyceny? Zasadniczo wyceny będą tym bardziej przydatne, im lepiej oszacują przyszłe przepływy pieniężne z aktywów.</a:t>
            </a:r>
          </a:p>
          <a:p>
            <a:r>
              <a:rPr lang="pl-PL" dirty="0"/>
              <a:t>(h) Czy istnieją czynniki, które mogą wskazywać, że wycena kontynuacji działalności przedsiębiorstwa jako całości jest znacznie wyższa niż wycena poszczególnych aktywów?</a:t>
            </a:r>
          </a:p>
          <a:p>
            <a:r>
              <a:rPr lang="pl-PL" dirty="0"/>
              <a:t>(i) Jakie udziały są sprzedawane? W przypadku sprzedaży udziałów niekontrolujących, wartość możliwa do uzyskania ma ograniczone znaczenie, ponieważ aktywa nie zostaną sprzedane.</a:t>
            </a:r>
          </a:p>
        </p:txBody>
      </p:sp>
      <p:sp>
        <p:nvSpPr>
          <p:cNvPr id="4" name="Slide Number Placeholder 3"/>
          <p:cNvSpPr>
            <a:spLocks noGrp="1"/>
          </p:cNvSpPr>
          <p:nvPr>
            <p:ph type="sldNum" sz="quarter" idx="12"/>
          </p:nvPr>
        </p:nvSpPr>
        <p:spPr/>
        <p:txBody>
          <a:bodyPr/>
          <a:lstStyle/>
          <a:p>
            <a:fld id="{AC06A98B-5C8A-4782-A4C7-3BCBE89DAC95}" type="slidenum">
              <a:rPr lang="pl-PL" smtClean="0"/>
              <a:t>14</a:t>
            </a:fld>
            <a:endParaRPr lang="pl-PL"/>
          </a:p>
        </p:txBody>
      </p:sp>
    </p:spTree>
    <p:extLst>
      <p:ext uri="{BB962C8B-B14F-4D97-AF65-F5344CB8AC3E}">
        <p14:creationId xmlns:p14="http://schemas.microsoft.com/office/powerpoint/2010/main" val="321742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005"/>
            <a:ext cx="10515600" cy="534035"/>
          </a:xfrm>
        </p:spPr>
        <p:txBody>
          <a:bodyPr>
            <a:normAutofit fontScale="90000"/>
          </a:bodyPr>
          <a:lstStyle/>
          <a:p>
            <a:pPr algn="ctr"/>
            <a:r>
              <a:rPr lang="pl-PL" b="1" dirty="0"/>
              <a:t>Używanie jako podstawy aktywów netto</a:t>
            </a:r>
          </a:p>
        </p:txBody>
      </p:sp>
      <p:sp>
        <p:nvSpPr>
          <p:cNvPr id="3" name="Content Placeholder 2"/>
          <p:cNvSpPr>
            <a:spLocks noGrp="1"/>
          </p:cNvSpPr>
          <p:nvPr>
            <p:ph idx="1"/>
          </p:nvPr>
        </p:nvSpPr>
        <p:spPr>
          <a:xfrm>
            <a:off x="0" y="701040"/>
            <a:ext cx="12192000" cy="6156960"/>
          </a:xfrm>
        </p:spPr>
        <p:txBody>
          <a:bodyPr>
            <a:normAutofit/>
          </a:bodyPr>
          <a:lstStyle/>
          <a:p>
            <a:pPr algn="just"/>
            <a:r>
              <a:rPr lang="pl-PL" dirty="0"/>
              <a:t>Wycena oparta na aktywach netto może być stosowana w następujących okolicznościach.</a:t>
            </a:r>
          </a:p>
          <a:p>
            <a:pPr algn="just"/>
            <a:r>
              <a:rPr lang="pl-PL" dirty="0"/>
              <a:t>(a) Jako miara „zabezpieczenia” wartości akcji. Akcje mogą być wyceniane na podstawie zysków. Wycena ta może być wyższa lub niższa niż wartość aktywów netto na akcję. Jeśli podstawa zysków jest wyższa, wówczas w przypadku likwidacji spółki inwestor nie mógłby oczekiwać otrzymania pełnej wartości swoich akcji po zrealizowaniu aktywów bazowych.</a:t>
            </a:r>
          </a:p>
          <a:p>
            <a:pPr algn="just"/>
            <a:r>
              <a:rPr lang="pl-PL" dirty="0"/>
              <a:t>Zabezpieczenie akcji aktywami stanowi zatem miarę potencjalnej straty, jeśli spółka nie osiągnie oczekiwanych zysków lub nie wypłaci dywidendy. Cenne aktywa materialne mogą być dobrym powodem do przejęcia spółki, zwłaszcza nieruchomości będące własnością prywatną, których wartość można oczekiwać w miarę upływu czasu.</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15</a:t>
            </a:fld>
            <a:endParaRPr lang="pl-PL"/>
          </a:p>
        </p:txBody>
      </p:sp>
    </p:spTree>
    <p:extLst>
      <p:ext uri="{BB962C8B-B14F-4D97-AF65-F5344CB8AC3E}">
        <p14:creationId xmlns:p14="http://schemas.microsoft.com/office/powerpoint/2010/main" val="6276541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005"/>
            <a:ext cx="10515600" cy="534035"/>
          </a:xfrm>
        </p:spPr>
        <p:txBody>
          <a:bodyPr>
            <a:normAutofit fontScale="90000"/>
          </a:bodyPr>
          <a:lstStyle/>
          <a:p>
            <a:pPr algn="ctr"/>
            <a:r>
              <a:rPr lang="pl-PL" b="1" dirty="0"/>
              <a:t>Używanie jako podstawy aktywów netto</a:t>
            </a:r>
            <a:endParaRPr lang="pl-PL" dirty="0"/>
          </a:p>
        </p:txBody>
      </p:sp>
      <p:sp>
        <p:nvSpPr>
          <p:cNvPr id="3" name="Content Placeholder 2"/>
          <p:cNvSpPr>
            <a:spLocks noGrp="1"/>
          </p:cNvSpPr>
          <p:nvPr>
            <p:ph idx="1"/>
          </p:nvPr>
        </p:nvSpPr>
        <p:spPr>
          <a:xfrm>
            <a:off x="0" y="701040"/>
            <a:ext cx="12192000" cy="6156960"/>
          </a:xfrm>
        </p:spPr>
        <p:txBody>
          <a:bodyPr>
            <a:normAutofit/>
          </a:bodyPr>
          <a:lstStyle/>
          <a:p>
            <a:pPr algn="just"/>
            <a:r>
              <a:rPr lang="pl-PL" dirty="0"/>
              <a:t>(b) Jako miara porównawcza w planie fuzji</a:t>
            </a:r>
          </a:p>
          <a:p>
            <a:pPr algn="just"/>
            <a:r>
              <a:rPr lang="pl-PL" dirty="0"/>
              <a:t>Fuzja to zasadniczo połączenie dwóch lub więcej spółek, z których żadna nie uzyskuje kontroli nad inną.</a:t>
            </a:r>
          </a:p>
          <a:p>
            <a:pPr algn="just"/>
            <a:r>
              <a:rPr lang="pl-PL" dirty="0"/>
              <a:t>Jeżeli firma B ma wysokie zabezpieczenie w postaci aktywów, akcjonariusze spółki B mogą uznać, że wartość ich akcji powinna to odzwierciedlać. </a:t>
            </a:r>
          </a:p>
          <a:p>
            <a:pPr algn="just"/>
            <a:r>
              <a:rPr lang="pl-PL" dirty="0"/>
              <a:t>Można zatem uzgodnić, że do wartości akcji spółki B należy dodać pewną kwotę, aby uwzględnić tę różnicę w zabezpieczeniu w postaci aktywów.</a:t>
            </a:r>
          </a:p>
        </p:txBody>
      </p:sp>
      <p:sp>
        <p:nvSpPr>
          <p:cNvPr id="4" name="Slide Number Placeholder 3"/>
          <p:cNvSpPr>
            <a:spLocks noGrp="1"/>
          </p:cNvSpPr>
          <p:nvPr>
            <p:ph type="sldNum" sz="quarter" idx="12"/>
          </p:nvPr>
        </p:nvSpPr>
        <p:spPr/>
        <p:txBody>
          <a:bodyPr/>
          <a:lstStyle/>
          <a:p>
            <a:fld id="{AC06A98B-5C8A-4782-A4C7-3BCBE89DAC95}" type="slidenum">
              <a:rPr lang="pl-PL" smtClean="0"/>
              <a:t>16</a:t>
            </a:fld>
            <a:endParaRPr lang="pl-PL"/>
          </a:p>
        </p:txBody>
      </p:sp>
    </p:spTree>
    <p:extLst>
      <p:ext uri="{BB962C8B-B14F-4D97-AF65-F5344CB8AC3E}">
        <p14:creationId xmlns:p14="http://schemas.microsoft.com/office/powerpoint/2010/main" val="3641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2113F-B191-CA68-0A5A-DD387A178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AAFA13-4889-8850-68C5-3E93B36BA564}"/>
              </a:ext>
            </a:extLst>
          </p:cNvPr>
          <p:cNvSpPr>
            <a:spLocks noGrp="1"/>
          </p:cNvSpPr>
          <p:nvPr>
            <p:ph type="title"/>
          </p:nvPr>
        </p:nvSpPr>
        <p:spPr>
          <a:xfrm>
            <a:off x="838200" y="167005"/>
            <a:ext cx="10515600" cy="534035"/>
          </a:xfrm>
        </p:spPr>
        <p:txBody>
          <a:bodyPr>
            <a:normAutofit fontScale="90000"/>
          </a:bodyPr>
          <a:lstStyle/>
          <a:p>
            <a:pPr algn="ctr"/>
            <a:r>
              <a:rPr lang="pl-PL" b="1" dirty="0"/>
              <a:t>Używanie jako podstawy aktywów netto</a:t>
            </a:r>
            <a:endParaRPr lang="pl-PL" dirty="0"/>
          </a:p>
        </p:txBody>
      </p:sp>
      <p:sp>
        <p:nvSpPr>
          <p:cNvPr id="3" name="Content Placeholder 2">
            <a:extLst>
              <a:ext uri="{FF2B5EF4-FFF2-40B4-BE49-F238E27FC236}">
                <a16:creationId xmlns:a16="http://schemas.microsoft.com/office/drawing/2014/main" id="{067FEABE-FA14-3F58-E899-D995C8506C23}"/>
              </a:ext>
            </a:extLst>
          </p:cNvPr>
          <p:cNvSpPr>
            <a:spLocks noGrp="1"/>
          </p:cNvSpPr>
          <p:nvPr>
            <p:ph idx="1"/>
          </p:nvPr>
        </p:nvSpPr>
        <p:spPr>
          <a:xfrm>
            <a:off x="0" y="701040"/>
            <a:ext cx="12192000" cy="6156960"/>
          </a:xfrm>
        </p:spPr>
        <p:txBody>
          <a:bodyPr>
            <a:normAutofit/>
          </a:bodyPr>
          <a:lstStyle/>
          <a:p>
            <a:pPr algn="just"/>
            <a:r>
              <a:rPr lang="pl-PL" dirty="0"/>
              <a:t>(c) Jako „wartość minimalną” przedsiębiorstwa wystawionego na sprzedaż – akcjonariusze będą niechętni do sprzedaży po cenie niższej niż wartość aktywów netto (NAV). </a:t>
            </a:r>
          </a:p>
          <a:p>
            <a:pPr algn="just"/>
            <a:r>
              <a:rPr lang="pl-PL" dirty="0"/>
              <a:t>Jeśli jednak sprzedaż jest niezbędna dla celów przepływów pieniężnych lub dostosowania do strategii korporacyjnej, nawet wartość aktywów może nie zostać zrealizowana.</a:t>
            </a:r>
          </a:p>
          <a:p>
            <a:pPr algn="just"/>
            <a:r>
              <a:rPr lang="pl-PL" dirty="0"/>
              <a:t>Z tych powodów zawsze zaleca się obliczenie aktywów netto na akcję.</a:t>
            </a:r>
            <a:endParaRPr lang="en-US" dirty="0"/>
          </a:p>
        </p:txBody>
      </p:sp>
      <p:sp>
        <p:nvSpPr>
          <p:cNvPr id="4" name="Slide Number Placeholder 3">
            <a:extLst>
              <a:ext uri="{FF2B5EF4-FFF2-40B4-BE49-F238E27FC236}">
                <a16:creationId xmlns:a16="http://schemas.microsoft.com/office/drawing/2014/main" id="{194D8A26-FE6C-BBE6-29E1-5D534406EE08}"/>
              </a:ext>
            </a:extLst>
          </p:cNvPr>
          <p:cNvSpPr>
            <a:spLocks noGrp="1"/>
          </p:cNvSpPr>
          <p:nvPr>
            <p:ph type="sldNum" sz="quarter" idx="12"/>
          </p:nvPr>
        </p:nvSpPr>
        <p:spPr/>
        <p:txBody>
          <a:bodyPr/>
          <a:lstStyle/>
          <a:p>
            <a:fld id="{AC06A98B-5C8A-4782-A4C7-3BCBE89DAC95}" type="slidenum">
              <a:rPr lang="pl-PL" smtClean="0"/>
              <a:t>17</a:t>
            </a:fld>
            <a:endParaRPr lang="pl-PL"/>
          </a:p>
        </p:txBody>
      </p:sp>
    </p:spTree>
    <p:extLst>
      <p:ext uri="{BB962C8B-B14F-4D97-AF65-F5344CB8AC3E}">
        <p14:creationId xmlns:p14="http://schemas.microsoft.com/office/powerpoint/2010/main" val="54314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880" y="0"/>
            <a:ext cx="10515600" cy="625475"/>
          </a:xfrm>
        </p:spPr>
        <p:txBody>
          <a:bodyPr>
            <a:noAutofit/>
          </a:bodyPr>
          <a:lstStyle/>
          <a:p>
            <a:pPr algn="ctr"/>
            <a:r>
              <a:rPr lang="pl-PL" sz="3600" b="1" dirty="0"/>
              <a:t>Podstawy wyceny oparte na dochodach</a:t>
            </a:r>
          </a:p>
        </p:txBody>
      </p:sp>
      <p:sp>
        <p:nvSpPr>
          <p:cNvPr id="3" name="Content Placeholder 2"/>
          <p:cNvSpPr>
            <a:spLocks noGrp="1"/>
          </p:cNvSpPr>
          <p:nvPr>
            <p:ph idx="1"/>
          </p:nvPr>
        </p:nvSpPr>
        <p:spPr>
          <a:xfrm>
            <a:off x="838200" y="762000"/>
            <a:ext cx="10515600" cy="5714999"/>
          </a:xfrm>
        </p:spPr>
        <p:txBody>
          <a:bodyPr/>
          <a:lstStyle/>
          <a:p>
            <a:pPr algn="just"/>
            <a:r>
              <a:rPr lang="pl-PL" dirty="0"/>
              <a:t>Wskaźniki P/E mogą być wykorzystywane do wyceny akcji kapitałowych, gdy wyceniany jest duży pakiet akcji lub całe przedsiębiorstwo.</a:t>
            </a:r>
          </a:p>
          <a:p>
            <a:pPr algn="just"/>
            <a:r>
              <a:rPr lang="pl-PL" dirty="0"/>
              <a:t>Metoda ta może być problematyczna, gdy wskaźniki P/E spółek notowanych na giełdzie są wykorzystywane do wyceny spółek nienotowanych na giełdzie.</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18</a:t>
            </a:fld>
            <a:endParaRPr lang="pl-PL"/>
          </a:p>
        </p:txBody>
      </p:sp>
    </p:spTree>
    <p:extLst>
      <p:ext uri="{BB962C8B-B14F-4D97-AF65-F5344CB8AC3E}">
        <p14:creationId xmlns:p14="http://schemas.microsoft.com/office/powerpoint/2010/main" val="1428723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2155"/>
          </a:xfrm>
        </p:spPr>
        <p:txBody>
          <a:bodyPr>
            <a:normAutofit/>
          </a:bodyPr>
          <a:lstStyle/>
          <a:p>
            <a:pPr algn="ctr"/>
            <a:r>
              <a:rPr lang="pl-PL" sz="3600" b="1" dirty="0"/>
              <a:t>Metoda wyceny P/E (zysk)</a:t>
            </a:r>
          </a:p>
        </p:txBody>
      </p:sp>
      <p:sp>
        <p:nvSpPr>
          <p:cNvPr id="3" name="Content Placeholder 2"/>
          <p:cNvSpPr>
            <a:spLocks noGrp="1"/>
          </p:cNvSpPr>
          <p:nvPr>
            <p:ph idx="1"/>
          </p:nvPr>
        </p:nvSpPr>
        <p:spPr>
          <a:xfrm>
            <a:off x="365760" y="853441"/>
            <a:ext cx="11597640" cy="5685472"/>
          </a:xfrm>
        </p:spPr>
        <p:txBody>
          <a:bodyPr/>
          <a:lstStyle/>
          <a:p>
            <a:pPr algn="just"/>
            <a:r>
              <a:rPr lang="pl-PL" dirty="0"/>
              <a:t>Wycena akcji oparta na wskaźniku P/E może być wykorzystana do wyceny kontrolnego udziału w akcjach spółki, gdzie właściciel może decydować o polityce dywidendy i retencji. Wskaźnik P/E odnosi zysk na akcję do wartości akcji.</a:t>
            </a:r>
          </a:p>
          <a:p>
            <a:pPr marL="0" indent="0" algn="just">
              <a:buNone/>
            </a:pPr>
            <a:endParaRPr lang="pl-PL" dirty="0"/>
          </a:p>
          <a:p>
            <a:pPr marL="0" indent="0" algn="ctr">
              <a:buNone/>
            </a:pPr>
            <a:r>
              <a:rPr lang="pl-PL" b="1" dirty="0"/>
              <a:t>zysk na jedną akcję (EPS) = Zysk / strata przypadająca na zwykłych akcjonariuszy</a:t>
            </a:r>
          </a:p>
          <a:p>
            <a:pPr marL="0" indent="0" algn="just">
              <a:buNone/>
            </a:pPr>
            <a:r>
              <a:rPr lang="pl-PL" dirty="0"/>
              <a:t>UWAGA: nie wolno dzielić zysku przez średnią ważoną liczbę zwykłych akcji</a:t>
            </a:r>
          </a:p>
          <a:p>
            <a:pPr algn="just"/>
            <a:endParaRPr lang="pl-PL" dirty="0"/>
          </a:p>
          <a:p>
            <a:pPr marL="0" indent="0" algn="just">
              <a:buNone/>
            </a:pPr>
            <a:r>
              <a:rPr lang="pl-PL" dirty="0"/>
              <a:t>P/E = Wartość rynkowa akcji zwykłej / EPS</a:t>
            </a:r>
          </a:p>
          <a:p>
            <a:pPr marL="0" indent="0" algn="just">
              <a:buNone/>
            </a:pPr>
            <a:br>
              <a:rPr lang="pl-PL" dirty="0"/>
            </a:br>
            <a:r>
              <a:rPr lang="pl-PL" dirty="0"/>
              <a:t>wartość rynkowa jednej akcji = EPS × wskaźnik P/E</a:t>
            </a:r>
          </a:p>
        </p:txBody>
      </p:sp>
      <p:sp>
        <p:nvSpPr>
          <p:cNvPr id="4" name="Slide Number Placeholder 3"/>
          <p:cNvSpPr>
            <a:spLocks noGrp="1"/>
          </p:cNvSpPr>
          <p:nvPr>
            <p:ph type="sldNum" sz="quarter" idx="12"/>
          </p:nvPr>
        </p:nvSpPr>
        <p:spPr/>
        <p:txBody>
          <a:bodyPr/>
          <a:lstStyle/>
          <a:p>
            <a:fld id="{AC06A98B-5C8A-4782-A4C7-3BCBE89DAC95}" type="slidenum">
              <a:rPr lang="pl-PL" smtClean="0"/>
              <a:t>19</a:t>
            </a:fld>
            <a:endParaRPr lang="pl-PL"/>
          </a:p>
        </p:txBody>
      </p:sp>
    </p:spTree>
    <p:extLst>
      <p:ext uri="{BB962C8B-B14F-4D97-AF65-F5344CB8AC3E}">
        <p14:creationId xmlns:p14="http://schemas.microsoft.com/office/powerpoint/2010/main" val="3901650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525"/>
            <a:ext cx="10515600" cy="503555"/>
          </a:xfrm>
        </p:spPr>
        <p:txBody>
          <a:bodyPr>
            <a:normAutofit fontScale="90000"/>
          </a:bodyPr>
          <a:lstStyle/>
          <a:p>
            <a:pPr algn="ctr"/>
            <a:r>
              <a:rPr lang="pl-PL" sz="4000" b="1" dirty="0"/>
              <a:t>Istota i cel wyceny przedsiębiorstw</a:t>
            </a:r>
          </a:p>
        </p:txBody>
      </p:sp>
      <p:sp>
        <p:nvSpPr>
          <p:cNvPr id="3" name="Content Placeholder 2"/>
          <p:cNvSpPr>
            <a:spLocks noGrp="1"/>
          </p:cNvSpPr>
          <p:nvPr>
            <p:ph idx="1"/>
          </p:nvPr>
        </p:nvSpPr>
        <p:spPr>
          <a:xfrm>
            <a:off x="838200" y="883920"/>
            <a:ext cx="10515600" cy="5472430"/>
          </a:xfrm>
        </p:spPr>
        <p:txBody>
          <a:bodyPr/>
          <a:lstStyle/>
          <a:p>
            <a:pPr algn="just"/>
            <a:r>
              <a:rPr lang="pl-PL" dirty="0"/>
              <a:t>Istnieje wiele różnych sposobów wyceny przedsiębiorstwa lub akcji spółki nienotowanej na giełdzie.</a:t>
            </a:r>
          </a:p>
          <a:p>
            <a:pPr algn="just"/>
            <a:r>
              <a:rPr lang="pl-PL" dirty="0"/>
              <a:t>Warto zastosować kilka metod wyceny i porównać uzyskane w ich wyniku wartości.</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a:t>
            </a:fld>
            <a:endParaRPr lang="pl-PL"/>
          </a:p>
        </p:txBody>
      </p:sp>
    </p:spTree>
    <p:extLst>
      <p:ext uri="{BB962C8B-B14F-4D97-AF65-F5344CB8AC3E}">
        <p14:creationId xmlns:p14="http://schemas.microsoft.com/office/powerpoint/2010/main" val="41779655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2155"/>
          </a:xfrm>
        </p:spPr>
        <p:txBody>
          <a:bodyPr/>
          <a:lstStyle/>
          <a:p>
            <a:pPr algn="ctr"/>
            <a:r>
              <a:rPr lang="pl-PL" b="1" dirty="0"/>
              <a:t>Metoda wyceny P/E (zysk)</a:t>
            </a:r>
            <a:endParaRPr lang="pl-PL" dirty="0"/>
          </a:p>
        </p:txBody>
      </p:sp>
      <p:sp>
        <p:nvSpPr>
          <p:cNvPr id="3" name="Content Placeholder 2"/>
          <p:cNvSpPr>
            <a:spLocks noGrp="1"/>
          </p:cNvSpPr>
          <p:nvPr>
            <p:ph idx="1"/>
          </p:nvPr>
        </p:nvSpPr>
        <p:spPr>
          <a:xfrm>
            <a:off x="365760" y="853441"/>
            <a:ext cx="11597640" cy="5685472"/>
          </a:xfrm>
        </p:spPr>
        <p:txBody>
          <a:bodyPr>
            <a:normAutofit/>
          </a:bodyPr>
          <a:lstStyle/>
          <a:p>
            <a:pPr algn="just"/>
            <a:r>
              <a:rPr lang="pl-PL" dirty="0"/>
              <a:t>Wskaźnik P/E pozwala na wycenę akcji na podstawie zysków poprzez ustalenie odpowiedniego wskaźnika P/E i pomnożenie go przez zysk na akcję (EPS) wycenianych akcji.</a:t>
            </a:r>
          </a:p>
          <a:p>
            <a:pPr algn="just"/>
            <a:endParaRPr lang="pl-PL" dirty="0"/>
          </a:p>
          <a:p>
            <a:r>
              <a:rPr lang="pl-PL" b="1" dirty="0"/>
              <a:t>Wycena rynkowa lub kapitalizacja =</a:t>
            </a:r>
            <a:endParaRPr lang="pl-PL" dirty="0"/>
          </a:p>
          <a:p>
            <a:r>
              <a:rPr lang="pl-PL" dirty="0"/>
              <a:t>(dla pojedynczych akcji) wskaźnik P/E × zysk na akcję, lub</a:t>
            </a:r>
          </a:p>
          <a:p>
            <a:r>
              <a:rPr lang="pl-PL" dirty="0"/>
              <a:t>(dla całego kapitału własnego firmy) wskaźnik P/E × całkowite </a:t>
            </a:r>
            <a:r>
              <a:rPr lang="pl-PL" dirty="0" err="1"/>
              <a:t>zyskis</a:t>
            </a:r>
            <a:endParaRPr lang="pl-PL" dirty="0"/>
          </a:p>
          <a:p>
            <a:pPr marL="0" indent="0" algn="just">
              <a:buNone/>
            </a:pPr>
            <a:endParaRPr lang="pl-PL" dirty="0"/>
          </a:p>
          <a:p>
            <a:pPr algn="just"/>
            <a:r>
              <a:rPr lang="pl-PL" dirty="0"/>
              <a:t>Zysk na akcję (EPS) może być historycznym zyskiem na akcję (EPS) lub potencjalnym przyszłym zyskiem na akcję (EPS). Przy danej wartości EPS, wyższy wskaźnik P/E będzie skutkował wyższą ceną.</a:t>
            </a:r>
          </a:p>
          <a:p>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20</a:t>
            </a:fld>
            <a:endParaRPr lang="pl-PL"/>
          </a:p>
        </p:txBody>
      </p:sp>
    </p:spTree>
    <p:extLst>
      <p:ext uri="{BB962C8B-B14F-4D97-AF65-F5344CB8AC3E}">
        <p14:creationId xmlns:p14="http://schemas.microsoft.com/office/powerpoint/2010/main" val="36172900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40715"/>
          </a:xfrm>
        </p:spPr>
        <p:txBody>
          <a:bodyPr>
            <a:normAutofit fontScale="90000"/>
          </a:bodyPr>
          <a:lstStyle/>
          <a:p>
            <a:pPr algn="ctr"/>
            <a:r>
              <a:rPr lang="pl-PL" b="1" dirty="0"/>
              <a:t>Istotność wysokiego wskaźnika </a:t>
            </a:r>
            <a:r>
              <a:rPr lang="en-US" b="1" dirty="0"/>
              <a:t>P/E </a:t>
            </a:r>
            <a:endParaRPr lang="pl-PL" b="1" dirty="0"/>
          </a:p>
        </p:txBody>
      </p:sp>
      <p:sp>
        <p:nvSpPr>
          <p:cNvPr id="3" name="Content Placeholder 2"/>
          <p:cNvSpPr>
            <a:spLocks noGrp="1"/>
          </p:cNvSpPr>
          <p:nvPr>
            <p:ph idx="1"/>
          </p:nvPr>
        </p:nvSpPr>
        <p:spPr>
          <a:xfrm>
            <a:off x="0" y="822960"/>
            <a:ext cx="12192000" cy="6385560"/>
          </a:xfrm>
        </p:spPr>
        <p:txBody>
          <a:bodyPr>
            <a:normAutofit/>
          </a:bodyPr>
          <a:lstStyle/>
          <a:p>
            <a:r>
              <a:rPr lang="pl-PL" dirty="0"/>
              <a:t>Wysoki wskaźnik P/E może wskazywać na:</a:t>
            </a:r>
          </a:p>
          <a:p>
            <a:r>
              <a:rPr lang="pl-PL" dirty="0"/>
              <a:t>(a) Oczekiwania szybkiego wzrostu zysku na akcję (EPS)</a:t>
            </a:r>
          </a:p>
          <a:p>
            <a:r>
              <a:rPr lang="pl-PL" dirty="0"/>
              <a:t>Za przyszłe perspektywy zysku płaci się wysoką cenę. </a:t>
            </a:r>
          </a:p>
          <a:p>
            <a:r>
              <a:rPr lang="pl-PL" dirty="0"/>
              <a:t>Wiele małych, ale odnoszących sukcesy i szybko rozwijających się firm notowanych na giełdzie ma wysoki wskaźnik P/E. </a:t>
            </a:r>
          </a:p>
          <a:p>
            <a:r>
              <a:rPr lang="pl-PL" dirty="0"/>
              <a:t>Niektóre akcje (na przykład akcje niektórych firm programistycznych w latach 2010–2019) osiągnęły wysokie wyceny, zanim w ogóle wygenerowały jakiekolwiek zyski, ze względu na oczekiwane przyszłe zyski.</a:t>
            </a:r>
          </a:p>
          <a:p>
            <a:r>
              <a:rPr lang="pl-PL" dirty="0"/>
              <a:t>(b) Bezpieczeństwo zysków</a:t>
            </a:r>
          </a:p>
          <a:p>
            <a:r>
              <a:rPr lang="pl-PL" dirty="0"/>
              <a:t>Ugruntowana spółka o niskim ryzyku byłaby wyceniana na podstawie wyższego wskaźnika P/E niż podobna spółka, której zyski są obarczone większą niepewnością.</a:t>
            </a:r>
          </a:p>
          <a:p>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21</a:t>
            </a:fld>
            <a:endParaRPr lang="pl-PL"/>
          </a:p>
        </p:txBody>
      </p:sp>
    </p:spTree>
    <p:extLst>
      <p:ext uri="{BB962C8B-B14F-4D97-AF65-F5344CB8AC3E}">
        <p14:creationId xmlns:p14="http://schemas.microsoft.com/office/powerpoint/2010/main" val="1063847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40715"/>
          </a:xfrm>
        </p:spPr>
        <p:txBody>
          <a:bodyPr>
            <a:normAutofit fontScale="90000"/>
          </a:bodyPr>
          <a:lstStyle/>
          <a:p>
            <a:pPr algn="ctr"/>
            <a:r>
              <a:rPr lang="pl-PL" b="1" dirty="0"/>
              <a:t>Istotność wysokiego wskaźnika </a:t>
            </a:r>
            <a:r>
              <a:rPr lang="en-US" b="1" dirty="0"/>
              <a:t>P/E </a:t>
            </a:r>
            <a:endParaRPr lang="pl-PL" dirty="0"/>
          </a:p>
        </p:txBody>
      </p:sp>
      <p:sp>
        <p:nvSpPr>
          <p:cNvPr id="3" name="Content Placeholder 2"/>
          <p:cNvSpPr>
            <a:spLocks noGrp="1"/>
          </p:cNvSpPr>
          <p:nvPr>
            <p:ph idx="1"/>
          </p:nvPr>
        </p:nvSpPr>
        <p:spPr>
          <a:xfrm>
            <a:off x="0" y="1021080"/>
            <a:ext cx="12192000" cy="5836920"/>
          </a:xfrm>
        </p:spPr>
        <p:txBody>
          <a:bodyPr>
            <a:normAutofit/>
          </a:bodyPr>
          <a:lstStyle/>
          <a:p>
            <a:r>
              <a:rPr lang="pl-PL" dirty="0"/>
              <a:t>Wysoki wskaźnik P/E może wskazywać na:</a:t>
            </a:r>
          </a:p>
          <a:p>
            <a:endParaRPr lang="pl-PL" dirty="0"/>
          </a:p>
          <a:p>
            <a:r>
              <a:rPr lang="pl-PL" dirty="0"/>
              <a:t>(c) Status</a:t>
            </a:r>
          </a:p>
          <a:p>
            <a:r>
              <a:rPr lang="pl-PL" dirty="0"/>
              <a:t>Jeśli spółka notowana na giełdzie (kupujący) złożyła ofertę przejęcia akcji spółki nienotowanej na giełdzie (spółki przejmowanej), zazwyczaj spodziewa się, że jej akcje będą wyceniane na wyższym wskaźniku P/E niż akcje spółki przejmowanej. </a:t>
            </a:r>
          </a:p>
          <a:p>
            <a:r>
              <a:rPr lang="pl-PL" dirty="0"/>
              <a:t>Wynika to z faktu, że spółka notowana na giełdzie powinna być spółką o niższym ryzyku; dodatkowo istnieje zaleta posiadania akcji notowanych na giełdzie: akcje te można łatwo sprzedać. </a:t>
            </a:r>
          </a:p>
          <a:p>
            <a:r>
              <a:rPr lang="pl-PL" dirty="0"/>
              <a:t>Wskaźnik P/E akcji spółki nienotowanej na giełdzie może być mniejszy o około 50% do 60% wskaźnika P/E podobnej spółki publicznej notowanej na giełdzie.</a:t>
            </a:r>
          </a:p>
          <a:p>
            <a:endParaRPr lang="pl-PL" dirty="0"/>
          </a:p>
          <a:p>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22</a:t>
            </a:fld>
            <a:endParaRPr lang="pl-PL"/>
          </a:p>
        </p:txBody>
      </p:sp>
    </p:spTree>
    <p:extLst>
      <p:ext uri="{BB962C8B-B14F-4D97-AF65-F5344CB8AC3E}">
        <p14:creationId xmlns:p14="http://schemas.microsoft.com/office/powerpoint/2010/main" val="1447525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25475"/>
          </a:xfrm>
        </p:spPr>
        <p:txBody>
          <a:bodyPr>
            <a:normAutofit fontScale="90000"/>
          </a:bodyPr>
          <a:lstStyle/>
          <a:p>
            <a:pPr algn="ctr"/>
            <a:r>
              <a:rPr lang="pl-PL" b="1" dirty="0"/>
              <a:t>Problemy z używaniem wskaźnika P/E</a:t>
            </a:r>
          </a:p>
        </p:txBody>
      </p:sp>
      <p:sp>
        <p:nvSpPr>
          <p:cNvPr id="3" name="Content Placeholder 2"/>
          <p:cNvSpPr>
            <a:spLocks noGrp="1"/>
          </p:cNvSpPr>
          <p:nvPr>
            <p:ph idx="1"/>
          </p:nvPr>
        </p:nvSpPr>
        <p:spPr>
          <a:xfrm>
            <a:off x="838200" y="914400"/>
            <a:ext cx="10515600" cy="5669280"/>
          </a:xfrm>
        </p:spPr>
        <p:txBody>
          <a:bodyPr>
            <a:normAutofit fontScale="92500" lnSpcReduction="10000"/>
          </a:bodyPr>
          <a:lstStyle/>
          <a:p>
            <a:pPr algn="just"/>
            <a:r>
              <a:rPr lang="pl-PL" dirty="0"/>
              <a:t>Wykorzystanie wskaźników P/E spółek notowanych na giełdzie do wyceny spółek nienotowanych na giełdzie może być problematyczne.</a:t>
            </a:r>
          </a:p>
          <a:p>
            <a:pPr algn="just"/>
            <a:r>
              <a:rPr lang="pl-PL" dirty="0"/>
              <a:t>Wynika to z faktu, że wskaźnik P/E należy oszacować, kierując się wskaźnikami P/E podobnych spółek notowanych na giełdzie.</a:t>
            </a:r>
          </a:p>
          <a:p>
            <a:pPr algn="just"/>
            <a:r>
              <a:rPr lang="pl-PL" dirty="0"/>
              <a:t>Znalezienie spółki notowanej na giełdzie o podobnym zakresie działalności może być trudne. Spółki notowane na giełdzie są często zdywersyfikowane.</a:t>
            </a:r>
          </a:p>
          <a:p>
            <a:pPr algn="just"/>
            <a:r>
              <a:rPr lang="pl-PL" dirty="0"/>
              <a:t>Wskaźnik P/E z jednego roku może nie być dobrą podstawą, jeśli zyski są zmienne lub cena akcji spółki notowanej na giełdzie znajduje się na nienormalnym poziomie, na przykład z powodu oczekiwania na przejęcie.</a:t>
            </a:r>
          </a:p>
          <a:p>
            <a:pPr algn="just"/>
            <a:r>
              <a:rPr lang="pl-PL" dirty="0"/>
              <a:t>Jeśli wykorzystany zostanie trend wskaźnika P/E, dane historyczne zostaną wykorzystane do wyceny przyszłych wyników spółki nienotowanej na giełdzie.</a:t>
            </a:r>
          </a:p>
          <a:p>
            <a:pPr algn="just"/>
            <a:r>
              <a:rPr lang="pl-PL" dirty="0"/>
              <a:t>Spółka notowana na giełdzie może mieć inną strukturę kapitałową niż spółka nienotowana na giełdzie.</a:t>
            </a:r>
          </a:p>
        </p:txBody>
      </p:sp>
      <p:sp>
        <p:nvSpPr>
          <p:cNvPr id="4" name="Slide Number Placeholder 3"/>
          <p:cNvSpPr>
            <a:spLocks noGrp="1"/>
          </p:cNvSpPr>
          <p:nvPr>
            <p:ph type="sldNum" sz="quarter" idx="12"/>
          </p:nvPr>
        </p:nvSpPr>
        <p:spPr/>
        <p:txBody>
          <a:bodyPr/>
          <a:lstStyle/>
          <a:p>
            <a:fld id="{AC06A98B-5C8A-4782-A4C7-3BCBE89DAC95}" type="slidenum">
              <a:rPr lang="pl-PL" smtClean="0"/>
              <a:t>23</a:t>
            </a:fld>
            <a:endParaRPr lang="pl-PL"/>
          </a:p>
        </p:txBody>
      </p:sp>
    </p:spTree>
    <p:extLst>
      <p:ext uri="{BB962C8B-B14F-4D97-AF65-F5344CB8AC3E}">
        <p14:creationId xmlns:p14="http://schemas.microsoft.com/office/powerpoint/2010/main" val="3663911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51765"/>
            <a:ext cx="10515600" cy="396875"/>
          </a:xfrm>
        </p:spPr>
        <p:txBody>
          <a:bodyPr>
            <a:normAutofit fontScale="90000"/>
          </a:bodyPr>
          <a:lstStyle/>
          <a:p>
            <a:pPr algn="ctr"/>
            <a:r>
              <a:rPr lang="pl-PL" b="1" dirty="0"/>
              <a:t>Wskazówki dla wyceny opartej na P/E</a:t>
            </a:r>
          </a:p>
        </p:txBody>
      </p:sp>
      <p:sp>
        <p:nvSpPr>
          <p:cNvPr id="3" name="Content Placeholder 2"/>
          <p:cNvSpPr>
            <a:spLocks noGrp="1"/>
          </p:cNvSpPr>
          <p:nvPr>
            <p:ph idx="1"/>
          </p:nvPr>
        </p:nvSpPr>
        <p:spPr>
          <a:xfrm>
            <a:off x="434109" y="777240"/>
            <a:ext cx="11157527" cy="5579110"/>
          </a:xfrm>
        </p:spPr>
        <p:txBody>
          <a:bodyPr>
            <a:normAutofit lnSpcReduction="10000"/>
          </a:bodyPr>
          <a:lstStyle/>
          <a:p>
            <a:pPr algn="just"/>
            <a:r>
              <a:rPr lang="pl-PL" dirty="0"/>
              <a:t>Gdy spółka rozważa przejęcie spółki nienotowanej na giełdzie, ostateczna cena ofertowa zostanie ustalona w drodze negocjacji, ale poniżej podano listę czynników wpływających na wybór wskaźnika P/E przez wyceniającego.</a:t>
            </a:r>
          </a:p>
          <a:p>
            <a:pPr algn="just"/>
            <a:r>
              <a:rPr lang="pl-PL" dirty="0"/>
              <a:t>(a) Ogólna sytuacja ekonomiczna i finansowa.</a:t>
            </a:r>
          </a:p>
          <a:p>
            <a:pPr algn="just"/>
            <a:r>
              <a:rPr lang="pl-PL" dirty="0"/>
              <a:t>(b) Rodzaj branży i jej perspektywy. Zastosowanie obecnych wskaźników P/E może dać nierealistycznie niską wycenę, jeśli wskaźniki te są naruszone przez brak zaufania w całej branży.</a:t>
            </a:r>
          </a:p>
          <a:p>
            <a:pPr algn="just"/>
            <a:r>
              <a:rPr lang="pl-PL" dirty="0"/>
              <a:t>(c) Wielkość przedsiębiorstwa i jego status w branży. Jeśli zyski spółki nienotowanej na giełdzie rosną z roku na rok, prawdopodobnie mogłaby ona ubiegać się o samodzielne notowanie, dlatego przy wycenie jej akcji należy zastosować wyższy wskaźnik P/E.</a:t>
            </a:r>
          </a:p>
          <a:p>
            <a:pPr algn="just"/>
            <a:r>
              <a:rPr lang="pl-PL" dirty="0"/>
              <a:t>(d) Zbywalność. Rynek akcji, które nie są notowane na giełdzie, jest zawsze ograniczony, dlatego wymagana jest wyższa rentowność.</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24</a:t>
            </a:fld>
            <a:endParaRPr lang="pl-PL"/>
          </a:p>
        </p:txBody>
      </p:sp>
    </p:spTree>
    <p:extLst>
      <p:ext uri="{BB962C8B-B14F-4D97-AF65-F5344CB8AC3E}">
        <p14:creationId xmlns:p14="http://schemas.microsoft.com/office/powerpoint/2010/main" val="2041023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51765"/>
            <a:ext cx="10515600" cy="396875"/>
          </a:xfrm>
        </p:spPr>
        <p:txBody>
          <a:bodyPr>
            <a:normAutofit fontScale="90000"/>
          </a:bodyPr>
          <a:lstStyle/>
          <a:p>
            <a:pPr algn="ctr"/>
            <a:r>
              <a:rPr lang="pl-PL" b="1" dirty="0"/>
              <a:t>Wskazówki dla wyceny opartej na P/E, ciąg dalszy</a:t>
            </a:r>
            <a:endParaRPr lang="pl-PL" dirty="0"/>
          </a:p>
        </p:txBody>
      </p:sp>
      <p:sp>
        <p:nvSpPr>
          <p:cNvPr id="3" name="Content Placeholder 2"/>
          <p:cNvSpPr>
            <a:spLocks noGrp="1"/>
          </p:cNvSpPr>
          <p:nvPr>
            <p:ph idx="1"/>
          </p:nvPr>
        </p:nvSpPr>
        <p:spPr>
          <a:xfrm>
            <a:off x="0" y="807720"/>
            <a:ext cx="12192000" cy="6050280"/>
          </a:xfrm>
        </p:spPr>
        <p:txBody>
          <a:bodyPr>
            <a:normAutofit fontScale="85000" lnSpcReduction="10000"/>
          </a:bodyPr>
          <a:lstStyle/>
          <a:p>
            <a:pPr algn="just"/>
            <a:r>
              <a:rPr lang="pl-PL" dirty="0"/>
              <a:t>(e) Zróżnicowanie akcjonariatu i sytuacja finansowa głównych akcjonariuszy.</a:t>
            </a:r>
          </a:p>
          <a:p>
            <a:pPr algn="just"/>
            <a:r>
              <a:rPr lang="pl-PL" dirty="0"/>
              <a:t>(f) Wiarygodność szacunków zysków i historii zysków. Wykorzystanie zysków i wskaźników P/E w czasie może zapewnić bardziej wiarygodną wycenę, zwłaszcza jeśli porówna się je z poziomami branżowymi w tym czasie.</a:t>
            </a:r>
          </a:p>
          <a:p>
            <a:pPr algn="just"/>
            <a:r>
              <a:rPr lang="pl-PL" dirty="0"/>
              <a:t>(g) Zabezpieczenie aktywów i płynność.</a:t>
            </a:r>
          </a:p>
          <a:p>
            <a:pPr algn="just"/>
            <a:r>
              <a:rPr lang="pl-PL" dirty="0"/>
              <a:t>(h) Charakter aktywów, na przykład czy niektóre aktywa trwałe mają wysoce wyspecjalizowany charakter i w związku z tym mają jedynie niewielką wartość po rozbiciu.</a:t>
            </a:r>
          </a:p>
          <a:p>
            <a:pPr algn="just"/>
            <a:r>
              <a:rPr lang="pl-PL" dirty="0"/>
              <a:t>(i) Dźwignia finansowa. Stosunkowo wysoki wskaźnik dźwigni finansowej zazwyczaj oznacza większe ryzyko finansowe dla akcjonariuszy zwykłych i wymaga wyższej stopy zwrotu z kapitału własnego.</a:t>
            </a:r>
          </a:p>
          <a:p>
            <a:pPr algn="just"/>
            <a:r>
              <a:rPr lang="pl-PL" dirty="0"/>
              <a:t>(j) Stopień, w jakim działalność jest zależna od umiejętności technicznych jednej lub kilku osób.</a:t>
            </a:r>
          </a:p>
          <a:p>
            <a:pPr algn="just"/>
            <a:r>
              <a:rPr lang="pl-PL" dirty="0"/>
              <a:t>(k) Oferent może być zmuszony zachować szczególną ostrożność przy wycenie spółki nienotowanej na giełdzie, stosując wskaźnik P/E „podobnej” spółki notowanej na giełdzie. Podmiot składający ofertę powinien uzyskać uzasadnione dowody na to, że notowana spółka rzeczywiście charakteryzuje się takimi samymi cechami ryzyka i wzrostu oraz że stosuje podobną politykę w ważnych obszarach, takich jak wynagrodzenia dyrektorów.</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25</a:t>
            </a:fld>
            <a:endParaRPr lang="pl-PL"/>
          </a:p>
        </p:txBody>
      </p:sp>
    </p:spTree>
    <p:extLst>
      <p:ext uri="{BB962C8B-B14F-4D97-AF65-F5344CB8AC3E}">
        <p14:creationId xmlns:p14="http://schemas.microsoft.com/office/powerpoint/2010/main" val="3725354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720" y="13335"/>
            <a:ext cx="10515600" cy="686435"/>
          </a:xfrm>
        </p:spPr>
        <p:txBody>
          <a:bodyPr>
            <a:normAutofit/>
          </a:bodyPr>
          <a:lstStyle/>
          <a:p>
            <a:pPr algn="ctr"/>
            <a:r>
              <a:rPr lang="pl-PL" sz="3600" b="1" dirty="0"/>
              <a:t>Wykorzystanie wskaźnika P/E oferenta</a:t>
            </a:r>
          </a:p>
        </p:txBody>
      </p:sp>
      <p:sp>
        <p:nvSpPr>
          <p:cNvPr id="3" name="Content Placeholder 2"/>
          <p:cNvSpPr>
            <a:spLocks noGrp="1"/>
          </p:cNvSpPr>
          <p:nvPr>
            <p:ph idx="1"/>
          </p:nvPr>
        </p:nvSpPr>
        <p:spPr>
          <a:xfrm>
            <a:off x="807720" y="1066800"/>
            <a:ext cx="10515600" cy="4922520"/>
          </a:xfrm>
        </p:spPr>
        <p:txBody>
          <a:bodyPr/>
          <a:lstStyle/>
          <a:p>
            <a:pPr algn="just"/>
            <a:r>
              <a:rPr lang="pl-PL" dirty="0"/>
              <a:t>Firma składająca ofertę może czasami wykorzystać swój wyższy wskaźnik P/E do wyceny firmy przejmowanej.</a:t>
            </a:r>
          </a:p>
          <a:p>
            <a:pPr algn="just"/>
            <a:r>
              <a:rPr lang="pl-PL" dirty="0"/>
              <a:t>Zakłada to, że oferent może poprawić działalność firmy przejmowanej, co może być niebezpiecznym założeniem.</a:t>
            </a:r>
          </a:p>
          <a:p>
            <a:pPr algn="just"/>
            <a:r>
              <a:rPr lang="pl-PL" dirty="0"/>
              <a:t>Lepiej byłoby zastosować skorygowany wskaźnik P/E dla branży lub inną metodę.</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26</a:t>
            </a:fld>
            <a:endParaRPr lang="pl-PL"/>
          </a:p>
        </p:txBody>
      </p:sp>
    </p:spTree>
    <p:extLst>
      <p:ext uri="{BB962C8B-B14F-4D97-AF65-F5344CB8AC3E}">
        <p14:creationId xmlns:p14="http://schemas.microsoft.com/office/powerpoint/2010/main" val="13049250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945515"/>
          </a:xfrm>
        </p:spPr>
        <p:txBody>
          <a:bodyPr>
            <a:normAutofit/>
          </a:bodyPr>
          <a:lstStyle/>
          <a:p>
            <a:pPr algn="ctr"/>
            <a:r>
              <a:rPr lang="pl-PL" sz="3600" b="1" dirty="0"/>
              <a:t>Wykorzystanie prognozowanych zarobków</a:t>
            </a:r>
          </a:p>
        </p:txBody>
      </p:sp>
      <p:sp>
        <p:nvSpPr>
          <p:cNvPr id="3" name="Content Placeholder 2"/>
          <p:cNvSpPr>
            <a:spLocks noGrp="1"/>
          </p:cNvSpPr>
          <p:nvPr>
            <p:ph idx="1"/>
          </p:nvPr>
        </p:nvSpPr>
        <p:spPr>
          <a:xfrm>
            <a:off x="838200" y="945514"/>
            <a:ext cx="10515600" cy="5410835"/>
          </a:xfrm>
        </p:spPr>
        <p:txBody>
          <a:bodyPr/>
          <a:lstStyle/>
          <a:p>
            <a:pPr algn="just"/>
            <a:r>
              <a:rPr lang="pl-PL" dirty="0"/>
              <a:t>Prognozy wzrostu zysków należy stosować wyłącznie wtedy, gdy:</a:t>
            </a:r>
          </a:p>
          <a:p>
            <a:pPr algn="just"/>
            <a:r>
              <a:rPr lang="pl-PL" dirty="0"/>
              <a:t>(a) Istnieją uzasadnione przesłanki, by sądzić, że wzrost zysków zostanie osiągnięty.</a:t>
            </a:r>
          </a:p>
          <a:p>
            <a:pPr algn="just"/>
            <a:r>
              <a:rPr lang="pl-PL" dirty="0"/>
              <a:t>(b) Można dokonać rozsądnego oszacowania wzrostu.</a:t>
            </a:r>
          </a:p>
          <a:p>
            <a:pPr algn="just"/>
            <a:r>
              <a:rPr lang="pl-PL" dirty="0"/>
              <a:t>(c) Prognozy przedstawione przez dyrektorów spółki przejmowanej są sporządzane w dobrej wierze, w oparciu o rozsądne założenia i uczciwe zasady rachunkowości.</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27</a:t>
            </a:fld>
            <a:endParaRPr lang="pl-PL"/>
          </a:p>
        </p:txBody>
      </p:sp>
    </p:spTree>
    <p:extLst>
      <p:ext uri="{BB962C8B-B14F-4D97-AF65-F5344CB8AC3E}">
        <p14:creationId xmlns:p14="http://schemas.microsoft.com/office/powerpoint/2010/main" val="133968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93115"/>
          </a:xfrm>
        </p:spPr>
        <p:txBody>
          <a:bodyPr/>
          <a:lstStyle/>
          <a:p>
            <a:pPr algn="ctr"/>
            <a:r>
              <a:rPr lang="pl-PL" dirty="0"/>
              <a:t>Przykład wyceny</a:t>
            </a:r>
          </a:p>
        </p:txBody>
      </p:sp>
      <p:sp>
        <p:nvSpPr>
          <p:cNvPr id="3" name="Content Placeholder 2"/>
          <p:cNvSpPr>
            <a:spLocks noGrp="1"/>
          </p:cNvSpPr>
          <p:nvPr>
            <p:ph idx="1"/>
          </p:nvPr>
        </p:nvSpPr>
        <p:spPr>
          <a:xfrm>
            <a:off x="106680" y="838200"/>
            <a:ext cx="12085320" cy="5883275"/>
          </a:xfrm>
        </p:spPr>
        <p:txBody>
          <a:bodyPr>
            <a:normAutofit/>
          </a:bodyPr>
          <a:lstStyle/>
          <a:p>
            <a:pPr algn="just"/>
            <a:r>
              <a:rPr lang="pl-PL" dirty="0" err="1"/>
              <a:t>Flycatcher</a:t>
            </a:r>
            <a:r>
              <a:rPr lang="pl-PL" dirty="0"/>
              <a:t> chce złożyć ofertę przejęcia akcji nienotowanej na giełdzie spółki </a:t>
            </a:r>
            <a:r>
              <a:rPr lang="pl-PL" dirty="0" err="1"/>
              <a:t>Mayfly</a:t>
            </a:r>
            <a:r>
              <a:rPr lang="pl-PL" dirty="0"/>
              <a:t>. Zyski </a:t>
            </a:r>
            <a:r>
              <a:rPr lang="pl-PL" dirty="0" err="1"/>
              <a:t>Mayfly</a:t>
            </a:r>
            <a:r>
              <a:rPr lang="pl-PL" dirty="0"/>
              <a:t> w ciągu ostatnich pięciu lat przedstawiały się następująco.</a:t>
            </a:r>
          </a:p>
          <a:p>
            <a:pPr algn="just"/>
            <a:endParaRPr lang="pl-PL" dirty="0"/>
          </a:p>
          <a:p>
            <a:pPr algn="just"/>
            <a:endParaRPr lang="pl-PL" dirty="0"/>
          </a:p>
          <a:p>
            <a:pPr algn="just"/>
            <a:endParaRPr lang="pl-PL" dirty="0"/>
          </a:p>
          <a:p>
            <a:pPr algn="just"/>
            <a:endParaRPr lang="pl-PL" dirty="0"/>
          </a:p>
          <a:p>
            <a:pPr algn="just"/>
            <a:r>
              <a:rPr lang="pl-PL" dirty="0"/>
              <a:t>Średni wskaźnik P/E spółek giełdowych w branży, w której działa </a:t>
            </a:r>
            <a:r>
              <a:rPr lang="pl-PL" dirty="0" err="1"/>
              <a:t>Mayfly</a:t>
            </a:r>
            <a:r>
              <a:rPr lang="pl-PL" dirty="0"/>
              <a:t>, wynosi 10. Spółki giełdowe, które pod wieloma względami przypominają </a:t>
            </a:r>
            <a:r>
              <a:rPr lang="pl-PL" dirty="0" err="1"/>
              <a:t>Mayfly</a:t>
            </a:r>
            <a:r>
              <a:rPr lang="pl-PL" dirty="0"/>
              <a:t>, to:</a:t>
            </a:r>
          </a:p>
          <a:p>
            <a:pPr algn="just"/>
            <a:r>
              <a:rPr lang="pl-PL" dirty="0"/>
              <a:t>(a) </a:t>
            </a:r>
            <a:r>
              <a:rPr lang="pl-PL" dirty="0" err="1"/>
              <a:t>Bumblebee</a:t>
            </a:r>
            <a:r>
              <a:rPr lang="pl-PL" dirty="0"/>
              <a:t>, której wskaźnik P/E wynosi 15, ale jest to spółka o bardzo dobrych perspektywach wzrostu</a:t>
            </a:r>
          </a:p>
          <a:p>
            <a:pPr algn="just"/>
            <a:r>
              <a:rPr lang="pl-PL" dirty="0"/>
              <a:t>(b) </a:t>
            </a:r>
            <a:r>
              <a:rPr lang="pl-PL" dirty="0" err="1"/>
              <a:t>Wasp</a:t>
            </a:r>
            <a:r>
              <a:rPr lang="pl-PL" dirty="0"/>
              <a:t>, która od kilku lat notuje słabe wyniki i ma wskaźnik P/E na poziomie 7</a:t>
            </a:r>
          </a:p>
          <a:p>
            <a:pPr algn="just"/>
            <a:r>
              <a:rPr lang="pl-PL" dirty="0"/>
              <a:t>Jaki byłby odpowiedni zakres wycen akcji </a:t>
            </a:r>
            <a:r>
              <a:rPr lang="pl-PL" dirty="0" err="1"/>
              <a:t>Mayfly</a:t>
            </a:r>
            <a:r>
              <a:rPr lang="pl-PL" dirty="0"/>
              <a:t>?</a:t>
            </a:r>
          </a:p>
        </p:txBody>
      </p:sp>
      <p:sp>
        <p:nvSpPr>
          <p:cNvPr id="4" name="Slide Number Placeholder 3"/>
          <p:cNvSpPr>
            <a:spLocks noGrp="1"/>
          </p:cNvSpPr>
          <p:nvPr>
            <p:ph type="sldNum" sz="quarter" idx="12"/>
          </p:nvPr>
        </p:nvSpPr>
        <p:spPr/>
        <p:txBody>
          <a:bodyPr/>
          <a:lstStyle/>
          <a:p>
            <a:fld id="{AC06A98B-5C8A-4782-A4C7-3BCBE89DAC95}" type="slidenum">
              <a:rPr lang="pl-PL" smtClean="0"/>
              <a:t>28</a:t>
            </a:fld>
            <a:endParaRPr lang="pl-PL"/>
          </a:p>
        </p:txBody>
      </p:sp>
      <p:graphicFrame>
        <p:nvGraphicFramePr>
          <p:cNvPr id="5" name="Table 4"/>
          <p:cNvGraphicFramePr>
            <a:graphicFrameLocks noGrp="1"/>
          </p:cNvGraphicFramePr>
          <p:nvPr>
            <p:extLst>
              <p:ext uri="{D42A27DB-BD31-4B8C-83A1-F6EECF244321}">
                <p14:modId xmlns:p14="http://schemas.microsoft.com/office/powerpoint/2010/main" val="651035808"/>
              </p:ext>
            </p:extLst>
          </p:nvPr>
        </p:nvGraphicFramePr>
        <p:xfrm>
          <a:off x="3680460" y="1706880"/>
          <a:ext cx="4831080" cy="1866900"/>
        </p:xfrm>
        <a:graphic>
          <a:graphicData uri="http://schemas.openxmlformats.org/drawingml/2006/table">
            <a:tbl>
              <a:tblPr>
                <a:tableStyleId>{5C22544A-7EE6-4342-B048-85BDC9FD1C3A}</a:tableStyleId>
              </a:tblPr>
              <a:tblGrid>
                <a:gridCol w="2415540">
                  <a:extLst>
                    <a:ext uri="{9D8B030D-6E8A-4147-A177-3AD203B41FA5}">
                      <a16:colId xmlns:a16="http://schemas.microsoft.com/office/drawing/2014/main" val="20000"/>
                    </a:ext>
                  </a:extLst>
                </a:gridCol>
                <a:gridCol w="2415540">
                  <a:extLst>
                    <a:ext uri="{9D8B030D-6E8A-4147-A177-3AD203B41FA5}">
                      <a16:colId xmlns:a16="http://schemas.microsoft.com/office/drawing/2014/main" val="20001"/>
                    </a:ext>
                  </a:extLst>
                </a:gridCol>
              </a:tblGrid>
              <a:tr h="342900">
                <a:tc>
                  <a:txBody>
                    <a:bodyPr/>
                    <a:lstStyle/>
                    <a:p>
                      <a:pPr algn="l" fontAlgn="b"/>
                      <a:r>
                        <a:rPr lang="pl-PL" sz="2400" u="none" strike="noStrike" dirty="0">
                          <a:effectLst/>
                        </a:rPr>
                        <a:t>20X0</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$50,000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182880">
                <a:tc>
                  <a:txBody>
                    <a:bodyPr/>
                    <a:lstStyle/>
                    <a:p>
                      <a:pPr algn="l" fontAlgn="b"/>
                      <a:r>
                        <a:rPr lang="pl-PL" sz="2400" u="none" strike="noStrike">
                          <a:effectLst/>
                        </a:rPr>
                        <a:t>20X1</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$72,000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182880">
                <a:tc>
                  <a:txBody>
                    <a:bodyPr/>
                    <a:lstStyle/>
                    <a:p>
                      <a:pPr algn="l" fontAlgn="b"/>
                      <a:r>
                        <a:rPr lang="pl-PL" sz="2400" u="none" strike="noStrike">
                          <a:effectLst/>
                        </a:rPr>
                        <a:t>20X2</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$68,000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182880">
                <a:tc>
                  <a:txBody>
                    <a:bodyPr/>
                    <a:lstStyle/>
                    <a:p>
                      <a:pPr algn="l" fontAlgn="b"/>
                      <a:r>
                        <a:rPr lang="pl-PL" sz="2400" u="none" strike="noStrike">
                          <a:effectLst/>
                        </a:rPr>
                        <a:t>20X3</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$71,000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182880">
                <a:tc>
                  <a:txBody>
                    <a:bodyPr/>
                    <a:lstStyle/>
                    <a:p>
                      <a:pPr algn="l" fontAlgn="b"/>
                      <a:r>
                        <a:rPr lang="pl-PL" sz="2400" u="none" strike="noStrike" dirty="0">
                          <a:effectLst/>
                        </a:rPr>
                        <a:t>20X4</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dirty="0">
                          <a:effectLst/>
                        </a:rPr>
                        <a:t>$75,000</a:t>
                      </a:r>
                      <a:endParaRPr lang="pl-PL"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210295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b="1" dirty="0"/>
              <a:t>Przykład wyceny - rozwiązanie</a:t>
            </a:r>
          </a:p>
        </p:txBody>
      </p:sp>
      <p:sp>
        <p:nvSpPr>
          <p:cNvPr id="3" name="Content Placeholder 2"/>
          <p:cNvSpPr>
            <a:spLocks noGrp="1"/>
          </p:cNvSpPr>
          <p:nvPr>
            <p:ph idx="1"/>
          </p:nvPr>
        </p:nvSpPr>
        <p:spPr>
          <a:xfrm>
            <a:off x="0" y="822036"/>
            <a:ext cx="12192000" cy="6035963"/>
          </a:xfrm>
        </p:spPr>
        <p:txBody>
          <a:bodyPr/>
          <a:lstStyle/>
          <a:p>
            <a:pPr algn="just"/>
            <a:r>
              <a:rPr lang="pl-PL" dirty="0"/>
              <a:t>(a) Zyski. </a:t>
            </a:r>
          </a:p>
          <a:p>
            <a:pPr algn="just"/>
            <a:r>
              <a:rPr lang="pl-PL" dirty="0"/>
              <a:t>Średnie zyski w ciągu ostatnich pięciu lat wyniosły 67 200 USD, a w ciągu ostatnich czterech lat 71 500 USD. </a:t>
            </a:r>
          </a:p>
          <a:p>
            <a:pPr algn="just"/>
            <a:r>
              <a:rPr lang="pl-PL" dirty="0"/>
              <a:t>Mogą istnieć pewne perspektywy wzrostu, ale szacunki przyszłych zysków są niepewne.</a:t>
            </a:r>
          </a:p>
          <a:p>
            <a:pPr algn="just"/>
            <a:r>
              <a:rPr lang="pl-PL" dirty="0"/>
              <a:t>Niska prognoza zysków w roku 20X5 wynosiłaby prawdopodobnie 71 500 USD.</a:t>
            </a:r>
          </a:p>
          <a:p>
            <a:pPr algn="just"/>
            <a:r>
              <a:rPr lang="pl-PL" dirty="0"/>
              <a:t>Wysoka prognoza zysków może wynieść 75 000 USD lub więcej. </a:t>
            </a:r>
          </a:p>
          <a:p>
            <a:pPr algn="just"/>
            <a:r>
              <a:rPr lang="pl-PL" dirty="0"/>
              <a:t>W tym rozwiązaniu jako najwyższy szacunek wykorzystana zostanie najnowsza wartość zysków, wynosząca 75 000 USD.</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29</a:t>
            </a:fld>
            <a:endParaRPr lang="pl-PL"/>
          </a:p>
        </p:txBody>
      </p:sp>
    </p:spTree>
    <p:extLst>
      <p:ext uri="{BB962C8B-B14F-4D97-AF65-F5344CB8AC3E}">
        <p14:creationId xmlns:p14="http://schemas.microsoft.com/office/powerpoint/2010/main" val="1546023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5360" y="1"/>
            <a:ext cx="10515600" cy="518160"/>
          </a:xfrm>
        </p:spPr>
        <p:txBody>
          <a:bodyPr>
            <a:normAutofit fontScale="90000"/>
          </a:bodyPr>
          <a:lstStyle/>
          <a:p>
            <a:pPr algn="ctr"/>
            <a:r>
              <a:rPr lang="pl-PL" b="1" dirty="0"/>
              <a:t>Kiedy potrzebna jest wycena</a:t>
            </a:r>
          </a:p>
        </p:txBody>
      </p:sp>
      <p:sp>
        <p:nvSpPr>
          <p:cNvPr id="3" name="Content Placeholder 2"/>
          <p:cNvSpPr>
            <a:spLocks noGrp="1"/>
          </p:cNvSpPr>
          <p:nvPr>
            <p:ph idx="1"/>
          </p:nvPr>
        </p:nvSpPr>
        <p:spPr>
          <a:xfrm>
            <a:off x="0" y="518162"/>
            <a:ext cx="12192000" cy="6339838"/>
          </a:xfrm>
        </p:spPr>
        <p:txBody>
          <a:bodyPr>
            <a:normAutofit lnSpcReduction="10000"/>
          </a:bodyPr>
          <a:lstStyle/>
          <a:p>
            <a:r>
              <a:rPr lang="pl-PL" dirty="0"/>
              <a:t>Biorąc pod uwagę notowania giełdowe, po co opracowywać techniki szacowania wartości akcji? Wycena akcji będzie konieczna:</a:t>
            </a:r>
          </a:p>
          <a:p>
            <a:r>
              <a:rPr lang="pl-PL" dirty="0"/>
              <a:t>(a) W przypadku spółek notowanych na giełdzie, gdy istnieje oferta przejęcia, a oferowana cena jest „szacunkową wartością godziwą” wyższą od aktualnej ceny rynkowej akcji.</a:t>
            </a:r>
          </a:p>
          <a:p>
            <a:r>
              <a:rPr lang="pl-PL" dirty="0"/>
              <a:t>(b) W przypadku spółek nienotowanych na giełdzie, gdy:</a:t>
            </a:r>
          </a:p>
          <a:p>
            <a:r>
              <a:rPr lang="pl-PL" dirty="0"/>
              <a:t>(i) Spółka chce wejść na giełdę i musi ustalić cenę emisyjną swoich akcji</a:t>
            </a:r>
          </a:p>
          <a:p>
            <a:r>
              <a:rPr lang="pl-PL" dirty="0"/>
              <a:t>(ii) Istnieje plan fuzji z inną spółką</a:t>
            </a:r>
          </a:p>
          <a:p>
            <a:r>
              <a:rPr lang="pl-PL" dirty="0"/>
              <a:t>(iii) Spółka planuje sprzedaż akcji</a:t>
            </a:r>
          </a:p>
          <a:p>
            <a:r>
              <a:rPr lang="pl-PL" dirty="0"/>
              <a:t>(iv) Akcje muszą zostać wycenione dla celów podatkowych</a:t>
            </a:r>
          </a:p>
          <a:p>
            <a:r>
              <a:rPr lang="pl-PL" dirty="0"/>
              <a:t>(v) Akcje są zastawione jako zabezpieczenie kredytu, a bank chce wycenić to zabezpieczenie</a:t>
            </a:r>
          </a:p>
          <a:p>
            <a:r>
              <a:rPr lang="pl-PL" dirty="0"/>
              <a:t>(vi) Inna spółka proponuje przejęcie spółki nienotowanej na giełdzie, składając ofertę kupna wszystkich jej akcji</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3</a:t>
            </a:fld>
            <a:endParaRPr lang="pl-PL"/>
          </a:p>
        </p:txBody>
      </p:sp>
    </p:spTree>
    <p:extLst>
      <p:ext uri="{BB962C8B-B14F-4D97-AF65-F5344CB8AC3E}">
        <p14:creationId xmlns:p14="http://schemas.microsoft.com/office/powerpoint/2010/main" val="2076775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b="1" dirty="0"/>
              <a:t>Przykład wyceny - rozwiązanie</a:t>
            </a:r>
            <a:endParaRPr lang="pl-PL" dirty="0"/>
          </a:p>
        </p:txBody>
      </p:sp>
      <p:sp>
        <p:nvSpPr>
          <p:cNvPr id="3" name="Content Placeholder 2"/>
          <p:cNvSpPr>
            <a:spLocks noGrp="1"/>
          </p:cNvSpPr>
          <p:nvPr>
            <p:ph idx="1"/>
          </p:nvPr>
        </p:nvSpPr>
        <p:spPr>
          <a:xfrm>
            <a:off x="0" y="636904"/>
            <a:ext cx="12192000" cy="6221095"/>
          </a:xfrm>
        </p:spPr>
        <p:txBody>
          <a:bodyPr>
            <a:normAutofit lnSpcReduction="10000"/>
          </a:bodyPr>
          <a:lstStyle/>
          <a:p>
            <a:pPr algn="just"/>
            <a:r>
              <a:rPr lang="pl-PL" dirty="0"/>
              <a:t>(b) Wskaźnik P/E. </a:t>
            </a:r>
          </a:p>
          <a:p>
            <a:pPr algn="just"/>
            <a:r>
              <a:rPr lang="pl-PL" dirty="0"/>
              <a:t>Wskaźnik P/E na poziomie 15 (</a:t>
            </a:r>
            <a:r>
              <a:rPr lang="pl-PL" dirty="0" err="1"/>
              <a:t>Bumblebee</a:t>
            </a:r>
            <a:r>
              <a:rPr lang="pl-PL" dirty="0"/>
              <a:t>) byłby zdecydowanie za wysoki dla </a:t>
            </a:r>
            <a:r>
              <a:rPr lang="pl-PL" dirty="0" err="1"/>
              <a:t>Mayfly</a:t>
            </a:r>
            <a:r>
              <a:rPr lang="pl-PL" dirty="0"/>
              <a:t>, ponieważ wzrost zysków </a:t>
            </a:r>
            <a:r>
              <a:rPr lang="pl-PL" dirty="0" err="1"/>
              <a:t>Mayfly</a:t>
            </a:r>
            <a:r>
              <a:rPr lang="pl-PL" dirty="0"/>
              <a:t> nie jest tak pewny, a </a:t>
            </a:r>
            <a:r>
              <a:rPr lang="pl-PL" dirty="0" err="1"/>
              <a:t>Mayfly</a:t>
            </a:r>
            <a:r>
              <a:rPr lang="pl-PL" dirty="0"/>
              <a:t> jest spółką nienotowaną na giełdzie.</a:t>
            </a:r>
          </a:p>
          <a:p>
            <a:pPr algn="just"/>
            <a:r>
              <a:rPr lang="pl-PL" dirty="0"/>
              <a:t>Z drugiej strony, oczekiwania </a:t>
            </a:r>
            <a:r>
              <a:rPr lang="pl-PL" dirty="0" err="1"/>
              <a:t>Mayfly</a:t>
            </a:r>
            <a:r>
              <a:rPr lang="pl-PL" dirty="0"/>
              <a:t> co do zysków są prawdopodobnie lepsze niż </a:t>
            </a:r>
            <a:r>
              <a:rPr lang="pl-PL" dirty="0" err="1"/>
              <a:t>Wasp</a:t>
            </a:r>
            <a:r>
              <a:rPr lang="pl-PL" dirty="0"/>
              <a:t>. </a:t>
            </a:r>
          </a:p>
          <a:p>
            <a:pPr algn="just"/>
            <a:r>
              <a:rPr lang="pl-PL" dirty="0"/>
              <a:t>Odpowiedni wskaźnik P/E mógłby opierać się na średniej branżowej, wynoszącej 10; ale ponieważ </a:t>
            </a:r>
            <a:r>
              <a:rPr lang="pl-PL" dirty="0" err="1"/>
              <a:t>Mayfly</a:t>
            </a:r>
            <a:r>
              <a:rPr lang="pl-PL" dirty="0"/>
              <a:t> jest spółką nienotowaną na giełdzie, a zatem bardziej ryzykowną, niższy wskaźnik P/E mógłby być bardziej odpowiedni: być może 60% do 70% z 10 = 6 lub 7, a potencjalnie nawet 50% z 10 = 5.</a:t>
            </a:r>
          </a:p>
          <a:p>
            <a:pPr algn="just"/>
            <a:endParaRPr lang="pl-PL" dirty="0"/>
          </a:p>
          <a:p>
            <a:pPr algn="just"/>
            <a:r>
              <a:rPr lang="pl-PL" dirty="0"/>
              <a:t>Wycena akcji </a:t>
            </a:r>
            <a:r>
              <a:rPr lang="pl-PL" dirty="0" err="1"/>
              <a:t>Mayfly</a:t>
            </a:r>
            <a:r>
              <a:rPr lang="pl-PL" dirty="0"/>
              <a:t> może zatem wahać się między:</a:t>
            </a:r>
          </a:p>
          <a:p>
            <a:pPr algn="just"/>
            <a:r>
              <a:rPr lang="pl-PL" dirty="0"/>
              <a:t>wysokim wskaźnikiem P/E i wysokimi zyskami: 7 x 75 000 USD = 525 000 USD; i </a:t>
            </a:r>
          </a:p>
          <a:p>
            <a:pPr algn="just"/>
            <a:r>
              <a:rPr lang="pl-PL" dirty="0"/>
              <a:t>niski wskaźnik P/E i niskie zyski: 5 x 71 500 USD = 357 500 USD.</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30</a:t>
            </a:fld>
            <a:endParaRPr lang="pl-PL"/>
          </a:p>
        </p:txBody>
      </p:sp>
    </p:spTree>
    <p:extLst>
      <p:ext uri="{BB962C8B-B14F-4D97-AF65-F5344CB8AC3E}">
        <p14:creationId xmlns:p14="http://schemas.microsoft.com/office/powerpoint/2010/main" val="35016131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1999" cy="518139"/>
          </a:xfrm>
        </p:spPr>
        <p:txBody>
          <a:bodyPr>
            <a:noAutofit/>
          </a:bodyPr>
          <a:lstStyle/>
          <a:p>
            <a:pPr algn="ctr"/>
            <a:r>
              <a:rPr lang="pl-PL" sz="3600" b="1" dirty="0"/>
              <a:t>Wycena na podstawie stopy zysków (</a:t>
            </a:r>
            <a:r>
              <a:rPr lang="pl-PL" sz="3600" b="1" dirty="0" err="1"/>
              <a:t>earnings</a:t>
            </a:r>
            <a:r>
              <a:rPr lang="pl-PL" sz="3600" b="1" dirty="0"/>
              <a:t> </a:t>
            </a:r>
            <a:r>
              <a:rPr lang="pl-PL" sz="3600" b="1" dirty="0" err="1"/>
              <a:t>yield</a:t>
            </a:r>
            <a:r>
              <a:rPr lang="pl-PL" sz="3600" b="1" dirty="0"/>
              <a:t>) = przykład</a:t>
            </a:r>
          </a:p>
        </p:txBody>
      </p:sp>
      <p:sp>
        <p:nvSpPr>
          <p:cNvPr id="3" name="Content Placeholder 2"/>
          <p:cNvSpPr>
            <a:spLocks noGrp="1"/>
          </p:cNvSpPr>
          <p:nvPr>
            <p:ph idx="1"/>
          </p:nvPr>
        </p:nvSpPr>
        <p:spPr>
          <a:xfrm>
            <a:off x="0" y="711200"/>
            <a:ext cx="12192000" cy="6146800"/>
          </a:xfrm>
        </p:spPr>
        <p:txBody>
          <a:bodyPr>
            <a:normAutofit/>
          </a:bodyPr>
          <a:lstStyle/>
          <a:p>
            <a:r>
              <a:rPr lang="pl-PL" sz="2400" dirty="0"/>
              <a:t>Innym modelem wyceny opartym na dochodach jest metoda stopy zwrotu z zysków (EV):</a:t>
            </a:r>
          </a:p>
          <a:p>
            <a:r>
              <a:rPr lang="pl-PL" sz="2400" b="1" dirty="0"/>
              <a:t>Stopa </a:t>
            </a:r>
            <a:r>
              <a:rPr lang="pl-PL" sz="2400" b="1" dirty="0" err="1"/>
              <a:t>zyskow</a:t>
            </a:r>
            <a:r>
              <a:rPr lang="pl-PL" sz="2400" b="1" dirty="0"/>
              <a:t> (EY) = EPS / (cena rynkowa 1 akcji ) x 100 %</a:t>
            </a:r>
          </a:p>
          <a:p>
            <a:pPr marL="0" indent="0">
              <a:buNone/>
            </a:pPr>
            <a:endParaRPr lang="pl-PL" sz="2400" dirty="0"/>
          </a:p>
          <a:p>
            <a:r>
              <a:rPr lang="pl-PL" sz="2400" dirty="0"/>
              <a:t>Metoda ta jest w zasadzie odmianą metody P/E (EY jest odwrotnością wskaźnika P/E), wykorzystującą odpowiednią stopę zwrotu z zysków jako stopę dyskontową do wyceny zysków:</a:t>
            </a:r>
          </a:p>
          <a:p>
            <a:r>
              <a:rPr lang="pl-PL" sz="2400" b="1" dirty="0"/>
              <a:t>Wartość rynkowa = Zysk netto / EY</a:t>
            </a:r>
            <a:endParaRPr lang="pl-PL" sz="2400" dirty="0"/>
          </a:p>
          <a:p>
            <a:endParaRPr lang="pl-PL" sz="2400" dirty="0"/>
          </a:p>
          <a:p>
            <a:r>
              <a:rPr lang="pl-PL" sz="2400" dirty="0"/>
              <a:t>Do tej metody stosuje się dokładnie te same wytyczne, co do metody P/E. Należy pamiętać, że w przypadku przewidywanego wysokiego wzrostu, EY będzie niskie, ponieważ bieżące zyski będą niskie w porównaniu z ceną rynkową, która uwzględnia przyszły wzrost zysków. Stabilna stopa zwrotu z zysków może sugerować spółkę o niskim ryzyku. Do tej metody możemy włączyć wzrost zysków.</a:t>
            </a:r>
          </a:p>
          <a:p>
            <a:r>
              <a:rPr lang="pl-PL" sz="2400" b="1" dirty="0"/>
              <a:t>Wartość rynkowa = Zysk netto x (1+g) / (EY – g)</a:t>
            </a:r>
          </a:p>
          <a:p>
            <a:r>
              <a:rPr lang="pl-PL" sz="2400" b="1" dirty="0"/>
              <a:t>Jest to podobne do formuły z modelu dywidendowego: P0 = D0 x (1+g) / (</a:t>
            </a:r>
            <a:r>
              <a:rPr lang="pl-PL" sz="2400" b="1" dirty="0" err="1"/>
              <a:t>ke</a:t>
            </a:r>
            <a:r>
              <a:rPr lang="pl-PL" sz="2400" b="1" dirty="0"/>
              <a:t> – g)</a:t>
            </a:r>
          </a:p>
        </p:txBody>
      </p:sp>
      <p:sp>
        <p:nvSpPr>
          <p:cNvPr id="4" name="Slide Number Placeholder 3"/>
          <p:cNvSpPr>
            <a:spLocks noGrp="1"/>
          </p:cNvSpPr>
          <p:nvPr>
            <p:ph type="sldNum" sz="quarter" idx="12"/>
          </p:nvPr>
        </p:nvSpPr>
        <p:spPr/>
        <p:txBody>
          <a:bodyPr/>
          <a:lstStyle/>
          <a:p>
            <a:fld id="{AC06A98B-5C8A-4782-A4C7-3BCBE89DAC95}" type="slidenum">
              <a:rPr lang="pl-PL" smtClean="0"/>
              <a:t>31</a:t>
            </a:fld>
            <a:endParaRPr lang="pl-PL"/>
          </a:p>
        </p:txBody>
      </p:sp>
    </p:spTree>
    <p:extLst>
      <p:ext uri="{BB962C8B-B14F-4D97-AF65-F5344CB8AC3E}">
        <p14:creationId xmlns:p14="http://schemas.microsoft.com/office/powerpoint/2010/main" val="303884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145" y="73025"/>
            <a:ext cx="11711709" cy="381635"/>
          </a:xfrm>
        </p:spPr>
        <p:txBody>
          <a:bodyPr>
            <a:noAutofit/>
          </a:bodyPr>
          <a:lstStyle/>
          <a:p>
            <a:pPr algn="ctr"/>
            <a:r>
              <a:rPr lang="pl-PL" sz="3600" b="1" dirty="0"/>
              <a:t>Wycena na podstawie stopy zysków (</a:t>
            </a:r>
            <a:r>
              <a:rPr lang="pl-PL" sz="3600" b="1" dirty="0" err="1"/>
              <a:t>earnings</a:t>
            </a:r>
            <a:r>
              <a:rPr lang="pl-PL" sz="3600" b="1" dirty="0"/>
              <a:t> </a:t>
            </a:r>
            <a:r>
              <a:rPr lang="pl-PL" sz="3600" b="1" dirty="0" err="1"/>
              <a:t>yield</a:t>
            </a:r>
            <a:r>
              <a:rPr lang="pl-PL" sz="3600" b="1" dirty="0"/>
              <a:t>) = przykład</a:t>
            </a:r>
            <a:endParaRPr lang="pl-PL" sz="3600" dirty="0"/>
          </a:p>
        </p:txBody>
      </p:sp>
      <p:sp>
        <p:nvSpPr>
          <p:cNvPr id="3" name="Content Placeholder 2"/>
          <p:cNvSpPr>
            <a:spLocks noGrp="1"/>
          </p:cNvSpPr>
          <p:nvPr>
            <p:ph idx="1"/>
          </p:nvPr>
        </p:nvSpPr>
        <p:spPr>
          <a:xfrm>
            <a:off x="0" y="591184"/>
            <a:ext cx="12192000" cy="6266815"/>
          </a:xfrm>
        </p:spPr>
        <p:txBody>
          <a:bodyPr/>
          <a:lstStyle/>
          <a:p>
            <a:r>
              <a:rPr lang="pl-PL" dirty="0"/>
              <a:t>Spółka uzyskała następujące zyski</a:t>
            </a:r>
          </a:p>
          <a:p>
            <a:endParaRPr lang="pl-PL" dirty="0"/>
          </a:p>
          <a:p>
            <a:endParaRPr lang="pl-PL" dirty="0"/>
          </a:p>
          <a:p>
            <a:endParaRPr lang="pl-PL" dirty="0"/>
          </a:p>
          <a:p>
            <a:endParaRPr lang="pl-PL" dirty="0"/>
          </a:p>
          <a:p>
            <a:r>
              <a:rPr lang="pl-PL" dirty="0"/>
              <a:t>Stopa zysków firmy (</a:t>
            </a:r>
            <a:r>
              <a:rPr lang="pl-PL" dirty="0" err="1"/>
              <a:t>earnings</a:t>
            </a:r>
            <a:r>
              <a:rPr lang="pl-PL" dirty="0"/>
              <a:t> </a:t>
            </a:r>
            <a:r>
              <a:rPr lang="pl-PL" dirty="0" err="1"/>
              <a:t>yield</a:t>
            </a:r>
            <a:r>
              <a:rPr lang="pl-PL" dirty="0"/>
              <a:t>, EY) wynosi </a:t>
            </a:r>
            <a:r>
              <a:rPr lang="en-US" dirty="0"/>
              <a:t>12%.</a:t>
            </a:r>
          </a:p>
          <a:p>
            <a:r>
              <a:rPr lang="pl-PL" i="1" dirty="0"/>
              <a:t>Polecenia</a:t>
            </a:r>
            <a:endParaRPr lang="en-US" i="1" dirty="0"/>
          </a:p>
          <a:p>
            <a:pPr algn="just"/>
            <a:r>
              <a:rPr lang="pl-PL" dirty="0"/>
              <a:t>Oblicz wartość firmy w oparciu o metodę stopy zysków.</a:t>
            </a:r>
          </a:p>
          <a:p>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32</a:t>
            </a:fld>
            <a:endParaRPr lang="pl-PL"/>
          </a:p>
        </p:txBody>
      </p:sp>
      <p:graphicFrame>
        <p:nvGraphicFramePr>
          <p:cNvPr id="5" name="Table 4"/>
          <p:cNvGraphicFramePr>
            <a:graphicFrameLocks noGrp="1"/>
          </p:cNvGraphicFramePr>
          <p:nvPr>
            <p:extLst>
              <p:ext uri="{D42A27DB-BD31-4B8C-83A1-F6EECF244321}">
                <p14:modId xmlns:p14="http://schemas.microsoft.com/office/powerpoint/2010/main" val="2002431152"/>
              </p:ext>
            </p:extLst>
          </p:nvPr>
        </p:nvGraphicFramePr>
        <p:xfrm>
          <a:off x="1005840" y="1327150"/>
          <a:ext cx="7711440" cy="1202690"/>
        </p:xfrm>
        <a:graphic>
          <a:graphicData uri="http://schemas.openxmlformats.org/drawingml/2006/table">
            <a:tbl>
              <a:tblPr>
                <a:tableStyleId>{5C22544A-7EE6-4342-B048-85BDC9FD1C3A}</a:tableStyleId>
              </a:tblPr>
              <a:tblGrid>
                <a:gridCol w="2081796">
                  <a:extLst>
                    <a:ext uri="{9D8B030D-6E8A-4147-A177-3AD203B41FA5}">
                      <a16:colId xmlns:a16="http://schemas.microsoft.com/office/drawing/2014/main" val="20000"/>
                    </a:ext>
                  </a:extLst>
                </a:gridCol>
                <a:gridCol w="1407411">
                  <a:extLst>
                    <a:ext uri="{9D8B030D-6E8A-4147-A177-3AD203B41FA5}">
                      <a16:colId xmlns:a16="http://schemas.microsoft.com/office/drawing/2014/main" val="20001"/>
                    </a:ext>
                  </a:extLst>
                </a:gridCol>
                <a:gridCol w="1407411">
                  <a:extLst>
                    <a:ext uri="{9D8B030D-6E8A-4147-A177-3AD203B41FA5}">
                      <a16:colId xmlns:a16="http://schemas.microsoft.com/office/drawing/2014/main" val="20002"/>
                    </a:ext>
                  </a:extLst>
                </a:gridCol>
                <a:gridCol w="1407411">
                  <a:extLst>
                    <a:ext uri="{9D8B030D-6E8A-4147-A177-3AD203B41FA5}">
                      <a16:colId xmlns:a16="http://schemas.microsoft.com/office/drawing/2014/main" val="20003"/>
                    </a:ext>
                  </a:extLst>
                </a:gridCol>
                <a:gridCol w="1407411">
                  <a:extLst>
                    <a:ext uri="{9D8B030D-6E8A-4147-A177-3AD203B41FA5}">
                      <a16:colId xmlns:a16="http://schemas.microsoft.com/office/drawing/2014/main" val="20004"/>
                    </a:ext>
                  </a:extLst>
                </a:gridCol>
              </a:tblGrid>
              <a:tr h="227330">
                <a:tc>
                  <a:txBody>
                    <a:bodyPr/>
                    <a:lstStyle/>
                    <a:p>
                      <a:pPr algn="l" fontAlgn="b"/>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20X1</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20X2</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20X3</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20X4</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182880">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$m</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$m</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$m</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dirty="0">
                          <a:effectLst/>
                        </a:rPr>
                        <a:t>$m</a:t>
                      </a:r>
                      <a:endParaRPr lang="pl-PL"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455930">
                <a:tc>
                  <a:txBody>
                    <a:bodyPr/>
                    <a:lstStyle/>
                    <a:p>
                      <a:pPr algn="l" fontAlgn="b"/>
                      <a:r>
                        <a:rPr lang="pl-PL" sz="2400" u="none" strike="noStrike" dirty="0">
                          <a:effectLst/>
                        </a:rPr>
                        <a:t>Zysk po podatku</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6.2</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6.3</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dirty="0">
                          <a:effectLst/>
                        </a:rPr>
                        <a:t>6.3</a:t>
                      </a:r>
                      <a:endParaRPr lang="pl-PL"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297554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36" y="385649"/>
            <a:ext cx="11767127" cy="430213"/>
          </a:xfrm>
        </p:spPr>
        <p:txBody>
          <a:bodyPr>
            <a:noAutofit/>
          </a:bodyPr>
          <a:lstStyle/>
          <a:p>
            <a:pPr algn="ctr"/>
            <a:r>
              <a:rPr lang="pl-PL" sz="3600" b="1" dirty="0"/>
              <a:t>Wycena na podstawie stopy zysków (</a:t>
            </a:r>
            <a:r>
              <a:rPr lang="pl-PL" sz="3600" b="1" dirty="0" err="1"/>
              <a:t>earnings</a:t>
            </a:r>
            <a:r>
              <a:rPr lang="pl-PL" sz="3600" b="1" dirty="0"/>
              <a:t> </a:t>
            </a:r>
            <a:r>
              <a:rPr lang="pl-PL" sz="3600" b="1" dirty="0" err="1"/>
              <a:t>yield</a:t>
            </a:r>
            <a:r>
              <a:rPr lang="pl-PL" sz="3600" b="1" dirty="0"/>
              <a:t>) = przykład</a:t>
            </a:r>
            <a:endParaRPr lang="pl-PL" sz="3600" dirty="0"/>
          </a:p>
        </p:txBody>
      </p:sp>
      <p:sp>
        <p:nvSpPr>
          <p:cNvPr id="3" name="Content Placeholder 2"/>
          <p:cNvSpPr>
            <a:spLocks noGrp="1"/>
          </p:cNvSpPr>
          <p:nvPr>
            <p:ph idx="1"/>
          </p:nvPr>
        </p:nvSpPr>
        <p:spPr>
          <a:xfrm>
            <a:off x="838200" y="1366982"/>
            <a:ext cx="10515600" cy="5140497"/>
          </a:xfrm>
        </p:spPr>
        <p:txBody>
          <a:bodyPr/>
          <a:lstStyle/>
          <a:p>
            <a:endParaRPr lang="pl-PL" dirty="0"/>
          </a:p>
          <a:p>
            <a:r>
              <a:rPr lang="pl-PL" dirty="0"/>
              <a:t>Wartość rynkowa = Zysk netto x (1+g ) / (EY – g)</a:t>
            </a:r>
          </a:p>
          <a:p>
            <a:r>
              <a:rPr lang="pl-PL" dirty="0"/>
              <a:t>Zysk netto = $6.3 m</a:t>
            </a:r>
          </a:p>
          <a:p>
            <a:r>
              <a:rPr lang="pl-PL" dirty="0"/>
              <a:t>EY = 12%</a:t>
            </a:r>
          </a:p>
          <a:p>
            <a:endParaRPr lang="pl-PL" dirty="0"/>
          </a:p>
          <a:p>
            <a:endParaRPr lang="pl-PL" dirty="0"/>
          </a:p>
          <a:p>
            <a:endParaRPr lang="pl-PL" dirty="0"/>
          </a:p>
          <a:p>
            <a:r>
              <a:rPr lang="pl-PL" dirty="0"/>
              <a:t>Wartość rynkowa  = 6.3 x (1.0164) / (0.12 – 0.0164) = $61.81 m</a:t>
            </a:r>
          </a:p>
          <a:p>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33</a:t>
            </a:fld>
            <a:endParaRPr lang="pl-PL"/>
          </a:p>
        </p:txBody>
      </p:sp>
      <p:pic>
        <p:nvPicPr>
          <p:cNvPr id="5" name="Picture 4"/>
          <p:cNvPicPr>
            <a:picLocks noChangeAspect="1"/>
          </p:cNvPicPr>
          <p:nvPr/>
        </p:nvPicPr>
        <p:blipFill>
          <a:blip r:embed="rId2"/>
          <a:srcRect l="-1010" t="71010" r="22070" b="-453"/>
          <a:stretch>
            <a:fillRect/>
          </a:stretch>
        </p:blipFill>
        <p:spPr>
          <a:xfrm>
            <a:off x="1087641" y="3525652"/>
            <a:ext cx="3678324" cy="823156"/>
          </a:xfrm>
          <a:prstGeom prst="rect">
            <a:avLst/>
          </a:prstGeom>
        </p:spPr>
      </p:pic>
    </p:spTree>
    <p:extLst>
      <p:ext uri="{BB962C8B-B14F-4D97-AF65-F5344CB8AC3E}">
        <p14:creationId xmlns:p14="http://schemas.microsoft.com/office/powerpoint/2010/main" val="24761999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927" y="1"/>
            <a:ext cx="11388437" cy="716280"/>
          </a:xfrm>
        </p:spPr>
        <p:txBody>
          <a:bodyPr>
            <a:normAutofit fontScale="90000"/>
          </a:bodyPr>
          <a:lstStyle/>
          <a:p>
            <a:pPr algn="ctr"/>
            <a:r>
              <a:rPr lang="pl-PL" b="1" dirty="0"/>
              <a:t>Modele wyceny oparte na przepływach pieniężnych</a:t>
            </a:r>
          </a:p>
        </p:txBody>
      </p:sp>
      <p:sp>
        <p:nvSpPr>
          <p:cNvPr id="3" name="Content Placeholder 2"/>
          <p:cNvSpPr>
            <a:spLocks noGrp="1"/>
          </p:cNvSpPr>
          <p:nvPr>
            <p:ph idx="1"/>
          </p:nvPr>
        </p:nvSpPr>
        <p:spPr>
          <a:xfrm>
            <a:off x="0" y="1006764"/>
            <a:ext cx="12192000" cy="5851235"/>
          </a:xfrm>
        </p:spPr>
        <p:txBody>
          <a:bodyPr/>
          <a:lstStyle/>
          <a:p>
            <a:pPr algn="just"/>
            <a:r>
              <a:rPr lang="pl-PL" dirty="0"/>
              <a:t>Modele wyceny oparte na przepływach pieniężnych obejmują model wyceny dywidendy, model wzrostu dywidendy i wycenę na podstawie zdyskontowanych przepływów pieniężnych.</a:t>
            </a:r>
          </a:p>
        </p:txBody>
      </p:sp>
      <p:sp>
        <p:nvSpPr>
          <p:cNvPr id="4" name="Slide Number Placeholder 3"/>
          <p:cNvSpPr>
            <a:spLocks noGrp="1"/>
          </p:cNvSpPr>
          <p:nvPr>
            <p:ph type="sldNum" sz="quarter" idx="12"/>
          </p:nvPr>
        </p:nvSpPr>
        <p:spPr/>
        <p:txBody>
          <a:bodyPr/>
          <a:lstStyle/>
          <a:p>
            <a:fld id="{AC06A98B-5C8A-4782-A4C7-3BCBE89DAC95}" type="slidenum">
              <a:rPr lang="pl-PL" smtClean="0"/>
              <a:t>34</a:t>
            </a:fld>
            <a:endParaRPr lang="pl-PL"/>
          </a:p>
        </p:txBody>
      </p:sp>
    </p:spTree>
    <p:extLst>
      <p:ext uri="{BB962C8B-B14F-4D97-AF65-F5344CB8AC3E}">
        <p14:creationId xmlns:p14="http://schemas.microsoft.com/office/powerpoint/2010/main" val="300275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285"/>
            <a:ext cx="10515600" cy="488315"/>
          </a:xfrm>
        </p:spPr>
        <p:txBody>
          <a:bodyPr>
            <a:normAutofit fontScale="90000"/>
          </a:bodyPr>
          <a:lstStyle/>
          <a:p>
            <a:pPr algn="ctr"/>
            <a:r>
              <a:rPr lang="pl-PL" b="1" dirty="0"/>
              <a:t>Dywidendowy model wyceny przedsiębiorstw</a:t>
            </a:r>
          </a:p>
        </p:txBody>
      </p:sp>
      <p:sp>
        <p:nvSpPr>
          <p:cNvPr id="3" name="Content Placeholder 2"/>
          <p:cNvSpPr>
            <a:spLocks noGrp="1"/>
          </p:cNvSpPr>
          <p:nvPr>
            <p:ph idx="1"/>
          </p:nvPr>
        </p:nvSpPr>
        <p:spPr>
          <a:xfrm>
            <a:off x="0" y="609600"/>
            <a:ext cx="12192000" cy="6157595"/>
          </a:xfrm>
        </p:spPr>
        <p:txBody>
          <a:bodyPr>
            <a:normAutofit/>
          </a:bodyPr>
          <a:lstStyle/>
          <a:p>
            <a:r>
              <a:rPr lang="pl-PL" sz="2400" dirty="0"/>
              <a:t>Model wyceny dywidendy opiera się na teorii, że cena równowagi dowolnej akcji (lub obligacji) na rynku akcji to:</a:t>
            </a:r>
          </a:p>
          <a:p>
            <a:r>
              <a:rPr lang="pl-PL" sz="2400" dirty="0"/>
              <a:t>Przyszły oczekiwany strumień dochodu z papieru wartościowego</a:t>
            </a:r>
          </a:p>
          <a:p>
            <a:r>
              <a:rPr lang="pl-PL" sz="2400" dirty="0"/>
              <a:t>Zdyskontowany odpowiednim kosztem kapitału</a:t>
            </a:r>
          </a:p>
          <a:p>
            <a:r>
              <a:rPr lang="pl-PL" sz="2400" dirty="0"/>
              <a:t>Cena równowagi rynkowej jest zatem wartością obecną przyszłego oczekiwanego strumienia dochodu. Roczny strumień dochodu z akcji to oczekiwana dywidenda wypłacana co roku w nieskończoność.</a:t>
            </a:r>
          </a:p>
          <a:p>
            <a:r>
              <a:rPr lang="pl-PL" sz="2400" dirty="0"/>
              <a:t>Podstawowy wzór na wartość rynkową akcji oparty na dywidendzie jest przedstawiony w modelu wyceny dywidendy w następujący sposób:</a:t>
            </a:r>
          </a:p>
          <a:p>
            <a:r>
              <a:rPr lang="pl-PL" sz="2400" dirty="0"/>
              <a:t>MV (ex div) = D / (1 + kₑ) + D / (1 + kₑ)² + D / (1 + kₑ)³ + ... = D / kₑ</a:t>
            </a:r>
          </a:p>
          <a:p>
            <a:r>
              <a:rPr lang="pl-PL" sz="2400" dirty="0"/>
              <a:t>gdzie</a:t>
            </a:r>
            <a:br>
              <a:rPr lang="pl-PL" sz="2400" dirty="0"/>
            </a:br>
            <a:r>
              <a:rPr lang="pl-PL" sz="2400" dirty="0"/>
              <a:t>MV – Wartość rynkowa akcji po odcięciu dywidendy</a:t>
            </a:r>
            <a:br>
              <a:rPr lang="pl-PL" sz="2400" dirty="0"/>
            </a:br>
            <a:r>
              <a:rPr lang="pl-PL" sz="2400" dirty="0"/>
              <a:t>D – Stała roczna dywidenda</a:t>
            </a:r>
            <a:br>
              <a:rPr lang="pl-PL" sz="2400" dirty="0"/>
            </a:br>
            <a:r>
              <a:rPr lang="pl-PL" sz="2400" dirty="0"/>
              <a:t>kₑ – Oczekiwana stopa zwrotu akcjonariuszy</a:t>
            </a:r>
          </a:p>
          <a:p>
            <a:endParaRPr lang="pl-PL" sz="2400" dirty="0"/>
          </a:p>
        </p:txBody>
      </p:sp>
      <p:sp>
        <p:nvSpPr>
          <p:cNvPr id="4" name="Slide Number Placeholder 3"/>
          <p:cNvSpPr>
            <a:spLocks noGrp="1"/>
          </p:cNvSpPr>
          <p:nvPr>
            <p:ph type="sldNum" sz="quarter" idx="12"/>
          </p:nvPr>
        </p:nvSpPr>
        <p:spPr/>
        <p:txBody>
          <a:bodyPr/>
          <a:lstStyle/>
          <a:p>
            <a:fld id="{AC06A98B-5C8A-4782-A4C7-3BCBE89DAC95}" type="slidenum">
              <a:rPr lang="pl-PL" smtClean="0"/>
              <a:t>35</a:t>
            </a:fld>
            <a:endParaRPr lang="pl-PL"/>
          </a:p>
        </p:txBody>
      </p:sp>
    </p:spTree>
    <p:extLst>
      <p:ext uri="{BB962C8B-B14F-4D97-AF65-F5344CB8AC3E}">
        <p14:creationId xmlns:p14="http://schemas.microsoft.com/office/powerpoint/2010/main" val="33760604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0"/>
            <a:ext cx="11342254" cy="473075"/>
          </a:xfrm>
        </p:spPr>
        <p:txBody>
          <a:bodyPr>
            <a:normAutofit fontScale="90000"/>
          </a:bodyPr>
          <a:lstStyle/>
          <a:p>
            <a:pPr algn="ctr"/>
            <a:r>
              <a:rPr lang="pl-PL" b="1" dirty="0"/>
              <a:t>Dywidendowy model wyceny przedsiębiorstw - DVM</a:t>
            </a:r>
            <a:endParaRPr lang="pl-PL" dirty="0"/>
          </a:p>
        </p:txBody>
      </p:sp>
      <p:sp>
        <p:nvSpPr>
          <p:cNvPr id="3" name="Content Placeholder 2"/>
          <p:cNvSpPr>
            <a:spLocks noGrp="1"/>
          </p:cNvSpPr>
          <p:nvPr>
            <p:ph idx="1"/>
          </p:nvPr>
        </p:nvSpPr>
        <p:spPr>
          <a:xfrm>
            <a:off x="396240" y="686753"/>
            <a:ext cx="11430000" cy="5852159"/>
          </a:xfrm>
        </p:spPr>
        <p:txBody>
          <a:bodyPr/>
          <a:lstStyle/>
          <a:p>
            <a:r>
              <a:rPr lang="pl-PL" dirty="0"/>
              <a:t>Na przykład, jeśli oczekuje się, że spółka będzie w dającej się przewidzieć przyszłości wypłacać roczną dywidendę w wysokości 0,50 USD za akcję kapitałową, a koszt kapitału własnego wynosi 8%, to wartość rynkowa akcji wyniesie 0,50 USD/0,08 = 6,25 USD.</a:t>
            </a:r>
          </a:p>
        </p:txBody>
      </p:sp>
      <p:sp>
        <p:nvSpPr>
          <p:cNvPr id="4" name="Slide Number Placeholder 3"/>
          <p:cNvSpPr>
            <a:spLocks noGrp="1"/>
          </p:cNvSpPr>
          <p:nvPr>
            <p:ph type="sldNum" sz="quarter" idx="12"/>
          </p:nvPr>
        </p:nvSpPr>
        <p:spPr/>
        <p:txBody>
          <a:bodyPr/>
          <a:lstStyle/>
          <a:p>
            <a:fld id="{AC06A98B-5C8A-4782-A4C7-3BCBE89DAC95}" type="slidenum">
              <a:rPr lang="pl-PL" smtClean="0"/>
              <a:t>36</a:t>
            </a:fld>
            <a:endParaRPr lang="pl-PL"/>
          </a:p>
        </p:txBody>
      </p:sp>
    </p:spTree>
    <p:extLst>
      <p:ext uri="{BB962C8B-B14F-4D97-AF65-F5344CB8AC3E}">
        <p14:creationId xmlns:p14="http://schemas.microsoft.com/office/powerpoint/2010/main" val="7994248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
            <a:ext cx="10515600" cy="594360"/>
          </a:xfrm>
        </p:spPr>
        <p:txBody>
          <a:bodyPr>
            <a:normAutofit fontScale="90000"/>
          </a:bodyPr>
          <a:lstStyle/>
          <a:p>
            <a:pPr algn="ctr"/>
            <a:r>
              <a:rPr lang="pl-PL" dirty="0"/>
              <a:t>Dywidendowy Model Wyceny Przedsiębiorstw</a:t>
            </a:r>
          </a:p>
        </p:txBody>
      </p:sp>
      <p:sp>
        <p:nvSpPr>
          <p:cNvPr id="4" name="Slide Number Placeholder 3"/>
          <p:cNvSpPr>
            <a:spLocks noGrp="1"/>
          </p:cNvSpPr>
          <p:nvPr>
            <p:ph type="sldNum" sz="quarter" idx="12"/>
          </p:nvPr>
        </p:nvSpPr>
        <p:spPr/>
        <p:txBody>
          <a:bodyPr/>
          <a:lstStyle/>
          <a:p>
            <a:fld id="{AC06A98B-5C8A-4782-A4C7-3BCBE89DAC95}" type="slidenum">
              <a:rPr lang="pl-PL" smtClean="0"/>
              <a:t>37</a:t>
            </a:fld>
            <a:endParaRPr lang="pl-PL"/>
          </a:p>
        </p:txBody>
      </p:sp>
      <mc:AlternateContent xmlns:mc="http://schemas.openxmlformats.org/markup-compatibility/2006">
        <mc:Choice xmlns:a14="http://schemas.microsoft.com/office/drawing/2010/main" Requires="a14">
          <p:sp>
            <p:nvSpPr>
              <p:cNvPr id="7" name="pole tekstowe 6">
                <a:extLst>
                  <a:ext uri="{FF2B5EF4-FFF2-40B4-BE49-F238E27FC236}">
                    <a16:creationId xmlns:a16="http://schemas.microsoft.com/office/drawing/2014/main" id="{998F4ABE-3280-BD08-2FD0-F551204C09A5}"/>
                  </a:ext>
                </a:extLst>
              </p:cNvPr>
              <p:cNvSpPr txBox="1"/>
              <p:nvPr/>
            </p:nvSpPr>
            <p:spPr>
              <a:xfrm>
                <a:off x="731520" y="1117601"/>
                <a:ext cx="9881062" cy="4635436"/>
              </a:xfrm>
              <a:prstGeom prst="rect">
                <a:avLst/>
              </a:prstGeom>
              <a:noFill/>
            </p:spPr>
            <p:txBody>
              <a:bodyPr wrap="square">
                <a:spAutoFit/>
              </a:bodyPr>
              <a:lstStyle/>
              <a:p>
                <a:pPr>
                  <a:buNone/>
                </a:pPr>
                <a:r>
                  <a:rPr lang="pl-PL" sz="2800" dirty="0">
                    <a:effectLst/>
                  </a:rPr>
                  <a:t>P</a:t>
                </a:r>
                <a:r>
                  <a:rPr lang="pl-PL" sz="2800" baseline="-25000" dirty="0">
                    <a:effectLst/>
                  </a:rPr>
                  <a:t>0</a:t>
                </a:r>
                <a:r>
                  <a:rPr lang="pl-PL" sz="2800" dirty="0"/>
                  <a:t>=</a:t>
                </a:r>
                <a:r>
                  <a:rPr lang="pl-PL" sz="2800" dirty="0">
                    <a:effectLst/>
                  </a:rPr>
                  <a:t>D</a:t>
                </a:r>
                <a:r>
                  <a:rPr lang="pl-PL" sz="2800" baseline="-25000" dirty="0">
                    <a:effectLst/>
                  </a:rPr>
                  <a:t>0</a:t>
                </a:r>
                <a:r>
                  <a:rPr lang="pl-PL" sz="2800" dirty="0">
                    <a:effectLst/>
                  </a:rPr>
                  <a:t>x(1+g)</a:t>
                </a:r>
                <a:r>
                  <a:rPr lang="pl-PL" sz="2800" dirty="0"/>
                  <a:t>/(1+ke)+</a:t>
                </a:r>
                <a:r>
                  <a:rPr lang="pl-PL" sz="2800" dirty="0">
                    <a:effectLst/>
                  </a:rPr>
                  <a:t>D</a:t>
                </a:r>
                <a:r>
                  <a:rPr lang="pl-PL" sz="2800" baseline="-25000" dirty="0">
                    <a:effectLst/>
                  </a:rPr>
                  <a:t>0</a:t>
                </a:r>
                <a:r>
                  <a:rPr lang="pl-PL" sz="2800" dirty="0">
                    <a:effectLst/>
                  </a:rPr>
                  <a:t>*(1+g)</a:t>
                </a:r>
                <a:r>
                  <a:rPr lang="pl-PL" sz="2800" baseline="30000" dirty="0">
                    <a:effectLst/>
                  </a:rPr>
                  <a:t>2</a:t>
                </a:r>
                <a:r>
                  <a:rPr lang="pl-PL" sz="2800" dirty="0"/>
                  <a:t>/(1+ke)</a:t>
                </a:r>
                <a:r>
                  <a:rPr lang="pl-PL" sz="2800" baseline="30000" dirty="0"/>
                  <a:t>2</a:t>
                </a:r>
                <a:r>
                  <a:rPr lang="pl-PL" sz="2800" dirty="0"/>
                  <a:t>+…=</a:t>
                </a:r>
                <a:r>
                  <a:rPr lang="pl-PL" sz="2800" dirty="0">
                    <a:effectLst/>
                  </a:rPr>
                  <a:t>D</a:t>
                </a:r>
                <a:r>
                  <a:rPr lang="pl-PL" sz="2800" baseline="-25000" dirty="0">
                    <a:effectLst/>
                  </a:rPr>
                  <a:t>0</a:t>
                </a:r>
                <a:r>
                  <a:rPr lang="pl-PL" sz="2800" dirty="0">
                    <a:effectLst/>
                  </a:rPr>
                  <a:t>*</a:t>
                </a:r>
                <a:r>
                  <a:rPr lang="pl-PL" sz="2800" baseline="-25000" dirty="0">
                    <a:effectLst/>
                  </a:rPr>
                  <a:t> </a:t>
                </a:r>
                <a:r>
                  <a:rPr lang="pl-PL" sz="2800" dirty="0">
                    <a:effectLst/>
                  </a:rPr>
                  <a:t>(1+g)</a:t>
                </a:r>
                <a:r>
                  <a:rPr lang="pl-PL" sz="2800" dirty="0"/>
                  <a:t> / (</a:t>
                </a:r>
                <a:r>
                  <a:rPr lang="pl-PL" sz="2800" dirty="0" err="1"/>
                  <a:t>ke</a:t>
                </a:r>
                <a:r>
                  <a:rPr lang="pl-PL" sz="2800" dirty="0"/>
                  <a:t>−g)</a:t>
                </a:r>
              </a:p>
              <a:p>
                <a:pPr>
                  <a:buNone/>
                </a:pPr>
                <a:endParaRPr lang="pl-PL" sz="2800" dirty="0"/>
              </a:p>
              <a:p>
                <a:pPr>
                  <a:buNone/>
                </a:pPr>
                <a:r>
                  <a:rPr lang="pl-PL" sz="2800" dirty="0"/>
                  <a:t>P</a:t>
                </a:r>
                <a:r>
                  <a:rPr lang="pl-PL" sz="2800" baseline="-25000" dirty="0"/>
                  <a:t>0</a:t>
                </a:r>
                <a14:m>
                  <m:oMath xmlns:m="http://schemas.openxmlformats.org/officeDocument/2006/math">
                    <m:r>
                      <a:rPr lang="pl-PL" sz="2800">
                        <a:latin typeface="Cambria Math" panose="02040503050406030204" pitchFamily="18" charset="0"/>
                      </a:rPr>
                      <m:t>=</m:t>
                    </m:r>
                    <m:f>
                      <m:fPr>
                        <m:ctrlPr>
                          <a:rPr lang="ar-AE" sz="2800" i="1">
                            <a:latin typeface="Cambria Math" panose="02040503050406030204" pitchFamily="18" charset="0"/>
                          </a:rPr>
                        </m:ctrlPr>
                      </m:fPr>
                      <m:num>
                        <m:sSub>
                          <m:sSubPr>
                            <m:ctrlPr>
                              <a:rPr lang="ar-AE" sz="2800" i="1">
                                <a:latin typeface="Cambria Math" panose="02040503050406030204" pitchFamily="18" charset="0"/>
                              </a:rPr>
                            </m:ctrlPr>
                          </m:sSubPr>
                          <m:e>
                            <m:r>
                              <a:rPr lang="ar-AE" sz="2800" i="1">
                                <a:latin typeface="Cambria Math" panose="02040503050406030204" pitchFamily="18" charset="0"/>
                              </a:rPr>
                              <m:t>𝐷</m:t>
                            </m:r>
                          </m:e>
                          <m:sub>
                            <m:r>
                              <a:rPr lang="ar-AE" sz="2800" i="0">
                                <a:latin typeface="Cambria Math" panose="02040503050406030204" pitchFamily="18" charset="0"/>
                              </a:rPr>
                              <m:t>1</m:t>
                            </m:r>
                          </m:sub>
                        </m:sSub>
                      </m:num>
                      <m:den>
                        <m:sSub>
                          <m:sSubPr>
                            <m:ctrlPr>
                              <a:rPr lang="ar-AE" sz="2800" i="1">
                                <a:latin typeface="Cambria Math" panose="02040503050406030204" pitchFamily="18" charset="0"/>
                              </a:rPr>
                            </m:ctrlPr>
                          </m:sSubPr>
                          <m:e>
                            <m:r>
                              <a:rPr lang="ar-AE" sz="2800" i="1">
                                <a:latin typeface="Cambria Math" panose="02040503050406030204" pitchFamily="18" charset="0"/>
                              </a:rPr>
                              <m:t>𝑘</m:t>
                            </m:r>
                          </m:e>
                          <m:sub>
                            <m:r>
                              <a:rPr lang="ar-AE" sz="2800" i="1">
                                <a:latin typeface="Cambria Math" panose="02040503050406030204" pitchFamily="18" charset="0"/>
                              </a:rPr>
                              <m:t>𝑒</m:t>
                            </m:r>
                          </m:sub>
                        </m:sSub>
                        <m:r>
                          <a:rPr lang="ar-AE" sz="2800" i="0">
                            <a:latin typeface="Cambria Math" panose="02040503050406030204" pitchFamily="18" charset="0"/>
                          </a:rPr>
                          <m:t>−</m:t>
                        </m:r>
                        <m:r>
                          <a:rPr lang="ar-AE" sz="2800" i="1">
                            <a:latin typeface="Cambria Math" panose="02040503050406030204" pitchFamily="18" charset="0"/>
                          </a:rPr>
                          <m:t>𝑔</m:t>
                        </m:r>
                      </m:den>
                    </m:f>
                  </m:oMath>
                </a14:m>
                <a:endParaRPr lang="ar-AE" sz="2800" dirty="0"/>
              </a:p>
              <a:p>
                <a:pPr>
                  <a:buNone/>
                </a:pPr>
                <a:endParaRPr lang="pl-PL" sz="2800" dirty="0"/>
              </a:p>
              <a:p>
                <a:pPr>
                  <a:buNone/>
                </a:pPr>
                <a:r>
                  <a:rPr lang="pl-PL" sz="2800" dirty="0"/>
                  <a:t>gdzie:</a:t>
                </a:r>
                <a:br>
                  <a:rPr lang="pl-PL" sz="2800" dirty="0"/>
                </a:br>
                <a:endParaRPr lang="pl-PL" sz="2800" dirty="0"/>
              </a:p>
              <a:p>
                <a:pPr>
                  <a:buNone/>
                </a:pPr>
                <a:r>
                  <a:rPr lang="pl-PL" sz="2800" dirty="0"/>
                  <a:t>D₀ – Dywidenda za bieżący rok</a:t>
                </a:r>
                <a:br>
                  <a:rPr lang="pl-PL" sz="2800" dirty="0"/>
                </a:br>
                <a:r>
                  <a:rPr lang="pl-PL" sz="2800" dirty="0"/>
                  <a:t>g – Stopa wzrostu zysków i dywidend</a:t>
                </a:r>
                <a:br>
                  <a:rPr lang="pl-PL" sz="2800" dirty="0"/>
                </a:br>
                <a:r>
                  <a:rPr lang="pl-PL" sz="2800" dirty="0"/>
                  <a:t>D₀(1 + g) – Oczekiwana dywidenda za rok (D₁)</a:t>
                </a:r>
                <a:br>
                  <a:rPr lang="pl-PL" sz="2800" dirty="0"/>
                </a:br>
                <a:r>
                  <a:rPr lang="pl-PL" sz="2800" dirty="0"/>
                  <a:t>kₑ – Oczekiwana stopa zwrotu akcjonariuszy</a:t>
                </a:r>
              </a:p>
            </p:txBody>
          </p:sp>
        </mc:Choice>
        <mc:Fallback>
          <p:sp>
            <p:nvSpPr>
              <p:cNvPr id="7" name="pole tekstowe 6">
                <a:extLst>
                  <a:ext uri="{FF2B5EF4-FFF2-40B4-BE49-F238E27FC236}">
                    <a16:creationId xmlns:a16="http://schemas.microsoft.com/office/drawing/2014/main" id="{998F4ABE-3280-BD08-2FD0-F551204C09A5}"/>
                  </a:ext>
                </a:extLst>
              </p:cNvPr>
              <p:cNvSpPr txBox="1">
                <a:spLocks noRot="1" noChangeAspect="1" noMove="1" noResize="1" noEditPoints="1" noAdjustHandles="1" noChangeArrowheads="1" noChangeShapeType="1" noTextEdit="1"/>
              </p:cNvSpPr>
              <p:nvPr/>
            </p:nvSpPr>
            <p:spPr>
              <a:xfrm>
                <a:off x="731520" y="1117601"/>
                <a:ext cx="9881062" cy="4635436"/>
              </a:xfrm>
              <a:prstGeom prst="rect">
                <a:avLst/>
              </a:prstGeom>
              <a:blipFill>
                <a:blip r:embed="rId2"/>
                <a:stretch>
                  <a:fillRect l="-1234" t="-1183" b="-2760"/>
                </a:stretch>
              </a:blipFill>
            </p:spPr>
            <p:txBody>
              <a:bodyPr/>
              <a:lstStyle/>
              <a:p>
                <a:r>
                  <a:rPr lang="pl-PL">
                    <a:noFill/>
                  </a:rPr>
                  <a:t> </a:t>
                </a:r>
              </a:p>
            </p:txBody>
          </p:sp>
        </mc:Fallback>
      </mc:AlternateContent>
    </p:spTree>
    <p:extLst>
      <p:ext uri="{BB962C8B-B14F-4D97-AF65-F5344CB8AC3E}">
        <p14:creationId xmlns:p14="http://schemas.microsoft.com/office/powerpoint/2010/main" val="12754737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dirty="0"/>
              <a:t>DVM - przykład</a:t>
            </a:r>
          </a:p>
        </p:txBody>
      </p:sp>
      <p:sp>
        <p:nvSpPr>
          <p:cNvPr id="3" name="Content Placeholder 2"/>
          <p:cNvSpPr>
            <a:spLocks noGrp="1"/>
          </p:cNvSpPr>
          <p:nvPr>
            <p:ph idx="1"/>
          </p:nvPr>
        </p:nvSpPr>
        <p:spPr>
          <a:xfrm>
            <a:off x="0" y="518795"/>
            <a:ext cx="12192000" cy="6339204"/>
          </a:xfrm>
        </p:spPr>
        <p:txBody>
          <a:bodyPr>
            <a:normAutofit/>
          </a:bodyPr>
          <a:lstStyle/>
          <a:p>
            <a:pPr algn="just"/>
            <a:r>
              <a:rPr lang="pl-PL" sz="3200" dirty="0"/>
              <a:t>Branża, w której spółka Target jest notowana, wynosi 12%, chociaż oczekuje się, że dodatkowa premia za ryzyko w wysokości 2% będzie miała zastosowanie do spółki Target, będącej mniejszą i nienotowaną na giełdzie. </a:t>
            </a:r>
          </a:p>
          <a:p>
            <a:pPr algn="just"/>
            <a:r>
              <a:rPr lang="pl-PL" sz="3200" dirty="0"/>
              <a:t>Oblicz oczekiwaną wycenę spółki Target, jeśli: </a:t>
            </a:r>
          </a:p>
          <a:p>
            <a:pPr algn="just"/>
            <a:r>
              <a:rPr lang="pl-PL" sz="3200" dirty="0"/>
              <a:t>(a) Oczekuje się, że obecny poziom dywidendy utrzyma się w dającej się przewidzieć przyszłości. </a:t>
            </a:r>
          </a:p>
          <a:p>
            <a:pPr algn="just"/>
            <a:r>
              <a:rPr lang="pl-PL" sz="3200" dirty="0"/>
              <a:t>(b) Oczekuje się, że dywidenda będzie rosła w tempie 4% rocznie w dającej się przewidzieć przyszłości. </a:t>
            </a:r>
          </a:p>
          <a:p>
            <a:pPr algn="just"/>
            <a:r>
              <a:rPr lang="pl-PL" sz="3200" dirty="0"/>
              <a:t>(c) Oczekuje się, że dywidenda będzie rosła w tempie 3% przez trzy lata i 2% po tym okresie.</a:t>
            </a:r>
            <a:endParaRPr lang="en-US" sz="3200" dirty="0"/>
          </a:p>
        </p:txBody>
      </p:sp>
      <p:sp>
        <p:nvSpPr>
          <p:cNvPr id="4" name="Slide Number Placeholder 3"/>
          <p:cNvSpPr>
            <a:spLocks noGrp="1"/>
          </p:cNvSpPr>
          <p:nvPr>
            <p:ph type="sldNum" sz="quarter" idx="12"/>
          </p:nvPr>
        </p:nvSpPr>
        <p:spPr/>
        <p:txBody>
          <a:bodyPr/>
          <a:lstStyle/>
          <a:p>
            <a:fld id="{AC06A98B-5C8A-4782-A4C7-3BCBE89DAC95}" type="slidenum">
              <a:rPr lang="pl-PL" smtClean="0"/>
              <a:t>38</a:t>
            </a:fld>
            <a:endParaRPr lang="pl-PL"/>
          </a:p>
        </p:txBody>
      </p:sp>
    </p:spTree>
    <p:extLst>
      <p:ext uri="{BB962C8B-B14F-4D97-AF65-F5344CB8AC3E}">
        <p14:creationId xmlns:p14="http://schemas.microsoft.com/office/powerpoint/2010/main" val="10358501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dirty="0"/>
              <a:t>DVM - przykład</a:t>
            </a:r>
          </a:p>
        </p:txBody>
      </p:sp>
      <p:sp>
        <p:nvSpPr>
          <p:cNvPr id="4" name="Slide Number Placeholder 3"/>
          <p:cNvSpPr>
            <a:spLocks noGrp="1"/>
          </p:cNvSpPr>
          <p:nvPr>
            <p:ph type="sldNum" sz="quarter" idx="12"/>
          </p:nvPr>
        </p:nvSpPr>
        <p:spPr/>
        <p:txBody>
          <a:bodyPr/>
          <a:lstStyle/>
          <a:p>
            <a:fld id="{AC06A98B-5C8A-4782-A4C7-3BCBE89DAC95}" type="slidenum">
              <a:rPr lang="pl-PL" smtClean="0"/>
              <a:t>39</a:t>
            </a:fld>
            <a:endParaRPr lang="pl-PL"/>
          </a:p>
        </p:txBody>
      </p:sp>
      <p:sp>
        <p:nvSpPr>
          <p:cNvPr id="7" name="pole tekstowe 6">
            <a:extLst>
              <a:ext uri="{FF2B5EF4-FFF2-40B4-BE49-F238E27FC236}">
                <a16:creationId xmlns:a16="http://schemas.microsoft.com/office/drawing/2014/main" id="{3C470A84-0B66-AE64-EC01-B34BDF8F6796}"/>
              </a:ext>
            </a:extLst>
          </p:cNvPr>
          <p:cNvSpPr txBox="1"/>
          <p:nvPr/>
        </p:nvSpPr>
        <p:spPr>
          <a:xfrm>
            <a:off x="526473" y="628073"/>
            <a:ext cx="9735127" cy="3416320"/>
          </a:xfrm>
          <a:prstGeom prst="rect">
            <a:avLst/>
          </a:prstGeom>
          <a:noFill/>
        </p:spPr>
        <p:txBody>
          <a:bodyPr wrap="square">
            <a:spAutoFit/>
          </a:bodyPr>
          <a:lstStyle/>
          <a:p>
            <a:pPr>
              <a:buNone/>
            </a:pPr>
            <a:r>
              <a:rPr lang="pl-PL" sz="2400" dirty="0"/>
              <a:t>kₑ = 12% + 2% = 14% (0,14)</a:t>
            </a:r>
            <a:br>
              <a:rPr lang="pl-PL" sz="2400" dirty="0"/>
            </a:br>
            <a:r>
              <a:rPr lang="pl-PL" sz="2400" dirty="0"/>
              <a:t>D₀ = 250 000 USD</a:t>
            </a:r>
            <a:br>
              <a:rPr lang="pl-PL" sz="2400" dirty="0"/>
            </a:br>
            <a:r>
              <a:rPr lang="pl-PL" sz="2400" dirty="0"/>
              <a:t>g (w (b)) = 4% lub 0,04</a:t>
            </a:r>
          </a:p>
          <a:p>
            <a:pPr>
              <a:buNone/>
            </a:pPr>
            <a:endParaRPr lang="pl-PL" sz="2400" dirty="0"/>
          </a:p>
          <a:p>
            <a:pPr>
              <a:buNone/>
            </a:pPr>
            <a:r>
              <a:rPr lang="pl-PL" sz="2400" dirty="0"/>
              <a:t>(a) P₀ = d₀/kₑ = 250 000 / 0,14 = 1 785 714 USD</a:t>
            </a:r>
          </a:p>
          <a:p>
            <a:pPr>
              <a:buNone/>
            </a:pPr>
            <a:endParaRPr lang="pl-PL" sz="2400" dirty="0"/>
          </a:p>
          <a:p>
            <a:pPr>
              <a:buNone/>
            </a:pPr>
            <a:r>
              <a:rPr lang="pl-PL" sz="2400" dirty="0"/>
              <a:t>(b) P₀ = d₀(1 + g)/(kₑ − g) = 250 000 × 1,04 / (0,14 − 0,04) = 2 600 000 USD</a:t>
            </a:r>
          </a:p>
          <a:p>
            <a:pPr>
              <a:buNone/>
            </a:pPr>
            <a:endParaRPr lang="pl-PL" sz="2400" dirty="0"/>
          </a:p>
          <a:p>
            <a:pPr>
              <a:buNone/>
            </a:pPr>
            <a:r>
              <a:rPr lang="pl-PL" sz="2400" dirty="0"/>
              <a:t>(c)</a:t>
            </a:r>
          </a:p>
        </p:txBody>
      </p:sp>
      <p:graphicFrame>
        <p:nvGraphicFramePr>
          <p:cNvPr id="8" name="Tabela 7">
            <a:extLst>
              <a:ext uri="{FF2B5EF4-FFF2-40B4-BE49-F238E27FC236}">
                <a16:creationId xmlns:a16="http://schemas.microsoft.com/office/drawing/2014/main" id="{C67B14F6-9FD6-E714-33D4-64AC0C832A3B}"/>
              </a:ext>
            </a:extLst>
          </p:cNvPr>
          <p:cNvGraphicFramePr>
            <a:graphicFrameLocks noGrp="1"/>
          </p:cNvGraphicFramePr>
          <p:nvPr>
            <p:extLst>
              <p:ext uri="{D42A27DB-BD31-4B8C-83A1-F6EECF244321}">
                <p14:modId xmlns:p14="http://schemas.microsoft.com/office/powerpoint/2010/main" val="1832883800"/>
              </p:ext>
            </p:extLst>
          </p:nvPr>
        </p:nvGraphicFramePr>
        <p:xfrm>
          <a:off x="1099127" y="3647596"/>
          <a:ext cx="9319491" cy="1973580"/>
        </p:xfrm>
        <a:graphic>
          <a:graphicData uri="http://schemas.openxmlformats.org/drawingml/2006/table">
            <a:tbl>
              <a:tblPr>
                <a:tableStyleId>{5C22544A-7EE6-4342-B048-85BDC9FD1C3A}</a:tableStyleId>
              </a:tblPr>
              <a:tblGrid>
                <a:gridCol w="3614959">
                  <a:extLst>
                    <a:ext uri="{9D8B030D-6E8A-4147-A177-3AD203B41FA5}">
                      <a16:colId xmlns:a16="http://schemas.microsoft.com/office/drawing/2014/main" val="4017108566"/>
                    </a:ext>
                  </a:extLst>
                </a:gridCol>
                <a:gridCol w="1776136">
                  <a:extLst>
                    <a:ext uri="{9D8B030D-6E8A-4147-A177-3AD203B41FA5}">
                      <a16:colId xmlns:a16="http://schemas.microsoft.com/office/drawing/2014/main" val="397298191"/>
                    </a:ext>
                  </a:extLst>
                </a:gridCol>
                <a:gridCol w="1692553">
                  <a:extLst>
                    <a:ext uri="{9D8B030D-6E8A-4147-A177-3AD203B41FA5}">
                      <a16:colId xmlns:a16="http://schemas.microsoft.com/office/drawing/2014/main" val="2707085164"/>
                    </a:ext>
                  </a:extLst>
                </a:gridCol>
                <a:gridCol w="1002994">
                  <a:extLst>
                    <a:ext uri="{9D8B030D-6E8A-4147-A177-3AD203B41FA5}">
                      <a16:colId xmlns:a16="http://schemas.microsoft.com/office/drawing/2014/main" val="1670049503"/>
                    </a:ext>
                  </a:extLst>
                </a:gridCol>
                <a:gridCol w="1232849">
                  <a:extLst>
                    <a:ext uri="{9D8B030D-6E8A-4147-A177-3AD203B41FA5}">
                      <a16:colId xmlns:a16="http://schemas.microsoft.com/office/drawing/2014/main" val="2092141438"/>
                    </a:ext>
                  </a:extLst>
                </a:gridCol>
              </a:tblGrid>
              <a:tr h="182880">
                <a:tc>
                  <a:txBody>
                    <a:bodyPr/>
                    <a:lstStyle/>
                    <a:p>
                      <a:pPr algn="ctr" fontAlgn="ctr">
                        <a:buNone/>
                      </a:pPr>
                      <a:r>
                        <a:rPr lang="pl-PL" sz="1800" u="none" strike="noStrike">
                          <a:effectLst/>
                        </a:rPr>
                        <a:t>Czas</a:t>
                      </a:r>
                      <a:endParaRPr lang="pl-PL" sz="1800" b="1"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1</a:t>
                      </a:r>
                      <a:endParaRPr lang="pl-PL" sz="1800" b="1"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a:t>
                      </a:r>
                      <a:endParaRPr lang="pl-PL" sz="1800" b="1"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3</a:t>
                      </a:r>
                      <a:endParaRPr lang="pl-PL" sz="1800" b="1"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od roku 4</a:t>
                      </a:r>
                      <a:endParaRPr lang="pl-PL" sz="1800" b="1"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484406564"/>
                  </a:ext>
                </a:extLst>
              </a:tr>
              <a:tr h="182880">
                <a:tc>
                  <a:txBody>
                    <a:bodyPr/>
                    <a:lstStyle/>
                    <a:p>
                      <a:pPr algn="l" fontAlgn="ctr">
                        <a:buNone/>
                      </a:pPr>
                      <a:r>
                        <a:rPr lang="pl-PL" sz="1800" u="none" strike="noStrike">
                          <a:effectLst/>
                        </a:rPr>
                        <a:t>Dywidenda (‘000)</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258</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266</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274</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279</a:t>
                      </a:r>
                      <a:endParaRPr lang="pl-PL" sz="18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2705595732"/>
                  </a:ext>
                </a:extLst>
              </a:tr>
              <a:tr h="182880">
                <a:tc>
                  <a:txBody>
                    <a:bodyPr/>
                    <a:lstStyle/>
                    <a:p>
                      <a:pPr algn="l" fontAlgn="ctr">
                        <a:buNone/>
                      </a:pPr>
                      <a:r>
                        <a:rPr lang="pl-PL" sz="1800" u="none" strike="noStrike">
                          <a:effectLst/>
                        </a:rPr>
                        <a:t>Renta do nieskończoności 1/(kₑ − g)</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8 333</a:t>
                      </a:r>
                      <a:endParaRPr lang="pl-PL" sz="18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1424705563"/>
                  </a:ext>
                </a:extLst>
              </a:tr>
              <a:tr h="182880">
                <a:tc>
                  <a:txBody>
                    <a:bodyPr/>
                    <a:lstStyle/>
                    <a:p>
                      <a:pPr algn="l" fontAlgn="ctr">
                        <a:buNone/>
                      </a:pPr>
                      <a:r>
                        <a:rPr lang="pl-PL" sz="1800" u="none" strike="noStrike">
                          <a:effectLst/>
                        </a:rPr>
                        <a:t>Wartość bieżąca w roku 3</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2 325</a:t>
                      </a:r>
                      <a:endParaRPr lang="pl-PL" sz="18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1493598384"/>
                  </a:ext>
                </a:extLst>
              </a:tr>
              <a:tr h="182880">
                <a:tc>
                  <a:txBody>
                    <a:bodyPr/>
                    <a:lstStyle/>
                    <a:p>
                      <a:pPr algn="l" fontAlgn="ctr">
                        <a:buNone/>
                      </a:pPr>
                      <a:r>
                        <a:rPr lang="pl-PL" sz="1800" u="none" strike="noStrike">
                          <a:effectLst/>
                        </a:rPr>
                        <a:t>Czynnik dyskontowy przy 14%</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0,877</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0,769</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0,675</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0,675</a:t>
                      </a:r>
                      <a:endParaRPr lang="pl-PL" sz="18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2654008660"/>
                  </a:ext>
                </a:extLst>
              </a:tr>
              <a:tr h="182880">
                <a:tc>
                  <a:txBody>
                    <a:bodyPr/>
                    <a:lstStyle/>
                    <a:p>
                      <a:pPr algn="l" fontAlgn="ctr">
                        <a:buNone/>
                      </a:pPr>
                      <a:r>
                        <a:rPr lang="pl-PL" sz="1800" u="none" strike="noStrike">
                          <a:effectLst/>
                        </a:rPr>
                        <a:t> </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226</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205</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185</a:t>
                      </a:r>
                      <a:endParaRPr lang="pl-PL" sz="1800" b="0" i="0" u="none" strike="noStrike">
                        <a:effectLst/>
                        <a:latin typeface="Arial" panose="020B0604020202020204" pitchFamily="34" charset="0"/>
                      </a:endParaRPr>
                    </a:p>
                  </a:txBody>
                  <a:tcPr marL="7620" marR="7620" marT="7620" marB="0" anchor="ctr"/>
                </a:tc>
                <a:tc>
                  <a:txBody>
                    <a:bodyPr/>
                    <a:lstStyle/>
                    <a:p>
                      <a:pPr algn="ctr" fontAlgn="ctr">
                        <a:buNone/>
                      </a:pPr>
                      <a:r>
                        <a:rPr lang="pl-PL" sz="1800" u="none" strike="noStrike">
                          <a:effectLst/>
                        </a:rPr>
                        <a:t>1 569</a:t>
                      </a:r>
                      <a:endParaRPr lang="pl-PL" sz="18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4196294210"/>
                  </a:ext>
                </a:extLst>
              </a:tr>
              <a:tr h="182880">
                <a:tc>
                  <a:txBody>
                    <a:bodyPr/>
                    <a:lstStyle/>
                    <a:p>
                      <a:pPr algn="l" fontAlgn="b">
                        <a:buNone/>
                      </a:pPr>
                      <a:r>
                        <a:rPr lang="pl-PL" sz="1800" u="none" strike="noStrike">
                          <a:effectLst/>
                        </a:rPr>
                        <a:t>Razem </a:t>
                      </a:r>
                      <a:endParaRPr lang="pl-PL" sz="1800" b="0" i="0" u="none" strike="noStrike">
                        <a:effectLst/>
                        <a:latin typeface="Arial" panose="020B0604020202020204" pitchFamily="34" charset="0"/>
                      </a:endParaRPr>
                    </a:p>
                  </a:txBody>
                  <a:tcPr marL="7620" marR="7620" marT="7620" marB="0" anchor="b"/>
                </a:tc>
                <a:tc>
                  <a:txBody>
                    <a:bodyPr/>
                    <a:lstStyle/>
                    <a:p>
                      <a:pPr algn="ctr" fontAlgn="b">
                        <a:buNone/>
                      </a:pPr>
                      <a:r>
                        <a:rPr lang="pl-PL" sz="1800" u="none" strike="noStrike">
                          <a:effectLst/>
                        </a:rPr>
                        <a:t>2 185 000</a:t>
                      </a:r>
                      <a:endParaRPr lang="pl-PL" sz="1800" b="0" i="0" u="none" strike="noStrike">
                        <a:effectLst/>
                        <a:latin typeface="Arial" panose="020B0604020202020204" pitchFamily="34" charset="0"/>
                      </a:endParaRPr>
                    </a:p>
                  </a:txBody>
                  <a:tcPr marL="7620" marR="7620" marT="7620" marB="0" anchor="b"/>
                </a:tc>
                <a:tc>
                  <a:txBody>
                    <a:bodyPr/>
                    <a:lstStyle/>
                    <a:p>
                      <a:pPr algn="l" fontAlgn="b">
                        <a:buNone/>
                      </a:pPr>
                      <a:endParaRPr lang="pl-PL" sz="1800" b="0" i="0" u="none" strike="noStrike">
                        <a:effectLst/>
                        <a:latin typeface="Arial" panose="020B0604020202020204" pitchFamily="34" charset="0"/>
                      </a:endParaRPr>
                    </a:p>
                  </a:txBody>
                  <a:tcPr marL="7620" marR="7620" marT="7620" marB="0" anchor="b"/>
                </a:tc>
                <a:tc>
                  <a:txBody>
                    <a:bodyPr/>
                    <a:lstStyle/>
                    <a:p>
                      <a:pPr algn="l" fontAlgn="b">
                        <a:buNone/>
                      </a:pPr>
                      <a:endParaRPr lang="pl-PL" sz="1800" b="0" i="0" u="none" strike="noStrike">
                        <a:effectLst/>
                        <a:latin typeface="Arial" panose="020B0604020202020204" pitchFamily="34" charset="0"/>
                      </a:endParaRPr>
                    </a:p>
                  </a:txBody>
                  <a:tcPr marL="7620" marR="7620" marT="7620" marB="0" anchor="b"/>
                </a:tc>
                <a:tc>
                  <a:txBody>
                    <a:bodyPr/>
                    <a:lstStyle/>
                    <a:p>
                      <a:pPr algn="l" fontAlgn="b">
                        <a:buNone/>
                      </a:pPr>
                      <a:endParaRPr lang="pl-PL" sz="1800" b="0" i="0" u="none" strike="noStrike" dirty="0">
                        <a:effectLst/>
                        <a:latin typeface="Arial" panose="020B0604020202020204" pitchFamily="34" charset="0"/>
                      </a:endParaRPr>
                    </a:p>
                  </a:txBody>
                  <a:tcPr marL="7620" marR="7620" marT="7620" marB="0" anchor="b"/>
                </a:tc>
                <a:extLst>
                  <a:ext uri="{0D108BD9-81ED-4DB2-BD59-A6C34878D82A}">
                    <a16:rowId xmlns:a16="http://schemas.microsoft.com/office/drawing/2014/main" val="2376964616"/>
                  </a:ext>
                </a:extLst>
              </a:tr>
            </a:tbl>
          </a:graphicData>
        </a:graphic>
      </p:graphicFrame>
    </p:spTree>
    <p:extLst>
      <p:ext uri="{BB962C8B-B14F-4D97-AF65-F5344CB8AC3E}">
        <p14:creationId xmlns:p14="http://schemas.microsoft.com/office/powerpoint/2010/main" val="2420979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5360" y="1"/>
            <a:ext cx="10515600" cy="518160"/>
          </a:xfrm>
        </p:spPr>
        <p:txBody>
          <a:bodyPr>
            <a:normAutofit fontScale="90000"/>
          </a:bodyPr>
          <a:lstStyle/>
          <a:p>
            <a:pPr algn="ctr"/>
            <a:r>
              <a:rPr lang="pl-PL" b="1" dirty="0"/>
              <a:t>Kiedy potrzebna jest wycena (ciąg dalszy)</a:t>
            </a:r>
          </a:p>
        </p:txBody>
      </p:sp>
      <p:sp>
        <p:nvSpPr>
          <p:cNvPr id="3" name="Content Placeholder 2"/>
          <p:cNvSpPr>
            <a:spLocks noGrp="1"/>
          </p:cNvSpPr>
          <p:nvPr>
            <p:ph idx="1"/>
          </p:nvPr>
        </p:nvSpPr>
        <p:spPr>
          <a:xfrm>
            <a:off x="0" y="646544"/>
            <a:ext cx="12192000" cy="6211455"/>
          </a:xfrm>
        </p:spPr>
        <p:txBody>
          <a:bodyPr>
            <a:normAutofit/>
          </a:bodyPr>
          <a:lstStyle/>
          <a:p>
            <a:pPr algn="just"/>
            <a:r>
              <a:rPr lang="pl-PL" dirty="0"/>
              <a:t>(c) W przypadku spółek zależnych, gdy spółka holdingowa grupy negocjuje sprzedaż spółki zależnej zespołowi wykupu menedżerskiego lub nabywcy zewnętrznemu.</a:t>
            </a:r>
          </a:p>
          <a:p>
            <a:pPr algn="just"/>
            <a:r>
              <a:rPr lang="pl-PL" dirty="0"/>
              <a:t>(d) W przypadku każdej spółki, w której akcjonariusz chce zbyć swoje udziały. </a:t>
            </a:r>
          </a:p>
          <a:p>
            <a:pPr algn="just"/>
            <a:endParaRPr lang="pl-PL" dirty="0"/>
          </a:p>
          <a:p>
            <a:pPr algn="just"/>
            <a:r>
              <a:rPr lang="pl-PL" dirty="0"/>
              <a:t>Niektóre z opisanych metod wyceny będą najodpowiedniejsze w przypadku sprzedaży dużego lub kontrolnego udziału. Jednak nawet niewielki udział może stanowić znaczącą sprzedaż, jeśli nabywcy mogą zwiększyć swój udział do kontrolnego udziału w wyniku przejęcia.</a:t>
            </a:r>
          </a:p>
          <a:p>
            <a:pPr algn="just"/>
            <a:r>
              <a:rPr lang="pl-PL" dirty="0"/>
              <a:t>Jeśli zostaniesz poproszony o wycenę przedsiębiorstwa, dokładnie sprawdź sformułowanie pytania, aby ustalić, czy proszono Cię o oszacowanie wartości całego przedsiębiorstwa, czy tylko jego akcji.</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4</a:t>
            </a:fld>
            <a:endParaRPr lang="pl-PL"/>
          </a:p>
        </p:txBody>
      </p:sp>
    </p:spTree>
    <p:extLst>
      <p:ext uri="{BB962C8B-B14F-4D97-AF65-F5344CB8AC3E}">
        <p14:creationId xmlns:p14="http://schemas.microsoft.com/office/powerpoint/2010/main" val="32315008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21285"/>
            <a:ext cx="10515600" cy="381635"/>
          </a:xfrm>
        </p:spPr>
        <p:txBody>
          <a:bodyPr>
            <a:normAutofit fontScale="90000"/>
          </a:bodyPr>
          <a:lstStyle/>
          <a:p>
            <a:pPr algn="ctr"/>
            <a:r>
              <a:rPr lang="pl-PL" b="1" dirty="0"/>
              <a:t>Założenia w modelu wyceny dywidendy</a:t>
            </a:r>
            <a:endParaRPr lang="pl-PL" dirty="0"/>
          </a:p>
        </p:txBody>
      </p:sp>
      <p:sp>
        <p:nvSpPr>
          <p:cNvPr id="3" name="Content Placeholder 2"/>
          <p:cNvSpPr>
            <a:spLocks noGrp="1"/>
          </p:cNvSpPr>
          <p:nvPr>
            <p:ph idx="1"/>
          </p:nvPr>
        </p:nvSpPr>
        <p:spPr>
          <a:xfrm>
            <a:off x="0" y="564514"/>
            <a:ext cx="12192000" cy="6293485"/>
          </a:xfrm>
        </p:spPr>
        <p:txBody>
          <a:bodyPr>
            <a:normAutofit fontScale="92500"/>
          </a:bodyPr>
          <a:lstStyle/>
          <a:p>
            <a:pPr algn="just"/>
            <a:r>
              <a:rPr lang="pl-PL" dirty="0"/>
              <a:t>Model wyceny dywidend opiera się na szeregu założeń, o których należy pamiętać.</a:t>
            </a:r>
          </a:p>
          <a:p>
            <a:pPr algn="just"/>
            <a:r>
              <a:rPr lang="pl-PL" dirty="0"/>
              <a:t>(a) Inwestorzy działają racjonalnie i jednorodnie. Model nie uwzględnia zróżnicowanych oczekiwań akcjonariuszy ani tego, jak bardzo motywuje ich preferencja dla dywidend nad przyszłym wzrostem wartości akcji.</a:t>
            </a:r>
          </a:p>
          <a:p>
            <a:pPr algn="just"/>
            <a:r>
              <a:rPr lang="pl-PL" dirty="0"/>
              <a:t>(b) Bieżąca dywidenda (wartość D0) nie odbiega znacząco od trendu dywidend. Jeśli D0 wydaje się być wartością zmienną, lepszym rozwiązaniem może być użycie skorygowanej wartości trendu, obliczonej na podstawie dywidend z kilku ostatnich lat.</a:t>
            </a:r>
          </a:p>
          <a:p>
            <a:pPr algn="just"/>
            <a:r>
              <a:rPr lang="pl-PL" dirty="0"/>
              <a:t>(c) Szacunki przyszłych dywidend i zastosowanych cen, a także koszt kapitału, są uzasadnione. Podobnie jak w przypadku innych metod, wiarygodne oszacowanie kosztu kapitału może być trudne. Szacunki dywidend mogą być oparte na historycznych trendach, które mogą nie być dobrym wyznacznikiem przyszłości, lub na niepewnych prognozach dotyczących przyszłych zysków.</a:t>
            </a:r>
          </a:p>
          <a:p>
            <a:pPr algn="just"/>
            <a:r>
              <a:rPr lang="pl-PL" dirty="0"/>
              <a:t>(d) Postawy inwestorów wobec otrzymywania różnych przepływów pieniężnych w różnym czasie można modelować za pomocą arytmetyki zdyskontowanych przepływów pieniężnych.</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40</a:t>
            </a:fld>
            <a:endParaRPr lang="pl-PL"/>
          </a:p>
        </p:txBody>
      </p:sp>
    </p:spTree>
    <p:extLst>
      <p:ext uri="{BB962C8B-B14F-4D97-AF65-F5344CB8AC3E}">
        <p14:creationId xmlns:p14="http://schemas.microsoft.com/office/powerpoint/2010/main" val="6907796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21285"/>
            <a:ext cx="10515600" cy="381635"/>
          </a:xfrm>
        </p:spPr>
        <p:txBody>
          <a:bodyPr>
            <a:normAutofit fontScale="90000"/>
          </a:bodyPr>
          <a:lstStyle/>
          <a:p>
            <a:pPr algn="ctr"/>
            <a:r>
              <a:rPr lang="pl-PL" b="1" dirty="0"/>
              <a:t>Założenia w modelu wyceny dywidendy</a:t>
            </a:r>
          </a:p>
        </p:txBody>
      </p:sp>
      <p:sp>
        <p:nvSpPr>
          <p:cNvPr id="3" name="Content Placeholder 2"/>
          <p:cNvSpPr>
            <a:spLocks noGrp="1"/>
          </p:cNvSpPr>
          <p:nvPr>
            <p:ph idx="1"/>
          </p:nvPr>
        </p:nvSpPr>
        <p:spPr>
          <a:xfrm>
            <a:off x="365760" y="808672"/>
            <a:ext cx="11369040" cy="5730240"/>
          </a:xfrm>
        </p:spPr>
        <p:txBody>
          <a:bodyPr/>
          <a:lstStyle/>
          <a:p>
            <a:pPr algn="just"/>
            <a:r>
              <a:rPr lang="pl-PL" dirty="0"/>
              <a:t>(e) Dyrektorzy wykorzystują dywidendy do sygnalizowania siły pozycji spółki. (Jednak spółki wypłacające zero dywidend nie mają zerowej wartości akcji).</a:t>
            </a:r>
          </a:p>
          <a:p>
            <a:pPr algn="just"/>
            <a:r>
              <a:rPr lang="pl-PL" dirty="0"/>
              <a:t>(f) Dywidendy albo nie wykazują wzrostu, albo wykazują stały wzrost. Jeśli tempo wzrostu jest szacowane za pomocą przybliżenia wzrostu Gordona (g = </a:t>
            </a:r>
            <a:r>
              <a:rPr lang="pl-PL" dirty="0" err="1"/>
              <a:t>br</a:t>
            </a:r>
            <a:r>
              <a:rPr lang="pl-PL" dirty="0"/>
              <a:t>), wówczas model zakłada, że ​​odsetek zysków zatrzymanych w przedsiębiorstwie oraz zwrot z tych zysków zatrzymanych, b i r, są wartościami stałymi.</a:t>
            </a:r>
          </a:p>
          <a:p>
            <a:pPr algn="just"/>
            <a:r>
              <a:rPr lang="pl-PL" dirty="0"/>
              <a:t>(g) Inne czynniki wpływające na ceny akcji są pomijane.</a:t>
            </a:r>
          </a:p>
          <a:p>
            <a:pPr algn="just"/>
            <a:r>
              <a:rPr lang="pl-PL" dirty="0"/>
              <a:t>(h) Zyski spółki wzrosną wystarczająco, aby utrzymać poziom wzrostu dywidendy.</a:t>
            </a:r>
          </a:p>
          <a:p>
            <a:pPr algn="just"/>
            <a:r>
              <a:rPr lang="pl-PL" dirty="0"/>
              <a:t>(i) Zastosowana stopa dyskontowa przewyższa stopę wzrostu dywidendy.</a:t>
            </a:r>
          </a:p>
        </p:txBody>
      </p:sp>
      <p:sp>
        <p:nvSpPr>
          <p:cNvPr id="4" name="Slide Number Placeholder 3"/>
          <p:cNvSpPr>
            <a:spLocks noGrp="1"/>
          </p:cNvSpPr>
          <p:nvPr>
            <p:ph type="sldNum" sz="quarter" idx="12"/>
          </p:nvPr>
        </p:nvSpPr>
        <p:spPr/>
        <p:txBody>
          <a:bodyPr/>
          <a:lstStyle/>
          <a:p>
            <a:fld id="{AC06A98B-5C8A-4782-A4C7-3BCBE89DAC95}" type="slidenum">
              <a:rPr lang="pl-PL" smtClean="0"/>
              <a:t>41</a:t>
            </a:fld>
            <a:endParaRPr lang="pl-PL"/>
          </a:p>
        </p:txBody>
      </p:sp>
    </p:spTree>
    <p:extLst>
      <p:ext uri="{BB962C8B-B14F-4D97-AF65-F5344CB8AC3E}">
        <p14:creationId xmlns:p14="http://schemas.microsoft.com/office/powerpoint/2010/main" val="9662576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25475"/>
          </a:xfrm>
        </p:spPr>
        <p:txBody>
          <a:bodyPr>
            <a:noAutofit/>
          </a:bodyPr>
          <a:lstStyle/>
          <a:p>
            <a:pPr algn="ctr"/>
            <a:r>
              <a:rPr lang="pl-PL" sz="3200" b="1" dirty="0"/>
              <a:t>Podstawa wyceny oparta na zdyskontowanych przepływach pieniężnych</a:t>
            </a:r>
          </a:p>
        </p:txBody>
      </p:sp>
      <p:sp>
        <p:nvSpPr>
          <p:cNvPr id="3" name="Content Placeholder 2"/>
          <p:cNvSpPr>
            <a:spLocks noGrp="1"/>
          </p:cNvSpPr>
          <p:nvPr>
            <p:ph idx="1"/>
          </p:nvPr>
        </p:nvSpPr>
        <p:spPr>
          <a:xfrm>
            <a:off x="152400" y="625476"/>
            <a:ext cx="11902440" cy="5897244"/>
          </a:xfrm>
        </p:spPr>
        <p:txBody>
          <a:bodyPr>
            <a:normAutofit fontScale="92500" lnSpcReduction="20000"/>
          </a:bodyPr>
          <a:lstStyle/>
          <a:p>
            <a:pPr algn="just"/>
            <a:r>
              <a:rPr lang="pl-PL" dirty="0"/>
              <a:t>Metoda DCF wyceny akcji może być odpowiednia, gdy firma zamierza nabyć aktywa innej firmy i dokonać dalszych inwestycji w celu poprawy przepływów pieniężnych w przyszłości.</a:t>
            </a:r>
          </a:p>
          <a:p>
            <a:pPr algn="just"/>
            <a:r>
              <a:rPr lang="pl-PL" dirty="0"/>
              <a:t>Kroki tej metody wyceny są następujące:</a:t>
            </a:r>
          </a:p>
          <a:p>
            <a:pPr algn="just"/>
            <a:r>
              <a:rPr lang="pl-PL" dirty="0"/>
              <a:t>Krok 1. Oszacowanie przepływów pieniężnych, które będą uzyskiwane każdego roku z przejętego przedsiębiorstwa. Przepływy pieniężne można oszacować na maksymalną liczbę lat (np. 10 lat). Alternatywnie, można przyjąć założenie dotyczące rocznych przepływów pieniężnych z przedsiębiorstwa w nieskończoność.</a:t>
            </a:r>
          </a:p>
          <a:p>
            <a:pPr algn="just"/>
            <a:r>
              <a:rPr lang="pl-PL" dirty="0"/>
              <a:t>Jeśli propozycja dotyczy wyłącznie zakupu akcji własnych, przepływy pieniężne powinny być pomniejszone o odsetki od zadłużenia spółki przejmowanej i podatek od zysków.</a:t>
            </a:r>
          </a:p>
          <a:p>
            <a:pPr algn="just"/>
            <a:r>
              <a:rPr lang="pl-PL" dirty="0"/>
              <a:t>Jeśli propozycja dotyczy zakupu całego przedsiębiorstwa, w tym zobowiązań z tytułu jego zadłużenia, przepływy pieniężne powinny być pomniejszone o odsetki od zadłużenia spółki przejmowanej.</a:t>
            </a:r>
          </a:p>
          <a:p>
            <a:pPr algn="just"/>
            <a:r>
              <a:rPr lang="pl-PL" dirty="0"/>
              <a:t>Krok 2. Zdyskontowanie tych przepływów pieniężnych po odpowiednim koszcie kapitału. W ten sposób uzyskuje się wartość akcji własnych lub całego przedsiębiorstwa.</a:t>
            </a:r>
          </a:p>
        </p:txBody>
      </p:sp>
      <p:sp>
        <p:nvSpPr>
          <p:cNvPr id="4" name="Slide Number Placeholder 3"/>
          <p:cNvSpPr>
            <a:spLocks noGrp="1"/>
          </p:cNvSpPr>
          <p:nvPr>
            <p:ph type="sldNum" sz="quarter" idx="12"/>
          </p:nvPr>
        </p:nvSpPr>
        <p:spPr/>
        <p:txBody>
          <a:bodyPr/>
          <a:lstStyle/>
          <a:p>
            <a:fld id="{AC06A98B-5C8A-4782-A4C7-3BCBE89DAC95}" type="slidenum">
              <a:rPr lang="pl-PL" smtClean="0"/>
              <a:t>42</a:t>
            </a:fld>
            <a:endParaRPr lang="pl-PL"/>
          </a:p>
        </p:txBody>
      </p:sp>
    </p:spTree>
    <p:extLst>
      <p:ext uri="{BB962C8B-B14F-4D97-AF65-F5344CB8AC3E}">
        <p14:creationId xmlns:p14="http://schemas.microsoft.com/office/powerpoint/2010/main" val="27319154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97"/>
            <a:ext cx="12192000" cy="655320"/>
          </a:xfrm>
        </p:spPr>
        <p:txBody>
          <a:bodyPr>
            <a:noAutofit/>
          </a:bodyPr>
          <a:lstStyle/>
          <a:p>
            <a:pPr algn="ctr"/>
            <a:r>
              <a:rPr lang="pl-PL" sz="2800" b="1" dirty="0"/>
              <a:t>Przykład: Metoda wyceny akcji zdyskontowanych przyszłych przepływów pieniężnych</a:t>
            </a:r>
            <a:endParaRPr lang="pl-PL" sz="2800" dirty="0"/>
          </a:p>
        </p:txBody>
      </p:sp>
      <p:sp>
        <p:nvSpPr>
          <p:cNvPr id="3" name="Content Placeholder 2"/>
          <p:cNvSpPr>
            <a:spLocks noGrp="1"/>
          </p:cNvSpPr>
          <p:nvPr>
            <p:ph idx="1"/>
          </p:nvPr>
        </p:nvSpPr>
        <p:spPr>
          <a:xfrm>
            <a:off x="0" y="655321"/>
            <a:ext cx="12192000" cy="6202678"/>
          </a:xfrm>
        </p:spPr>
        <p:txBody>
          <a:bodyPr>
            <a:normAutofit/>
          </a:bodyPr>
          <a:lstStyle/>
          <a:p>
            <a:pPr algn="just"/>
            <a:r>
              <a:rPr lang="pl-PL" sz="2000" dirty="0"/>
              <a:t>Dywersyfikacja chce złożyć ofertę przejęcia </a:t>
            </a:r>
            <a:r>
              <a:rPr lang="pl-PL" sz="2000" dirty="0" err="1"/>
              <a:t>Tadpole</a:t>
            </a:r>
            <a:r>
              <a:rPr lang="pl-PL" sz="2000" dirty="0"/>
              <a:t>. </a:t>
            </a:r>
            <a:r>
              <a:rPr lang="pl-PL" sz="2000" dirty="0" err="1"/>
              <a:t>Tadpole</a:t>
            </a:r>
            <a:r>
              <a:rPr lang="pl-PL" sz="2000" dirty="0"/>
              <a:t> generuje roczny zysk po opodatkowaniu w wysokości 40 000 dolarów. Dywersyfikacja uważa, że ​​jeśli zostaną wydane dodatkowe środki na dodatkowe inwestycje, przepływy pieniężne po opodatkowaniu (pomijając cenę zakupu) mogłyby wynieść:</a:t>
            </a:r>
          </a:p>
          <a:p>
            <a:pPr marL="0" indent="0" algn="just">
              <a:buNone/>
            </a:pPr>
            <a:r>
              <a:rPr lang="pl-PL" sz="2000" dirty="0"/>
              <a:t>                            Rok</a:t>
            </a:r>
            <a:r>
              <a:rPr lang="en-US" sz="2000" dirty="0"/>
              <a:t>	</a:t>
            </a:r>
            <a:r>
              <a:rPr lang="pl-PL" sz="2000" dirty="0"/>
              <a:t>        </a:t>
            </a:r>
            <a:r>
              <a:rPr lang="en-US" sz="2000" dirty="0"/>
              <a:t>Cash flow (</a:t>
            </a:r>
            <a:r>
              <a:rPr lang="pl-PL" sz="2000" dirty="0"/>
              <a:t>po podatku</a:t>
            </a:r>
            <a:r>
              <a:rPr lang="en-US" sz="2000" dirty="0"/>
              <a:t>)</a:t>
            </a:r>
          </a:p>
          <a:p>
            <a:pPr marL="0" indent="0">
              <a:buNone/>
            </a:pPr>
            <a:r>
              <a:rPr lang="pl-PL" sz="2000" dirty="0"/>
              <a:t>                                                                   </a:t>
            </a:r>
            <a:r>
              <a:rPr lang="en-US" sz="2000" dirty="0"/>
              <a:t>$</a:t>
            </a:r>
          </a:p>
          <a:p>
            <a:pPr marL="0" indent="0">
              <a:buNone/>
            </a:pPr>
            <a:r>
              <a:rPr lang="pl-PL" sz="2000" dirty="0"/>
              <a:t>                                 </a:t>
            </a:r>
            <a:r>
              <a:rPr lang="en-US" sz="2000" dirty="0"/>
              <a:t>0	</a:t>
            </a:r>
            <a:r>
              <a:rPr lang="pl-PL" sz="2000" dirty="0"/>
              <a:t>	</a:t>
            </a:r>
            <a:r>
              <a:rPr lang="en-US" sz="2000" dirty="0"/>
              <a:t>(100,000)</a:t>
            </a:r>
          </a:p>
          <a:p>
            <a:pPr marL="0" indent="0">
              <a:buNone/>
            </a:pPr>
            <a:r>
              <a:rPr lang="pl-PL" sz="2000" dirty="0"/>
              <a:t>                                 </a:t>
            </a:r>
            <a:r>
              <a:rPr lang="en-US" sz="2000" dirty="0"/>
              <a:t>1	</a:t>
            </a:r>
            <a:r>
              <a:rPr lang="pl-PL" sz="2000" dirty="0"/>
              <a:t>	</a:t>
            </a:r>
            <a:r>
              <a:rPr lang="en-US" sz="2000" dirty="0"/>
              <a:t>(80,000)</a:t>
            </a:r>
          </a:p>
          <a:p>
            <a:pPr marL="0" indent="0">
              <a:buNone/>
            </a:pPr>
            <a:r>
              <a:rPr lang="pl-PL" sz="2000" dirty="0"/>
              <a:t>                                 </a:t>
            </a:r>
            <a:r>
              <a:rPr lang="en-US" sz="2000" dirty="0"/>
              <a:t>2	</a:t>
            </a:r>
            <a:r>
              <a:rPr lang="pl-PL" sz="2000" dirty="0"/>
              <a:t>	 </a:t>
            </a:r>
            <a:r>
              <a:rPr lang="en-US" sz="2000" dirty="0"/>
              <a:t>60,000</a:t>
            </a:r>
          </a:p>
          <a:p>
            <a:pPr marL="0" indent="0">
              <a:buNone/>
            </a:pPr>
            <a:r>
              <a:rPr lang="pl-PL" sz="2000" dirty="0"/>
              <a:t>                                 </a:t>
            </a:r>
            <a:r>
              <a:rPr lang="en-US" sz="2000" dirty="0"/>
              <a:t>3	</a:t>
            </a:r>
            <a:r>
              <a:rPr lang="pl-PL" sz="2000" dirty="0"/>
              <a:t>	</a:t>
            </a:r>
            <a:r>
              <a:rPr lang="en-US" sz="2000" dirty="0"/>
              <a:t>100,000</a:t>
            </a:r>
          </a:p>
          <a:p>
            <a:pPr marL="0" indent="0">
              <a:buNone/>
            </a:pPr>
            <a:r>
              <a:rPr lang="pl-PL" sz="2000" dirty="0"/>
              <a:t>                                 </a:t>
            </a:r>
            <a:r>
              <a:rPr lang="en-US" sz="2000" dirty="0"/>
              <a:t>4	</a:t>
            </a:r>
            <a:r>
              <a:rPr lang="pl-PL" sz="2000" dirty="0"/>
              <a:t>	</a:t>
            </a:r>
            <a:r>
              <a:rPr lang="en-US" sz="2000" dirty="0"/>
              <a:t>150,000</a:t>
            </a:r>
          </a:p>
          <a:p>
            <a:pPr marL="0" indent="0">
              <a:buNone/>
            </a:pPr>
            <a:r>
              <a:rPr lang="pl-PL" sz="2000" dirty="0"/>
              <a:t>                                 </a:t>
            </a:r>
            <a:r>
              <a:rPr lang="en-US" sz="2000" dirty="0"/>
              <a:t>5	</a:t>
            </a:r>
            <a:r>
              <a:rPr lang="pl-PL" sz="2000" dirty="0"/>
              <a:t>	</a:t>
            </a:r>
            <a:r>
              <a:rPr lang="en-US" sz="2000" dirty="0"/>
              <a:t>150,000</a:t>
            </a:r>
          </a:p>
          <a:p>
            <a:pPr algn="just"/>
            <a:r>
              <a:rPr lang="pl-PL" sz="2000" dirty="0"/>
              <a:t>Koszt kapitału dywersyfikacji po opodatkowaniu wynosi 15%, a firma spodziewa się zwrotu wszystkich swoich inwestycji, po zdyskontowaniu, w ciągu pięciu lat.</a:t>
            </a:r>
          </a:p>
          <a:p>
            <a:pPr algn="just"/>
            <a:r>
              <a:rPr lang="pl-PL" sz="2000" dirty="0"/>
              <a:t>(a) Jaka jest maksymalna cena, jaką firma powinna być skłonna zapłacić za akcje </a:t>
            </a:r>
            <a:r>
              <a:rPr lang="pl-PL" sz="2000" dirty="0" err="1"/>
              <a:t>Tadpole</a:t>
            </a:r>
            <a:r>
              <a:rPr lang="pl-PL" sz="2000" dirty="0"/>
              <a:t>?</a:t>
            </a:r>
          </a:p>
          <a:p>
            <a:pPr algn="just"/>
            <a:r>
              <a:rPr lang="pl-PL" sz="2000" dirty="0"/>
              <a:t>(b) Jaka jest maksymalna cena, jaką firma powinna być skłonna zapłacić za akcje </a:t>
            </a:r>
            <a:r>
              <a:rPr lang="pl-PL" sz="2000" dirty="0" err="1"/>
              <a:t>Tadpole</a:t>
            </a:r>
            <a:r>
              <a:rPr lang="pl-PL" sz="2000" dirty="0"/>
              <a:t>, jeśli zdecyduje się wycenić przedsiębiorstwo na podstawie jego przepływów pieniężnych w nieskończoność, a roczne przepływy pieniężne od 6. roku mają wynieść 120 000 USD?</a:t>
            </a:r>
          </a:p>
        </p:txBody>
      </p:sp>
      <p:sp>
        <p:nvSpPr>
          <p:cNvPr id="4" name="Slide Number Placeholder 3"/>
          <p:cNvSpPr>
            <a:spLocks noGrp="1"/>
          </p:cNvSpPr>
          <p:nvPr>
            <p:ph type="sldNum" sz="quarter" idx="12"/>
          </p:nvPr>
        </p:nvSpPr>
        <p:spPr/>
        <p:txBody>
          <a:bodyPr/>
          <a:lstStyle/>
          <a:p>
            <a:fld id="{AC06A98B-5C8A-4782-A4C7-3BCBE89DAC95}" type="slidenum">
              <a:rPr lang="pl-PL" smtClean="0"/>
              <a:t>43</a:t>
            </a:fld>
            <a:endParaRPr lang="pl-PL"/>
          </a:p>
        </p:txBody>
      </p:sp>
    </p:spTree>
    <p:extLst>
      <p:ext uri="{BB962C8B-B14F-4D97-AF65-F5344CB8AC3E}">
        <p14:creationId xmlns:p14="http://schemas.microsoft.com/office/powerpoint/2010/main" val="17700155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24840"/>
          </a:xfrm>
        </p:spPr>
        <p:txBody>
          <a:bodyPr>
            <a:noAutofit/>
          </a:bodyPr>
          <a:lstStyle/>
          <a:p>
            <a:pPr algn="ctr"/>
            <a:r>
              <a:rPr lang="pl-PL" sz="2800" b="1" dirty="0"/>
              <a:t>Przykład: Metoda wyceny akcji zdyskontowanych przyszłych przepływów pieniężnych</a:t>
            </a:r>
          </a:p>
        </p:txBody>
      </p:sp>
      <p:sp>
        <p:nvSpPr>
          <p:cNvPr id="3" name="Content Placeholder 2"/>
          <p:cNvSpPr>
            <a:spLocks noGrp="1"/>
          </p:cNvSpPr>
          <p:nvPr>
            <p:ph idx="1"/>
          </p:nvPr>
        </p:nvSpPr>
        <p:spPr>
          <a:xfrm>
            <a:off x="0" y="754696"/>
            <a:ext cx="12192000" cy="6103304"/>
          </a:xfrm>
        </p:spPr>
        <p:txBody>
          <a:bodyPr/>
          <a:lstStyle/>
          <a:p>
            <a:pPr algn="just"/>
            <a:r>
              <a:rPr lang="pl-PL" dirty="0"/>
              <a:t>(a) Maksymalna cena to taka, która spowoduje, że zwrot z całkowitej inwestycji wyniesie dokładnie 15% w ciągu pięciu lat, tak aby wartość bieżąca netto przy 15% wyniosła 0.</a:t>
            </a:r>
          </a:p>
        </p:txBody>
      </p:sp>
      <p:sp>
        <p:nvSpPr>
          <p:cNvPr id="4" name="Slide Number Placeholder 3"/>
          <p:cNvSpPr>
            <a:spLocks noGrp="1"/>
          </p:cNvSpPr>
          <p:nvPr>
            <p:ph type="sldNum" sz="quarter" idx="12"/>
          </p:nvPr>
        </p:nvSpPr>
        <p:spPr/>
        <p:txBody>
          <a:bodyPr/>
          <a:lstStyle/>
          <a:p>
            <a:fld id="{AC06A98B-5C8A-4782-A4C7-3BCBE89DAC95}" type="slidenum">
              <a:rPr lang="pl-PL" smtClean="0"/>
              <a:t>44</a:t>
            </a:fld>
            <a:endParaRPr lang="pl-PL"/>
          </a:p>
        </p:txBody>
      </p:sp>
      <p:graphicFrame>
        <p:nvGraphicFramePr>
          <p:cNvPr id="5" name="Table 4"/>
          <p:cNvGraphicFramePr>
            <a:graphicFrameLocks noGrp="1"/>
          </p:cNvGraphicFramePr>
          <p:nvPr>
            <p:extLst>
              <p:ext uri="{D42A27DB-BD31-4B8C-83A1-F6EECF244321}">
                <p14:modId xmlns:p14="http://schemas.microsoft.com/office/powerpoint/2010/main" val="3124808717"/>
              </p:ext>
            </p:extLst>
          </p:nvPr>
        </p:nvGraphicFramePr>
        <p:xfrm>
          <a:off x="1528503" y="2755669"/>
          <a:ext cx="8335010" cy="3421380"/>
        </p:xfrm>
        <a:graphic>
          <a:graphicData uri="http://schemas.openxmlformats.org/drawingml/2006/table">
            <a:tbl>
              <a:tblPr>
                <a:tableStyleId>{5C22544A-7EE6-4342-B048-85BDC9FD1C3A}</a:tableStyleId>
              </a:tblPr>
              <a:tblGrid>
                <a:gridCol w="1413712">
                  <a:extLst>
                    <a:ext uri="{9D8B030D-6E8A-4147-A177-3AD203B41FA5}">
                      <a16:colId xmlns:a16="http://schemas.microsoft.com/office/drawing/2014/main" val="20000"/>
                    </a:ext>
                  </a:extLst>
                </a:gridCol>
                <a:gridCol w="3210304">
                  <a:extLst>
                    <a:ext uri="{9D8B030D-6E8A-4147-A177-3AD203B41FA5}">
                      <a16:colId xmlns:a16="http://schemas.microsoft.com/office/drawing/2014/main" val="20001"/>
                    </a:ext>
                  </a:extLst>
                </a:gridCol>
                <a:gridCol w="2356187">
                  <a:extLst>
                    <a:ext uri="{9D8B030D-6E8A-4147-A177-3AD203B41FA5}">
                      <a16:colId xmlns:a16="http://schemas.microsoft.com/office/drawing/2014/main" val="20002"/>
                    </a:ext>
                  </a:extLst>
                </a:gridCol>
                <a:gridCol w="1354807">
                  <a:extLst>
                    <a:ext uri="{9D8B030D-6E8A-4147-A177-3AD203B41FA5}">
                      <a16:colId xmlns:a16="http://schemas.microsoft.com/office/drawing/2014/main" val="20003"/>
                    </a:ext>
                  </a:extLst>
                </a:gridCol>
              </a:tblGrid>
              <a:tr h="371856">
                <a:tc>
                  <a:txBody>
                    <a:bodyPr/>
                    <a:lstStyle/>
                    <a:p>
                      <a:pPr algn="ctr" fontAlgn="b"/>
                      <a:r>
                        <a:rPr lang="pl-PL" sz="2000" u="none" strike="noStrike" dirty="0">
                          <a:effectLst/>
                        </a:rPr>
                        <a:t>Rok</a:t>
                      </a:r>
                      <a:endParaRPr lang="pl-PL"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dirty="0">
                          <a:effectLst/>
                        </a:rPr>
                        <a:t>Przepływy pieniężne ignorujące rozważania dotyczące zakupu</a:t>
                      </a:r>
                      <a:endParaRPr lang="en-US"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dirty="0">
                          <a:effectLst/>
                        </a:rPr>
                        <a:t>Czynnik dyskonta (z tablic)</a:t>
                      </a:r>
                      <a:endParaRPr lang="pl-PL" sz="20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dirty="0">
                          <a:effectLst/>
                        </a:rPr>
                        <a:t>Wartość bieżąca</a:t>
                      </a:r>
                      <a:endParaRPr lang="pl-PL" sz="20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185928">
                <a:tc>
                  <a:txBody>
                    <a:bodyPr/>
                    <a:lstStyle/>
                    <a:p>
                      <a:pPr algn="ctr" fontAlgn="b"/>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15%</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185928">
                <a:tc>
                  <a:txBody>
                    <a:bodyPr/>
                    <a:lstStyle/>
                    <a:p>
                      <a:pPr algn="ctr" fontAlgn="b"/>
                      <a:r>
                        <a:rPr lang="pl-PL" sz="2000" u="none" strike="noStrike">
                          <a:effectLst/>
                        </a:rPr>
                        <a:t>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(100,000)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(100,000)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185928">
                <a:tc>
                  <a:txBody>
                    <a:bodyPr/>
                    <a:lstStyle/>
                    <a:p>
                      <a:pPr algn="ctr" fontAlgn="b"/>
                      <a:r>
                        <a:rPr lang="pl-PL" sz="2000" u="none" strike="noStrike">
                          <a:effectLst/>
                        </a:rPr>
                        <a:t>1</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(80,000)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0.87</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(69,600)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185928">
                <a:tc>
                  <a:txBody>
                    <a:bodyPr/>
                    <a:lstStyle/>
                    <a:p>
                      <a:pPr algn="ctr" fontAlgn="b"/>
                      <a:r>
                        <a:rPr lang="pl-PL" sz="2000" u="none" strike="noStrike">
                          <a:effectLst/>
                        </a:rPr>
                        <a:t>2</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60,000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0.756</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45,360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4"/>
                  </a:ext>
                </a:extLst>
              </a:tr>
              <a:tr h="185928">
                <a:tc>
                  <a:txBody>
                    <a:bodyPr/>
                    <a:lstStyle/>
                    <a:p>
                      <a:pPr algn="ctr" fontAlgn="b"/>
                      <a:r>
                        <a:rPr lang="pl-PL" sz="2000" u="none" strike="noStrike">
                          <a:effectLst/>
                        </a:rPr>
                        <a:t>3</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100,000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0.658</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65,800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5"/>
                  </a:ext>
                </a:extLst>
              </a:tr>
              <a:tr h="185928">
                <a:tc>
                  <a:txBody>
                    <a:bodyPr/>
                    <a:lstStyle/>
                    <a:p>
                      <a:pPr algn="ctr" fontAlgn="b"/>
                      <a:r>
                        <a:rPr lang="pl-PL" sz="2000" u="none" strike="noStrike">
                          <a:effectLst/>
                        </a:rPr>
                        <a:t>4</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150,000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0.572</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85,800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6"/>
                  </a:ext>
                </a:extLst>
              </a:tr>
              <a:tr h="185928">
                <a:tc>
                  <a:txBody>
                    <a:bodyPr/>
                    <a:lstStyle/>
                    <a:p>
                      <a:pPr algn="ctr" fontAlgn="b"/>
                      <a:r>
                        <a:rPr lang="pl-PL" sz="2000" u="none" strike="noStrike">
                          <a:effectLst/>
                        </a:rPr>
                        <a:t>5</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150,000</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0.497</a:t>
                      </a:r>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a:effectLst/>
                        </a:rPr>
                        <a:t>74,550</a:t>
                      </a:r>
                      <a:endParaRPr lang="pl-PL" sz="20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7"/>
                  </a:ext>
                </a:extLst>
              </a:tr>
              <a:tr h="185928">
                <a:tc gridSpan="2">
                  <a:txBody>
                    <a:bodyPr/>
                    <a:lstStyle/>
                    <a:p>
                      <a:pPr algn="l" fontAlgn="b"/>
                      <a:r>
                        <a:rPr lang="pl-PL" sz="2000" u="none" strike="noStrike" dirty="0">
                          <a:effectLst/>
                        </a:rPr>
                        <a:t>Maksymalna cena zakupu</a:t>
                      </a:r>
                      <a:endParaRPr lang="pl-PL" sz="2000" b="0" i="0" u="none" strike="noStrike" dirty="0">
                        <a:solidFill>
                          <a:srgbClr val="000000"/>
                        </a:solidFill>
                        <a:effectLst/>
                        <a:latin typeface="Calibri" panose="020F0502020204030204" pitchFamily="34" charset="0"/>
                      </a:endParaRPr>
                    </a:p>
                  </a:txBody>
                  <a:tcPr marL="7620" marR="7620" marT="7620" marB="0" anchor="b"/>
                </a:tc>
                <a:tc hMerge="1">
                  <a:txBody>
                    <a:bodyPr/>
                    <a:lstStyle/>
                    <a:p>
                      <a:endParaRPr lang="pl-PL"/>
                    </a:p>
                  </a:txBody>
                  <a:tcPr/>
                </a:tc>
                <a:tc>
                  <a:txBody>
                    <a:bodyPr/>
                    <a:lstStyle/>
                    <a:p>
                      <a:pPr algn="ctr" fontAlgn="b"/>
                      <a:endParaRPr lang="pl-PL" sz="20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000" u="none" strike="noStrike" dirty="0">
                          <a:effectLst/>
                        </a:rPr>
                        <a:t>101,910</a:t>
                      </a:r>
                      <a:endParaRPr lang="pl-PL" sz="20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8109579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624840"/>
          </a:xfrm>
        </p:spPr>
        <p:txBody>
          <a:bodyPr>
            <a:noAutofit/>
          </a:bodyPr>
          <a:lstStyle/>
          <a:p>
            <a:pPr algn="ctr"/>
            <a:r>
              <a:rPr lang="pl-PL" sz="2800" b="1" dirty="0"/>
              <a:t>Przykład: Metoda wyceny akcji zdyskontowanych przyszłych przepływów pieniężnych</a:t>
            </a:r>
          </a:p>
        </p:txBody>
      </p:sp>
      <p:sp>
        <p:nvSpPr>
          <p:cNvPr id="3" name="Content Placeholder 2"/>
          <p:cNvSpPr>
            <a:spLocks noGrp="1"/>
          </p:cNvSpPr>
          <p:nvPr>
            <p:ph idx="1"/>
          </p:nvPr>
        </p:nvSpPr>
        <p:spPr>
          <a:xfrm>
            <a:off x="0" y="754696"/>
            <a:ext cx="12192000" cy="6103304"/>
          </a:xfrm>
        </p:spPr>
        <p:txBody>
          <a:bodyPr/>
          <a:lstStyle/>
          <a:p>
            <a:pPr algn="just"/>
            <a:r>
              <a:rPr lang="pl-PL" dirty="0"/>
              <a:t>(b) Jeśli akcje są wyceniane na podstawie przepływów pieniężnych w nieskończoność, należy dodać wartość bieżącą rocznych przepływów pieniężnych od roku 6.</a:t>
            </a:r>
          </a:p>
          <a:p>
            <a:pPr algn="just"/>
            <a:r>
              <a:rPr lang="pl-PL" dirty="0"/>
              <a:t>Wartość przepływów pieniężnych od roku 6. w nieskończoność, według wartości bieżącej z roku 5, wynosi 120 000 USD/0,15 = 800 000 USD.</a:t>
            </a:r>
          </a:p>
          <a:p>
            <a:pPr algn="just"/>
            <a:r>
              <a:rPr lang="pl-PL" dirty="0"/>
              <a:t>Zdyskontowanie tej wartości do wartości bieżącej z roku 0: 800 000 USD * 0,497 = 397 600 USD. To zwiększa wycenę z 101 910 USD do 499 510 USD.</a:t>
            </a:r>
          </a:p>
          <a:p>
            <a:pPr algn="just"/>
            <a:r>
              <a:rPr lang="pl-PL" dirty="0"/>
              <a:t>Różnica między tą wyceną a wyceną z punktu (a) jest ogromna. Może to ilustrować, że wyceny przedsiębiorstw zależą w dużej mierze od założeń przyjętych do ich ustalenia.</a:t>
            </a:r>
          </a:p>
        </p:txBody>
      </p:sp>
      <p:sp>
        <p:nvSpPr>
          <p:cNvPr id="4" name="Slide Number Placeholder 3"/>
          <p:cNvSpPr>
            <a:spLocks noGrp="1"/>
          </p:cNvSpPr>
          <p:nvPr>
            <p:ph type="sldNum" sz="quarter" idx="12"/>
          </p:nvPr>
        </p:nvSpPr>
        <p:spPr/>
        <p:txBody>
          <a:bodyPr/>
          <a:lstStyle/>
          <a:p>
            <a:fld id="{AC06A98B-5C8A-4782-A4C7-3BCBE89DAC95}" type="slidenum">
              <a:rPr lang="pl-PL" smtClean="0"/>
              <a:t>45</a:t>
            </a:fld>
            <a:endParaRPr lang="pl-PL"/>
          </a:p>
        </p:txBody>
      </p:sp>
    </p:spTree>
    <p:extLst>
      <p:ext uri="{BB962C8B-B14F-4D97-AF65-F5344CB8AC3E}">
        <p14:creationId xmlns:p14="http://schemas.microsoft.com/office/powerpoint/2010/main" val="27773193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en-US" b="1" dirty="0" err="1"/>
              <a:t>Wybór</a:t>
            </a:r>
            <a:r>
              <a:rPr lang="en-US" b="1" dirty="0"/>
              <a:t> </a:t>
            </a:r>
            <a:r>
              <a:rPr lang="en-US" b="1" dirty="0" err="1"/>
              <a:t>odpowiedniego</a:t>
            </a:r>
            <a:r>
              <a:rPr lang="en-US" b="1" dirty="0"/>
              <a:t> </a:t>
            </a:r>
            <a:r>
              <a:rPr lang="en-US" b="1" dirty="0" err="1"/>
              <a:t>kosztu</a:t>
            </a:r>
            <a:r>
              <a:rPr lang="en-US" b="1" dirty="0"/>
              <a:t> </a:t>
            </a:r>
            <a:r>
              <a:rPr lang="en-US" b="1" dirty="0" err="1"/>
              <a:t>kapitału</a:t>
            </a:r>
            <a:endParaRPr lang="pl-PL" b="1" dirty="0"/>
          </a:p>
        </p:txBody>
      </p:sp>
      <p:sp>
        <p:nvSpPr>
          <p:cNvPr id="3" name="Content Placeholder 2"/>
          <p:cNvSpPr>
            <a:spLocks noGrp="1"/>
          </p:cNvSpPr>
          <p:nvPr>
            <p:ph idx="1"/>
          </p:nvPr>
        </p:nvSpPr>
        <p:spPr>
          <a:xfrm>
            <a:off x="411480" y="640080"/>
            <a:ext cx="11186160" cy="5716269"/>
          </a:xfrm>
        </p:spPr>
        <p:txBody>
          <a:bodyPr/>
          <a:lstStyle/>
          <a:p>
            <a:pPr algn="just"/>
            <a:r>
              <a:rPr lang="pl-PL" dirty="0"/>
              <a:t>W powyższym przykładzie spółka </a:t>
            </a:r>
            <a:r>
              <a:rPr lang="pl-PL" dirty="0" err="1"/>
              <a:t>Diversification</a:t>
            </a:r>
            <a:r>
              <a:rPr lang="pl-PL" dirty="0"/>
              <a:t> wykorzystała własny koszt kapitału do zdyskontowania przepływów pieniężnych spółki </a:t>
            </a:r>
            <a:r>
              <a:rPr lang="pl-PL" dirty="0" err="1"/>
              <a:t>Tadpole</a:t>
            </a:r>
            <a:r>
              <a:rPr lang="pl-PL" dirty="0"/>
              <a:t>. Istnieje wiele powodów, dla których takie podejście może być nieodpowiednie.</a:t>
            </a:r>
          </a:p>
          <a:p>
            <a:pPr algn="just"/>
            <a:r>
              <a:rPr lang="pl-PL" dirty="0"/>
              <a:t>(a) Ryzyko biznesowe nowej inwestycji może nie odpowiadać ryzyku spółki inwestującej. Jeśli spółka </a:t>
            </a:r>
            <a:r>
              <a:rPr lang="pl-PL" dirty="0" err="1"/>
              <a:t>Tadpole</a:t>
            </a:r>
            <a:r>
              <a:rPr lang="pl-PL" dirty="0"/>
              <a:t> działa w zupełnie innej branży niż spółka </a:t>
            </a:r>
            <a:r>
              <a:rPr lang="pl-PL" dirty="0" err="1"/>
              <a:t>Diversification</a:t>
            </a:r>
            <a:r>
              <a:rPr lang="pl-PL" dirty="0"/>
              <a:t>, jej przepływy pieniężne prawdopodobnie będą obarczone innym stopniem ryzyka, co należy uwzględnić przy ich wycenie.</a:t>
            </a:r>
          </a:p>
          <a:p>
            <a:pPr algn="just"/>
            <a:r>
              <a:rPr lang="pl-PL" dirty="0"/>
              <a:t>(b) Metoda finansowania nowej inwestycji może nie odpowiadać aktualnemu udziałowi kapitału własnego i dłużnego w spółce inwestującej, co może mieć wpływ na koszt kapitału, który ma zostać wykorzystany.</a:t>
            </a:r>
          </a:p>
        </p:txBody>
      </p:sp>
      <p:sp>
        <p:nvSpPr>
          <p:cNvPr id="4" name="Slide Number Placeholder 3"/>
          <p:cNvSpPr>
            <a:spLocks noGrp="1"/>
          </p:cNvSpPr>
          <p:nvPr>
            <p:ph type="sldNum" sz="quarter" idx="12"/>
          </p:nvPr>
        </p:nvSpPr>
        <p:spPr/>
        <p:txBody>
          <a:bodyPr/>
          <a:lstStyle/>
          <a:p>
            <a:fld id="{AC06A98B-5C8A-4782-A4C7-3BCBE89DAC95}" type="slidenum">
              <a:rPr lang="pl-PL" smtClean="0"/>
              <a:t>46</a:t>
            </a:fld>
            <a:endParaRPr lang="pl-PL"/>
          </a:p>
        </p:txBody>
      </p:sp>
    </p:spTree>
    <p:extLst>
      <p:ext uri="{BB962C8B-B14F-4D97-AF65-F5344CB8AC3E}">
        <p14:creationId xmlns:p14="http://schemas.microsoft.com/office/powerpoint/2010/main" val="11164619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b="1" dirty="0"/>
              <a:t>Metody wyceny - przykład</a:t>
            </a:r>
          </a:p>
        </p:txBody>
      </p:sp>
      <p:sp>
        <p:nvSpPr>
          <p:cNvPr id="3" name="Content Placeholder 2"/>
          <p:cNvSpPr>
            <a:spLocks noGrp="1"/>
          </p:cNvSpPr>
          <p:nvPr>
            <p:ph idx="1"/>
          </p:nvPr>
        </p:nvSpPr>
        <p:spPr>
          <a:xfrm>
            <a:off x="411480" y="640080"/>
            <a:ext cx="11186160" cy="5716269"/>
          </a:xfrm>
        </p:spPr>
        <p:txBody>
          <a:bodyPr/>
          <a:lstStyle/>
          <a:p>
            <a:pPr algn="just"/>
            <a:r>
              <a:rPr lang="pl-PL" dirty="0" err="1"/>
              <a:t>Profed</a:t>
            </a:r>
            <a:r>
              <a:rPr lang="pl-PL" dirty="0"/>
              <a:t> oferuje usługi edukacyjne dla studentów. Oferta obejmuje kursy wykładów prowadzone w siedzibie firmy oraz materiały do ​​nauki w domu. </a:t>
            </a:r>
          </a:p>
          <a:p>
            <a:pPr algn="just"/>
            <a:r>
              <a:rPr lang="pl-PL" dirty="0"/>
              <a:t>Większość wykładowców to wykwalifikowani specjaliści z wieloletnim doświadczeniem zawodowym i dydaktycznym. Materiały edukacyjne są opracowywane i przetwarzane wewnętrznie, ale wysyłane do drukarni zewnętrznej.</a:t>
            </a:r>
          </a:p>
          <a:p>
            <a:pPr algn="just"/>
            <a:r>
              <a:rPr lang="pl-PL" dirty="0"/>
              <a:t>Firma powstała piętnaście lat temu i obecnie zatrudnia około 40 pełnoetatowych wykładowców, 10 autorów i 20 pracowników pomocniczych. </a:t>
            </a:r>
          </a:p>
          <a:p>
            <a:pPr algn="just"/>
            <a:r>
              <a:rPr lang="pl-PL" dirty="0"/>
              <a:t>W okresach wzmożonego zapotrzebowania, od czasu do czasu zatrudniani są wykładowcy i autorzy </a:t>
            </a:r>
            <a:r>
              <a:rPr lang="pl-PL" dirty="0" err="1"/>
              <a:t>freelancerzy</a:t>
            </a:r>
            <a:r>
              <a:rPr lang="pl-PL" dirty="0"/>
              <a:t>.</a:t>
            </a:r>
          </a:p>
        </p:txBody>
      </p:sp>
      <p:sp>
        <p:nvSpPr>
          <p:cNvPr id="4" name="Slide Number Placeholder 3"/>
          <p:cNvSpPr>
            <a:spLocks noGrp="1"/>
          </p:cNvSpPr>
          <p:nvPr>
            <p:ph type="sldNum" sz="quarter" idx="12"/>
          </p:nvPr>
        </p:nvSpPr>
        <p:spPr/>
        <p:txBody>
          <a:bodyPr/>
          <a:lstStyle/>
          <a:p>
            <a:fld id="{AC06A98B-5C8A-4782-A4C7-3BCBE89DAC95}" type="slidenum">
              <a:rPr lang="pl-PL" smtClean="0"/>
              <a:t>47</a:t>
            </a:fld>
            <a:endParaRPr lang="pl-PL"/>
          </a:p>
        </p:txBody>
      </p:sp>
    </p:spTree>
    <p:extLst>
      <p:ext uri="{BB962C8B-B14F-4D97-AF65-F5344CB8AC3E}">
        <p14:creationId xmlns:p14="http://schemas.microsoft.com/office/powerpoint/2010/main" val="19889743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b="1" dirty="0"/>
              <a:t>Metody wyceny - rozwiązania</a:t>
            </a:r>
            <a:endParaRPr lang="pl-PL" dirty="0"/>
          </a:p>
        </p:txBody>
      </p:sp>
      <p:sp>
        <p:nvSpPr>
          <p:cNvPr id="3" name="Content Placeholder 2"/>
          <p:cNvSpPr>
            <a:spLocks noGrp="1"/>
          </p:cNvSpPr>
          <p:nvPr>
            <p:ph idx="1"/>
          </p:nvPr>
        </p:nvSpPr>
        <p:spPr>
          <a:xfrm>
            <a:off x="0" y="640080"/>
            <a:ext cx="12192000" cy="6217920"/>
          </a:xfrm>
        </p:spPr>
        <p:txBody>
          <a:bodyPr>
            <a:normAutofit/>
          </a:bodyPr>
          <a:lstStyle/>
          <a:p>
            <a:pPr algn="just"/>
            <a:r>
              <a:rPr lang="pl-PL" sz="2400" dirty="0"/>
              <a:t>Akcjonariuszami </a:t>
            </a:r>
            <a:r>
              <a:rPr lang="pl-PL" sz="2400" dirty="0" err="1"/>
              <a:t>Profed</a:t>
            </a:r>
            <a:r>
              <a:rPr lang="pl-PL" sz="2400" dirty="0"/>
              <a:t> są głównie pierwotni założyciele firmy, którzy chcieliby teraz zrealizować swoją inwestycję. </a:t>
            </a:r>
          </a:p>
          <a:p>
            <a:pPr algn="just"/>
            <a:r>
              <a:rPr lang="pl-PL" sz="2400" dirty="0"/>
              <a:t>Aby oszacować ich wartość, zidentyfikowali oni działającą od dawna na giełdzie spółkę City </a:t>
            </a:r>
            <a:r>
              <a:rPr lang="pl-PL" sz="2400" dirty="0" err="1"/>
              <a:t>Tutors</a:t>
            </a:r>
            <a:r>
              <a:rPr lang="pl-PL" sz="2400" dirty="0"/>
              <a:t>, która prowadzi podobną działalność, choć również publikuje teksty na sprzedaż zewnętrzną uniwersytetom, szkołom wyższym itp.</a:t>
            </a:r>
          </a:p>
          <a:p>
            <a:pPr algn="just"/>
            <a:r>
              <a:rPr lang="pl-PL" sz="2400" dirty="0"/>
              <a:t>Podsumowanie statystyk finansowych obu firm za ostatni rok obrotowy przedstawia się następująco.</a:t>
            </a:r>
          </a:p>
        </p:txBody>
      </p:sp>
      <p:sp>
        <p:nvSpPr>
          <p:cNvPr id="4" name="Slide Number Placeholder 3"/>
          <p:cNvSpPr>
            <a:spLocks noGrp="1"/>
          </p:cNvSpPr>
          <p:nvPr>
            <p:ph type="sldNum" sz="quarter" idx="12"/>
          </p:nvPr>
        </p:nvSpPr>
        <p:spPr/>
        <p:txBody>
          <a:bodyPr/>
          <a:lstStyle/>
          <a:p>
            <a:fld id="{AC06A98B-5C8A-4782-A4C7-3BCBE89DAC95}" type="slidenum">
              <a:rPr lang="pl-PL" smtClean="0"/>
              <a:t>48</a:t>
            </a:fld>
            <a:endParaRPr lang="pl-PL"/>
          </a:p>
        </p:txBody>
      </p:sp>
      <p:graphicFrame>
        <p:nvGraphicFramePr>
          <p:cNvPr id="5" name="Table 4"/>
          <p:cNvGraphicFramePr>
            <a:graphicFrameLocks noGrp="1"/>
          </p:cNvGraphicFramePr>
          <p:nvPr>
            <p:extLst>
              <p:ext uri="{D42A27DB-BD31-4B8C-83A1-F6EECF244321}">
                <p14:modId xmlns:p14="http://schemas.microsoft.com/office/powerpoint/2010/main" val="446653670"/>
              </p:ext>
            </p:extLst>
          </p:nvPr>
        </p:nvGraphicFramePr>
        <p:xfrm>
          <a:off x="1089660" y="3257868"/>
          <a:ext cx="9532620" cy="3126333"/>
        </p:xfrm>
        <a:graphic>
          <a:graphicData uri="http://schemas.openxmlformats.org/drawingml/2006/table">
            <a:tbl>
              <a:tblPr>
                <a:tableStyleId>{5C22544A-7EE6-4342-B048-85BDC9FD1C3A}</a:tableStyleId>
              </a:tblPr>
              <a:tblGrid>
                <a:gridCol w="6541994">
                  <a:extLst>
                    <a:ext uri="{9D8B030D-6E8A-4147-A177-3AD203B41FA5}">
                      <a16:colId xmlns:a16="http://schemas.microsoft.com/office/drawing/2014/main" val="20000"/>
                    </a:ext>
                  </a:extLst>
                </a:gridCol>
                <a:gridCol w="1495313">
                  <a:extLst>
                    <a:ext uri="{9D8B030D-6E8A-4147-A177-3AD203B41FA5}">
                      <a16:colId xmlns:a16="http://schemas.microsoft.com/office/drawing/2014/main" val="20001"/>
                    </a:ext>
                  </a:extLst>
                </a:gridCol>
                <a:gridCol w="1495313">
                  <a:extLst>
                    <a:ext uri="{9D8B030D-6E8A-4147-A177-3AD203B41FA5}">
                      <a16:colId xmlns:a16="http://schemas.microsoft.com/office/drawing/2014/main" val="20002"/>
                    </a:ext>
                  </a:extLst>
                </a:gridCol>
              </a:tblGrid>
              <a:tr h="512673">
                <a:tc>
                  <a:txBody>
                    <a:bodyPr/>
                    <a:lstStyle/>
                    <a:p>
                      <a:pPr algn="l"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Profed</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City Tutors</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0"/>
                  </a:ext>
                </a:extLst>
              </a:tr>
              <a:tr h="273426">
                <a:tc>
                  <a:txBody>
                    <a:bodyPr/>
                    <a:lstStyle/>
                    <a:p>
                      <a:pPr algn="l" fontAlgn="b"/>
                      <a:r>
                        <a:rPr lang="pl-PL" sz="2400" u="none" strike="noStrike" dirty="0">
                          <a:effectLst/>
                        </a:rPr>
                        <a:t>Wyemitowane akcje (miliony akcji)</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4</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1"/>
                  </a:ext>
                </a:extLst>
              </a:tr>
              <a:tr h="273426">
                <a:tc>
                  <a:txBody>
                    <a:bodyPr/>
                    <a:lstStyle/>
                    <a:p>
                      <a:pPr algn="l" fontAlgn="b"/>
                      <a:r>
                        <a:rPr lang="pl-PL" sz="2400" u="none" strike="noStrike" dirty="0">
                          <a:effectLst/>
                        </a:rPr>
                        <a:t>Wartość aktywów netto (milionów USD)</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7.2</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15</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2"/>
                  </a:ext>
                </a:extLst>
              </a:tr>
              <a:tr h="273426">
                <a:tc>
                  <a:txBody>
                    <a:bodyPr/>
                    <a:lstStyle/>
                    <a:p>
                      <a:pPr algn="l" fontAlgn="b"/>
                      <a:r>
                        <a:rPr lang="pl-PL" sz="2400" u="none" strike="noStrike" dirty="0">
                          <a:effectLst/>
                        </a:rPr>
                        <a:t>Zysk na 1 akcję (centy)</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35</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3"/>
                  </a:ext>
                </a:extLst>
              </a:tr>
              <a:tr h="273426">
                <a:tc>
                  <a:txBody>
                    <a:bodyPr/>
                    <a:lstStyle/>
                    <a:p>
                      <a:pPr algn="l" fontAlgn="b"/>
                      <a:r>
                        <a:rPr lang="pl-PL" sz="2400" u="none" strike="noStrike" dirty="0">
                          <a:effectLst/>
                        </a:rPr>
                        <a:t>Dywidenda na akcję (centy)</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20</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18</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4"/>
                  </a:ext>
                </a:extLst>
              </a:tr>
              <a:tr h="273426">
                <a:tc>
                  <a:txBody>
                    <a:bodyPr/>
                    <a:lstStyle/>
                    <a:p>
                      <a:pPr algn="l" fontAlgn="b"/>
                      <a:r>
                        <a:rPr lang="pl-PL" sz="2400" b="0" i="0" u="none" strike="noStrike" dirty="0">
                          <a:solidFill>
                            <a:srgbClr val="000000"/>
                          </a:solidFill>
                          <a:effectLst/>
                          <a:latin typeface="Calibri" panose="020F0502020204030204" pitchFamily="34" charset="0"/>
                        </a:rPr>
                        <a:t>Wskaźnik dług / kapitał własny</a:t>
                      </a:r>
                    </a:p>
                  </a:txBody>
                  <a:tcPr marL="7620" marR="7620" marT="7620" marB="0" anchor="b"/>
                </a:tc>
                <a:tc>
                  <a:txBody>
                    <a:bodyPr/>
                    <a:lstStyle/>
                    <a:p>
                      <a:pPr algn="ctr" fontAlgn="b"/>
                      <a:r>
                        <a:rPr lang="pl-PL" sz="2400" u="none" strike="noStrike">
                          <a:effectLst/>
                        </a:rPr>
                        <a:t>`1:7</a:t>
                      </a:r>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`1:65</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5"/>
                  </a:ext>
                </a:extLst>
              </a:tr>
              <a:tr h="273426">
                <a:tc>
                  <a:txBody>
                    <a:bodyPr/>
                    <a:lstStyle/>
                    <a:p>
                      <a:pPr algn="l" fontAlgn="b"/>
                      <a:r>
                        <a:rPr lang="pl-PL" sz="2400" u="none" strike="noStrike" dirty="0">
                          <a:effectLst/>
                        </a:rPr>
                        <a:t>Cena akcji (</a:t>
                      </a:r>
                      <a:r>
                        <a:rPr lang="pl-PL" sz="2400" u="none" strike="noStrike" dirty="0" err="1">
                          <a:effectLst/>
                        </a:rPr>
                        <a:t>cents</a:t>
                      </a:r>
                      <a:r>
                        <a:rPr lang="pl-PL" sz="2400" u="none" strike="noStrike" dirty="0">
                          <a:effectLst/>
                        </a:rPr>
                        <a:t>)</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endParaRPr lang="pl-PL" sz="2400" b="0" i="0" u="none" strike="noStrike">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a:effectLst/>
                        </a:rPr>
                        <a:t>362</a:t>
                      </a:r>
                      <a:endParaRPr lang="pl-PL" sz="2400" b="0" i="0" u="none" strike="noStrike">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6"/>
                  </a:ext>
                </a:extLst>
              </a:tr>
              <a:tr h="273426">
                <a:tc>
                  <a:txBody>
                    <a:bodyPr/>
                    <a:lstStyle/>
                    <a:p>
                      <a:pPr algn="l" fontAlgn="b"/>
                      <a:r>
                        <a:rPr lang="pl-PL" sz="2400" u="none" strike="noStrike" dirty="0">
                          <a:effectLst/>
                        </a:rPr>
                        <a:t>Oczekiwane tempo wzrostu zysków/dywidend</a:t>
                      </a:r>
                    </a:p>
                  </a:txBody>
                  <a:tcPr marL="7620" marR="7620" marT="7620" marB="0" anchor="b"/>
                </a:tc>
                <a:tc>
                  <a:txBody>
                    <a:bodyPr/>
                    <a:lstStyle/>
                    <a:p>
                      <a:pPr algn="ctr" fontAlgn="b"/>
                      <a:r>
                        <a:rPr lang="pl-PL" sz="2400" u="none" strike="noStrike" dirty="0">
                          <a:effectLst/>
                        </a:rPr>
                        <a:t>9% / rok</a:t>
                      </a:r>
                      <a:endParaRPr lang="pl-PL" sz="2400" b="0" i="0" u="none" strike="noStrike" dirty="0">
                        <a:solidFill>
                          <a:srgbClr val="000000"/>
                        </a:solidFill>
                        <a:effectLst/>
                        <a:latin typeface="Calibri" panose="020F0502020204030204" pitchFamily="34" charset="0"/>
                      </a:endParaRPr>
                    </a:p>
                  </a:txBody>
                  <a:tcPr marL="7620" marR="7620" marT="7620" marB="0" anchor="b"/>
                </a:tc>
                <a:tc>
                  <a:txBody>
                    <a:bodyPr/>
                    <a:lstStyle/>
                    <a:p>
                      <a:pPr algn="ctr" fontAlgn="b"/>
                      <a:r>
                        <a:rPr lang="pl-PL" sz="2400" u="none" strike="noStrike" dirty="0">
                          <a:effectLst/>
                        </a:rPr>
                        <a:t>7.5% / rok</a:t>
                      </a:r>
                      <a:endParaRPr lang="pl-PL" sz="24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964931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18795"/>
          </a:xfrm>
        </p:spPr>
        <p:txBody>
          <a:bodyPr>
            <a:normAutofit fontScale="90000"/>
          </a:bodyPr>
          <a:lstStyle/>
          <a:p>
            <a:pPr algn="ctr"/>
            <a:r>
              <a:rPr lang="pl-PL" b="1" dirty="0"/>
              <a:t>Metody wyceny - rozwiązania</a:t>
            </a:r>
            <a:endParaRPr lang="pl-PL" dirty="0"/>
          </a:p>
        </p:txBody>
      </p:sp>
      <p:sp>
        <p:nvSpPr>
          <p:cNvPr id="3" name="Content Placeholder 2"/>
          <p:cNvSpPr>
            <a:spLocks noGrp="1"/>
          </p:cNvSpPr>
          <p:nvPr>
            <p:ph idx="1"/>
          </p:nvPr>
        </p:nvSpPr>
        <p:spPr>
          <a:xfrm>
            <a:off x="0" y="640080"/>
            <a:ext cx="12192000" cy="6217920"/>
          </a:xfrm>
        </p:spPr>
        <p:txBody>
          <a:bodyPr>
            <a:normAutofit lnSpcReduction="10000"/>
          </a:bodyPr>
          <a:lstStyle/>
          <a:p>
            <a:pPr algn="just"/>
            <a:r>
              <a:rPr lang="pl-PL" sz="2400" dirty="0"/>
              <a:t>1. Aktywa netto </a:t>
            </a:r>
            <a:r>
              <a:rPr lang="pl-PL" sz="2400" dirty="0" err="1"/>
              <a:t>Profed</a:t>
            </a:r>
            <a:r>
              <a:rPr lang="pl-PL" sz="2400" dirty="0"/>
              <a:t> to wartość księgowa netto rzeczowych aktywów trwałych powiększona o kapitał obrotowy netto. Jednakże:</a:t>
            </a:r>
          </a:p>
          <a:p>
            <a:pPr algn="just"/>
            <a:r>
              <a:rPr lang="pl-PL" sz="2400" dirty="0"/>
              <a:t>Niedawna wycena budynków była o 1,5 mln USD wyższa od wartości księgowej.</a:t>
            </a:r>
          </a:p>
          <a:p>
            <a:pPr algn="just"/>
            <a:r>
              <a:rPr lang="pl-PL" sz="2400" dirty="0"/>
              <a:t>Zapasy obejmują poprzednie wydania podręczników, których wartość </a:t>
            </a:r>
            <a:r>
              <a:rPr lang="pl-PL" sz="2400" dirty="0" err="1"/>
              <a:t>odzyskiwalna</a:t>
            </a:r>
            <a:r>
              <a:rPr lang="pl-PL" sz="2400" dirty="0"/>
              <a:t> jest niższa o 100 000 USD od ich kosztu.</a:t>
            </a:r>
          </a:p>
          <a:p>
            <a:pPr algn="just"/>
            <a:r>
              <a:rPr lang="pl-PL" sz="2400" dirty="0"/>
              <a:t>Z powodu sporu z jednym z klientów, można było ostrożnie dokonać dodatkowego odpisu na należności nieściągalne w wysokości 750 000 USD.</a:t>
            </a:r>
          </a:p>
          <a:p>
            <a:pPr algn="just"/>
            <a:r>
              <a:rPr lang="pl-PL" sz="2400" dirty="0"/>
              <a:t>2. Należy założyć stałą roczną stopę wzrostu; szacunki stopy wzrostu zysków </a:t>
            </a:r>
            <a:r>
              <a:rPr lang="pl-PL" sz="2400" dirty="0" err="1"/>
              <a:t>Profed</a:t>
            </a:r>
            <a:r>
              <a:rPr lang="pl-PL" sz="2400" dirty="0"/>
              <a:t> zostały przedstawione przez kierownika ds. marketingu w oparciu o oczekiwany wzrost sprzedaży skorygowany o standardowe marże zysku. Stopy wzrostu City </a:t>
            </a:r>
            <a:r>
              <a:rPr lang="pl-PL" sz="2400" dirty="0" err="1"/>
              <a:t>Tutors</a:t>
            </a:r>
            <a:r>
              <a:rPr lang="pl-PL" sz="2400" dirty="0"/>
              <a:t> zostały zaczerpnięte z doniesień prasowych.</a:t>
            </a:r>
          </a:p>
          <a:p>
            <a:pPr algn="just"/>
            <a:r>
              <a:rPr lang="pl-PL" sz="2400" dirty="0"/>
              <a:t>3. </a:t>
            </a:r>
            <a:r>
              <a:rPr lang="pl-PL" sz="2400" dirty="0" err="1"/>
              <a:t>Profed</a:t>
            </a:r>
            <a:r>
              <a:rPr lang="pl-PL" sz="2400" dirty="0"/>
              <a:t> stosuje stopę dyskontową w wysokości 15% do wyceny swoich inwestycji i stosuje ją od wielu lat.</a:t>
            </a:r>
          </a:p>
          <a:p>
            <a:pPr algn="just"/>
            <a:r>
              <a:rPr lang="pl-PL" sz="2400" dirty="0"/>
              <a:t>Wymagane</a:t>
            </a:r>
          </a:p>
          <a:p>
            <a:pPr algn="just"/>
            <a:r>
              <a:rPr lang="pl-PL" sz="2400" dirty="0"/>
              <a:t>(a) Oblicz zakres wycen dla działalności </a:t>
            </a:r>
            <a:r>
              <a:rPr lang="pl-PL" sz="2400" dirty="0" err="1"/>
              <a:t>Profed</a:t>
            </a:r>
            <a:r>
              <a:rPr lang="pl-PL" sz="2400" dirty="0"/>
              <a:t>, wykorzystując dostępne informacje i podając wszelkie przyjęte założenia. (b) Skomentuj mocne i słabe strony metod użytych w punkcie (a) i ich przydatność do wyceny </a:t>
            </a:r>
            <a:r>
              <a:rPr lang="pl-PL" sz="2400" dirty="0" err="1"/>
              <a:t>Profed</a:t>
            </a:r>
            <a:r>
              <a:rPr lang="pl-PL" sz="2400" dirty="0"/>
              <a:t>.</a:t>
            </a:r>
          </a:p>
        </p:txBody>
      </p:sp>
      <p:sp>
        <p:nvSpPr>
          <p:cNvPr id="4" name="Slide Number Placeholder 3"/>
          <p:cNvSpPr>
            <a:spLocks noGrp="1"/>
          </p:cNvSpPr>
          <p:nvPr>
            <p:ph type="sldNum" sz="quarter" idx="12"/>
          </p:nvPr>
        </p:nvSpPr>
        <p:spPr/>
        <p:txBody>
          <a:bodyPr/>
          <a:lstStyle/>
          <a:p>
            <a:fld id="{AC06A98B-5C8A-4782-A4C7-3BCBE89DAC95}" type="slidenum">
              <a:rPr lang="pl-PL" smtClean="0"/>
              <a:t>49</a:t>
            </a:fld>
            <a:endParaRPr lang="pl-PL"/>
          </a:p>
        </p:txBody>
      </p:sp>
    </p:spTree>
    <p:extLst>
      <p:ext uri="{BB962C8B-B14F-4D97-AF65-F5344CB8AC3E}">
        <p14:creationId xmlns:p14="http://schemas.microsoft.com/office/powerpoint/2010/main" val="114076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71195"/>
          </a:xfrm>
        </p:spPr>
        <p:txBody>
          <a:bodyPr>
            <a:normAutofit fontScale="90000"/>
          </a:bodyPr>
          <a:lstStyle/>
          <a:p>
            <a:pPr algn="ctr"/>
            <a:r>
              <a:rPr lang="pl-PL" b="1" dirty="0"/>
              <a:t>Metody wyceny przedsiębiorstw</a:t>
            </a:r>
          </a:p>
        </p:txBody>
      </p:sp>
      <p:sp>
        <p:nvSpPr>
          <p:cNvPr id="3" name="Content Placeholder 2"/>
          <p:cNvSpPr>
            <a:spLocks noGrp="1"/>
          </p:cNvSpPr>
          <p:nvPr>
            <p:ph idx="1"/>
          </p:nvPr>
        </p:nvSpPr>
        <p:spPr>
          <a:xfrm>
            <a:off x="838200" y="868680"/>
            <a:ext cx="10515600" cy="5487670"/>
          </a:xfrm>
        </p:spPr>
        <p:txBody>
          <a:bodyPr/>
          <a:lstStyle/>
          <a:p>
            <a:pPr algn="just"/>
            <a:r>
              <a:rPr lang="pl-PL" dirty="0"/>
              <a:t>Istnieje wiele różnych metod wyceny przedsiębiorstwa. Każda z nich daje inną wartość i sprawdza się w różnych sytuacjach.</a:t>
            </a:r>
          </a:p>
        </p:txBody>
      </p:sp>
      <p:sp>
        <p:nvSpPr>
          <p:cNvPr id="4" name="Slide Number Placeholder 3"/>
          <p:cNvSpPr>
            <a:spLocks noGrp="1"/>
          </p:cNvSpPr>
          <p:nvPr>
            <p:ph type="sldNum" sz="quarter" idx="12"/>
          </p:nvPr>
        </p:nvSpPr>
        <p:spPr/>
        <p:txBody>
          <a:bodyPr/>
          <a:lstStyle/>
          <a:p>
            <a:fld id="{AC06A98B-5C8A-4782-A4C7-3BCBE89DAC95}" type="slidenum">
              <a:rPr lang="pl-PL" smtClean="0"/>
              <a:t>5</a:t>
            </a:fld>
            <a:endParaRPr lang="pl-PL"/>
          </a:p>
        </p:txBody>
      </p:sp>
      <p:pic>
        <p:nvPicPr>
          <p:cNvPr id="7" name="Obraz 6">
            <a:extLst>
              <a:ext uri="{FF2B5EF4-FFF2-40B4-BE49-F238E27FC236}">
                <a16:creationId xmlns:a16="http://schemas.microsoft.com/office/drawing/2014/main" id="{51DBD824-F389-DD98-4CB3-F4A77AD1C941}"/>
              </a:ext>
            </a:extLst>
          </p:cNvPr>
          <p:cNvPicPr>
            <a:picLocks noChangeAspect="1"/>
          </p:cNvPicPr>
          <p:nvPr/>
        </p:nvPicPr>
        <p:blipFill>
          <a:blip r:embed="rId2"/>
          <a:stretch>
            <a:fillRect/>
          </a:stretch>
        </p:blipFill>
        <p:spPr>
          <a:xfrm>
            <a:off x="781050" y="2465070"/>
            <a:ext cx="10629900" cy="3524250"/>
          </a:xfrm>
          <a:prstGeom prst="rect">
            <a:avLst/>
          </a:prstGeom>
        </p:spPr>
      </p:pic>
    </p:spTree>
    <p:extLst>
      <p:ext uri="{BB962C8B-B14F-4D97-AF65-F5344CB8AC3E}">
        <p14:creationId xmlns:p14="http://schemas.microsoft.com/office/powerpoint/2010/main" val="142723049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73075"/>
          </a:xfrm>
        </p:spPr>
        <p:txBody>
          <a:bodyPr>
            <a:normAutofit fontScale="90000"/>
          </a:bodyPr>
          <a:lstStyle/>
          <a:p>
            <a:pPr algn="ctr"/>
            <a:r>
              <a:rPr lang="pl-PL" b="1" dirty="0"/>
              <a:t>Metody wyceny - rozwiązania</a:t>
            </a:r>
            <a:endParaRPr lang="pl-PL" dirty="0"/>
          </a:p>
        </p:txBody>
      </p:sp>
      <p:sp>
        <p:nvSpPr>
          <p:cNvPr id="3" name="Content Placeholder 2"/>
          <p:cNvSpPr>
            <a:spLocks noGrp="1"/>
          </p:cNvSpPr>
          <p:nvPr>
            <p:ph idx="1"/>
          </p:nvPr>
        </p:nvSpPr>
        <p:spPr>
          <a:xfrm>
            <a:off x="198120" y="591184"/>
            <a:ext cx="11673840" cy="5765165"/>
          </a:xfrm>
        </p:spPr>
        <p:txBody>
          <a:bodyPr>
            <a:normAutofit/>
          </a:bodyPr>
          <a:lstStyle/>
          <a:p>
            <a:r>
              <a:rPr lang="pl-PL" sz="2400" dirty="0"/>
              <a:t>(a) Dostarczone informacje pozwalają nam wycenić </a:t>
            </a:r>
            <a:r>
              <a:rPr lang="pl-PL" sz="2400" dirty="0" err="1"/>
              <a:t>Profed</a:t>
            </a:r>
            <a:r>
              <a:rPr lang="pl-PL" sz="2400" dirty="0"/>
              <a:t> na podstawie trzech kryteriów: aktywów netto, wskaźnika P/E i wyceny dywidendy.</a:t>
            </a:r>
          </a:p>
          <a:p>
            <a:r>
              <a:rPr lang="pl-PL" sz="2400" dirty="0"/>
              <a:t>Wszystkie trzy zostaną obliczone, nawet jeśli ich trafność może być kwestionowana w części (b) odpowiedzi.</a:t>
            </a:r>
          </a:p>
          <a:p>
            <a:r>
              <a:rPr lang="pl-PL" sz="2400" b="1" dirty="0"/>
              <a:t>Na podstawie aktywów</a:t>
            </a:r>
          </a:p>
        </p:txBody>
      </p:sp>
      <p:sp>
        <p:nvSpPr>
          <p:cNvPr id="4" name="Slide Number Placeholder 3"/>
          <p:cNvSpPr>
            <a:spLocks noGrp="1"/>
          </p:cNvSpPr>
          <p:nvPr>
            <p:ph type="sldNum" sz="quarter" idx="12"/>
          </p:nvPr>
        </p:nvSpPr>
        <p:spPr/>
        <p:txBody>
          <a:bodyPr/>
          <a:lstStyle/>
          <a:p>
            <a:fld id="{AC06A98B-5C8A-4782-A4C7-3BCBE89DAC95}" type="slidenum">
              <a:rPr lang="pl-PL" smtClean="0"/>
              <a:t>50</a:t>
            </a:fld>
            <a:endParaRPr lang="pl-PL"/>
          </a:p>
        </p:txBody>
      </p:sp>
      <p:graphicFrame>
        <p:nvGraphicFramePr>
          <p:cNvPr id="6" name="Tabela 5">
            <a:extLst>
              <a:ext uri="{FF2B5EF4-FFF2-40B4-BE49-F238E27FC236}">
                <a16:creationId xmlns:a16="http://schemas.microsoft.com/office/drawing/2014/main" id="{9AFF240B-C0BE-B158-B273-ED881AB34DD8}"/>
              </a:ext>
            </a:extLst>
          </p:cNvPr>
          <p:cNvGraphicFramePr>
            <a:graphicFrameLocks noGrp="1"/>
          </p:cNvGraphicFramePr>
          <p:nvPr>
            <p:extLst>
              <p:ext uri="{D42A27DB-BD31-4B8C-83A1-F6EECF244321}">
                <p14:modId xmlns:p14="http://schemas.microsoft.com/office/powerpoint/2010/main" val="2416351024"/>
              </p:ext>
            </p:extLst>
          </p:nvPr>
        </p:nvGraphicFramePr>
        <p:xfrm>
          <a:off x="1713187" y="2626929"/>
          <a:ext cx="8071944" cy="1844040"/>
        </p:xfrm>
        <a:graphic>
          <a:graphicData uri="http://schemas.openxmlformats.org/drawingml/2006/table">
            <a:tbl>
              <a:tblPr>
                <a:tableStyleId>{5C22544A-7EE6-4342-B048-85BDC9FD1C3A}</a:tableStyleId>
              </a:tblPr>
              <a:tblGrid>
                <a:gridCol w="6599594">
                  <a:extLst>
                    <a:ext uri="{9D8B030D-6E8A-4147-A177-3AD203B41FA5}">
                      <a16:colId xmlns:a16="http://schemas.microsoft.com/office/drawing/2014/main" val="1926038656"/>
                    </a:ext>
                  </a:extLst>
                </a:gridCol>
                <a:gridCol w="1472350">
                  <a:extLst>
                    <a:ext uri="{9D8B030D-6E8A-4147-A177-3AD203B41FA5}">
                      <a16:colId xmlns:a16="http://schemas.microsoft.com/office/drawing/2014/main" val="545301968"/>
                    </a:ext>
                  </a:extLst>
                </a:gridCol>
              </a:tblGrid>
              <a:tr h="259080">
                <a:tc>
                  <a:txBody>
                    <a:bodyPr/>
                    <a:lstStyle/>
                    <a:p>
                      <a:pPr algn="l" fontAlgn="t">
                        <a:buNone/>
                      </a:pPr>
                      <a:r>
                        <a:rPr lang="pl-PL" sz="1100" u="none" strike="noStrike">
                          <a:effectLst/>
                        </a:rPr>
                        <a:t> </a:t>
                      </a:r>
                      <a:endParaRPr lang="pl-PL" sz="1100" b="0" i="0" u="none" strike="noStrike">
                        <a:effectLst/>
                        <a:latin typeface="Arial" panose="020B0604020202020204" pitchFamily="34" charset="0"/>
                      </a:endParaRPr>
                    </a:p>
                  </a:txBody>
                  <a:tcPr marL="7620" marR="7620" marT="7620" marB="0"/>
                </a:tc>
                <a:tc>
                  <a:txBody>
                    <a:bodyPr/>
                    <a:lstStyle/>
                    <a:p>
                      <a:pPr algn="ctr" fontAlgn="ctr">
                        <a:buNone/>
                      </a:pPr>
                      <a:r>
                        <a:rPr lang="pl-PL" sz="1800" u="none" strike="noStrike">
                          <a:effectLst/>
                        </a:rPr>
                        <a:t>$000</a:t>
                      </a:r>
                      <a:endParaRPr lang="pl-PL" sz="1800" b="0" i="1"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544929756"/>
                  </a:ext>
                </a:extLst>
              </a:tr>
              <a:tr h="259080">
                <a:tc>
                  <a:txBody>
                    <a:bodyPr/>
                    <a:lstStyle/>
                    <a:p>
                      <a:pPr algn="l" fontAlgn="b">
                        <a:buNone/>
                      </a:pPr>
                      <a:r>
                        <a:rPr lang="pl-PL" sz="2000" u="none" strike="noStrike">
                          <a:effectLst/>
                        </a:rPr>
                        <a:t>Aktywa netto po wartości księgowej</a:t>
                      </a:r>
                      <a:endParaRPr lang="pl-PL" sz="2000" b="0" i="0" u="none" strike="noStrike">
                        <a:effectLst/>
                        <a:latin typeface="Arial" panose="020B0604020202020204" pitchFamily="34" charset="0"/>
                      </a:endParaRPr>
                    </a:p>
                  </a:txBody>
                  <a:tcPr marL="7620" marR="7620" marT="7620" marB="0" anchor="b"/>
                </a:tc>
                <a:tc>
                  <a:txBody>
                    <a:bodyPr/>
                    <a:lstStyle/>
                    <a:p>
                      <a:pPr algn="ctr" fontAlgn="b">
                        <a:buNone/>
                      </a:pPr>
                      <a:r>
                        <a:rPr lang="pl-PL" sz="2000" u="none" strike="noStrike">
                          <a:effectLst/>
                        </a:rPr>
                        <a:t>7 200</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1637000353"/>
                  </a:ext>
                </a:extLst>
              </a:tr>
              <a:tr h="259080">
                <a:tc>
                  <a:txBody>
                    <a:bodyPr/>
                    <a:lstStyle/>
                    <a:p>
                      <a:pPr algn="l" fontAlgn="b">
                        <a:buNone/>
                      </a:pPr>
                      <a:r>
                        <a:rPr lang="pl-PL" sz="2000" u="none" strike="noStrike">
                          <a:effectLst/>
                        </a:rPr>
                        <a:t>Dodać: Zwiększona wartość budynków</a:t>
                      </a:r>
                      <a:endParaRPr lang="pl-PL" sz="2000" b="0" i="0" u="none" strike="noStrike">
                        <a:effectLst/>
                        <a:latin typeface="Arial" panose="020B0604020202020204" pitchFamily="34" charset="0"/>
                      </a:endParaRPr>
                    </a:p>
                  </a:txBody>
                  <a:tcPr marL="7620" marR="7620" marT="7620" marB="0" anchor="b"/>
                </a:tc>
                <a:tc>
                  <a:txBody>
                    <a:bodyPr/>
                    <a:lstStyle/>
                    <a:p>
                      <a:pPr algn="ctr" fontAlgn="b">
                        <a:buNone/>
                      </a:pPr>
                      <a:r>
                        <a:rPr lang="pl-PL" sz="2000" u="none" strike="noStrike">
                          <a:effectLst/>
                        </a:rPr>
                        <a:t>1 500</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4221822221"/>
                  </a:ext>
                </a:extLst>
              </a:tr>
              <a:tr h="266700">
                <a:tc>
                  <a:txBody>
                    <a:bodyPr/>
                    <a:lstStyle/>
                    <a:p>
                      <a:pPr algn="l" fontAlgn="b">
                        <a:buNone/>
                      </a:pPr>
                      <a:r>
                        <a:rPr lang="pl-PL" sz="2000" u="none" strike="noStrike">
                          <a:effectLst/>
                        </a:rPr>
                        <a:t>Minus: Zmniejszenie wartości zapasów i należności</a:t>
                      </a:r>
                      <a:endParaRPr lang="pl-PL" sz="2000" b="0" i="0" u="none" strike="noStrike">
                        <a:effectLst/>
                        <a:latin typeface="Arial" panose="020B0604020202020204" pitchFamily="34" charset="0"/>
                      </a:endParaRPr>
                    </a:p>
                  </a:txBody>
                  <a:tcPr marL="7620" marR="7620" marT="7620" marB="0" anchor="b"/>
                </a:tc>
                <a:tc>
                  <a:txBody>
                    <a:bodyPr/>
                    <a:lstStyle/>
                    <a:p>
                      <a:pPr algn="ctr" fontAlgn="b">
                        <a:buNone/>
                      </a:pPr>
                      <a:r>
                        <a:rPr lang="pl-PL" sz="2000" u="none" strike="noStrike">
                          <a:effectLst/>
                        </a:rPr>
                        <a:t>-850</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23091376"/>
                  </a:ext>
                </a:extLst>
              </a:tr>
              <a:tr h="259080">
                <a:tc>
                  <a:txBody>
                    <a:bodyPr/>
                    <a:lstStyle/>
                    <a:p>
                      <a:pPr algn="l" fontAlgn="t">
                        <a:buNone/>
                      </a:pPr>
                      <a:r>
                        <a:rPr lang="pl-PL" sz="2000" u="none" strike="noStrike">
                          <a:effectLst/>
                        </a:rPr>
                        <a:t>Wartość aktywów netto (dla kapitału własnego)</a:t>
                      </a:r>
                      <a:endParaRPr lang="pl-PL" sz="2000" b="0" i="0" u="none" strike="noStrike">
                        <a:effectLst/>
                        <a:latin typeface="Arial" panose="020B0604020202020204" pitchFamily="34" charset="0"/>
                      </a:endParaRPr>
                    </a:p>
                  </a:txBody>
                  <a:tcPr marL="7620" marR="7620" marT="7620" marB="0"/>
                </a:tc>
                <a:tc>
                  <a:txBody>
                    <a:bodyPr/>
                    <a:lstStyle/>
                    <a:p>
                      <a:pPr algn="ctr" fontAlgn="t">
                        <a:buNone/>
                      </a:pPr>
                      <a:r>
                        <a:rPr lang="pl-PL" sz="2000" u="none" strike="noStrike">
                          <a:effectLst/>
                        </a:rPr>
                        <a:t>7 850</a:t>
                      </a:r>
                      <a:endParaRPr lang="pl-PL" sz="20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3926081326"/>
                  </a:ext>
                </a:extLst>
              </a:tr>
              <a:tr h="259080">
                <a:tc>
                  <a:txBody>
                    <a:bodyPr/>
                    <a:lstStyle/>
                    <a:p>
                      <a:pPr algn="l" fontAlgn="t">
                        <a:buNone/>
                      </a:pPr>
                      <a:r>
                        <a:rPr lang="pl-PL" sz="2000" u="none" strike="noStrike">
                          <a:effectLst/>
                        </a:rPr>
                        <a:t>Wartość na 1 akcję = $1.96</a:t>
                      </a:r>
                      <a:endParaRPr lang="pl-PL" sz="2000" b="0" i="0" u="none" strike="noStrike">
                        <a:effectLst/>
                        <a:latin typeface="Arial" panose="020B0604020202020204" pitchFamily="34" charset="0"/>
                      </a:endParaRPr>
                    </a:p>
                  </a:txBody>
                  <a:tcPr marL="7620" marR="7620" marT="7620" marB="0"/>
                </a:tc>
                <a:tc>
                  <a:txBody>
                    <a:bodyPr/>
                    <a:lstStyle/>
                    <a:p>
                      <a:pPr algn="l" fontAlgn="t">
                        <a:buNone/>
                      </a:pPr>
                      <a:r>
                        <a:rPr lang="pl-PL" sz="1100" u="none" strike="noStrike" dirty="0">
                          <a:effectLst/>
                        </a:rPr>
                        <a:t> </a:t>
                      </a:r>
                      <a:endParaRPr lang="pl-PL" sz="1100" b="0" i="0" u="none" strike="noStrike" dirty="0">
                        <a:effectLst/>
                        <a:latin typeface="Arial" panose="020B0604020202020204" pitchFamily="34" charset="0"/>
                      </a:endParaRPr>
                    </a:p>
                  </a:txBody>
                  <a:tcPr marL="914400" marR="7620" marT="7620" marB="0"/>
                </a:tc>
                <a:extLst>
                  <a:ext uri="{0D108BD9-81ED-4DB2-BD59-A6C34878D82A}">
                    <a16:rowId xmlns:a16="http://schemas.microsoft.com/office/drawing/2014/main" val="2563844990"/>
                  </a:ext>
                </a:extLst>
              </a:tr>
            </a:tbl>
          </a:graphicData>
        </a:graphic>
      </p:graphicFrame>
      <p:graphicFrame>
        <p:nvGraphicFramePr>
          <p:cNvPr id="7" name="Tabela 6">
            <a:extLst>
              <a:ext uri="{FF2B5EF4-FFF2-40B4-BE49-F238E27FC236}">
                <a16:creationId xmlns:a16="http://schemas.microsoft.com/office/drawing/2014/main" id="{BA6F3EAB-3E09-97F5-7DAD-4F932E3CC668}"/>
              </a:ext>
            </a:extLst>
          </p:cNvPr>
          <p:cNvGraphicFramePr>
            <a:graphicFrameLocks noGrp="1"/>
          </p:cNvGraphicFramePr>
          <p:nvPr>
            <p:extLst>
              <p:ext uri="{D42A27DB-BD31-4B8C-83A1-F6EECF244321}">
                <p14:modId xmlns:p14="http://schemas.microsoft.com/office/powerpoint/2010/main" val="3949813068"/>
              </p:ext>
            </p:extLst>
          </p:nvPr>
        </p:nvGraphicFramePr>
        <p:xfrm>
          <a:off x="1713187" y="4572635"/>
          <a:ext cx="7714594" cy="1813560"/>
        </p:xfrm>
        <a:graphic>
          <a:graphicData uri="http://schemas.openxmlformats.org/drawingml/2006/table">
            <a:tbl>
              <a:tblPr>
                <a:tableStyleId>{5C22544A-7EE6-4342-B048-85BDC9FD1C3A}</a:tableStyleId>
              </a:tblPr>
              <a:tblGrid>
                <a:gridCol w="4628756">
                  <a:extLst>
                    <a:ext uri="{9D8B030D-6E8A-4147-A177-3AD203B41FA5}">
                      <a16:colId xmlns:a16="http://schemas.microsoft.com/office/drawing/2014/main" val="1256323861"/>
                    </a:ext>
                  </a:extLst>
                </a:gridCol>
                <a:gridCol w="1580098">
                  <a:extLst>
                    <a:ext uri="{9D8B030D-6E8A-4147-A177-3AD203B41FA5}">
                      <a16:colId xmlns:a16="http://schemas.microsoft.com/office/drawing/2014/main" val="2411261631"/>
                    </a:ext>
                  </a:extLst>
                </a:gridCol>
                <a:gridCol w="1505740">
                  <a:extLst>
                    <a:ext uri="{9D8B030D-6E8A-4147-A177-3AD203B41FA5}">
                      <a16:colId xmlns:a16="http://schemas.microsoft.com/office/drawing/2014/main" val="3698922549"/>
                    </a:ext>
                  </a:extLst>
                </a:gridCol>
              </a:tblGrid>
              <a:tr h="220980">
                <a:tc>
                  <a:txBody>
                    <a:bodyPr/>
                    <a:lstStyle/>
                    <a:p>
                      <a:pPr algn="l" fontAlgn="t">
                        <a:buNone/>
                      </a:pPr>
                      <a:r>
                        <a:rPr lang="pl-PL" sz="1100" u="none" strike="noStrike">
                          <a:effectLst/>
                        </a:rPr>
                        <a:t> </a:t>
                      </a:r>
                      <a:endParaRPr lang="pl-PL" sz="1100" b="0" i="0" u="none" strike="noStrike">
                        <a:effectLst/>
                        <a:latin typeface="Arial" panose="020B0604020202020204" pitchFamily="34" charset="0"/>
                      </a:endParaRPr>
                    </a:p>
                  </a:txBody>
                  <a:tcPr marL="7620" marR="7620" marT="7620" marB="0"/>
                </a:tc>
                <a:tc>
                  <a:txBody>
                    <a:bodyPr/>
                    <a:lstStyle/>
                    <a:p>
                      <a:pPr algn="ctr" fontAlgn="b">
                        <a:buNone/>
                      </a:pPr>
                      <a:r>
                        <a:rPr lang="pl-PL" sz="1600" u="none" strike="noStrike">
                          <a:effectLst/>
                        </a:rPr>
                        <a:t>Profed</a:t>
                      </a:r>
                      <a:endParaRPr lang="pl-PL" sz="1600" b="0" i="1" u="none" strike="noStrike">
                        <a:effectLst/>
                        <a:latin typeface="Arial" panose="020B0604020202020204" pitchFamily="34" charset="0"/>
                      </a:endParaRPr>
                    </a:p>
                  </a:txBody>
                  <a:tcPr marL="7620" marR="7620" marT="7620" marB="0" anchor="b"/>
                </a:tc>
                <a:tc>
                  <a:txBody>
                    <a:bodyPr/>
                    <a:lstStyle/>
                    <a:p>
                      <a:pPr algn="ctr" fontAlgn="b">
                        <a:buNone/>
                      </a:pPr>
                      <a:r>
                        <a:rPr lang="pl-PL" sz="1600" u="none" strike="noStrike">
                          <a:effectLst/>
                        </a:rPr>
                        <a:t>City Tutors</a:t>
                      </a:r>
                      <a:endParaRPr lang="pl-PL" sz="1600" b="0" i="1"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1379892949"/>
                  </a:ext>
                </a:extLst>
              </a:tr>
              <a:tr h="259080">
                <a:tc>
                  <a:txBody>
                    <a:bodyPr/>
                    <a:lstStyle/>
                    <a:p>
                      <a:pPr algn="l" fontAlgn="b">
                        <a:buNone/>
                      </a:pPr>
                      <a:r>
                        <a:rPr lang="pl-PL" sz="2000" u="none" strike="noStrike">
                          <a:effectLst/>
                        </a:rPr>
                        <a:t>Wyemitowane akcje (million)</a:t>
                      </a:r>
                      <a:endParaRPr lang="pl-PL" sz="2000" b="0" i="0" u="none" strike="noStrike">
                        <a:effectLst/>
                        <a:latin typeface="Arial" panose="020B0604020202020204" pitchFamily="34" charset="0"/>
                      </a:endParaRPr>
                    </a:p>
                  </a:txBody>
                  <a:tcPr marL="7620" marR="7620" marT="7620" marB="0" anchor="b"/>
                </a:tc>
                <a:tc>
                  <a:txBody>
                    <a:bodyPr/>
                    <a:lstStyle/>
                    <a:p>
                      <a:pPr algn="ctr" fontAlgn="b">
                        <a:buNone/>
                      </a:pPr>
                      <a:r>
                        <a:rPr lang="pl-PL" sz="2000" u="none" strike="noStrike">
                          <a:effectLst/>
                        </a:rPr>
                        <a:t>4</a:t>
                      </a:r>
                      <a:endParaRPr lang="pl-PL" sz="2000" b="0" i="0" u="none" strike="noStrike">
                        <a:effectLst/>
                        <a:latin typeface="Arial" panose="020B0604020202020204" pitchFamily="34" charset="0"/>
                      </a:endParaRPr>
                    </a:p>
                  </a:txBody>
                  <a:tcPr marL="7620" marR="7620" marT="7620" marB="0" anchor="b"/>
                </a:tc>
                <a:tc>
                  <a:txBody>
                    <a:bodyPr/>
                    <a:lstStyle/>
                    <a:p>
                      <a:pPr algn="ctr" fontAlgn="b">
                        <a:buNone/>
                      </a:pPr>
                      <a:r>
                        <a:rPr lang="pl-PL" sz="2000" u="none" strike="noStrike">
                          <a:effectLst/>
                        </a:rPr>
                        <a:t>10</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612386512"/>
                  </a:ext>
                </a:extLst>
              </a:tr>
              <a:tr h="259080">
                <a:tc>
                  <a:txBody>
                    <a:bodyPr/>
                    <a:lstStyle/>
                    <a:p>
                      <a:pPr algn="l" fontAlgn="b">
                        <a:buNone/>
                      </a:pPr>
                      <a:r>
                        <a:rPr lang="pl-PL" sz="2000" u="none" strike="noStrike">
                          <a:effectLst/>
                        </a:rPr>
                        <a:t>Share price (cents)</a:t>
                      </a:r>
                      <a:endParaRPr lang="pl-PL" sz="2000" b="0" i="0" u="none" strike="noStrike">
                        <a:effectLst/>
                        <a:latin typeface="Arial" panose="020B0604020202020204" pitchFamily="34" charset="0"/>
                      </a:endParaRPr>
                    </a:p>
                  </a:txBody>
                  <a:tcPr marL="7620" marR="7620" marT="7620" marB="0" anchor="b"/>
                </a:tc>
                <a:tc>
                  <a:txBody>
                    <a:bodyPr/>
                    <a:lstStyle/>
                    <a:p>
                      <a:pPr algn="ctr" fontAlgn="t">
                        <a:buNone/>
                      </a:pPr>
                      <a:r>
                        <a:rPr lang="pl-PL" sz="1100" u="none" strike="noStrike">
                          <a:effectLst/>
                        </a:rPr>
                        <a:t> </a:t>
                      </a:r>
                      <a:endParaRPr lang="pl-PL" sz="1100" b="0" i="0" u="none" strike="noStrike">
                        <a:effectLst/>
                        <a:latin typeface="Arial" panose="020B0604020202020204" pitchFamily="34" charset="0"/>
                      </a:endParaRPr>
                    </a:p>
                  </a:txBody>
                  <a:tcPr marL="7620" marR="7620" marT="7620" marB="0"/>
                </a:tc>
                <a:tc>
                  <a:txBody>
                    <a:bodyPr/>
                    <a:lstStyle/>
                    <a:p>
                      <a:pPr algn="ctr" fontAlgn="b">
                        <a:buNone/>
                      </a:pPr>
                      <a:r>
                        <a:rPr lang="pl-PL" sz="2000" u="none" strike="noStrike">
                          <a:effectLst/>
                        </a:rPr>
                        <a:t>362</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2190223176"/>
                  </a:ext>
                </a:extLst>
              </a:tr>
              <a:tr h="259080">
                <a:tc>
                  <a:txBody>
                    <a:bodyPr/>
                    <a:lstStyle/>
                    <a:p>
                      <a:pPr algn="l" fontAlgn="t">
                        <a:buNone/>
                      </a:pPr>
                      <a:r>
                        <a:rPr lang="pl-PL" sz="2000" u="none" strike="noStrike">
                          <a:effectLst/>
                        </a:rPr>
                        <a:t>Wartość rynkowa ($m)</a:t>
                      </a:r>
                      <a:endParaRPr lang="pl-PL" sz="2000" b="0" i="0" u="none" strike="noStrike">
                        <a:effectLst/>
                        <a:latin typeface="Arial" panose="020B0604020202020204" pitchFamily="34" charset="0"/>
                      </a:endParaRPr>
                    </a:p>
                  </a:txBody>
                  <a:tcPr marL="7620" marR="7620" marT="7620" marB="0"/>
                </a:tc>
                <a:tc>
                  <a:txBody>
                    <a:bodyPr/>
                    <a:lstStyle/>
                    <a:p>
                      <a:pPr algn="ctr" fontAlgn="t">
                        <a:buNone/>
                      </a:pPr>
                      <a:r>
                        <a:rPr lang="pl-PL" sz="1100" u="none" strike="noStrike">
                          <a:effectLst/>
                        </a:rPr>
                        <a:t> </a:t>
                      </a:r>
                      <a:endParaRPr lang="pl-PL" sz="1100" b="0" i="0" u="none" strike="noStrike">
                        <a:effectLst/>
                        <a:latin typeface="Arial" panose="020B0604020202020204" pitchFamily="34" charset="0"/>
                      </a:endParaRPr>
                    </a:p>
                  </a:txBody>
                  <a:tcPr marL="7620" marR="7620" marT="7620" marB="0"/>
                </a:tc>
                <a:tc>
                  <a:txBody>
                    <a:bodyPr/>
                    <a:lstStyle/>
                    <a:p>
                      <a:pPr algn="ctr" fontAlgn="t">
                        <a:buNone/>
                      </a:pPr>
                      <a:r>
                        <a:rPr lang="pl-PL" sz="2000" u="none" strike="noStrike">
                          <a:effectLst/>
                        </a:rPr>
                        <a:t>36.2</a:t>
                      </a:r>
                      <a:endParaRPr lang="pl-PL" sz="20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705583002"/>
                  </a:ext>
                </a:extLst>
              </a:tr>
              <a:tr h="259080">
                <a:tc>
                  <a:txBody>
                    <a:bodyPr/>
                    <a:lstStyle/>
                    <a:p>
                      <a:pPr algn="l" fontAlgn="t">
                        <a:buNone/>
                      </a:pPr>
                      <a:r>
                        <a:rPr lang="pl-PL" sz="2000" u="none" strike="noStrike">
                          <a:effectLst/>
                        </a:rPr>
                        <a:t>Zysk na 1 akcję (centy)</a:t>
                      </a:r>
                      <a:endParaRPr lang="pl-PL" sz="2000" b="0" i="0" u="none" strike="noStrike">
                        <a:effectLst/>
                        <a:latin typeface="Arial" panose="020B0604020202020204" pitchFamily="34" charset="0"/>
                      </a:endParaRPr>
                    </a:p>
                  </a:txBody>
                  <a:tcPr marL="7620" marR="7620" marT="7620" marB="0"/>
                </a:tc>
                <a:tc>
                  <a:txBody>
                    <a:bodyPr/>
                    <a:lstStyle/>
                    <a:p>
                      <a:pPr algn="ctr" fontAlgn="t">
                        <a:buNone/>
                      </a:pPr>
                      <a:r>
                        <a:rPr lang="pl-PL" sz="2000" u="none" strike="noStrike">
                          <a:effectLst/>
                        </a:rPr>
                        <a:t>35</a:t>
                      </a:r>
                      <a:endParaRPr lang="pl-PL" sz="2000" b="0" i="0" u="none" strike="noStrike">
                        <a:effectLst/>
                        <a:latin typeface="Arial" panose="020B0604020202020204" pitchFamily="34" charset="0"/>
                      </a:endParaRPr>
                    </a:p>
                  </a:txBody>
                  <a:tcPr marL="7620" marR="7620" marT="7620" marB="0"/>
                </a:tc>
                <a:tc>
                  <a:txBody>
                    <a:bodyPr/>
                    <a:lstStyle/>
                    <a:p>
                      <a:pPr algn="ctr" fontAlgn="b">
                        <a:buNone/>
                      </a:pPr>
                      <a:r>
                        <a:rPr lang="pl-PL" sz="2000" u="none" strike="noStrike">
                          <a:effectLst/>
                        </a:rPr>
                        <a:t>20</a:t>
                      </a:r>
                      <a:endParaRPr lang="pl-PL" sz="20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099098823"/>
                  </a:ext>
                </a:extLst>
              </a:tr>
              <a:tr h="259080">
                <a:tc>
                  <a:txBody>
                    <a:bodyPr/>
                    <a:lstStyle/>
                    <a:p>
                      <a:pPr algn="l" fontAlgn="t">
                        <a:buNone/>
                      </a:pPr>
                      <a:r>
                        <a:rPr lang="pl-PL" sz="2000" u="none" strike="noStrike">
                          <a:effectLst/>
                        </a:rPr>
                        <a:t>Wskaźnik P/E ( cena akcji / EPS)</a:t>
                      </a:r>
                      <a:endParaRPr lang="pl-PL" sz="2000" b="0" i="0" u="none" strike="noStrike">
                        <a:effectLst/>
                        <a:latin typeface="Arial" panose="020B0604020202020204" pitchFamily="34" charset="0"/>
                      </a:endParaRPr>
                    </a:p>
                  </a:txBody>
                  <a:tcPr marL="7620" marR="7620" marT="7620" marB="0"/>
                </a:tc>
                <a:tc>
                  <a:txBody>
                    <a:bodyPr/>
                    <a:lstStyle/>
                    <a:p>
                      <a:pPr algn="ctr" fontAlgn="t">
                        <a:buNone/>
                      </a:pPr>
                      <a:r>
                        <a:rPr lang="pl-PL" sz="1100" u="none" strike="noStrike">
                          <a:effectLst/>
                        </a:rPr>
                        <a:t> </a:t>
                      </a:r>
                      <a:endParaRPr lang="pl-PL" sz="1100" b="0" i="0" u="none" strike="noStrike">
                        <a:effectLst/>
                        <a:latin typeface="Arial" panose="020B0604020202020204" pitchFamily="34" charset="0"/>
                      </a:endParaRPr>
                    </a:p>
                  </a:txBody>
                  <a:tcPr marL="7620" marR="7620" marT="7620" marB="0"/>
                </a:tc>
                <a:tc>
                  <a:txBody>
                    <a:bodyPr/>
                    <a:lstStyle/>
                    <a:p>
                      <a:pPr algn="ctr" fontAlgn="b">
                        <a:buNone/>
                      </a:pPr>
                      <a:r>
                        <a:rPr lang="pl-PL" sz="2000" u="none" strike="noStrike" dirty="0">
                          <a:effectLst/>
                        </a:rPr>
                        <a:t>18.1</a:t>
                      </a:r>
                      <a:endParaRPr lang="pl-PL" sz="2000" b="0" i="0" u="none" strike="noStrike" dirty="0">
                        <a:effectLst/>
                        <a:latin typeface="Arial" panose="020B0604020202020204" pitchFamily="34" charset="0"/>
                      </a:endParaRPr>
                    </a:p>
                  </a:txBody>
                  <a:tcPr marL="7620" marR="7620" marT="7620" marB="0" anchor="b"/>
                </a:tc>
                <a:extLst>
                  <a:ext uri="{0D108BD9-81ED-4DB2-BD59-A6C34878D82A}">
                    <a16:rowId xmlns:a16="http://schemas.microsoft.com/office/drawing/2014/main" val="3487443989"/>
                  </a:ext>
                </a:extLst>
              </a:tr>
            </a:tbl>
          </a:graphicData>
        </a:graphic>
      </p:graphicFrame>
    </p:spTree>
    <p:extLst>
      <p:ext uri="{BB962C8B-B14F-4D97-AF65-F5344CB8AC3E}">
        <p14:creationId xmlns:p14="http://schemas.microsoft.com/office/powerpoint/2010/main" val="4007065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a:t>Metody wyceny - rozwiązania</a:t>
            </a:r>
          </a:p>
        </p:txBody>
      </p:sp>
      <p:sp>
        <p:nvSpPr>
          <p:cNvPr id="3" name="Content Placeholder 2"/>
          <p:cNvSpPr>
            <a:spLocks noGrp="1"/>
          </p:cNvSpPr>
          <p:nvPr>
            <p:ph idx="1"/>
          </p:nvPr>
        </p:nvSpPr>
        <p:spPr>
          <a:xfrm>
            <a:off x="0" y="713105"/>
            <a:ext cx="12192000" cy="6144895"/>
          </a:xfrm>
        </p:spPr>
        <p:txBody>
          <a:bodyPr>
            <a:normAutofit/>
          </a:bodyPr>
          <a:lstStyle/>
          <a:p>
            <a:pPr algn="just"/>
            <a:r>
              <a:rPr lang="pl-PL" dirty="0"/>
              <a:t>Wskaźnik P/E dla podobnej spółki giełdowej wynosi 18,1. Uwzględnia on takie czynniki, jak zbywalność akcji, status spółki i potencjał wzrostu, które będą się różnić od wskaźników dla </a:t>
            </a:r>
            <a:r>
              <a:rPr lang="pl-PL" dirty="0" err="1"/>
              <a:t>Profed</a:t>
            </a:r>
            <a:r>
              <a:rPr lang="pl-PL" dirty="0"/>
              <a:t>. </a:t>
            </a:r>
          </a:p>
          <a:p>
            <a:pPr algn="just"/>
            <a:r>
              <a:rPr lang="pl-PL" dirty="0"/>
              <a:t>Tempo wzrostu </a:t>
            </a:r>
            <a:r>
              <a:rPr lang="pl-PL" dirty="0" err="1"/>
              <a:t>Profed</a:t>
            </a:r>
            <a:r>
              <a:rPr lang="pl-PL" dirty="0"/>
              <a:t> oszacowano jako wyższe niż City </a:t>
            </a:r>
            <a:r>
              <a:rPr lang="pl-PL" dirty="0" err="1"/>
              <a:t>Tutors</a:t>
            </a:r>
            <a:r>
              <a:rPr lang="pl-PL" dirty="0"/>
              <a:t>, prawdopodobnie dlatego, że jest to młodsza, rozwijająca się spółka, choć podstawa szacunków może budzić wątpliwości.</a:t>
            </a:r>
          </a:p>
          <a:p>
            <a:pPr algn="just"/>
            <a:r>
              <a:rPr lang="pl-PL" dirty="0"/>
              <a:t>Zakładając, że wszystkie inne czynniki są niezmienne, wskaźnik P/E dla spółki nienotowanej na giełdzie powinien wynosić od połowy do dwóch trzecich wskaźnika dla równoważnej spółki giełdowej. </a:t>
            </a:r>
          </a:p>
          <a:p>
            <a:pPr algn="just"/>
            <a:r>
              <a:rPr lang="pl-PL" dirty="0"/>
              <a:t>Biorąc pod uwagę możliwe wyższe perspektywy wzrostu </a:t>
            </a:r>
            <a:r>
              <a:rPr lang="pl-PL" dirty="0" err="1"/>
              <a:t>Profed</a:t>
            </a:r>
            <a:r>
              <a:rPr lang="pl-PL" dirty="0"/>
              <a:t>, możemy oszacować odpowiedni wskaźnik P/E na poziomie około 12, zakładając, że </a:t>
            </a:r>
            <a:r>
              <a:rPr lang="pl-PL" dirty="0" err="1"/>
              <a:t>Profed</a:t>
            </a:r>
            <a:r>
              <a:rPr lang="pl-PL" dirty="0"/>
              <a:t> pozostanie spółką prywatną.</a:t>
            </a:r>
          </a:p>
          <a:p>
            <a:pPr algn="just"/>
            <a:r>
              <a:rPr lang="pl-PL" dirty="0"/>
              <a:t>Wyceni to </a:t>
            </a:r>
            <a:r>
              <a:rPr lang="pl-PL" dirty="0" err="1"/>
              <a:t>Profed</a:t>
            </a:r>
            <a:r>
              <a:rPr lang="pl-PL" dirty="0"/>
              <a:t> na 12 x 0,35 USD = 4,20 USD za akcję, co daje łączną wycenę 16,8 mln USD.</a:t>
            </a:r>
          </a:p>
        </p:txBody>
      </p:sp>
      <p:sp>
        <p:nvSpPr>
          <p:cNvPr id="4" name="Slide Number Placeholder 3"/>
          <p:cNvSpPr>
            <a:spLocks noGrp="1"/>
          </p:cNvSpPr>
          <p:nvPr>
            <p:ph type="sldNum" sz="quarter" idx="12"/>
          </p:nvPr>
        </p:nvSpPr>
        <p:spPr/>
        <p:txBody>
          <a:bodyPr/>
          <a:lstStyle/>
          <a:p>
            <a:fld id="{AC06A98B-5C8A-4782-A4C7-3BCBE89DAC95}" type="slidenum">
              <a:rPr lang="pl-PL" smtClean="0"/>
              <a:t>51</a:t>
            </a:fld>
            <a:endParaRPr lang="pl-PL"/>
          </a:p>
        </p:txBody>
      </p:sp>
    </p:spTree>
    <p:extLst>
      <p:ext uri="{BB962C8B-B14F-4D97-AF65-F5344CB8AC3E}">
        <p14:creationId xmlns:p14="http://schemas.microsoft.com/office/powerpoint/2010/main" val="2565060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3" name="Content Placeholder 2"/>
          <p:cNvSpPr>
            <a:spLocks noGrp="1"/>
          </p:cNvSpPr>
          <p:nvPr>
            <p:ph idx="1"/>
          </p:nvPr>
        </p:nvSpPr>
        <p:spPr>
          <a:xfrm>
            <a:off x="0" y="713105"/>
            <a:ext cx="12192000" cy="6144895"/>
          </a:xfrm>
        </p:spPr>
        <p:txBody>
          <a:bodyPr>
            <a:normAutofit/>
          </a:bodyPr>
          <a:lstStyle/>
          <a:p>
            <a:pPr marL="0" indent="0" algn="just">
              <a:buNone/>
            </a:pPr>
            <a:r>
              <a:rPr lang="pl-PL" b="1" dirty="0"/>
              <a:t>                                        Model wyceny dywidendy</a:t>
            </a:r>
          </a:p>
          <a:p>
            <a:pPr algn="just"/>
            <a:r>
              <a:rPr lang="pl-PL" dirty="0"/>
              <a:t>Metoda wyceny dywidendy oblicza cenę akcji jako</a:t>
            </a:r>
          </a:p>
          <a:p>
            <a:pPr algn="just"/>
            <a:r>
              <a:rPr lang="pl-PL" dirty="0"/>
              <a:t>Dywidenda na przyszły rok / (Koszt kapitału własnego - Stopa wzrostu)</a:t>
            </a:r>
          </a:p>
          <a:p>
            <a:pPr algn="just"/>
            <a:r>
              <a:rPr lang="pl-PL" dirty="0"/>
              <a:t>co zakłada wypłatę dywidend w nieskończoność i stały wzrost.</a:t>
            </a:r>
          </a:p>
          <a:p>
            <a:pPr algn="just"/>
            <a:r>
              <a:rPr lang="pl-PL" dirty="0"/>
              <a:t>W przypadku </a:t>
            </a:r>
            <a:r>
              <a:rPr lang="pl-PL" dirty="0" err="1"/>
              <a:t>Profed</a:t>
            </a:r>
            <a:r>
              <a:rPr lang="pl-PL" dirty="0"/>
              <a:t>, dywidenda na przyszły rok = 0,20 USD x 1,09 = 0,218 USD na akcję.</a:t>
            </a:r>
          </a:p>
          <a:p>
            <a:pPr algn="just"/>
            <a:r>
              <a:rPr lang="pl-PL" dirty="0"/>
              <a:t>Chociaż podano nam stopę dyskontową w wysokości 15%, tradycyjnie stosowaną przez dyrektorów </a:t>
            </a:r>
            <a:r>
              <a:rPr lang="pl-PL" dirty="0" err="1"/>
              <a:t>Profed</a:t>
            </a:r>
            <a:r>
              <a:rPr lang="pl-PL" dirty="0"/>
              <a:t> do wyceny inwestycji, wydaje się, że nie ma ku temu racjonalnych podstaw. </a:t>
            </a:r>
          </a:p>
          <a:p>
            <a:pPr algn="just"/>
            <a:r>
              <a:rPr lang="pl-PL" dirty="0"/>
              <a:t>Zamiast tego możemy wykorzystać te informacje dla City </a:t>
            </a:r>
            <a:r>
              <a:rPr lang="pl-PL" dirty="0" err="1"/>
              <a:t>Tutors</a:t>
            </a:r>
            <a:r>
              <a:rPr lang="pl-PL" dirty="0"/>
              <a:t> do oszacowania kosztu kapitału własnego dla </a:t>
            </a:r>
            <a:r>
              <a:rPr lang="pl-PL" dirty="0" err="1"/>
              <a:t>Profed</a:t>
            </a:r>
            <a:r>
              <a:rPr lang="pl-PL" dirty="0"/>
              <a:t>. </a:t>
            </a:r>
          </a:p>
          <a:p>
            <a:pPr algn="just"/>
            <a:r>
              <a:rPr lang="pl-PL" dirty="0"/>
              <a:t>Zakłada to podobne ryzyko biznesowe i pomija niewielką różnicę w ich wskaźniku zadłużenia.</a:t>
            </a:r>
          </a:p>
        </p:txBody>
      </p:sp>
      <p:sp>
        <p:nvSpPr>
          <p:cNvPr id="4" name="Slide Number Placeholder 3"/>
          <p:cNvSpPr>
            <a:spLocks noGrp="1"/>
          </p:cNvSpPr>
          <p:nvPr>
            <p:ph type="sldNum" sz="quarter" idx="12"/>
          </p:nvPr>
        </p:nvSpPr>
        <p:spPr/>
        <p:txBody>
          <a:bodyPr/>
          <a:lstStyle/>
          <a:p>
            <a:fld id="{AC06A98B-5C8A-4782-A4C7-3BCBE89DAC95}" type="slidenum">
              <a:rPr lang="pl-PL" smtClean="0"/>
              <a:t>52</a:t>
            </a:fld>
            <a:endParaRPr lang="pl-PL"/>
          </a:p>
        </p:txBody>
      </p:sp>
    </p:spTree>
    <p:extLst>
      <p:ext uri="{BB962C8B-B14F-4D97-AF65-F5344CB8AC3E}">
        <p14:creationId xmlns:p14="http://schemas.microsoft.com/office/powerpoint/2010/main" val="14402249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53</a:t>
            </a:fld>
            <a:endParaRPr lang="pl-PL"/>
          </a:p>
        </p:txBody>
      </p:sp>
      <p:sp>
        <p:nvSpPr>
          <p:cNvPr id="10" name="pole tekstowe 9">
            <a:extLst>
              <a:ext uri="{FF2B5EF4-FFF2-40B4-BE49-F238E27FC236}">
                <a16:creationId xmlns:a16="http://schemas.microsoft.com/office/drawing/2014/main" id="{608C66EE-C994-EA8B-0143-4E450C746CDC}"/>
              </a:ext>
            </a:extLst>
          </p:cNvPr>
          <p:cNvSpPr txBox="1"/>
          <p:nvPr/>
        </p:nvSpPr>
        <p:spPr>
          <a:xfrm>
            <a:off x="369455" y="757383"/>
            <a:ext cx="11480800" cy="3477875"/>
          </a:xfrm>
          <a:prstGeom prst="rect">
            <a:avLst/>
          </a:prstGeom>
          <a:noFill/>
        </p:spPr>
        <p:txBody>
          <a:bodyPr wrap="square">
            <a:spAutoFit/>
          </a:bodyPr>
          <a:lstStyle/>
          <a:p>
            <a:pPr>
              <a:buNone/>
            </a:pPr>
            <a:r>
              <a:rPr lang="pl-PL" sz="2000" b="1" dirty="0"/>
              <a:t>Znowu, na podstawie DVM, koszt kapitału własnego = </a:t>
            </a:r>
            <a:r>
              <a:rPr lang="pl-PL" sz="2000" dirty="0"/>
              <a:t>dywidenda w następnym roku / cena rynkowa + stopa wzrostu</a:t>
            </a:r>
          </a:p>
          <a:p>
            <a:pPr>
              <a:buNone/>
            </a:pPr>
            <a:r>
              <a:rPr lang="pl-PL" sz="2000" dirty="0"/>
              <a:t>​</a:t>
            </a:r>
            <a:br>
              <a:rPr lang="pl-PL" sz="2000" dirty="0"/>
            </a:br>
            <a:r>
              <a:rPr lang="pl-PL" sz="2000" b="1" dirty="0"/>
              <a:t>Dla City </a:t>
            </a:r>
            <a:r>
              <a:rPr lang="pl-PL" sz="2000" b="1" dirty="0" err="1"/>
              <a:t>Tutors</a:t>
            </a:r>
            <a:r>
              <a:rPr lang="pl-PL" sz="2000" b="1" dirty="0"/>
              <a:t>, koszt kapitału własnego = </a:t>
            </a:r>
            <a:r>
              <a:rPr lang="pl-PL" sz="2000" dirty="0"/>
              <a:t>0,18 × 1,075 / 3,62 + 0,075 = 12,84%</a:t>
            </a:r>
          </a:p>
          <a:p>
            <a:pPr>
              <a:buNone/>
            </a:pPr>
            <a:endParaRPr lang="pl-PL" sz="2000" b="1" dirty="0"/>
          </a:p>
          <a:p>
            <a:pPr>
              <a:buNone/>
            </a:pPr>
            <a:r>
              <a:rPr lang="pl-PL" sz="2000" b="1" dirty="0"/>
              <a:t>Zakładając np. 13% jako koszt kapitału własnego dla </a:t>
            </a:r>
            <a:r>
              <a:rPr lang="pl-PL" sz="2000" b="1" dirty="0" err="1"/>
              <a:t>Profed</a:t>
            </a:r>
            <a:r>
              <a:rPr lang="pl-PL" sz="2000" b="1" dirty="0"/>
              <a:t> (można argumentować, że powinno być wyżej, ponieważ </a:t>
            </a:r>
            <a:r>
              <a:rPr lang="pl-PL" sz="2000" b="1" dirty="0" err="1"/>
              <a:t>Profed</a:t>
            </a:r>
            <a:r>
              <a:rPr lang="pl-PL" sz="2000" b="1" dirty="0"/>
              <a:t> nie jest notowany na giełdzie, więc jest bardziej ryzykowny niż notowane City </a:t>
            </a:r>
            <a:r>
              <a:rPr lang="pl-PL" sz="2000" b="1" dirty="0" err="1"/>
              <a:t>Tutors</a:t>
            </a:r>
            <a:r>
              <a:rPr lang="pl-PL" sz="2000" b="1" dirty="0"/>
              <a:t>):</a:t>
            </a:r>
            <a:endParaRPr lang="pl-PL" sz="2000" dirty="0"/>
          </a:p>
          <a:p>
            <a:pPr>
              <a:buNone/>
            </a:pPr>
            <a:endParaRPr lang="pl-PL" sz="2000" dirty="0"/>
          </a:p>
          <a:p>
            <a:pPr>
              <a:buNone/>
            </a:pPr>
            <a:r>
              <a:rPr lang="pl-PL" sz="2000" dirty="0"/>
              <a:t>Cena akcji = 0,218 / (0,13 − 0,09) = 5,45 USD</a:t>
            </a:r>
          </a:p>
          <a:p>
            <a:pPr>
              <a:buNone/>
            </a:pPr>
            <a:endParaRPr lang="pl-PL" sz="2000" dirty="0"/>
          </a:p>
          <a:p>
            <a:pPr>
              <a:buNone/>
            </a:pPr>
            <a:r>
              <a:rPr lang="pl-PL" sz="2000" dirty="0"/>
              <a:t>Wyceniając całkowity kapitał akcyjny na 21,8 mln USD</a:t>
            </a:r>
          </a:p>
        </p:txBody>
      </p:sp>
      <p:graphicFrame>
        <p:nvGraphicFramePr>
          <p:cNvPr id="11" name="Tabela 10">
            <a:extLst>
              <a:ext uri="{FF2B5EF4-FFF2-40B4-BE49-F238E27FC236}">
                <a16:creationId xmlns:a16="http://schemas.microsoft.com/office/drawing/2014/main" id="{26AE1C74-0E78-8B67-F473-4782C53D60FC}"/>
              </a:ext>
            </a:extLst>
          </p:cNvPr>
          <p:cNvGraphicFramePr>
            <a:graphicFrameLocks noGrp="1"/>
          </p:cNvGraphicFramePr>
          <p:nvPr>
            <p:extLst>
              <p:ext uri="{D42A27DB-BD31-4B8C-83A1-F6EECF244321}">
                <p14:modId xmlns:p14="http://schemas.microsoft.com/office/powerpoint/2010/main" val="2498024385"/>
              </p:ext>
            </p:extLst>
          </p:nvPr>
        </p:nvGraphicFramePr>
        <p:xfrm>
          <a:off x="1569544" y="4850937"/>
          <a:ext cx="8551917" cy="1249680"/>
        </p:xfrm>
        <a:graphic>
          <a:graphicData uri="http://schemas.openxmlformats.org/drawingml/2006/table">
            <a:tbl>
              <a:tblPr>
                <a:tableStyleId>{5C22544A-7EE6-4342-B048-85BDC9FD1C3A}</a:tableStyleId>
              </a:tblPr>
              <a:tblGrid>
                <a:gridCol w="3100070">
                  <a:extLst>
                    <a:ext uri="{9D8B030D-6E8A-4147-A177-3AD203B41FA5}">
                      <a16:colId xmlns:a16="http://schemas.microsoft.com/office/drawing/2014/main" val="1702308412"/>
                    </a:ext>
                  </a:extLst>
                </a:gridCol>
                <a:gridCol w="1945561">
                  <a:extLst>
                    <a:ext uri="{9D8B030D-6E8A-4147-A177-3AD203B41FA5}">
                      <a16:colId xmlns:a16="http://schemas.microsoft.com/office/drawing/2014/main" val="3331938920"/>
                    </a:ext>
                  </a:extLst>
                </a:gridCol>
                <a:gridCol w="3506286">
                  <a:extLst>
                    <a:ext uri="{9D8B030D-6E8A-4147-A177-3AD203B41FA5}">
                      <a16:colId xmlns:a16="http://schemas.microsoft.com/office/drawing/2014/main" val="447071181"/>
                    </a:ext>
                  </a:extLst>
                </a:gridCol>
              </a:tblGrid>
              <a:tr h="167640">
                <a:tc>
                  <a:txBody>
                    <a:bodyPr/>
                    <a:lstStyle/>
                    <a:p>
                      <a:pPr algn="l" fontAlgn="ctr">
                        <a:buNone/>
                      </a:pPr>
                      <a:r>
                        <a:rPr lang="pl-PL" sz="2000" u="none" strike="noStrike">
                          <a:effectLst/>
                        </a:rPr>
                        <a:t> </a:t>
                      </a:r>
                      <a:endParaRPr lang="pl-PL" sz="2000" b="1"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Wartość na akcję</a:t>
                      </a:r>
                      <a:endParaRPr lang="pl-PL" sz="2000" b="1"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Całkowita wycena (mln $)</a:t>
                      </a:r>
                      <a:endParaRPr lang="pl-PL" sz="2000" b="1"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4149668911"/>
                  </a:ext>
                </a:extLst>
              </a:tr>
              <a:tr h="167640">
                <a:tc>
                  <a:txBody>
                    <a:bodyPr/>
                    <a:lstStyle/>
                    <a:p>
                      <a:pPr algn="l" fontAlgn="ctr">
                        <a:buNone/>
                      </a:pPr>
                      <a:r>
                        <a:rPr lang="pl-PL" sz="2000" u="none" strike="noStrike">
                          <a:effectLst/>
                        </a:rPr>
                        <a:t>Aktywa netto</a:t>
                      </a:r>
                      <a:endParaRPr lang="pl-PL" sz="2000" b="0"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1,96</a:t>
                      </a:r>
                      <a:endParaRPr lang="pl-PL" sz="2000" b="0"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7,9</a:t>
                      </a:r>
                      <a:endParaRPr lang="pl-PL" sz="20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4007261846"/>
                  </a:ext>
                </a:extLst>
              </a:tr>
              <a:tr h="167640">
                <a:tc>
                  <a:txBody>
                    <a:bodyPr/>
                    <a:lstStyle/>
                    <a:p>
                      <a:pPr algn="l" fontAlgn="ctr">
                        <a:buNone/>
                      </a:pPr>
                      <a:r>
                        <a:rPr lang="pl-PL" sz="2000" u="none" strike="noStrike">
                          <a:effectLst/>
                        </a:rPr>
                        <a:t>Wskaźnik P/E</a:t>
                      </a:r>
                      <a:endParaRPr lang="pl-PL" sz="2000" b="0"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4,20</a:t>
                      </a:r>
                      <a:endParaRPr lang="pl-PL" sz="2000" b="0"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16,8</a:t>
                      </a:r>
                      <a:endParaRPr lang="pl-PL" sz="20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1342248718"/>
                  </a:ext>
                </a:extLst>
              </a:tr>
              <a:tr h="167640">
                <a:tc>
                  <a:txBody>
                    <a:bodyPr/>
                    <a:lstStyle/>
                    <a:p>
                      <a:pPr algn="l" fontAlgn="ctr">
                        <a:buNone/>
                      </a:pPr>
                      <a:r>
                        <a:rPr lang="pl-PL" sz="2000" u="none" strike="noStrike" dirty="0">
                          <a:effectLst/>
                        </a:rPr>
                        <a:t>Wycenianie przez dywidendę</a:t>
                      </a:r>
                      <a:endParaRPr lang="pl-PL" sz="2000" b="0" i="0" u="none" strike="noStrike" dirty="0">
                        <a:effectLst/>
                        <a:latin typeface="Arial" panose="020B0604020202020204" pitchFamily="34" charset="0"/>
                      </a:endParaRPr>
                    </a:p>
                  </a:txBody>
                  <a:tcPr marL="7620" marR="7620" marT="7620" marB="0" anchor="ctr"/>
                </a:tc>
                <a:tc>
                  <a:txBody>
                    <a:bodyPr/>
                    <a:lstStyle/>
                    <a:p>
                      <a:pPr algn="ctr" fontAlgn="ctr">
                        <a:buNone/>
                      </a:pPr>
                      <a:r>
                        <a:rPr lang="pl-PL" sz="2000" u="none" strike="noStrike">
                          <a:effectLst/>
                        </a:rPr>
                        <a:t>5,45</a:t>
                      </a:r>
                      <a:endParaRPr lang="pl-PL" sz="2000" b="0" i="0" u="none" strike="noStrike">
                        <a:effectLst/>
                        <a:latin typeface="Arial" panose="020B0604020202020204" pitchFamily="34" charset="0"/>
                      </a:endParaRPr>
                    </a:p>
                  </a:txBody>
                  <a:tcPr marL="7620" marR="7620" marT="7620" marB="0" anchor="ctr"/>
                </a:tc>
                <a:tc>
                  <a:txBody>
                    <a:bodyPr/>
                    <a:lstStyle/>
                    <a:p>
                      <a:pPr algn="ctr" fontAlgn="ctr">
                        <a:buNone/>
                      </a:pPr>
                      <a:r>
                        <a:rPr lang="pl-PL" sz="2000" u="none" strike="noStrike" dirty="0">
                          <a:effectLst/>
                        </a:rPr>
                        <a:t>21,8</a:t>
                      </a:r>
                      <a:endParaRPr lang="pl-PL" sz="2000" b="0" i="0" u="none" strike="noStrike" dirty="0">
                        <a:effectLst/>
                        <a:latin typeface="Arial" panose="020B0604020202020204" pitchFamily="34" charset="0"/>
                      </a:endParaRPr>
                    </a:p>
                  </a:txBody>
                  <a:tcPr marL="7620" marR="7620" marT="7620" marB="0" anchor="ctr"/>
                </a:tc>
                <a:extLst>
                  <a:ext uri="{0D108BD9-81ED-4DB2-BD59-A6C34878D82A}">
                    <a16:rowId xmlns:a16="http://schemas.microsoft.com/office/drawing/2014/main" val="3377685352"/>
                  </a:ext>
                </a:extLst>
              </a:tr>
            </a:tbl>
          </a:graphicData>
        </a:graphic>
      </p:graphicFrame>
    </p:spTree>
    <p:extLst>
      <p:ext uri="{BB962C8B-B14F-4D97-AF65-F5344CB8AC3E}">
        <p14:creationId xmlns:p14="http://schemas.microsoft.com/office/powerpoint/2010/main" val="12164492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3" name="Content Placeholder 2"/>
          <p:cNvSpPr>
            <a:spLocks noGrp="1"/>
          </p:cNvSpPr>
          <p:nvPr>
            <p:ph idx="1"/>
          </p:nvPr>
        </p:nvSpPr>
        <p:spPr>
          <a:xfrm>
            <a:off x="0" y="713105"/>
            <a:ext cx="12192000" cy="6144895"/>
          </a:xfrm>
        </p:spPr>
        <p:txBody>
          <a:bodyPr>
            <a:normAutofit fontScale="92500" lnSpcReduction="10000"/>
          </a:bodyPr>
          <a:lstStyle/>
          <a:p>
            <a:pPr algn="just"/>
            <a:r>
              <a:rPr lang="pl-PL" dirty="0"/>
              <a:t>(b) Komentarz dotyczący względnych zalet zastosowanych metod i ich przydatności</a:t>
            </a:r>
          </a:p>
          <a:p>
            <a:pPr algn="just"/>
            <a:r>
              <a:rPr lang="pl-PL" b="1" dirty="0"/>
              <a:t>Wycena oparta na aktywach</a:t>
            </a:r>
          </a:p>
          <a:p>
            <a:pPr algn="just"/>
            <a:r>
              <a:rPr lang="pl-PL" dirty="0"/>
              <a:t>Wycena spółki wyłącznie na podstawie wartości jej aktywów rzadko jest właściwa, jeśli ma ona zostać sprzedana przy założeniu kontynuacji działalności. Wyjątkiem są spółki inwestujące w nieruchomości i fundusze inwestycyjne, których wartość rynkowa aktywów będzie ściśle powiązana z ich zdolnością do generowania zysków.</a:t>
            </a:r>
          </a:p>
          <a:p>
            <a:pPr algn="just"/>
            <a:r>
              <a:rPr lang="pl-PL" dirty="0"/>
              <a:t>Professional jest typowy dla wielu firm usługowych, których duża część wartości tkwi w umiejętnościach, wiedzy i reputacji personelu. Nie znajduje to odzwierciedlenia w wartościach aktywów netto, co czyni tę metodę zupełnie nieodpowiednią. Potencjalny nabywca </a:t>
            </a:r>
            <a:r>
              <a:rPr lang="pl-PL" dirty="0" err="1"/>
              <a:t>Profedal</a:t>
            </a:r>
            <a:r>
              <a:rPr lang="pl-PL" dirty="0"/>
              <a:t> zazwyczaj wycenia jego aktywa niematerialne, takie jak wiedza, doświadczenie, relacje z klientami/dostawcami, marki itp. wyżej niż te, które można zmierzyć w kategoriach księgowych.</a:t>
            </a:r>
          </a:p>
          <a:p>
            <a:pPr algn="just"/>
            <a:r>
              <a:rPr lang="pl-PL" dirty="0"/>
              <a:t>Znajomość wartości aktywów netto (NAV) spółki będzie jednak istotna jako wartość minimalna dla spółki znajdującej się w trudnej sytuacji finansowej lub objętej ofertą przejęcia. Akcjonariusze będą niechętni do sprzedaży za kwotę niższą niż wartość aktywów netto, nawet jeśli perspektywy na przyszłość są słabe.</a:t>
            </a:r>
          </a:p>
        </p:txBody>
      </p:sp>
      <p:sp>
        <p:nvSpPr>
          <p:cNvPr id="4" name="Slide Number Placeholder 3"/>
          <p:cNvSpPr>
            <a:spLocks noGrp="1"/>
          </p:cNvSpPr>
          <p:nvPr>
            <p:ph type="sldNum" sz="quarter" idx="12"/>
          </p:nvPr>
        </p:nvSpPr>
        <p:spPr/>
        <p:txBody>
          <a:bodyPr/>
          <a:lstStyle/>
          <a:p>
            <a:fld id="{AC06A98B-5C8A-4782-A4C7-3BCBE89DAC95}" type="slidenum">
              <a:rPr lang="pl-PL" smtClean="0"/>
              <a:t>54</a:t>
            </a:fld>
            <a:endParaRPr lang="pl-PL"/>
          </a:p>
        </p:txBody>
      </p:sp>
    </p:spTree>
    <p:extLst>
      <p:ext uri="{BB962C8B-B14F-4D97-AF65-F5344CB8AC3E}">
        <p14:creationId xmlns:p14="http://schemas.microsoft.com/office/powerpoint/2010/main" val="40637647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3" name="Content Placeholder 2"/>
          <p:cNvSpPr>
            <a:spLocks noGrp="1"/>
          </p:cNvSpPr>
          <p:nvPr>
            <p:ph idx="1"/>
          </p:nvPr>
        </p:nvSpPr>
        <p:spPr>
          <a:xfrm>
            <a:off x="0" y="713105"/>
            <a:ext cx="12192000" cy="6144895"/>
          </a:xfrm>
        </p:spPr>
        <p:txBody>
          <a:bodyPr>
            <a:normAutofit fontScale="92500" lnSpcReduction="20000"/>
          </a:bodyPr>
          <a:lstStyle/>
          <a:p>
            <a:pPr algn="just"/>
            <a:r>
              <a:rPr lang="pl-PL" b="1" dirty="0"/>
              <a:t>Wycena za pomocą wskaźnika P/E</a:t>
            </a:r>
          </a:p>
          <a:p>
            <a:pPr algn="just"/>
            <a:r>
              <a:rPr lang="pl-PL" dirty="0"/>
              <a:t>Wskaźnik P/E mierzy wielokrotność zysków z bieżącego roku, które odzwierciedlają cenę rynkową akcji. Jest to zatem metoda odzwierciedlająca potencjał dochodowy spółki z rynkowego punktu widzenia. Przy założeniu skutecznego marketingu, prawdopodobnie zapewni on najbardziej wiarygodną podstawę wyceny.</a:t>
            </a:r>
          </a:p>
          <a:p>
            <a:pPr algn="just"/>
            <a:r>
              <a:rPr lang="pl-PL" dirty="0"/>
              <a:t>Należy przede wszystkim zaznaczyć, że cena rynkowa akcji w dowolnym momencie jest determinowana przez siły podaży i popytu dominujące podczas małych transakcji i będzie zależeć od wielu czynników, a także od realistycznej oceny przyszłych perspektyw. Spadek koniunktury, koniunktura gospodarcza i zmiany polityczne mogą wpływać na codzienną cenę akcji, a tym samym na jej obowiązujący wskaźnik P/E. Nie wiadomo, czy cena akcji City </a:t>
            </a:r>
            <a:r>
              <a:rPr lang="pl-PL" dirty="0" err="1"/>
              <a:t>Tutors</a:t>
            </a:r>
            <a:r>
              <a:rPr lang="pl-PL" dirty="0"/>
              <a:t> została podana w ciągu jednego konkretnego dnia, czy była średnią z danego okresu. Ta druga opcja mogłaby stanowić wiarygodną podstawę do obliczenia odpowiedniego wskaźnika P/E.</a:t>
            </a:r>
          </a:p>
          <a:p>
            <a:pPr algn="just"/>
            <a:r>
              <a:rPr lang="pl-PL" dirty="0"/>
              <a:t>Nawet jeśli wskaźnik P/E spółki City </a:t>
            </a:r>
            <a:r>
              <a:rPr lang="pl-PL" dirty="0" err="1"/>
              <a:t>Tutors</a:t>
            </a:r>
            <a:r>
              <a:rPr lang="pl-PL" dirty="0"/>
              <a:t> można uznać za wskaźnik jej rzeczywistej wartości, wykorzystanie go jako podstawy do wyceny mniejszej, nienotowanej na giełdzie spółki z tej samej branży może być problematyczne.</a:t>
            </a:r>
          </a:p>
          <a:p>
            <a:pPr algn="just"/>
            <a:r>
              <a:rPr lang="pl-PL" dirty="0"/>
              <a:t>Status i zbywalność akcji spółki notowanej na giełdzie mają namacalny wpływ na wartość, ale jest on trudny do zmierzenia.</a:t>
            </a:r>
          </a:p>
        </p:txBody>
      </p:sp>
      <p:sp>
        <p:nvSpPr>
          <p:cNvPr id="4" name="Slide Number Placeholder 3"/>
          <p:cNvSpPr>
            <a:spLocks noGrp="1"/>
          </p:cNvSpPr>
          <p:nvPr>
            <p:ph type="sldNum" sz="quarter" idx="12"/>
          </p:nvPr>
        </p:nvSpPr>
        <p:spPr/>
        <p:txBody>
          <a:bodyPr/>
          <a:lstStyle/>
          <a:p>
            <a:fld id="{AC06A98B-5C8A-4782-A4C7-3BCBE89DAC95}" type="slidenum">
              <a:rPr lang="pl-PL" smtClean="0"/>
              <a:t>55</a:t>
            </a:fld>
            <a:endParaRPr lang="pl-PL"/>
          </a:p>
        </p:txBody>
      </p:sp>
    </p:spTree>
    <p:extLst>
      <p:ext uri="{BB962C8B-B14F-4D97-AF65-F5344CB8AC3E}">
        <p14:creationId xmlns:p14="http://schemas.microsoft.com/office/powerpoint/2010/main" val="31705617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3" name="Content Placeholder 2"/>
          <p:cNvSpPr>
            <a:spLocks noGrp="1"/>
          </p:cNvSpPr>
          <p:nvPr>
            <p:ph idx="1"/>
          </p:nvPr>
        </p:nvSpPr>
        <p:spPr>
          <a:xfrm>
            <a:off x="0" y="713105"/>
            <a:ext cx="12192000" cy="6144895"/>
          </a:xfrm>
        </p:spPr>
        <p:txBody>
          <a:bodyPr>
            <a:normAutofit/>
          </a:bodyPr>
          <a:lstStyle/>
          <a:p>
            <a:pPr algn="just"/>
            <a:r>
              <a:rPr lang="pl-PL" b="1" dirty="0"/>
              <a:t>Wycena wskaźnika P/E</a:t>
            </a:r>
          </a:p>
          <a:p>
            <a:pPr algn="just"/>
            <a:r>
              <a:rPr lang="pl-PL" dirty="0"/>
              <a:t>Na wskaźnik P/E będą miały również wpływ perspektywy wzrostu – im wyższy oczekiwany wzrost, tym wyższy wskaźnik. Stopa wzrostu przyjęta przez akcjonariuszy City </a:t>
            </a:r>
            <a:r>
              <a:rPr lang="pl-PL" dirty="0" err="1"/>
              <a:t>Tutors</a:t>
            </a:r>
            <a:r>
              <a:rPr lang="pl-PL" dirty="0"/>
              <a:t> prawdopodobnie opiera się na bardziej racjonalnym podejściu niż to stosowane przez </a:t>
            </a:r>
            <a:r>
              <a:rPr lang="pl-PL" dirty="0" err="1"/>
              <a:t>Profed</a:t>
            </a:r>
            <a:r>
              <a:rPr lang="pl-PL" dirty="0"/>
              <a:t>.</a:t>
            </a:r>
          </a:p>
          <a:p>
            <a:pPr algn="just"/>
            <a:r>
              <a:rPr lang="pl-PL" dirty="0"/>
              <a:t>Gdyby perspektywy wzrostu </a:t>
            </a:r>
            <a:r>
              <a:rPr lang="pl-PL" dirty="0" err="1"/>
              <a:t>Profed</a:t>
            </a:r>
            <a:r>
              <a:rPr lang="pl-PL" dirty="0"/>
              <a:t>, postrzegane przez rynek, nie pokrywały się z perspektywami zarządu </a:t>
            </a:r>
            <a:r>
              <a:rPr lang="pl-PL" dirty="0" err="1"/>
              <a:t>Profed</a:t>
            </a:r>
            <a:r>
              <a:rPr lang="pl-PL" dirty="0"/>
              <a:t>, trudno byłoby zrozumieć, w jaki sposób wskaźnik P/E powinien być korygowany o względne poziomy wzrostu. Metoda wyceny oparta na stopie zysku (</a:t>
            </a:r>
            <a:r>
              <a:rPr lang="pl-PL" dirty="0" err="1"/>
              <a:t>profits</a:t>
            </a:r>
            <a:r>
              <a:rPr lang="pl-PL" dirty="0"/>
              <a:t> </a:t>
            </a:r>
            <a:r>
              <a:rPr lang="pl-PL" dirty="0" err="1"/>
              <a:t>yield</a:t>
            </a:r>
            <a:r>
              <a:rPr lang="pl-PL" dirty="0"/>
              <a:t>) mogłaby być jednak w tym przypadku przydatna.</a:t>
            </a:r>
          </a:p>
          <a:p>
            <a:pPr algn="just"/>
            <a:r>
              <a:rPr lang="pl-PL" dirty="0"/>
              <a:t>W wycenie w punkcie (a) dokonano wstępnej korekty wskaźnika P/E City </a:t>
            </a:r>
            <a:r>
              <a:rPr lang="pl-PL" dirty="0" err="1"/>
              <a:t>Tutors</a:t>
            </a:r>
            <a:r>
              <a:rPr lang="pl-PL" dirty="0"/>
              <a:t>, aby uzyskać wskaźnik, który posłuży do wyceny zysków </a:t>
            </a:r>
            <a:r>
              <a:rPr lang="pl-PL" dirty="0" err="1"/>
              <a:t>Profed</a:t>
            </a:r>
            <a:r>
              <a:rPr lang="pl-PL" dirty="0"/>
              <a:t>. Może to prowadzić do bardzo niedokładnych wyników, jeśli nie uwzględni się wszystkich występujących różnic.</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56</a:t>
            </a:fld>
            <a:endParaRPr lang="pl-PL"/>
          </a:p>
        </p:txBody>
      </p:sp>
    </p:spTree>
    <p:extLst>
      <p:ext uri="{BB962C8B-B14F-4D97-AF65-F5344CB8AC3E}">
        <p14:creationId xmlns:p14="http://schemas.microsoft.com/office/powerpoint/2010/main" val="26891669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dirty="0"/>
          </a:p>
        </p:txBody>
      </p:sp>
      <p:sp>
        <p:nvSpPr>
          <p:cNvPr id="3" name="Content Placeholder 2"/>
          <p:cNvSpPr>
            <a:spLocks noGrp="1"/>
          </p:cNvSpPr>
          <p:nvPr>
            <p:ph idx="1"/>
          </p:nvPr>
        </p:nvSpPr>
        <p:spPr>
          <a:xfrm>
            <a:off x="0" y="713105"/>
            <a:ext cx="12192000" cy="6144895"/>
          </a:xfrm>
        </p:spPr>
        <p:txBody>
          <a:bodyPr>
            <a:normAutofit fontScale="92500" lnSpcReduction="20000"/>
          </a:bodyPr>
          <a:lstStyle/>
          <a:p>
            <a:pPr algn="just"/>
            <a:r>
              <a:rPr lang="pl-PL" b="1" dirty="0"/>
              <a:t>Wycena oparta na dywidendzie</a:t>
            </a:r>
          </a:p>
          <a:p>
            <a:pPr algn="just"/>
            <a:r>
              <a:rPr lang="pl-PL" dirty="0"/>
              <a:t>Model wyceny dywidendy (DVM) to podejście oparte na przepływach pieniężnych, które wycenia dywidendy, których akcjonariusze spodziewają się otrzymać od spółki, dyskontując je według wymaganej stopy zwrotu. Jest to prawdopodobnie bardziej odpowiednie podejście do wyceny udziałów niekontrolujących, w których posiadacz nie ma wpływu na poziom wypłacanych dywidend, niż do wyceny całej spółki, gdzie łączne przepływy pieniężne będą miały większe znaczenie.</a:t>
            </a:r>
          </a:p>
          <a:p>
            <a:pPr algn="just"/>
            <a:r>
              <a:rPr lang="pl-PL" dirty="0"/>
              <a:t>Praktyczne problemy z modelem wyceny dywidendy leżą głównie w jego założeniach. Nawet jeśli przyjmiemy, że wymagane założenia „idealnego rynku kapitałowego” mogą być spełnione do pewnego stopnia, w rzeczywistości wzór użyty w (a) zakłada stałe stopy wzrostu i stałe wymagane stopy zwrotu w nieskończoność.</a:t>
            </a:r>
          </a:p>
          <a:p>
            <a:pPr algn="just"/>
            <a:r>
              <a:rPr lang="pl-PL" dirty="0"/>
              <a:t>Określenie odpowiedniego kosztu kapitału własnego jest szczególnie trudne w przypadku spółki nienotowanej na giełdzie, a wykorzystanie danych równoważnej spółki notowanej na giełdzie niesie ze sobą te same wady, które omówiono powyżej. Podobne problemy pojawiają się przy szacowaniu przyszłych stóp wzrostu, a wyniki modelu są bardzo wrażliwe na zmiany obu tych czynników.</a:t>
            </a:r>
          </a:p>
          <a:p>
            <a:pPr algn="just"/>
            <a:r>
              <a:rPr lang="pl-PL" dirty="0"/>
              <a:t>W dużym stopniu zależy to również od tego, czy dywidenda z bieżącego roku będzie reprezentatywną bazą wyjściową.</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57</a:t>
            </a:fld>
            <a:endParaRPr lang="pl-PL"/>
          </a:p>
        </p:txBody>
      </p:sp>
    </p:spTree>
    <p:extLst>
      <p:ext uri="{BB962C8B-B14F-4D97-AF65-F5344CB8AC3E}">
        <p14:creationId xmlns:p14="http://schemas.microsoft.com/office/powerpoint/2010/main" val="23498902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34035"/>
          </a:xfrm>
        </p:spPr>
        <p:txBody>
          <a:bodyPr>
            <a:normAutofit fontScale="90000"/>
          </a:bodyPr>
          <a:lstStyle/>
          <a:p>
            <a:pPr algn="ctr"/>
            <a:r>
              <a:rPr lang="pl-PL" b="1" dirty="0" err="1"/>
              <a:t>Valuation</a:t>
            </a:r>
            <a:r>
              <a:rPr lang="pl-PL" b="1" dirty="0"/>
              <a:t> </a:t>
            </a:r>
            <a:r>
              <a:rPr lang="pl-PL" b="1" dirty="0" err="1"/>
              <a:t>methods</a:t>
            </a:r>
            <a:r>
              <a:rPr lang="pl-PL" b="1" dirty="0"/>
              <a:t> - </a:t>
            </a:r>
            <a:r>
              <a:rPr lang="pl-PL" b="1" dirty="0" err="1"/>
              <a:t>solution</a:t>
            </a:r>
            <a:endParaRPr lang="pl-PL" b="1" dirty="0"/>
          </a:p>
        </p:txBody>
      </p:sp>
      <p:sp>
        <p:nvSpPr>
          <p:cNvPr id="3" name="Content Placeholder 2"/>
          <p:cNvSpPr>
            <a:spLocks noGrp="1"/>
          </p:cNvSpPr>
          <p:nvPr>
            <p:ph idx="1"/>
          </p:nvPr>
        </p:nvSpPr>
        <p:spPr>
          <a:xfrm>
            <a:off x="0" y="713105"/>
            <a:ext cx="12192000" cy="6144895"/>
          </a:xfrm>
        </p:spPr>
        <p:txBody>
          <a:bodyPr>
            <a:normAutofit fontScale="92500" lnSpcReduction="10000"/>
          </a:bodyPr>
          <a:lstStyle/>
          <a:p>
            <a:pPr algn="just"/>
            <a:r>
              <a:rPr lang="pl-PL" b="1" dirty="0"/>
              <a:t>Wycena oparta na dywidendzie</a:t>
            </a:r>
          </a:p>
          <a:p>
            <a:pPr algn="just"/>
            <a:r>
              <a:rPr lang="pl-PL" dirty="0"/>
              <a:t>Wycena oparta na modelu dywidendy, o której mowa w punkcie (a), skutkuje wyższą wyceną niż wycena oparta na wskaźniku P/E. Przyczynami mogą być:</a:t>
            </a:r>
          </a:p>
          <a:p>
            <a:pPr algn="just"/>
            <a:r>
              <a:rPr lang="pl-PL" dirty="0"/>
              <a:t>Cena akcji City </a:t>
            </a:r>
            <a:r>
              <a:rPr lang="pl-PL" dirty="0" err="1"/>
              <a:t>Tutors</a:t>
            </a:r>
            <a:r>
              <a:rPr lang="pl-PL" dirty="0"/>
              <a:t> może być obecnie niższa niż normalny poziom, co skutkuje nieodpowiednio niskim wskaźnikiem P/E.</a:t>
            </a:r>
          </a:p>
          <a:p>
            <a:pPr algn="just"/>
            <a:r>
              <a:rPr lang="pl-PL" dirty="0"/>
              <a:t>Dostosowanie do odpowiedniego wskaźnika P/E dla </a:t>
            </a:r>
            <a:r>
              <a:rPr lang="pl-PL" dirty="0" err="1"/>
              <a:t>Profed</a:t>
            </a:r>
            <a:r>
              <a:rPr lang="pl-PL" dirty="0"/>
              <a:t> mogło być zbyt surowe, szczególnie w świetle pozornie lepszych perspektyw wzrostu.</a:t>
            </a:r>
          </a:p>
          <a:p>
            <a:pPr algn="just"/>
            <a:r>
              <a:rPr lang="pl-PL" dirty="0"/>
              <a:t>Koszt kapitału własnego zastosowany w modelu wyceny dywidendy był taki sam jak w przypadku City </a:t>
            </a:r>
            <a:r>
              <a:rPr lang="pl-PL" dirty="0" err="1"/>
              <a:t>Tutors</a:t>
            </a:r>
            <a:r>
              <a:rPr lang="pl-PL" dirty="0"/>
              <a:t>. Trafność tego założenia będzie w dużej mierze zależeć od względnego poziomu ryzyka obu spółek. Chociaż obie prowadzą ten sam rodzaj działalności, fakt, że City </a:t>
            </a:r>
            <a:r>
              <a:rPr lang="pl-PL" dirty="0" err="1"/>
              <a:t>Tutors</a:t>
            </a:r>
            <a:r>
              <a:rPr lang="pl-PL" dirty="0"/>
              <a:t> sprzedaje swój materiał na zewnątrz, oznacza, że ​​jest prawdopodobnie mniej zależna od stałej bazy klientów.</a:t>
            </a:r>
          </a:p>
          <a:p>
            <a:pPr algn="just"/>
            <a:r>
              <a:rPr lang="pl-PL" dirty="0"/>
              <a:t>Nawet jeśli ryzyko biznesowe i ryzyko związane z dźwignią finansową można uznać za porównywalne, potencjalny nabywca </a:t>
            </a:r>
            <a:r>
              <a:rPr lang="pl-PL" dirty="0" err="1"/>
              <a:t>Profed</a:t>
            </a:r>
            <a:r>
              <a:rPr lang="pl-PL" dirty="0"/>
              <a:t> może rozważyć inwestycję w młodszą, nienotowaną na giełdzie spółkę, aby wiązać się z większym ryzykiem osobistym. Wymagany przez niego zwrot może być zatem wyższy, niż przewidziano w modelu wyceny dywidendy, co obniży wycenę.</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58</a:t>
            </a:fld>
            <a:endParaRPr lang="pl-PL"/>
          </a:p>
        </p:txBody>
      </p:sp>
    </p:spTree>
    <p:extLst>
      <p:ext uri="{BB962C8B-B14F-4D97-AF65-F5344CB8AC3E}">
        <p14:creationId xmlns:p14="http://schemas.microsoft.com/office/powerpoint/2010/main" val="33936467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38" y="387928"/>
            <a:ext cx="10515600" cy="534035"/>
          </a:xfrm>
        </p:spPr>
        <p:txBody>
          <a:bodyPr>
            <a:normAutofit fontScale="90000"/>
          </a:bodyPr>
          <a:lstStyle/>
          <a:p>
            <a:pPr algn="ctr"/>
            <a:r>
              <a:rPr lang="pl-PL" b="1" dirty="0"/>
              <a:t>Wycena długu</a:t>
            </a:r>
          </a:p>
        </p:txBody>
      </p:sp>
      <p:sp>
        <p:nvSpPr>
          <p:cNvPr id="3" name="Content Placeholder 2"/>
          <p:cNvSpPr>
            <a:spLocks noGrp="1"/>
          </p:cNvSpPr>
          <p:nvPr>
            <p:ph idx="1"/>
          </p:nvPr>
        </p:nvSpPr>
        <p:spPr>
          <a:xfrm>
            <a:off x="228600" y="1283855"/>
            <a:ext cx="11475720" cy="4996612"/>
          </a:xfrm>
        </p:spPr>
        <p:txBody>
          <a:bodyPr>
            <a:normAutofit/>
          </a:bodyPr>
          <a:lstStyle/>
          <a:p>
            <a:r>
              <a:rPr lang="pl-PL" dirty="0"/>
              <a:t>Dla długu wieczystego (niespłacalnego):</a:t>
            </a:r>
          </a:p>
          <a:p>
            <a:r>
              <a:rPr lang="pl-PL" b="1" dirty="0"/>
              <a:t>Cena rynkowa ex </a:t>
            </a:r>
            <a:r>
              <a:rPr lang="pl-PL" b="1" dirty="0" err="1"/>
              <a:t>interest</a:t>
            </a:r>
            <a:r>
              <a:rPr lang="pl-PL" b="1" dirty="0"/>
              <a:t> (P₀) = I / </a:t>
            </a:r>
            <a:r>
              <a:rPr lang="pl-PL" b="1" dirty="0" err="1"/>
              <a:t>K</a:t>
            </a:r>
            <a:r>
              <a:rPr lang="pl-PL" b="1" baseline="-25000" dirty="0" err="1"/>
              <a:t>d</a:t>
            </a:r>
            <a:r>
              <a:rPr lang="pl-PL" b="1" baseline="-25000" dirty="0"/>
              <a:t> </a:t>
            </a:r>
            <a:r>
              <a:rPr lang="pl-PL" b="1" dirty="0"/>
              <a:t>= i x (1-T) z podatkiem / </a:t>
            </a:r>
            <a:r>
              <a:rPr lang="pl-PL" b="1" dirty="0" err="1"/>
              <a:t>k</a:t>
            </a:r>
            <a:r>
              <a:rPr lang="pl-PL" b="1" baseline="-25000" dirty="0" err="1"/>
              <a:t>dnet</a:t>
            </a:r>
            <a:r>
              <a:rPr lang="pl-PL" b="1" dirty="0"/>
              <a:t> </a:t>
            </a:r>
            <a:endParaRPr lang="pl-PL" dirty="0"/>
          </a:p>
          <a:p>
            <a:pPr algn="just"/>
            <a:r>
              <a:rPr lang="pl-PL" dirty="0"/>
              <a:t>W przypadku długu podlegającego umorzeniu wartość rynkowa to zdyskontowana wartość bieżąca przyszłych należności odsetkowych do roku umorzenia, powiększona o zdyskontowaną wartość bieżącą płatności z tytułu umorzenia.</a:t>
            </a:r>
          </a:p>
        </p:txBody>
      </p:sp>
      <p:sp>
        <p:nvSpPr>
          <p:cNvPr id="4" name="Slide Number Placeholder 3"/>
          <p:cNvSpPr>
            <a:spLocks noGrp="1"/>
          </p:cNvSpPr>
          <p:nvPr>
            <p:ph type="sldNum" sz="quarter" idx="12"/>
          </p:nvPr>
        </p:nvSpPr>
        <p:spPr/>
        <p:txBody>
          <a:bodyPr/>
          <a:lstStyle/>
          <a:p>
            <a:fld id="{AC06A98B-5C8A-4782-A4C7-3BCBE89DAC95}" type="slidenum">
              <a:rPr lang="pl-PL" smtClean="0"/>
              <a:t>59</a:t>
            </a:fld>
            <a:endParaRPr lang="pl-PL"/>
          </a:p>
        </p:txBody>
      </p:sp>
    </p:spTree>
    <p:extLst>
      <p:ext uri="{BB962C8B-B14F-4D97-AF65-F5344CB8AC3E}">
        <p14:creationId xmlns:p14="http://schemas.microsoft.com/office/powerpoint/2010/main" val="2367723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4075"/>
          </a:xfrm>
        </p:spPr>
        <p:txBody>
          <a:bodyPr>
            <a:normAutofit/>
          </a:bodyPr>
          <a:lstStyle/>
          <a:p>
            <a:pPr algn="ctr"/>
            <a:r>
              <a:rPr lang="pl-PL" sz="4000" b="1" dirty="0"/>
              <a:t>Wymagania informacyjne do wyceny</a:t>
            </a:r>
            <a:endParaRPr lang="en-US" sz="4000" b="1" dirty="0"/>
          </a:p>
        </p:txBody>
      </p:sp>
      <p:sp>
        <p:nvSpPr>
          <p:cNvPr id="3" name="Content Placeholder 2"/>
          <p:cNvSpPr>
            <a:spLocks noGrp="1"/>
          </p:cNvSpPr>
          <p:nvPr>
            <p:ph idx="1"/>
          </p:nvPr>
        </p:nvSpPr>
        <p:spPr>
          <a:xfrm>
            <a:off x="0" y="778510"/>
            <a:ext cx="12192000" cy="6079490"/>
          </a:xfrm>
        </p:spPr>
        <p:txBody>
          <a:bodyPr>
            <a:normAutofit fontScale="92500" lnSpcReduction="20000"/>
          </a:bodyPr>
          <a:lstStyle/>
          <a:p>
            <a:r>
              <a:rPr lang="pl-PL" dirty="0"/>
              <a:t>Istnieje szeroki zakres informacji, które można wykorzystać do wyceny przedsiębiorstwa.</a:t>
            </a:r>
          </a:p>
          <a:p>
            <a:r>
              <a:rPr lang="pl-PL" dirty="0"/>
              <a:t>Sprawozdania finansowe: sprawozdania z sytuacji finansowej i rachunku zysków i strat, sprawozdania ze zmian w sytuacji finansowej oraz sprawozdania z kapitału własnego za ostatnie pięć lat</a:t>
            </a:r>
          </a:p>
          <a:p>
            <a:r>
              <a:rPr lang="pl-PL" dirty="0"/>
              <a:t>Zestawienie aktywów trwałych i harmonogram amortyzacji</a:t>
            </a:r>
          </a:p>
          <a:p>
            <a:r>
              <a:rPr lang="pl-PL" dirty="0"/>
              <a:t>Podsumowanie przeterminowanych należności</a:t>
            </a:r>
          </a:p>
          <a:p>
            <a:r>
              <a:rPr lang="pl-PL" dirty="0"/>
              <a:t>Podsumowanie przeterminowanych zobowiązań</a:t>
            </a:r>
          </a:p>
          <a:p>
            <a:r>
              <a:rPr lang="pl-PL" dirty="0"/>
              <a:t>Lista papierów wartościowych przeznaczonych do obrotu</a:t>
            </a:r>
          </a:p>
          <a:p>
            <a:r>
              <a:rPr lang="pl-PL" dirty="0"/>
              <a:t>Lista zapasów</a:t>
            </a:r>
          </a:p>
          <a:p>
            <a:r>
              <a:rPr lang="pl-PL" dirty="0"/>
              <a:t>Lista akcjonariuszy wraz z liczbą posiadanych przez każdego z nich akcji</a:t>
            </a:r>
          </a:p>
          <a:p>
            <a:r>
              <a:rPr lang="pl-PL" dirty="0"/>
              <a:t>Budżety lub prognozy na okres co najmniej pięciu lat</a:t>
            </a:r>
          </a:p>
          <a:p>
            <a:r>
              <a:rPr lang="pl-PL" dirty="0"/>
              <a:t>Informacje o branży i otoczeniu ekonomicznym firmy</a:t>
            </a:r>
          </a:p>
          <a:p>
            <a:r>
              <a:rPr lang="pl-PL" dirty="0"/>
              <a:t>Lista głównych klientów według sprzedaży</a:t>
            </a:r>
          </a:p>
          <a:p>
            <a:r>
              <a:rPr lang="pl-PL" dirty="0"/>
              <a:t>Schemat organizacyjny oraz role i obowiązki kierownictwa</a:t>
            </a:r>
          </a:p>
          <a:p>
            <a:r>
              <a:rPr lang="pl-PL" dirty="0"/>
              <a:t>Prognozy lub budżety zysków</a:t>
            </a:r>
          </a:p>
          <a:p>
            <a:pPr marL="0" indent="0" algn="just">
              <a:buNone/>
            </a:pP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6</a:t>
            </a:fld>
            <a:endParaRPr lang="pl-PL"/>
          </a:p>
        </p:txBody>
      </p:sp>
    </p:spTree>
    <p:extLst>
      <p:ext uri="{BB962C8B-B14F-4D97-AF65-F5344CB8AC3E}">
        <p14:creationId xmlns:p14="http://schemas.microsoft.com/office/powerpoint/2010/main" val="21976175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36525"/>
            <a:ext cx="10515600" cy="579755"/>
          </a:xfrm>
        </p:spPr>
        <p:txBody>
          <a:bodyPr>
            <a:normAutofit fontScale="90000"/>
          </a:bodyPr>
          <a:lstStyle/>
          <a:p>
            <a:pPr algn="ctr"/>
            <a:r>
              <a:rPr lang="pl-PL" b="1" dirty="0"/>
              <a:t>Obliczenia kosztu długu – kilka uwag</a:t>
            </a:r>
          </a:p>
        </p:txBody>
      </p:sp>
      <p:sp>
        <p:nvSpPr>
          <p:cNvPr id="3" name="Content Placeholder 2"/>
          <p:cNvSpPr>
            <a:spLocks noGrp="1"/>
          </p:cNvSpPr>
          <p:nvPr>
            <p:ph idx="1"/>
          </p:nvPr>
        </p:nvSpPr>
        <p:spPr>
          <a:xfrm>
            <a:off x="838200" y="716280"/>
            <a:ext cx="10515600" cy="5640070"/>
          </a:xfrm>
        </p:spPr>
        <p:txBody>
          <a:bodyPr/>
          <a:lstStyle/>
          <a:p>
            <a:pPr algn="just"/>
            <a:r>
              <a:rPr lang="pl-PL" dirty="0"/>
              <a:t>(a) Dług jest zawsze podawany w jednostkach nominalnych 100 dolarów lub blokach; zawsze używaj wartości nominalnej 100 dolarów jako podstawy obliczeń.</a:t>
            </a:r>
          </a:p>
          <a:p>
            <a:pPr algn="just"/>
            <a:r>
              <a:rPr lang="pl-PL" dirty="0"/>
              <a:t>(b) Dług może być podawany w procentach lub jako wartość, np. 97% lub 97 dolarów. Oba te wyrażenia oznaczają, że wartość nominalna długu wynosząca 100 dolarów jest warta 97 dolarów wartości rynkowej.</a:t>
            </a:r>
          </a:p>
          <a:p>
            <a:pPr algn="just"/>
            <a:r>
              <a:rPr lang="pl-PL" dirty="0"/>
              <a:t>(c) Odsetki od długu są podawane jako procent wartości nominalnej. Jest to znane jako stopa kuponu. Nie jest to to samo, co stopa wykupu długu ani koszt długu.</a:t>
            </a:r>
          </a:p>
          <a:p>
            <a:pPr algn="just"/>
            <a:r>
              <a:rPr lang="pl-PL" dirty="0"/>
              <a:t>(d) Egzaminator czasami podaje stopę procentową, definiowaną jako cena kuponu/cena rynkowa.</a:t>
            </a:r>
          </a:p>
          <a:p>
            <a:pPr algn="just"/>
            <a:r>
              <a:rPr lang="pl-PL" dirty="0"/>
              <a:t>(e) Zawsze używaj cen bez odsetek w obliczeniach.</a:t>
            </a:r>
          </a:p>
        </p:txBody>
      </p:sp>
      <p:sp>
        <p:nvSpPr>
          <p:cNvPr id="4" name="Slide Number Placeholder 3"/>
          <p:cNvSpPr>
            <a:spLocks noGrp="1"/>
          </p:cNvSpPr>
          <p:nvPr>
            <p:ph type="sldNum" sz="quarter" idx="12"/>
          </p:nvPr>
        </p:nvSpPr>
        <p:spPr/>
        <p:txBody>
          <a:bodyPr/>
          <a:lstStyle/>
          <a:p>
            <a:fld id="{AC06A98B-5C8A-4782-A4C7-3BCBE89DAC95}" type="slidenum">
              <a:rPr lang="pl-PL" smtClean="0"/>
              <a:t>60</a:t>
            </a:fld>
            <a:endParaRPr lang="pl-PL"/>
          </a:p>
        </p:txBody>
      </p:sp>
    </p:spTree>
    <p:extLst>
      <p:ext uri="{BB962C8B-B14F-4D97-AF65-F5344CB8AC3E}">
        <p14:creationId xmlns:p14="http://schemas.microsoft.com/office/powerpoint/2010/main" val="9277494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73075"/>
          </a:xfrm>
        </p:spPr>
        <p:txBody>
          <a:bodyPr>
            <a:normAutofit fontScale="90000"/>
          </a:bodyPr>
          <a:lstStyle/>
          <a:p>
            <a:pPr algn="ctr"/>
            <a:r>
              <a:rPr lang="pl-PL" b="1" dirty="0"/>
              <a:t>Dług niepodlegający wykupowi</a:t>
            </a:r>
            <a:endParaRPr lang="pl-PL" dirty="0"/>
          </a:p>
        </p:txBody>
      </p:sp>
      <p:sp>
        <p:nvSpPr>
          <p:cNvPr id="3" name="Content Placeholder 2"/>
          <p:cNvSpPr>
            <a:spLocks noGrp="1"/>
          </p:cNvSpPr>
          <p:nvPr>
            <p:ph idx="1"/>
          </p:nvPr>
        </p:nvSpPr>
        <p:spPr>
          <a:xfrm>
            <a:off x="0" y="961292"/>
            <a:ext cx="12192000" cy="5896708"/>
          </a:xfrm>
        </p:spPr>
        <p:txBody>
          <a:bodyPr/>
          <a:lstStyle/>
          <a:p>
            <a:pPr algn="just"/>
            <a:r>
              <a:rPr lang="pl-PL" dirty="0"/>
              <a:t>W przypadku obligacji niepodlegających wykupowi, w przypadku których spółka będzie co roku w nieskończoność spłacać odsetki, bez konieczności wykupu pożyczki (ignorując opodatkowanie):</a:t>
            </a:r>
          </a:p>
          <a:p>
            <a:pPr algn="just"/>
            <a:endParaRPr lang="pl-PL" dirty="0"/>
          </a:p>
          <a:p>
            <a:r>
              <a:rPr lang="pl-PL" b="1" dirty="0"/>
              <a:t>P</a:t>
            </a:r>
            <a:r>
              <a:rPr lang="pl-PL" b="1" baseline="-25000" dirty="0"/>
              <a:t>0 </a:t>
            </a:r>
            <a:r>
              <a:rPr lang="pl-PL" b="1" dirty="0"/>
              <a:t>= </a:t>
            </a:r>
            <a:r>
              <a:rPr lang="pl-PL" b="1" dirty="0" err="1"/>
              <a:t>K</a:t>
            </a:r>
            <a:r>
              <a:rPr lang="pl-PL" b="1" baseline="-25000" dirty="0" err="1"/>
              <a:t>d</a:t>
            </a:r>
            <a:r>
              <a:rPr lang="pl-PL" b="1" baseline="-25000" dirty="0"/>
              <a:t> </a:t>
            </a:r>
            <a:r>
              <a:rPr lang="pl-PL" b="1" dirty="0"/>
              <a:t>/ i</a:t>
            </a:r>
          </a:p>
          <a:p>
            <a:endParaRPr lang="pl-PL" dirty="0"/>
          </a:p>
          <a:p>
            <a:r>
              <a:rPr lang="pl-PL" dirty="0"/>
              <a:t>Gdzie:</a:t>
            </a:r>
            <a:br>
              <a:rPr lang="pl-PL" dirty="0"/>
            </a:br>
            <a:r>
              <a:rPr lang="pl-PL" dirty="0"/>
              <a:t>P₀ – to cena rynkowa obligacji po odcięciu odsetek, czyli bez uwzględnienia płatności odsetek, które mogą być wkrótce należne</a:t>
            </a:r>
            <a:br>
              <a:rPr lang="pl-PL" dirty="0"/>
            </a:br>
            <a:r>
              <a:rPr lang="pl-PL" dirty="0"/>
              <a:t>i – to roczna płatność odsetkowa od obligacji</a:t>
            </a:r>
            <a:br>
              <a:rPr lang="pl-PL" dirty="0"/>
            </a:br>
            <a:r>
              <a:rPr lang="pl-PL" dirty="0" err="1"/>
              <a:t>K</a:t>
            </a:r>
            <a:r>
              <a:rPr lang="pl-PL" baseline="-25000" dirty="0" err="1"/>
              <a:t>d</a:t>
            </a:r>
            <a:r>
              <a:rPr lang="pl-PL" dirty="0"/>
              <a:t> – to stopa zwrotu wymagana przez inwestorów obligacyjnych</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61</a:t>
            </a:fld>
            <a:endParaRPr lang="pl-PL"/>
          </a:p>
        </p:txBody>
      </p:sp>
    </p:spTree>
    <p:extLst>
      <p:ext uri="{BB962C8B-B14F-4D97-AF65-F5344CB8AC3E}">
        <p14:creationId xmlns:p14="http://schemas.microsoft.com/office/powerpoint/2010/main" val="6024559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73075"/>
          </a:xfrm>
        </p:spPr>
        <p:txBody>
          <a:bodyPr>
            <a:normAutofit fontScale="90000"/>
          </a:bodyPr>
          <a:lstStyle/>
          <a:p>
            <a:pPr algn="ctr"/>
            <a:r>
              <a:rPr lang="pl-PL" b="1" dirty="0"/>
              <a:t>Dług niepodlegający wykupowi</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0" y="679938"/>
                <a:ext cx="12192000" cy="6178062"/>
              </a:xfrm>
            </p:spPr>
            <p:txBody>
              <a:bodyPr>
                <a:normAutofit/>
              </a:bodyPr>
              <a:lstStyle/>
              <a:p>
                <a:pPr algn="just"/>
                <a:r>
                  <a:rPr lang="pl-PL" dirty="0"/>
                  <a:t>Dokładając podatek dochodowy uzyskujemy</a:t>
                </a:r>
                <a:r>
                  <a:rPr lang="en-US" dirty="0"/>
                  <a:t>:</a:t>
                </a:r>
                <a:endParaRPr lang="pl-PL" dirty="0"/>
              </a:p>
              <a:p>
                <a:r>
                  <a:rPr lang="pl-PL" b="1" dirty="0"/>
                  <a:t>Niespłacalny (bezterminowy) dług</a:t>
                </a:r>
                <a:r>
                  <a:rPr lang="pl-PL" dirty="0"/>
                  <a:t>, wypłacający coroczne odsetki po opodatkowaniu </a:t>
                </a:r>
                <a14:m>
                  <m:oMath xmlns:m="http://schemas.openxmlformats.org/officeDocument/2006/math">
                    <m:r>
                      <a:rPr lang="pl-PL" i="1"/>
                      <m:t>𝑖</m:t>
                    </m:r>
                    <m:d>
                      <m:dPr>
                        <m:ctrlPr>
                          <a:rPr lang="ar-AE" i="1"/>
                        </m:ctrlPr>
                      </m:dPr>
                      <m:e>
                        <m:r>
                          <a:rPr lang="ar-AE"/>
                          <m:t>1</m:t>
                        </m:r>
                        <m:r>
                          <a:rPr lang="ar-AE"/>
                          <m:t>−</m:t>
                        </m:r>
                        <m:r>
                          <a:rPr lang="ar-AE" i="1"/>
                          <m:t>𝑇</m:t>
                        </m:r>
                      </m:e>
                    </m:d>
                  </m:oMath>
                </a14:m>
                <a:r>
                  <a:rPr lang="pl-PL" dirty="0"/>
                  <a:t>w nieskończoność, gdzie </a:t>
                </a:r>
                <a14:m>
                  <m:oMath xmlns:m="http://schemas.openxmlformats.org/officeDocument/2006/math">
                    <m:sSub>
                      <m:sSubPr>
                        <m:ctrlPr>
                          <a:rPr lang="ar-AE"/>
                        </m:ctrlPr>
                      </m:sSubPr>
                      <m:e>
                        <m:r>
                          <a:rPr lang="ar-AE" i="1"/>
                          <m:t>𝑃</m:t>
                        </m:r>
                      </m:e>
                      <m:sub>
                        <m:r>
                          <a:rPr lang="ar-AE"/>
                          <m:t>0</m:t>
                        </m:r>
                      </m:sub>
                    </m:sSub>
                  </m:oMath>
                </a14:m>
                <a:r>
                  <a:rPr lang="pl-PL" dirty="0"/>
                  <a:t> to wartość ex-odsetkowa:</a:t>
                </a:r>
              </a:p>
              <a:p>
                <a:endParaRPr lang="pl-PL" dirty="0"/>
              </a:p>
              <a:p>
                <a14:m>
                  <m:oMath xmlns:m="http://schemas.openxmlformats.org/officeDocument/2006/math">
                    <m:sSub>
                      <m:sSubPr>
                        <m:ctrlPr>
                          <a:rPr lang="ar-AE"/>
                        </m:ctrlPr>
                      </m:sSubPr>
                      <m:e>
                        <m:r>
                          <a:rPr lang="ar-AE" i="1"/>
                          <m:t>𝑃</m:t>
                        </m:r>
                      </m:e>
                      <m:sub>
                        <m:r>
                          <a:rPr lang="ar-AE"/>
                          <m:t>0</m:t>
                        </m:r>
                      </m:sub>
                    </m:sSub>
                    <m:r>
                      <a:rPr lang="ar-AE"/>
                      <m:t>=</m:t>
                    </m:r>
                    <m:f>
                      <m:fPr>
                        <m:ctrlPr>
                          <a:rPr lang="ar-AE" i="1"/>
                        </m:ctrlPr>
                      </m:fPr>
                      <m:num>
                        <m:r>
                          <a:rPr lang="ar-AE" i="1"/>
                          <m:t>𝑖</m:t>
                        </m:r>
                        <m:d>
                          <m:dPr>
                            <m:ctrlPr>
                              <a:rPr lang="ar-AE" i="1"/>
                            </m:ctrlPr>
                          </m:dPr>
                          <m:e>
                            <m:r>
                              <a:rPr lang="ar-AE"/>
                              <m:t>1</m:t>
                            </m:r>
                            <m:r>
                              <a:rPr lang="ar-AE"/>
                              <m:t>−</m:t>
                            </m:r>
                            <m:r>
                              <a:rPr lang="ar-AE" i="1"/>
                              <m:t>𝑇</m:t>
                            </m:r>
                          </m:e>
                        </m:d>
                      </m:num>
                      <m:den>
                        <m:sSub>
                          <m:sSubPr>
                            <m:ctrlPr>
                              <a:rPr lang="ar-AE" i="1"/>
                            </m:ctrlPr>
                          </m:sSubPr>
                          <m:e>
                            <m:r>
                              <a:rPr lang="ar-AE" i="1"/>
                              <m:t>𝐾</m:t>
                            </m:r>
                          </m:e>
                          <m:sub>
                            <m:r>
                              <a:rPr lang="ar-AE" i="1"/>
                              <m:t>𝑑𝑛𝑒𝑡</m:t>
                            </m:r>
                          </m:sub>
                        </m:sSub>
                      </m:den>
                    </m:f>
                  </m:oMath>
                </a14:m>
                <a:endParaRPr lang="ar-AE" dirty="0"/>
              </a:p>
              <a:p>
                <a:pPr marL="0" indent="0" algn="just">
                  <a:buNone/>
                </a:pPr>
                <a:endParaRPr lang="pl-PL" dirty="0"/>
              </a:p>
              <a:p>
                <a:pPr algn="just"/>
                <a:r>
                  <a:rPr lang="pl-PL" dirty="0"/>
                  <a:t>Na przykład, jeśli koszt długu wynosi 7% przed opodatkowaniem i 5,6% po opodatkowaniu, a stawka podatku wynosi 20%, wartość rynkowa długu niepodlegającego wykupowi o oprocentowaniu 6% będzie wynosić:</a:t>
                </a:r>
              </a:p>
              <a:p>
                <a:pPr algn="just"/>
                <a:r>
                  <a:rPr lang="pl-PL" dirty="0"/>
                  <a:t>P0 = 6/0,07 = 85,71 lub</a:t>
                </a:r>
              </a:p>
              <a:p>
                <a:pPr algn="just"/>
                <a:r>
                  <a:rPr lang="pl-PL" dirty="0"/>
                  <a:t>P0 = 6(1 - 0,20)/0,056 = 85,71</a:t>
                </a:r>
              </a:p>
              <a:p>
                <a:pPr algn="just"/>
                <a:r>
                  <a:rPr lang="pl-PL" dirty="0"/>
                  <a:t>Oba wzory dają taką samą wycenę.</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0" y="679938"/>
                <a:ext cx="12192000" cy="6178062"/>
              </a:xfrm>
              <a:blipFill>
                <a:blip r:embed="rId2"/>
                <a:stretch>
                  <a:fillRect l="-900" t="-1678" r="-1000"/>
                </a:stretch>
              </a:blipFill>
            </p:spPr>
            <p:txBody>
              <a:bodyPr/>
              <a:lstStyle/>
              <a:p>
                <a:r>
                  <a:rPr lang="pl-PL">
                    <a:noFill/>
                  </a:rPr>
                  <a:t> </a:t>
                </a:r>
              </a:p>
            </p:txBody>
          </p:sp>
        </mc:Fallback>
      </mc:AlternateContent>
      <p:sp>
        <p:nvSpPr>
          <p:cNvPr id="4" name="Slide Number Placeholder 3"/>
          <p:cNvSpPr>
            <a:spLocks noGrp="1"/>
          </p:cNvSpPr>
          <p:nvPr>
            <p:ph type="sldNum" sz="quarter" idx="12"/>
          </p:nvPr>
        </p:nvSpPr>
        <p:spPr/>
        <p:txBody>
          <a:bodyPr/>
          <a:lstStyle/>
          <a:p>
            <a:fld id="{AC06A98B-5C8A-4782-A4C7-3BCBE89DAC95}" type="slidenum">
              <a:rPr lang="pl-PL" smtClean="0"/>
              <a:t>62</a:t>
            </a:fld>
            <a:endParaRPr lang="pl-PL"/>
          </a:p>
        </p:txBody>
      </p:sp>
    </p:spTree>
    <p:extLst>
      <p:ext uri="{BB962C8B-B14F-4D97-AF65-F5344CB8AC3E}">
        <p14:creationId xmlns:p14="http://schemas.microsoft.com/office/powerpoint/2010/main" val="7201918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7965"/>
            <a:ext cx="10515600" cy="579755"/>
          </a:xfrm>
        </p:spPr>
        <p:txBody>
          <a:bodyPr>
            <a:normAutofit fontScale="90000"/>
          </a:bodyPr>
          <a:lstStyle/>
          <a:p>
            <a:pPr algn="ctr"/>
            <a:r>
              <a:rPr lang="pl-PL" b="1" dirty="0"/>
              <a:t>Dług podlegający umorzeniu</a:t>
            </a:r>
          </a:p>
        </p:txBody>
      </p:sp>
      <p:sp>
        <p:nvSpPr>
          <p:cNvPr id="3" name="Content Placeholder 2"/>
          <p:cNvSpPr>
            <a:spLocks noGrp="1"/>
          </p:cNvSpPr>
          <p:nvPr>
            <p:ph idx="1"/>
          </p:nvPr>
        </p:nvSpPr>
        <p:spPr>
          <a:xfrm>
            <a:off x="838200" y="944880"/>
            <a:ext cx="10515600" cy="5303519"/>
          </a:xfrm>
        </p:spPr>
        <p:txBody>
          <a:bodyPr/>
          <a:lstStyle/>
          <a:p>
            <a:pPr algn="just"/>
            <a:r>
              <a:rPr lang="pl-PL" dirty="0"/>
              <a:t>Wycena długu podlegającego umorzeniu opiera się na przyszłych oczekiwanych wpływach. </a:t>
            </a:r>
          </a:p>
          <a:p>
            <a:pPr algn="just"/>
            <a:endParaRPr lang="pl-PL" dirty="0"/>
          </a:p>
          <a:p>
            <a:pPr algn="just"/>
            <a:r>
              <a:rPr lang="pl-PL" dirty="0"/>
              <a:t>Wartość rynkowa to zdyskontowana wartość bieżąca przyszłych należności odsetkowych do roku umorzenia, powiększona o zdyskontowaną wartość bieżącą płatności z tytułu umorzenia.</a:t>
            </a:r>
          </a:p>
          <a:p>
            <a:pPr algn="just"/>
            <a:endParaRPr lang="pl-PL" dirty="0"/>
          </a:p>
          <a:p>
            <a:pPr algn="just"/>
            <a:r>
              <a:rPr lang="pl-PL" dirty="0"/>
              <a:t>Wartość długu = (Odsetki w $ x czynnik dyskonta dla renty okresowej) + (wartość wykupu x współczynnik dyskonta dla pojedynczego </a:t>
            </a:r>
            <a:r>
              <a:rPr lang="pl-PL" dirty="0" err="1"/>
              <a:t>cash</a:t>
            </a:r>
            <a:r>
              <a:rPr lang="pl-PL" dirty="0"/>
              <a:t> </a:t>
            </a:r>
            <a:r>
              <a:rPr lang="pl-PL" dirty="0" err="1"/>
              <a:t>flow</a:t>
            </a:r>
            <a:r>
              <a:rPr lang="pl-PL" dirty="0"/>
              <a:t>)</a:t>
            </a:r>
          </a:p>
        </p:txBody>
      </p:sp>
      <p:sp>
        <p:nvSpPr>
          <p:cNvPr id="4" name="Slide Number Placeholder 3"/>
          <p:cNvSpPr>
            <a:spLocks noGrp="1"/>
          </p:cNvSpPr>
          <p:nvPr>
            <p:ph type="sldNum" sz="quarter" idx="12"/>
          </p:nvPr>
        </p:nvSpPr>
        <p:spPr/>
        <p:txBody>
          <a:bodyPr/>
          <a:lstStyle/>
          <a:p>
            <a:fld id="{AC06A98B-5C8A-4782-A4C7-3BCBE89DAC95}" type="slidenum">
              <a:rPr lang="pl-PL" smtClean="0"/>
              <a:t>63</a:t>
            </a:fld>
            <a:endParaRPr lang="pl-PL"/>
          </a:p>
        </p:txBody>
      </p:sp>
    </p:spTree>
    <p:extLst>
      <p:ext uri="{BB962C8B-B14F-4D97-AF65-F5344CB8AC3E}">
        <p14:creationId xmlns:p14="http://schemas.microsoft.com/office/powerpoint/2010/main" val="254185608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240" y="396557"/>
            <a:ext cx="10515600" cy="488315"/>
          </a:xfrm>
        </p:spPr>
        <p:txBody>
          <a:bodyPr>
            <a:normAutofit fontScale="90000"/>
          </a:bodyPr>
          <a:lstStyle/>
          <a:p>
            <a:pPr algn="ctr"/>
            <a:r>
              <a:rPr lang="pl-PL" b="1" dirty="0"/>
              <a:t>Przykład: wycena długu</a:t>
            </a:r>
            <a:endParaRPr lang="en-US" b="1" dirty="0"/>
          </a:p>
        </p:txBody>
      </p:sp>
      <p:sp>
        <p:nvSpPr>
          <p:cNvPr id="3" name="Content Placeholder 2"/>
          <p:cNvSpPr>
            <a:spLocks noGrp="1"/>
          </p:cNvSpPr>
          <p:nvPr>
            <p:ph idx="1"/>
          </p:nvPr>
        </p:nvSpPr>
        <p:spPr>
          <a:xfrm>
            <a:off x="838200" y="1126836"/>
            <a:ext cx="10515600" cy="5229514"/>
          </a:xfrm>
        </p:spPr>
        <p:txBody>
          <a:bodyPr/>
          <a:lstStyle/>
          <a:p>
            <a:pPr algn="just"/>
            <a:r>
              <a:rPr lang="pl-PL" dirty="0" err="1"/>
              <a:t>Furry</a:t>
            </a:r>
            <a:r>
              <a:rPr lang="pl-PL" dirty="0"/>
              <a:t> posiada w obrocie obligacje 12% o wartości nominalnej 100 000 USD i wartości wykupu 110 000 USD, z odsetkami płatnymi kwartalnie. </a:t>
            </a:r>
          </a:p>
          <a:p>
            <a:pPr algn="just"/>
            <a:r>
              <a:rPr lang="pl-PL" dirty="0"/>
              <a:t>Koszt długu z tytułu obligacji wynosi 8% rocznie i 2% kwartalnie. Obligacje podlegają wykupowi 30 czerwca 20X4 r., a obecnie jest to 31 grudnia 20X0 r.</a:t>
            </a:r>
          </a:p>
          <a:p>
            <a:pPr algn="just"/>
            <a:r>
              <a:rPr lang="pl-PL" i="1" dirty="0"/>
              <a:t>Polecenia:</a:t>
            </a:r>
          </a:p>
          <a:p>
            <a:pPr algn="just"/>
            <a:r>
              <a:rPr lang="pl-PL" dirty="0"/>
              <a:t>Oblicz wartość rynkową obligacji.</a:t>
            </a:r>
            <a:endParaRPr lang="en-US" dirty="0"/>
          </a:p>
        </p:txBody>
      </p:sp>
      <p:sp>
        <p:nvSpPr>
          <p:cNvPr id="4" name="Slide Number Placeholder 3"/>
          <p:cNvSpPr>
            <a:spLocks noGrp="1"/>
          </p:cNvSpPr>
          <p:nvPr>
            <p:ph type="sldNum" sz="quarter" idx="12"/>
          </p:nvPr>
        </p:nvSpPr>
        <p:spPr/>
        <p:txBody>
          <a:bodyPr/>
          <a:lstStyle/>
          <a:p>
            <a:fld id="{AC06A98B-5C8A-4782-A4C7-3BCBE89DAC95}" type="slidenum">
              <a:rPr lang="pl-PL" smtClean="0"/>
              <a:t>64</a:t>
            </a:fld>
            <a:endParaRPr lang="pl-PL"/>
          </a:p>
        </p:txBody>
      </p:sp>
    </p:spTree>
    <p:extLst>
      <p:ext uri="{BB962C8B-B14F-4D97-AF65-F5344CB8AC3E}">
        <p14:creationId xmlns:p14="http://schemas.microsoft.com/office/powerpoint/2010/main" val="34072852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6557"/>
            <a:ext cx="10515600" cy="488315"/>
          </a:xfrm>
        </p:spPr>
        <p:txBody>
          <a:bodyPr>
            <a:normAutofit fontScale="90000"/>
          </a:bodyPr>
          <a:lstStyle/>
          <a:p>
            <a:pPr algn="ctr"/>
            <a:r>
              <a:rPr lang="en-US" b="1" dirty="0"/>
              <a:t>Example: Valuation of debt</a:t>
            </a:r>
            <a:r>
              <a:rPr lang="pl-PL" b="1" dirty="0"/>
              <a:t> - </a:t>
            </a:r>
            <a:r>
              <a:rPr lang="pl-PL" b="1" dirty="0" err="1"/>
              <a:t>solution</a:t>
            </a:r>
            <a:endParaRPr lang="en-US" b="1" dirty="0"/>
          </a:p>
        </p:txBody>
      </p:sp>
      <p:sp>
        <p:nvSpPr>
          <p:cNvPr id="3" name="Content Placeholder 2"/>
          <p:cNvSpPr>
            <a:spLocks noGrp="1"/>
          </p:cNvSpPr>
          <p:nvPr>
            <p:ph idx="1"/>
          </p:nvPr>
        </p:nvSpPr>
        <p:spPr>
          <a:xfrm>
            <a:off x="838200" y="1005840"/>
            <a:ext cx="10515600" cy="5350510"/>
          </a:xfrm>
        </p:spPr>
        <p:txBody>
          <a:bodyPr/>
          <a:lstStyle/>
          <a:p>
            <a:pPr algn="just"/>
            <a:r>
              <a:rPr lang="pl-PL" dirty="0"/>
              <a:t>Należy użyć kosztu długu jako stopy dyskontowej i pamiętać o zastosowaniu współczynnika </a:t>
            </a:r>
            <a:r>
              <a:rPr lang="pl-PL" dirty="0" err="1"/>
              <a:t>annuitetowego</a:t>
            </a:r>
            <a:r>
              <a:rPr lang="pl-PL" dirty="0"/>
              <a:t> (współczynnik dyskontowy dla renty okresowej) dla odsetek. Dyskontujemy w ciągu 14 okresów (kwartałów) przy użyciu kwartalnej stopy dyskontowej (8%/4).</a:t>
            </a:r>
          </a:p>
          <a:p>
            <a:pPr algn="just"/>
            <a:endParaRPr lang="pl-PL" dirty="0"/>
          </a:p>
          <a:p>
            <a:pPr algn="just"/>
            <a:endParaRPr lang="pl-PL" dirty="0"/>
          </a:p>
          <a:p>
            <a:pPr algn="just"/>
            <a:endParaRPr lang="pl-PL" dirty="0"/>
          </a:p>
          <a:p>
            <a:pPr algn="just"/>
            <a:endParaRPr lang="pl-PL" dirty="0"/>
          </a:p>
          <a:p>
            <a:pPr algn="just"/>
            <a:endParaRPr lang="pl-PL" dirty="0"/>
          </a:p>
          <a:p>
            <a:pPr algn="just"/>
            <a:r>
              <a:rPr lang="pl-PL" dirty="0"/>
              <a:t>Wartość rynkowa wynosi 119 710 USD.</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65</a:t>
            </a:fld>
            <a:endParaRPr lang="pl-PL"/>
          </a:p>
        </p:txBody>
      </p:sp>
      <p:graphicFrame>
        <p:nvGraphicFramePr>
          <p:cNvPr id="6" name="Tabela 5">
            <a:extLst>
              <a:ext uri="{FF2B5EF4-FFF2-40B4-BE49-F238E27FC236}">
                <a16:creationId xmlns:a16="http://schemas.microsoft.com/office/drawing/2014/main" id="{5B084CD7-305A-1030-1885-882FF7D077C3}"/>
              </a:ext>
            </a:extLst>
          </p:cNvPr>
          <p:cNvGraphicFramePr>
            <a:graphicFrameLocks noGrp="1"/>
          </p:cNvGraphicFramePr>
          <p:nvPr>
            <p:extLst>
              <p:ext uri="{D42A27DB-BD31-4B8C-83A1-F6EECF244321}">
                <p14:modId xmlns:p14="http://schemas.microsoft.com/office/powerpoint/2010/main" val="1154396420"/>
              </p:ext>
            </p:extLst>
          </p:nvPr>
        </p:nvGraphicFramePr>
        <p:xfrm>
          <a:off x="346842" y="3335173"/>
          <a:ext cx="11193517" cy="1866900"/>
        </p:xfrm>
        <a:graphic>
          <a:graphicData uri="http://schemas.openxmlformats.org/drawingml/2006/table">
            <a:tbl>
              <a:tblPr>
                <a:tableStyleId>{5C22544A-7EE6-4342-B048-85BDC9FD1C3A}</a:tableStyleId>
              </a:tblPr>
              <a:tblGrid>
                <a:gridCol w="1312473">
                  <a:extLst>
                    <a:ext uri="{9D8B030D-6E8A-4147-A177-3AD203B41FA5}">
                      <a16:colId xmlns:a16="http://schemas.microsoft.com/office/drawing/2014/main" val="849295085"/>
                    </a:ext>
                  </a:extLst>
                </a:gridCol>
                <a:gridCol w="2718694">
                  <a:extLst>
                    <a:ext uri="{9D8B030D-6E8A-4147-A177-3AD203B41FA5}">
                      <a16:colId xmlns:a16="http://schemas.microsoft.com/office/drawing/2014/main" val="362932639"/>
                    </a:ext>
                  </a:extLst>
                </a:gridCol>
                <a:gridCol w="1706214">
                  <a:extLst>
                    <a:ext uri="{9D8B030D-6E8A-4147-A177-3AD203B41FA5}">
                      <a16:colId xmlns:a16="http://schemas.microsoft.com/office/drawing/2014/main" val="1700968655"/>
                    </a:ext>
                  </a:extLst>
                </a:gridCol>
                <a:gridCol w="3074936">
                  <a:extLst>
                    <a:ext uri="{9D8B030D-6E8A-4147-A177-3AD203B41FA5}">
                      <a16:colId xmlns:a16="http://schemas.microsoft.com/office/drawing/2014/main" val="499931822"/>
                    </a:ext>
                  </a:extLst>
                </a:gridCol>
                <a:gridCol w="2381200">
                  <a:extLst>
                    <a:ext uri="{9D8B030D-6E8A-4147-A177-3AD203B41FA5}">
                      <a16:colId xmlns:a16="http://schemas.microsoft.com/office/drawing/2014/main" val="3002034154"/>
                    </a:ext>
                  </a:extLst>
                </a:gridCol>
              </a:tblGrid>
              <a:tr h="259080">
                <a:tc>
                  <a:txBody>
                    <a:bodyPr/>
                    <a:lstStyle/>
                    <a:p>
                      <a:pPr algn="l" fontAlgn="t">
                        <a:buNone/>
                      </a:pPr>
                      <a:r>
                        <a:rPr lang="pl-PL" sz="2400" u="none" strike="noStrike">
                          <a:effectLst/>
                        </a:rPr>
                        <a:t>Okres</a:t>
                      </a:r>
                      <a:endParaRPr lang="pl-PL" sz="2400" b="0" i="1"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Wyszczególnienie</a:t>
                      </a:r>
                      <a:endParaRPr lang="pl-PL" sz="2400" b="0" i="1"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Cash flow</a:t>
                      </a:r>
                      <a:endParaRPr lang="pl-PL" sz="2400" b="0" i="1"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Czynnik dyskontowy</a:t>
                      </a:r>
                      <a:endParaRPr lang="pl-PL" sz="2400" b="0" i="1"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Wartość bieżąca</a:t>
                      </a:r>
                      <a:endParaRPr lang="pl-PL" sz="2400" b="0" i="1"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1677641657"/>
                  </a:ext>
                </a:extLst>
              </a:tr>
              <a:tr h="259080">
                <a:tc>
                  <a:txBody>
                    <a:bodyPr/>
                    <a:lstStyle/>
                    <a:p>
                      <a:pPr algn="l" fontAlgn="t">
                        <a:buNone/>
                      </a:pPr>
                      <a:r>
                        <a:rPr lang="pl-PL" sz="1200" u="none" strike="noStrike">
                          <a:effectLst/>
                        </a:rPr>
                        <a:t> </a:t>
                      </a:r>
                      <a:endParaRPr lang="pl-PL" sz="1200" b="0" i="0" u="none" strike="noStrike">
                        <a:effectLst/>
                        <a:latin typeface="Arial" panose="020B0604020202020204" pitchFamily="34" charset="0"/>
                      </a:endParaRPr>
                    </a:p>
                  </a:txBody>
                  <a:tcPr marL="7620" marR="7620" marT="7620" marB="0"/>
                </a:tc>
                <a:tc>
                  <a:txBody>
                    <a:bodyPr/>
                    <a:lstStyle/>
                    <a:p>
                      <a:pPr algn="l" fontAlgn="t">
                        <a:buNone/>
                      </a:pPr>
                      <a:r>
                        <a:rPr lang="pl-PL" sz="1200" u="none" strike="noStrike">
                          <a:effectLst/>
                        </a:rPr>
                        <a:t> </a:t>
                      </a:r>
                      <a:endParaRPr lang="pl-PL" sz="1200" b="0" i="0" u="none" strike="noStrike">
                        <a:effectLst/>
                        <a:latin typeface="Arial" panose="020B0604020202020204" pitchFamily="34" charset="0"/>
                      </a:endParaRPr>
                    </a:p>
                  </a:txBody>
                  <a:tcPr marL="228600" marR="7620" marT="7620" marB="0"/>
                </a:tc>
                <a:tc>
                  <a:txBody>
                    <a:bodyPr/>
                    <a:lstStyle/>
                    <a:p>
                      <a:pPr algn="ctr" fontAlgn="ctr">
                        <a:buNone/>
                      </a:pPr>
                      <a:r>
                        <a:rPr lang="pl-PL" sz="2400" u="none" strike="noStrike">
                          <a:effectLst/>
                        </a:rPr>
                        <a:t>000 $</a:t>
                      </a:r>
                      <a:endParaRPr lang="pl-PL" sz="2400" b="0" i="0" u="none" strike="noStrike">
                        <a:effectLst/>
                        <a:latin typeface="Arial" panose="020B0604020202020204" pitchFamily="34" charset="0"/>
                      </a:endParaRPr>
                    </a:p>
                  </a:txBody>
                  <a:tcPr marL="7620" marR="7620" marT="7620" marB="0" anchor="ctr"/>
                </a:tc>
                <a:tc>
                  <a:txBody>
                    <a:bodyPr/>
                    <a:lstStyle/>
                    <a:p>
                      <a:pPr algn="ctr" fontAlgn="ctr">
                        <a:buNone/>
                      </a:pPr>
                      <a:r>
                        <a:rPr lang="pl-PL" sz="2400" u="none" strike="noStrike">
                          <a:effectLst/>
                        </a:rPr>
                        <a:t>2%</a:t>
                      </a:r>
                      <a:endParaRPr lang="pl-PL" sz="2400" b="0" i="0" u="none" strike="noStrike">
                        <a:effectLst/>
                        <a:latin typeface="Arial" panose="020B0604020202020204" pitchFamily="34" charset="0"/>
                      </a:endParaRPr>
                    </a:p>
                  </a:txBody>
                  <a:tcPr marL="7620" marR="7620" marT="7620" marB="0" anchor="ctr"/>
                </a:tc>
                <a:tc>
                  <a:txBody>
                    <a:bodyPr/>
                    <a:lstStyle/>
                    <a:p>
                      <a:pPr algn="ctr" fontAlgn="ctr">
                        <a:buNone/>
                      </a:pPr>
                      <a:r>
                        <a:rPr lang="pl-PL" sz="2400" u="none" strike="noStrike">
                          <a:effectLst/>
                        </a:rPr>
                        <a:t>$</a:t>
                      </a:r>
                      <a:endParaRPr lang="pl-PL" sz="2400" b="0" i="0" u="none" strike="noStrike">
                        <a:effectLst/>
                        <a:latin typeface="Arial" panose="020B0604020202020204" pitchFamily="34" charset="0"/>
                      </a:endParaRPr>
                    </a:p>
                  </a:txBody>
                  <a:tcPr marL="7620" marR="7620" marT="7620" marB="0" anchor="ctr"/>
                </a:tc>
                <a:extLst>
                  <a:ext uri="{0D108BD9-81ED-4DB2-BD59-A6C34878D82A}">
                    <a16:rowId xmlns:a16="http://schemas.microsoft.com/office/drawing/2014/main" val="390525544"/>
                  </a:ext>
                </a:extLst>
              </a:tr>
              <a:tr h="259080">
                <a:tc>
                  <a:txBody>
                    <a:bodyPr/>
                    <a:lstStyle/>
                    <a:p>
                      <a:pPr algn="l" fontAlgn="b">
                        <a:buNone/>
                      </a:pPr>
                      <a:r>
                        <a:rPr lang="pl-PL" sz="2400" u="none" strike="noStrike">
                          <a:effectLst/>
                        </a:rPr>
                        <a:t>1-14</a:t>
                      </a:r>
                      <a:endParaRPr lang="pl-PL" sz="2400" b="0" i="0" u="none" strike="noStrike">
                        <a:effectLst/>
                        <a:latin typeface="Arial" panose="020B0604020202020204" pitchFamily="34" charset="0"/>
                      </a:endParaRPr>
                    </a:p>
                  </a:txBody>
                  <a:tcPr marL="7620" marR="7620" marT="7620" marB="0" anchor="b"/>
                </a:tc>
                <a:tc>
                  <a:txBody>
                    <a:bodyPr/>
                    <a:lstStyle/>
                    <a:p>
                      <a:pPr algn="l" fontAlgn="b">
                        <a:buNone/>
                      </a:pPr>
                      <a:r>
                        <a:rPr lang="pl-PL" sz="2400" u="none" strike="noStrike">
                          <a:effectLst/>
                        </a:rPr>
                        <a:t>Odsetki</a:t>
                      </a:r>
                      <a:endParaRPr lang="pl-PL" sz="2400" b="0" i="0"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3</a:t>
                      </a:r>
                      <a:endParaRPr lang="pl-PL" sz="2400" b="0" i="0"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12.11</a:t>
                      </a:r>
                      <a:endParaRPr lang="pl-PL" sz="2400" b="0" i="0" u="none" strike="noStrike">
                        <a:effectLst/>
                        <a:latin typeface="Arial" panose="020B0604020202020204" pitchFamily="34" charset="0"/>
                      </a:endParaRPr>
                    </a:p>
                  </a:txBody>
                  <a:tcPr marL="7620" marR="7620" marT="7620" marB="0" anchor="b"/>
                </a:tc>
                <a:tc>
                  <a:txBody>
                    <a:bodyPr/>
                    <a:lstStyle/>
                    <a:p>
                      <a:pPr algn="ctr" fontAlgn="t">
                        <a:buNone/>
                      </a:pPr>
                      <a:r>
                        <a:rPr lang="pl-PL" sz="2400" u="none" strike="noStrike">
                          <a:effectLst/>
                        </a:rPr>
                        <a:t>36 330</a:t>
                      </a:r>
                      <a:endParaRPr lang="pl-PL" sz="24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3430588984"/>
                  </a:ext>
                </a:extLst>
              </a:tr>
              <a:tr h="259080">
                <a:tc>
                  <a:txBody>
                    <a:bodyPr/>
                    <a:lstStyle/>
                    <a:p>
                      <a:pPr algn="l" fontAlgn="t">
                        <a:buNone/>
                      </a:pPr>
                      <a:r>
                        <a:rPr lang="pl-PL" sz="2400" u="none" strike="noStrike">
                          <a:effectLst/>
                        </a:rPr>
                        <a:t>14</a:t>
                      </a:r>
                      <a:endParaRPr lang="pl-PL" sz="2400" b="0" i="0"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Wartość wykupu</a:t>
                      </a:r>
                      <a:endParaRPr lang="pl-PL" sz="2400" b="0" i="0" u="none" strike="noStrike">
                        <a:effectLst/>
                        <a:latin typeface="Arial" panose="020B0604020202020204" pitchFamily="34" charset="0"/>
                      </a:endParaRPr>
                    </a:p>
                  </a:txBody>
                  <a:tcPr marL="7620" marR="7620" marT="7620" marB="0"/>
                </a:tc>
                <a:tc>
                  <a:txBody>
                    <a:bodyPr/>
                    <a:lstStyle/>
                    <a:p>
                      <a:pPr algn="ctr" fontAlgn="b">
                        <a:buNone/>
                      </a:pPr>
                      <a:r>
                        <a:rPr lang="pl-PL" sz="2400" u="none" strike="noStrike">
                          <a:effectLst/>
                        </a:rPr>
                        <a:t>110</a:t>
                      </a:r>
                      <a:endParaRPr lang="pl-PL" sz="2400" b="0" i="0" u="none" strike="noStrike">
                        <a:effectLst/>
                        <a:latin typeface="Arial" panose="020B0604020202020204" pitchFamily="34" charset="0"/>
                      </a:endParaRPr>
                    </a:p>
                  </a:txBody>
                  <a:tcPr marL="7620" marR="7620" marT="7620" marB="0" anchor="b"/>
                </a:tc>
                <a:tc>
                  <a:txBody>
                    <a:bodyPr/>
                    <a:lstStyle/>
                    <a:p>
                      <a:pPr algn="ctr" fontAlgn="t">
                        <a:buNone/>
                      </a:pPr>
                      <a:r>
                        <a:rPr lang="pl-PL" sz="2400" u="none" strike="noStrike">
                          <a:effectLst/>
                        </a:rPr>
                        <a:t>0.758</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83 380</a:t>
                      </a:r>
                      <a:endParaRPr lang="pl-PL" sz="24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3789692593"/>
                  </a:ext>
                </a:extLst>
              </a:tr>
              <a:tr h="266700">
                <a:tc>
                  <a:txBody>
                    <a:bodyPr/>
                    <a:lstStyle/>
                    <a:p>
                      <a:pPr algn="l" fontAlgn="b">
                        <a:buNone/>
                      </a:pPr>
                      <a:r>
                        <a:rPr lang="pl-PL" sz="1200" u="none" strike="noStrike">
                          <a:effectLst/>
                        </a:rPr>
                        <a:t> </a:t>
                      </a:r>
                      <a:endParaRPr lang="pl-PL" sz="1200" b="1" i="0" u="none" strike="noStrike">
                        <a:effectLst/>
                        <a:latin typeface="Arial" panose="020B0604020202020204" pitchFamily="34" charset="0"/>
                      </a:endParaRPr>
                    </a:p>
                  </a:txBody>
                  <a:tcPr marL="7620" marR="7620" marT="7620" marB="0" anchor="b"/>
                </a:tc>
                <a:tc>
                  <a:txBody>
                    <a:bodyPr/>
                    <a:lstStyle/>
                    <a:p>
                      <a:pPr algn="l" fontAlgn="b">
                        <a:buNone/>
                      </a:pPr>
                      <a:r>
                        <a:rPr lang="pl-PL" sz="1200" u="none" strike="noStrike" dirty="0">
                          <a:effectLst/>
                        </a:rPr>
                        <a:t> </a:t>
                      </a:r>
                      <a:endParaRPr lang="pl-PL" sz="1200" b="1" i="0" u="none" strike="noStrike" dirty="0">
                        <a:effectLst/>
                        <a:latin typeface="Arial" panose="020B0604020202020204" pitchFamily="34" charset="0"/>
                      </a:endParaRPr>
                    </a:p>
                  </a:txBody>
                  <a:tcPr marL="7620" marR="7620" marT="7620" marB="0" anchor="b"/>
                </a:tc>
                <a:tc>
                  <a:txBody>
                    <a:bodyPr/>
                    <a:lstStyle/>
                    <a:p>
                      <a:pPr algn="l" fontAlgn="b">
                        <a:buNone/>
                      </a:pPr>
                      <a:r>
                        <a:rPr lang="pl-PL" sz="1200" u="none" strike="noStrike">
                          <a:effectLst/>
                        </a:rPr>
                        <a:t> </a:t>
                      </a:r>
                      <a:endParaRPr lang="pl-PL" sz="1200" b="1" i="0" u="none" strike="noStrike">
                        <a:effectLst/>
                        <a:latin typeface="Arial" panose="020B0604020202020204" pitchFamily="34" charset="0"/>
                      </a:endParaRPr>
                    </a:p>
                  </a:txBody>
                  <a:tcPr marL="7620" marR="7620" marT="7620" marB="0" anchor="b"/>
                </a:tc>
                <a:tc>
                  <a:txBody>
                    <a:bodyPr/>
                    <a:lstStyle/>
                    <a:p>
                      <a:pPr algn="l" fontAlgn="b">
                        <a:buNone/>
                      </a:pPr>
                      <a:r>
                        <a:rPr lang="pl-PL" sz="1200" u="none" strike="noStrike">
                          <a:effectLst/>
                        </a:rPr>
                        <a:t> </a:t>
                      </a:r>
                      <a:endParaRPr lang="pl-PL" sz="1200" b="1" i="0" u="none" strike="noStrike">
                        <a:effectLst/>
                        <a:latin typeface="Arial" panose="020B0604020202020204" pitchFamily="34" charset="0"/>
                      </a:endParaRPr>
                    </a:p>
                  </a:txBody>
                  <a:tcPr marL="7620" marR="7620" marT="7620" marB="0" anchor="b"/>
                </a:tc>
                <a:tc>
                  <a:txBody>
                    <a:bodyPr/>
                    <a:lstStyle/>
                    <a:p>
                      <a:pPr algn="ctr" fontAlgn="t">
                        <a:buNone/>
                      </a:pPr>
                      <a:r>
                        <a:rPr lang="pl-PL" sz="2400" u="none" strike="noStrike" dirty="0">
                          <a:effectLst/>
                        </a:rPr>
                        <a:t>119 710</a:t>
                      </a:r>
                      <a:endParaRPr lang="pl-PL" sz="2400" b="1"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329265356"/>
                  </a:ext>
                </a:extLst>
              </a:tr>
            </a:tbl>
          </a:graphicData>
        </a:graphic>
      </p:graphicFrame>
    </p:spTree>
    <p:extLst>
      <p:ext uri="{BB962C8B-B14F-4D97-AF65-F5344CB8AC3E}">
        <p14:creationId xmlns:p14="http://schemas.microsoft.com/office/powerpoint/2010/main" val="5740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013" y="182245"/>
            <a:ext cx="11503642" cy="747395"/>
          </a:xfrm>
        </p:spPr>
        <p:txBody>
          <a:bodyPr>
            <a:normAutofit/>
          </a:bodyPr>
          <a:lstStyle/>
          <a:p>
            <a:pPr algn="ctr"/>
            <a:r>
              <a:rPr lang="pl-PL" sz="3600" b="1" dirty="0"/>
              <a:t>Przykład – wartość długu podlegającego umorzeniu</a:t>
            </a:r>
          </a:p>
        </p:txBody>
      </p:sp>
      <p:sp>
        <p:nvSpPr>
          <p:cNvPr id="3" name="Content Placeholder 2"/>
          <p:cNvSpPr>
            <a:spLocks noGrp="1"/>
          </p:cNvSpPr>
          <p:nvPr>
            <p:ph idx="1"/>
          </p:nvPr>
        </p:nvSpPr>
        <p:spPr>
          <a:xfrm>
            <a:off x="12895" y="929640"/>
            <a:ext cx="11934092" cy="5928360"/>
          </a:xfrm>
        </p:spPr>
        <p:txBody>
          <a:bodyPr/>
          <a:lstStyle/>
          <a:p>
            <a:pPr algn="just"/>
            <a:r>
              <a:rPr lang="pl-PL" dirty="0"/>
              <a:t>Firma wyemitowała obligacje o oprocentowaniu 9%, które będą mogły zostać wykupione po cenie nominalnej za trzy lata. Inwestorzy oczekują obecnie stopy zwrotu z wykupu w wysokości 10%. </a:t>
            </a:r>
          </a:p>
          <a:p>
            <a:pPr algn="just"/>
            <a:r>
              <a:rPr lang="pl-PL" dirty="0"/>
              <a:t>Jaka będzie obecna wartość rynkowa każdej obligacji o wartości 100 USD?</a:t>
            </a:r>
          </a:p>
          <a:p>
            <a:pPr algn="just"/>
            <a:endParaRPr lang="pl-PL" dirty="0"/>
          </a:p>
          <a:p>
            <a:pPr algn="just"/>
            <a:endParaRPr lang="pl-PL" dirty="0"/>
          </a:p>
          <a:p>
            <a:pPr algn="just"/>
            <a:endParaRPr lang="pl-PL" dirty="0"/>
          </a:p>
          <a:p>
            <a:pPr algn="just"/>
            <a:endParaRPr lang="pl-PL" dirty="0"/>
          </a:p>
          <a:p>
            <a:pPr algn="just"/>
            <a:endParaRPr lang="pl-PL" dirty="0"/>
          </a:p>
          <a:p>
            <a:pPr algn="just"/>
            <a:endParaRPr lang="pl-PL" dirty="0"/>
          </a:p>
          <a:p>
            <a:pPr algn="just"/>
            <a:endParaRPr lang="pl-PL" dirty="0"/>
          </a:p>
          <a:p>
            <a:pPr algn="just"/>
            <a:r>
              <a:rPr lang="pl-PL" dirty="0"/>
              <a:t>Każda obligacja o wartości 100 USD będzie miała wartość rynkową 97,47 USD.</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66</a:t>
            </a:fld>
            <a:endParaRPr lang="pl-PL"/>
          </a:p>
        </p:txBody>
      </p:sp>
      <p:graphicFrame>
        <p:nvGraphicFramePr>
          <p:cNvPr id="6" name="Tabela 5">
            <a:extLst>
              <a:ext uri="{FF2B5EF4-FFF2-40B4-BE49-F238E27FC236}">
                <a16:creationId xmlns:a16="http://schemas.microsoft.com/office/drawing/2014/main" id="{FFD2181A-B046-E346-EB5F-29CFAEE03EEB}"/>
              </a:ext>
            </a:extLst>
          </p:cNvPr>
          <p:cNvGraphicFramePr>
            <a:graphicFrameLocks noGrp="1"/>
          </p:cNvGraphicFramePr>
          <p:nvPr>
            <p:extLst>
              <p:ext uri="{D42A27DB-BD31-4B8C-83A1-F6EECF244321}">
                <p14:modId xmlns:p14="http://schemas.microsoft.com/office/powerpoint/2010/main" val="1048870872"/>
              </p:ext>
            </p:extLst>
          </p:nvPr>
        </p:nvGraphicFramePr>
        <p:xfrm>
          <a:off x="441944" y="3103179"/>
          <a:ext cx="11075993" cy="2385060"/>
        </p:xfrm>
        <a:graphic>
          <a:graphicData uri="http://schemas.openxmlformats.org/drawingml/2006/table">
            <a:tbl>
              <a:tblPr>
                <a:tableStyleId>{5C22544A-7EE6-4342-B048-85BDC9FD1C3A}</a:tableStyleId>
              </a:tblPr>
              <a:tblGrid>
                <a:gridCol w="1389392">
                  <a:extLst>
                    <a:ext uri="{9D8B030D-6E8A-4147-A177-3AD203B41FA5}">
                      <a16:colId xmlns:a16="http://schemas.microsoft.com/office/drawing/2014/main" val="2100777920"/>
                    </a:ext>
                  </a:extLst>
                </a:gridCol>
                <a:gridCol w="2798351">
                  <a:extLst>
                    <a:ext uri="{9D8B030D-6E8A-4147-A177-3AD203B41FA5}">
                      <a16:colId xmlns:a16="http://schemas.microsoft.com/office/drawing/2014/main" val="3618403539"/>
                    </a:ext>
                  </a:extLst>
                </a:gridCol>
                <a:gridCol w="3150592">
                  <a:extLst>
                    <a:ext uri="{9D8B030D-6E8A-4147-A177-3AD203B41FA5}">
                      <a16:colId xmlns:a16="http://schemas.microsoft.com/office/drawing/2014/main" val="300860192"/>
                    </a:ext>
                  </a:extLst>
                </a:gridCol>
                <a:gridCol w="2152578">
                  <a:extLst>
                    <a:ext uri="{9D8B030D-6E8A-4147-A177-3AD203B41FA5}">
                      <a16:colId xmlns:a16="http://schemas.microsoft.com/office/drawing/2014/main" val="3723755930"/>
                    </a:ext>
                  </a:extLst>
                </a:gridCol>
                <a:gridCol w="1585080">
                  <a:extLst>
                    <a:ext uri="{9D8B030D-6E8A-4147-A177-3AD203B41FA5}">
                      <a16:colId xmlns:a16="http://schemas.microsoft.com/office/drawing/2014/main" val="4062864433"/>
                    </a:ext>
                  </a:extLst>
                </a:gridCol>
              </a:tblGrid>
              <a:tr h="518160">
                <a:tc>
                  <a:txBody>
                    <a:bodyPr/>
                    <a:lstStyle/>
                    <a:p>
                      <a:pPr algn="l" fontAlgn="t">
                        <a:buNone/>
                      </a:pPr>
                      <a:r>
                        <a:rPr lang="pl-PL" sz="2400" u="none" strike="noStrike">
                          <a:effectLst/>
                        </a:rPr>
                        <a:t>Rok</a:t>
                      </a:r>
                      <a:endParaRPr lang="pl-PL" sz="2400" b="0" i="1"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Element</a:t>
                      </a:r>
                      <a:endParaRPr lang="pl-PL" sz="2400" b="0" i="1" u="none" strike="noStrike">
                        <a:effectLst/>
                        <a:latin typeface="Arial" panose="020B0604020202020204" pitchFamily="34" charset="0"/>
                      </a:endParaRPr>
                    </a:p>
                  </a:txBody>
                  <a:tcPr marL="7620" marR="7620" marT="7620" marB="0"/>
                </a:tc>
                <a:tc>
                  <a:txBody>
                    <a:bodyPr/>
                    <a:lstStyle/>
                    <a:p>
                      <a:pPr algn="ctr" fontAlgn="b">
                        <a:buNone/>
                      </a:pPr>
                      <a:r>
                        <a:rPr lang="pl-PL" sz="2400" u="none" strike="noStrike">
                          <a:effectLst/>
                        </a:rPr>
                        <a:t>Cash flow $</a:t>
                      </a:r>
                      <a:endParaRPr lang="pl-PL" sz="2400" b="0" i="1"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czynnik dysk 10%</a:t>
                      </a:r>
                      <a:endParaRPr lang="pl-PL" sz="2400" b="0" i="1"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PV $</a:t>
                      </a:r>
                      <a:endParaRPr lang="pl-PL" sz="2400" b="0" i="1"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661743696"/>
                  </a:ext>
                </a:extLst>
              </a:tr>
              <a:tr h="259080">
                <a:tc>
                  <a:txBody>
                    <a:bodyPr/>
                    <a:lstStyle/>
                    <a:p>
                      <a:pPr algn="l" fontAlgn="b">
                        <a:buNone/>
                      </a:pPr>
                      <a:r>
                        <a:rPr lang="pl-PL" sz="2400" u="none" strike="noStrike">
                          <a:effectLst/>
                        </a:rPr>
                        <a:t>1</a:t>
                      </a:r>
                      <a:endParaRPr lang="pl-PL" sz="2400" b="0" i="0" u="none" strike="noStrike">
                        <a:effectLst/>
                        <a:latin typeface="Arial" panose="020B0604020202020204" pitchFamily="34" charset="0"/>
                      </a:endParaRPr>
                    </a:p>
                  </a:txBody>
                  <a:tcPr marL="7620" marR="7620" marT="7620" marB="0" anchor="b"/>
                </a:tc>
                <a:tc>
                  <a:txBody>
                    <a:bodyPr/>
                    <a:lstStyle/>
                    <a:p>
                      <a:pPr algn="l" fontAlgn="t">
                        <a:buNone/>
                      </a:pPr>
                      <a:r>
                        <a:rPr lang="pl-PL" sz="2400" u="none" strike="noStrike">
                          <a:effectLst/>
                        </a:rPr>
                        <a:t>Kupon (odsetki)</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9</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0.909</a:t>
                      </a:r>
                      <a:endParaRPr lang="pl-PL" sz="2400" b="0" i="0" u="none" strike="noStrike">
                        <a:effectLst/>
                        <a:latin typeface="Arial" panose="020B0604020202020204" pitchFamily="34" charset="0"/>
                      </a:endParaRPr>
                    </a:p>
                  </a:txBody>
                  <a:tcPr marL="7620" marR="7620" marT="7620" marB="0"/>
                </a:tc>
                <a:tc>
                  <a:txBody>
                    <a:bodyPr/>
                    <a:lstStyle/>
                    <a:p>
                      <a:pPr algn="ctr" fontAlgn="b">
                        <a:buNone/>
                      </a:pPr>
                      <a:r>
                        <a:rPr lang="pl-PL" sz="2400" u="none" strike="noStrike">
                          <a:effectLst/>
                        </a:rPr>
                        <a:t>8.18</a:t>
                      </a:r>
                      <a:endParaRPr lang="pl-PL" sz="2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3214895009"/>
                  </a:ext>
                </a:extLst>
              </a:tr>
              <a:tr h="259080">
                <a:tc>
                  <a:txBody>
                    <a:bodyPr/>
                    <a:lstStyle/>
                    <a:p>
                      <a:pPr algn="l" fontAlgn="b">
                        <a:buNone/>
                      </a:pPr>
                      <a:r>
                        <a:rPr lang="pl-PL" sz="2400" u="none" strike="noStrike">
                          <a:effectLst/>
                        </a:rPr>
                        <a:t>2</a:t>
                      </a:r>
                      <a:endParaRPr lang="pl-PL" sz="2400" b="0" i="0" u="none" strike="noStrike">
                        <a:effectLst/>
                        <a:latin typeface="Arial" panose="020B0604020202020204" pitchFamily="34" charset="0"/>
                      </a:endParaRPr>
                    </a:p>
                  </a:txBody>
                  <a:tcPr marL="7620" marR="7620" marT="7620" marB="0" anchor="b"/>
                </a:tc>
                <a:tc>
                  <a:txBody>
                    <a:bodyPr/>
                    <a:lstStyle/>
                    <a:p>
                      <a:pPr algn="l" fontAlgn="t">
                        <a:buNone/>
                      </a:pPr>
                      <a:r>
                        <a:rPr lang="pl-PL" sz="2400" u="none" strike="noStrike">
                          <a:effectLst/>
                        </a:rPr>
                        <a:t>Kupon (odsetki)</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9</a:t>
                      </a:r>
                      <a:endParaRPr lang="pl-PL" sz="2400" b="0" i="0" u="none" strike="noStrike">
                        <a:effectLst/>
                        <a:latin typeface="Arial" panose="020B0604020202020204" pitchFamily="34" charset="0"/>
                      </a:endParaRPr>
                    </a:p>
                  </a:txBody>
                  <a:tcPr marL="7620" marR="7620" marT="7620" marB="0"/>
                </a:tc>
                <a:tc>
                  <a:txBody>
                    <a:bodyPr/>
                    <a:lstStyle/>
                    <a:p>
                      <a:pPr algn="ctr" fontAlgn="b">
                        <a:buNone/>
                      </a:pPr>
                      <a:r>
                        <a:rPr lang="pl-PL" sz="2400" u="none" strike="noStrike">
                          <a:effectLst/>
                        </a:rPr>
                        <a:t>0.826</a:t>
                      </a:r>
                      <a:endParaRPr lang="pl-PL" sz="2400" b="0" i="0" u="none" strike="noStrike">
                        <a:effectLst/>
                        <a:latin typeface="Arial" panose="020B0604020202020204" pitchFamily="34" charset="0"/>
                      </a:endParaRPr>
                    </a:p>
                  </a:txBody>
                  <a:tcPr marL="7620" marR="7620" marT="7620" marB="0" anchor="b"/>
                </a:tc>
                <a:tc>
                  <a:txBody>
                    <a:bodyPr/>
                    <a:lstStyle/>
                    <a:p>
                      <a:pPr algn="ctr" fontAlgn="t">
                        <a:buNone/>
                      </a:pPr>
                      <a:r>
                        <a:rPr lang="pl-PL" sz="2400" u="none" strike="noStrike">
                          <a:effectLst/>
                        </a:rPr>
                        <a:t>7.43</a:t>
                      </a:r>
                      <a:endParaRPr lang="pl-PL" sz="24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1531984993"/>
                  </a:ext>
                </a:extLst>
              </a:tr>
              <a:tr h="259080">
                <a:tc>
                  <a:txBody>
                    <a:bodyPr/>
                    <a:lstStyle/>
                    <a:p>
                      <a:pPr algn="l" fontAlgn="b">
                        <a:buNone/>
                      </a:pPr>
                      <a:r>
                        <a:rPr lang="pl-PL" sz="2400" u="none" strike="noStrike">
                          <a:effectLst/>
                        </a:rPr>
                        <a:t>3</a:t>
                      </a:r>
                      <a:endParaRPr lang="pl-PL" sz="2400" b="0" i="0" u="none" strike="noStrike">
                        <a:effectLst/>
                        <a:latin typeface="Arial" panose="020B0604020202020204" pitchFamily="34" charset="0"/>
                      </a:endParaRPr>
                    </a:p>
                  </a:txBody>
                  <a:tcPr marL="7620" marR="7620" marT="7620" marB="0" anchor="b"/>
                </a:tc>
                <a:tc>
                  <a:txBody>
                    <a:bodyPr/>
                    <a:lstStyle/>
                    <a:p>
                      <a:pPr algn="l" fontAlgn="t">
                        <a:buNone/>
                      </a:pPr>
                      <a:r>
                        <a:rPr lang="pl-PL" sz="2400" u="none" strike="noStrike">
                          <a:effectLst/>
                        </a:rPr>
                        <a:t>Kupon (odsetki)</a:t>
                      </a:r>
                      <a:endParaRPr lang="pl-PL" sz="2400" b="0" i="0" u="none" strike="noStrike">
                        <a:effectLst/>
                        <a:latin typeface="Arial" panose="020B0604020202020204" pitchFamily="34" charset="0"/>
                      </a:endParaRPr>
                    </a:p>
                  </a:txBody>
                  <a:tcPr marL="7620" marR="7620" marT="7620" marB="0"/>
                </a:tc>
                <a:tc>
                  <a:txBody>
                    <a:bodyPr/>
                    <a:lstStyle/>
                    <a:p>
                      <a:pPr algn="ctr" fontAlgn="b">
                        <a:buNone/>
                      </a:pPr>
                      <a:r>
                        <a:rPr lang="pl-PL" sz="2400" u="none" strike="noStrike">
                          <a:effectLst/>
                        </a:rPr>
                        <a:t>9</a:t>
                      </a:r>
                      <a:endParaRPr lang="pl-PL" sz="2400" b="0" i="0"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0.751</a:t>
                      </a:r>
                      <a:endParaRPr lang="pl-PL" sz="2400" b="0" i="0" u="none" strike="noStrike">
                        <a:effectLst/>
                        <a:latin typeface="Arial" panose="020B0604020202020204" pitchFamily="34" charset="0"/>
                      </a:endParaRPr>
                    </a:p>
                  </a:txBody>
                  <a:tcPr marL="7620" marR="7620" marT="7620" marB="0" anchor="b"/>
                </a:tc>
                <a:tc>
                  <a:txBody>
                    <a:bodyPr/>
                    <a:lstStyle/>
                    <a:p>
                      <a:pPr algn="ctr" fontAlgn="b">
                        <a:buNone/>
                      </a:pPr>
                      <a:r>
                        <a:rPr lang="pl-PL" sz="2400" u="none" strike="noStrike">
                          <a:effectLst/>
                        </a:rPr>
                        <a:t>6.76</a:t>
                      </a:r>
                      <a:endParaRPr lang="pl-PL" sz="2400" b="0" i="0" u="none" strike="noStrike">
                        <a:effectLst/>
                        <a:latin typeface="Arial" panose="020B0604020202020204" pitchFamily="34" charset="0"/>
                      </a:endParaRPr>
                    </a:p>
                  </a:txBody>
                  <a:tcPr marL="7620" marR="7620" marT="7620" marB="0" anchor="b"/>
                </a:tc>
                <a:extLst>
                  <a:ext uri="{0D108BD9-81ED-4DB2-BD59-A6C34878D82A}">
                    <a16:rowId xmlns:a16="http://schemas.microsoft.com/office/drawing/2014/main" val="2594051072"/>
                  </a:ext>
                </a:extLst>
              </a:tr>
              <a:tr h="259080">
                <a:tc>
                  <a:txBody>
                    <a:bodyPr/>
                    <a:lstStyle/>
                    <a:p>
                      <a:pPr algn="l" fontAlgn="t">
                        <a:buNone/>
                      </a:pPr>
                      <a:r>
                        <a:rPr lang="pl-PL" sz="2400" u="none" strike="noStrike">
                          <a:effectLst/>
                        </a:rPr>
                        <a:t>3</a:t>
                      </a:r>
                      <a:endParaRPr lang="pl-PL" sz="2400" b="0" i="0"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Wartość odkupu</a:t>
                      </a:r>
                      <a:endParaRPr lang="pl-PL" sz="2400" b="0" i="0" u="none" strike="noStrike">
                        <a:effectLst/>
                        <a:latin typeface="Arial" panose="020B0604020202020204" pitchFamily="34" charset="0"/>
                      </a:endParaRPr>
                    </a:p>
                  </a:txBody>
                  <a:tcPr marL="7620" marR="7620" marT="7620" marB="0"/>
                </a:tc>
                <a:tc>
                  <a:txBody>
                    <a:bodyPr/>
                    <a:lstStyle/>
                    <a:p>
                      <a:pPr algn="ctr" fontAlgn="ctr">
                        <a:buNone/>
                      </a:pPr>
                      <a:r>
                        <a:rPr lang="pl-PL" sz="2400" u="none" strike="noStrike">
                          <a:effectLst/>
                        </a:rPr>
                        <a:t>100</a:t>
                      </a:r>
                      <a:endParaRPr lang="pl-PL" sz="2400" b="0" i="0" u="none" strike="noStrike">
                        <a:effectLst/>
                        <a:latin typeface="Arial" panose="020B0604020202020204" pitchFamily="34" charset="0"/>
                      </a:endParaRPr>
                    </a:p>
                  </a:txBody>
                  <a:tcPr marL="7620" marR="7620" marT="7620" marB="0" anchor="ctr"/>
                </a:tc>
                <a:tc>
                  <a:txBody>
                    <a:bodyPr/>
                    <a:lstStyle/>
                    <a:p>
                      <a:pPr algn="ctr" fontAlgn="t">
                        <a:buNone/>
                      </a:pPr>
                      <a:r>
                        <a:rPr lang="pl-PL" sz="2400" u="none" strike="noStrike">
                          <a:effectLst/>
                        </a:rPr>
                        <a:t>0.751</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a:effectLst/>
                        </a:rPr>
                        <a:t>75.1</a:t>
                      </a:r>
                      <a:endParaRPr lang="pl-PL" sz="2400" b="0" i="0" u="none" strike="noStrike">
                        <a:effectLst/>
                        <a:latin typeface="Arial" panose="020B0604020202020204" pitchFamily="34" charset="0"/>
                      </a:endParaRPr>
                    </a:p>
                  </a:txBody>
                  <a:tcPr marL="7620" marR="7620" marT="7620" marB="0"/>
                </a:tc>
                <a:extLst>
                  <a:ext uri="{0D108BD9-81ED-4DB2-BD59-A6C34878D82A}">
                    <a16:rowId xmlns:a16="http://schemas.microsoft.com/office/drawing/2014/main" val="443062404"/>
                  </a:ext>
                </a:extLst>
              </a:tr>
              <a:tr h="259080">
                <a:tc>
                  <a:txBody>
                    <a:bodyPr/>
                    <a:lstStyle/>
                    <a:p>
                      <a:pPr algn="l" fontAlgn="t">
                        <a:buNone/>
                      </a:pPr>
                      <a:r>
                        <a:rPr lang="pl-PL" sz="2400" u="none" strike="noStrike">
                          <a:effectLst/>
                        </a:rPr>
                        <a:t>Razem</a:t>
                      </a:r>
                      <a:endParaRPr lang="pl-PL" sz="2400" b="0" i="0" u="none" strike="noStrike">
                        <a:effectLst/>
                        <a:latin typeface="Arial" panose="020B0604020202020204" pitchFamily="34" charset="0"/>
                      </a:endParaRPr>
                    </a:p>
                  </a:txBody>
                  <a:tcPr marL="7620" marR="7620" marT="7620" marB="0"/>
                </a:tc>
                <a:tc>
                  <a:txBody>
                    <a:bodyPr/>
                    <a:lstStyle/>
                    <a:p>
                      <a:pPr algn="l" fontAlgn="t">
                        <a:buNone/>
                      </a:pPr>
                      <a:r>
                        <a:rPr lang="pl-PL" sz="2400" u="none" strike="noStrike">
                          <a:effectLst/>
                        </a:rPr>
                        <a:t> </a:t>
                      </a:r>
                      <a:endParaRPr lang="pl-PL" sz="2400" b="0" i="0" u="none" strike="noStrike">
                        <a:effectLst/>
                        <a:latin typeface="Arial" panose="020B0604020202020204" pitchFamily="34" charset="0"/>
                      </a:endParaRPr>
                    </a:p>
                  </a:txBody>
                  <a:tcPr marL="7620" marR="7620" marT="7620" marB="0"/>
                </a:tc>
                <a:tc>
                  <a:txBody>
                    <a:bodyPr/>
                    <a:lstStyle/>
                    <a:p>
                      <a:pPr algn="ctr" fontAlgn="ctr">
                        <a:buNone/>
                      </a:pPr>
                      <a:r>
                        <a:rPr lang="pl-PL" sz="2400" u="none" strike="noStrike">
                          <a:effectLst/>
                        </a:rPr>
                        <a:t> </a:t>
                      </a:r>
                      <a:endParaRPr lang="pl-PL" sz="2400" b="0" i="0" u="none" strike="noStrike">
                        <a:effectLst/>
                        <a:latin typeface="Arial" panose="020B0604020202020204" pitchFamily="34" charset="0"/>
                      </a:endParaRPr>
                    </a:p>
                  </a:txBody>
                  <a:tcPr marL="7620" marR="7620" marT="7620" marB="0" anchor="ctr"/>
                </a:tc>
                <a:tc>
                  <a:txBody>
                    <a:bodyPr/>
                    <a:lstStyle/>
                    <a:p>
                      <a:pPr algn="ctr" fontAlgn="t">
                        <a:buNone/>
                      </a:pPr>
                      <a:r>
                        <a:rPr lang="pl-PL" sz="2400" u="none" strike="noStrike">
                          <a:effectLst/>
                        </a:rPr>
                        <a:t> </a:t>
                      </a:r>
                      <a:endParaRPr lang="pl-PL" sz="2400" b="0" i="0" u="none" strike="noStrike">
                        <a:effectLst/>
                        <a:latin typeface="Arial" panose="020B0604020202020204" pitchFamily="34" charset="0"/>
                      </a:endParaRPr>
                    </a:p>
                  </a:txBody>
                  <a:tcPr marL="7620" marR="7620" marT="7620" marB="0"/>
                </a:tc>
                <a:tc>
                  <a:txBody>
                    <a:bodyPr/>
                    <a:lstStyle/>
                    <a:p>
                      <a:pPr algn="ctr" fontAlgn="t">
                        <a:buNone/>
                      </a:pPr>
                      <a:r>
                        <a:rPr lang="pl-PL" sz="2400" u="none" strike="noStrike" dirty="0">
                          <a:effectLst/>
                        </a:rPr>
                        <a:t>97.47</a:t>
                      </a:r>
                      <a:endParaRPr lang="pl-PL" sz="2400" b="0" i="0" u="none" strike="noStrike" dirty="0">
                        <a:effectLst/>
                        <a:latin typeface="Arial" panose="020B0604020202020204" pitchFamily="34" charset="0"/>
                      </a:endParaRPr>
                    </a:p>
                  </a:txBody>
                  <a:tcPr marL="7620" marR="7620" marT="7620" marB="0"/>
                </a:tc>
                <a:extLst>
                  <a:ext uri="{0D108BD9-81ED-4DB2-BD59-A6C34878D82A}">
                    <a16:rowId xmlns:a16="http://schemas.microsoft.com/office/drawing/2014/main" val="3458684677"/>
                  </a:ext>
                </a:extLst>
              </a:tr>
            </a:tbl>
          </a:graphicData>
        </a:graphic>
      </p:graphicFrame>
    </p:spTree>
    <p:extLst>
      <p:ext uri="{BB962C8B-B14F-4D97-AF65-F5344CB8AC3E}">
        <p14:creationId xmlns:p14="http://schemas.microsoft.com/office/powerpoint/2010/main" val="22264050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6844"/>
          </a:xfrm>
        </p:spPr>
        <p:txBody>
          <a:bodyPr/>
          <a:lstStyle/>
          <a:p>
            <a:pPr algn="ctr"/>
            <a:r>
              <a:rPr lang="pl-PL" b="1" dirty="0"/>
              <a:t>Dług zamienny</a:t>
            </a:r>
          </a:p>
        </p:txBody>
      </p:sp>
      <p:sp>
        <p:nvSpPr>
          <p:cNvPr id="3" name="Content Placeholder 2"/>
          <p:cNvSpPr>
            <a:spLocks noGrp="1"/>
          </p:cNvSpPr>
          <p:nvPr>
            <p:ph idx="1"/>
          </p:nvPr>
        </p:nvSpPr>
        <p:spPr>
          <a:xfrm>
            <a:off x="298938" y="1031631"/>
            <a:ext cx="11564816" cy="5324719"/>
          </a:xfrm>
        </p:spPr>
        <p:txBody>
          <a:bodyPr>
            <a:normAutofit lnSpcReduction="10000"/>
          </a:bodyPr>
          <a:lstStyle/>
          <a:p>
            <a:pPr algn="just"/>
            <a:r>
              <a:rPr lang="pl-PL" dirty="0"/>
              <a:t>Przypomnijmy, że gdy obligacje zamienne są przedmiotem obrotu na giełdzie, ich minimalna cena rynkowa będzie równa cenie obligacji zwykłych o tym samym kuponie. Jeśli wartość rynkowa spadnie do tego minimum, rynek nie będzie przypisywał wartości prawom konwersji.</a:t>
            </a:r>
          </a:p>
          <a:p>
            <a:pPr algn="just"/>
            <a:r>
              <a:rPr lang="pl-PL" dirty="0"/>
              <a:t>Rzeczywista cena rynkowa obligacji zamiennych będzie zależeć od:</a:t>
            </a:r>
          </a:p>
          <a:p>
            <a:pPr algn="just"/>
            <a:r>
              <a:rPr lang="pl-PL" dirty="0"/>
              <a:t>Ceny długu zwykłego</a:t>
            </a:r>
          </a:p>
          <a:p>
            <a:pPr algn="just"/>
            <a:r>
              <a:rPr lang="pl-PL" dirty="0"/>
              <a:t>Bieżącej wartości konwersji</a:t>
            </a:r>
          </a:p>
          <a:p>
            <a:pPr algn="just"/>
            <a:r>
              <a:rPr lang="pl-PL" dirty="0"/>
              <a:t>Czasu, jaki upływa do momentu dokonania konwersji</a:t>
            </a:r>
          </a:p>
          <a:p>
            <a:pPr algn="just"/>
            <a:r>
              <a:rPr lang="pl-PL" dirty="0"/>
              <a:t>Oczekiwań rynku co do przyszłych stóp zwrotu z akcji i związanego z tym ryzyka</a:t>
            </a:r>
          </a:p>
          <a:p>
            <a:pPr algn="just"/>
            <a:r>
              <a:rPr lang="pl-PL" dirty="0"/>
              <a:t>Jeśli wartość konwersji wzrośnie powyżej wartości długu zwykłego, cena obligacji zamiennych zazwyczaj odzwierciedli ten wzrost.</a:t>
            </a:r>
          </a:p>
        </p:txBody>
      </p:sp>
      <p:sp>
        <p:nvSpPr>
          <p:cNvPr id="4" name="Slide Number Placeholder 3"/>
          <p:cNvSpPr>
            <a:spLocks noGrp="1"/>
          </p:cNvSpPr>
          <p:nvPr>
            <p:ph type="sldNum" sz="quarter" idx="12"/>
          </p:nvPr>
        </p:nvSpPr>
        <p:spPr/>
        <p:txBody>
          <a:bodyPr/>
          <a:lstStyle/>
          <a:p>
            <a:fld id="{AC06A98B-5C8A-4782-A4C7-3BCBE89DAC95}" type="slidenum">
              <a:rPr lang="pl-PL" smtClean="0"/>
              <a:t>67</a:t>
            </a:fld>
            <a:endParaRPr lang="pl-PL"/>
          </a:p>
        </p:txBody>
      </p:sp>
    </p:spTree>
    <p:extLst>
      <p:ext uri="{BB962C8B-B14F-4D97-AF65-F5344CB8AC3E}">
        <p14:creationId xmlns:p14="http://schemas.microsoft.com/office/powerpoint/2010/main" val="28169940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6844"/>
          </a:xfrm>
        </p:spPr>
        <p:txBody>
          <a:bodyPr/>
          <a:lstStyle/>
          <a:p>
            <a:pPr algn="ctr"/>
            <a:r>
              <a:rPr lang="pl-PL" b="1" dirty="0"/>
              <a:t>Dług zamienny</a:t>
            </a:r>
          </a:p>
        </p:txBody>
      </p:sp>
      <p:sp>
        <p:nvSpPr>
          <p:cNvPr id="4" name="Slide Number Placeholder 3"/>
          <p:cNvSpPr>
            <a:spLocks noGrp="1"/>
          </p:cNvSpPr>
          <p:nvPr>
            <p:ph type="sldNum" sz="quarter" idx="12"/>
          </p:nvPr>
        </p:nvSpPr>
        <p:spPr/>
        <p:txBody>
          <a:bodyPr/>
          <a:lstStyle/>
          <a:p>
            <a:fld id="{AC06A98B-5C8A-4782-A4C7-3BCBE89DAC95}" type="slidenum">
              <a:rPr lang="pl-PL" smtClean="0"/>
              <a:t>68</a:t>
            </a:fld>
            <a:endParaRPr lang="pl-PL"/>
          </a:p>
        </p:txBody>
      </p:sp>
      <p:sp>
        <p:nvSpPr>
          <p:cNvPr id="6" name="Rectangle 5"/>
          <p:cNvSpPr/>
          <p:nvPr/>
        </p:nvSpPr>
        <p:spPr>
          <a:xfrm>
            <a:off x="188119" y="4417314"/>
            <a:ext cx="11815762" cy="1384995"/>
          </a:xfrm>
          <a:prstGeom prst="rect">
            <a:avLst/>
          </a:prstGeom>
        </p:spPr>
        <p:txBody>
          <a:bodyPr wrap="square">
            <a:spAutoFit/>
          </a:bodyPr>
          <a:lstStyle/>
          <a:p>
            <a:pPr indent="-419100"/>
            <a:r>
              <a:rPr lang="pl-PL" sz="2800" dirty="0">
                <a:latin typeface="Franklin Gothic Book" panose="020B0503020102020204" pitchFamily="34" charset="0"/>
                <a:ea typeface="Franklin Gothic Book" panose="020B0503020102020204" pitchFamily="34" charset="0"/>
                <a:cs typeface="Franklin Gothic Book" panose="020B0503020102020204" pitchFamily="34" charset="0"/>
              </a:rPr>
              <a:t>Bieżąca wartość rynkowa obligacji zamiennych, w przypadku których oczekuje się konwersji, jest sumą wartości bieżących przyszłych płatności odsetkowych i wartości bieżącej wartości konwersji obligacji.</a:t>
            </a:r>
            <a:endParaRPr lang="pl-PL" sz="2800" dirty="0">
              <a:effectLst/>
              <a:latin typeface="Franklin Gothic Book" panose="020B0503020102020204" pitchFamily="34" charset="0"/>
              <a:ea typeface="Franklin Gothic Book" panose="020B0503020102020204" pitchFamily="34" charset="0"/>
              <a:cs typeface="Franklin Gothic Book" panose="020B0503020102020204" pitchFamily="34" charset="0"/>
            </a:endParaRPr>
          </a:p>
        </p:txBody>
      </p:sp>
      <p:sp>
        <p:nvSpPr>
          <p:cNvPr id="7" name="Symbol zastępczy zawartości 6">
            <a:extLst>
              <a:ext uri="{FF2B5EF4-FFF2-40B4-BE49-F238E27FC236}">
                <a16:creationId xmlns:a16="http://schemas.microsoft.com/office/drawing/2014/main" id="{EAD0E9BC-4F46-9033-168C-ACCFD78A17BC}"/>
              </a:ext>
            </a:extLst>
          </p:cNvPr>
          <p:cNvSpPr>
            <a:spLocks noGrp="1"/>
          </p:cNvSpPr>
          <p:nvPr>
            <p:ph idx="1"/>
          </p:nvPr>
        </p:nvSpPr>
        <p:spPr>
          <a:xfrm>
            <a:off x="607291" y="1132898"/>
            <a:ext cx="10515600" cy="3180484"/>
          </a:xfrm>
        </p:spPr>
        <p:txBody>
          <a:bodyPr/>
          <a:lstStyle/>
          <a:p>
            <a:r>
              <a:rPr lang="pl-PL" b="1" dirty="0"/>
              <a:t>Wartość konwersyjna = P₀ x (1 + g)ⁿ x R</a:t>
            </a:r>
            <a:endParaRPr lang="pl-PL" dirty="0"/>
          </a:p>
          <a:p>
            <a:r>
              <a:rPr lang="pl-PL" dirty="0"/>
              <a:t>gdzie</a:t>
            </a:r>
            <a:br>
              <a:rPr lang="pl-PL" dirty="0"/>
            </a:br>
            <a:r>
              <a:rPr lang="pl-PL" dirty="0"/>
              <a:t>P₀ – to bieżąca cena akcji zwykłej po odcięciu dywidendy</a:t>
            </a:r>
            <a:br>
              <a:rPr lang="pl-PL" dirty="0"/>
            </a:br>
            <a:r>
              <a:rPr lang="pl-PL" dirty="0"/>
              <a:t>g – to oczekiwany roczny wzrost ceny akcji zwykłej</a:t>
            </a:r>
            <a:br>
              <a:rPr lang="pl-PL" dirty="0"/>
            </a:br>
            <a:r>
              <a:rPr lang="pl-PL" dirty="0"/>
              <a:t>n – to liczba lat do konwersji</a:t>
            </a:r>
            <a:br>
              <a:rPr lang="pl-PL" dirty="0"/>
            </a:br>
            <a:r>
              <a:rPr lang="pl-PL" dirty="0"/>
              <a:t>R – to liczba akcji otrzymanych przy konwersji</a:t>
            </a:r>
          </a:p>
          <a:p>
            <a:endParaRPr lang="pl-PL" dirty="0"/>
          </a:p>
        </p:txBody>
      </p:sp>
    </p:spTree>
    <p:extLst>
      <p:ext uri="{BB962C8B-B14F-4D97-AF65-F5344CB8AC3E}">
        <p14:creationId xmlns:p14="http://schemas.microsoft.com/office/powerpoint/2010/main" val="381477375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1765"/>
            <a:ext cx="10515600" cy="579755"/>
          </a:xfrm>
        </p:spPr>
        <p:txBody>
          <a:bodyPr>
            <a:normAutofit fontScale="90000"/>
          </a:bodyPr>
          <a:lstStyle/>
          <a:p>
            <a:pPr algn="ctr"/>
            <a:r>
              <a:rPr lang="pl-PL" b="1" dirty="0"/>
              <a:t>Przykład: Wycena długu zamiennego</a:t>
            </a:r>
          </a:p>
        </p:txBody>
      </p:sp>
      <p:sp>
        <p:nvSpPr>
          <p:cNvPr id="3" name="Content Placeholder 2"/>
          <p:cNvSpPr>
            <a:spLocks noGrp="1"/>
          </p:cNvSpPr>
          <p:nvPr>
            <p:ph idx="1"/>
          </p:nvPr>
        </p:nvSpPr>
        <p:spPr>
          <a:xfrm>
            <a:off x="0" y="731520"/>
            <a:ext cx="11917680" cy="5867400"/>
          </a:xfrm>
        </p:spPr>
        <p:txBody>
          <a:bodyPr/>
          <a:lstStyle/>
          <a:p>
            <a:pPr algn="just"/>
            <a:r>
              <a:rPr lang="pl-PL" dirty="0"/>
              <a:t>Jaka jest wartość obligacji zamiennej o oprocentowaniu 9%, jeśli można ją zamienić na 35 akcji zwykłych lub wykupić po wartości nominalnej w tym samym dniu?</a:t>
            </a:r>
          </a:p>
          <a:p>
            <a:pPr algn="just"/>
            <a:r>
              <a:rPr lang="pl-PL" dirty="0"/>
              <a:t>Oczekiwany zwrot dla inwestora wynosi 10%, a bieżąca cena rynkowa akcji bazowej wynosi 2,50 USD i oczekuje się, że będzie rosła o 4% rocznie.</a:t>
            </a:r>
          </a:p>
          <a:p>
            <a:pPr algn="just"/>
            <a:r>
              <a:rPr lang="pl-PL" i="1" dirty="0"/>
              <a:t>Rozwiązanie</a:t>
            </a:r>
          </a:p>
          <a:p>
            <a:pPr algn="just"/>
            <a:r>
              <a:rPr lang="pl-PL" dirty="0"/>
              <a:t>Wartość konwersji = P0*(1 + g)^n*R = 2,50 x 1,04^5 x 35 = 106,46 USD</a:t>
            </a:r>
          </a:p>
          <a:p>
            <a:pPr algn="just"/>
            <a:r>
              <a:rPr lang="pl-PL" dirty="0"/>
              <a:t>Wartość bieżąca odsetek w wysokości 9 USD rocznie przez pięć lat przy oprocentowaniu 10% = 9 x 3,791 = 34,12 USD</a:t>
            </a:r>
          </a:p>
          <a:p>
            <a:pPr algn="just"/>
            <a:r>
              <a:rPr lang="pl-PL" dirty="0"/>
              <a:t>Wartość bieżąca wartości konwersji = 106,46 x 0,621 = 66,11 USD</a:t>
            </a:r>
          </a:p>
          <a:p>
            <a:pPr algn="just"/>
            <a:r>
              <a:rPr lang="pl-PL" dirty="0"/>
              <a:t>Bieżąca wartość rynkowa obligacji zamiennej = 34,12 + 66,11 = 100,23 USD</a:t>
            </a:r>
          </a:p>
        </p:txBody>
      </p:sp>
      <p:sp>
        <p:nvSpPr>
          <p:cNvPr id="4" name="Slide Number Placeholder 3"/>
          <p:cNvSpPr>
            <a:spLocks noGrp="1"/>
          </p:cNvSpPr>
          <p:nvPr>
            <p:ph type="sldNum" sz="quarter" idx="12"/>
          </p:nvPr>
        </p:nvSpPr>
        <p:spPr/>
        <p:txBody>
          <a:bodyPr/>
          <a:lstStyle/>
          <a:p>
            <a:fld id="{AC06A98B-5C8A-4782-A4C7-3BCBE89DAC95}" type="slidenum">
              <a:rPr lang="pl-PL" smtClean="0"/>
              <a:t>69</a:t>
            </a:fld>
            <a:endParaRPr lang="pl-PL"/>
          </a:p>
        </p:txBody>
      </p:sp>
    </p:spTree>
    <p:extLst>
      <p:ext uri="{BB962C8B-B14F-4D97-AF65-F5344CB8AC3E}">
        <p14:creationId xmlns:p14="http://schemas.microsoft.com/office/powerpoint/2010/main" val="1846175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54075"/>
          </a:xfrm>
        </p:spPr>
        <p:txBody>
          <a:bodyPr>
            <a:normAutofit/>
          </a:bodyPr>
          <a:lstStyle/>
          <a:p>
            <a:pPr algn="ctr"/>
            <a:r>
              <a:rPr lang="pl-PL" sz="4000" b="1" dirty="0"/>
              <a:t>Wymagania informacyjne do wyceny</a:t>
            </a:r>
            <a:endParaRPr lang="en-US" sz="4000" b="1" dirty="0"/>
          </a:p>
        </p:txBody>
      </p:sp>
      <p:sp>
        <p:nvSpPr>
          <p:cNvPr id="3" name="Content Placeholder 2"/>
          <p:cNvSpPr>
            <a:spLocks noGrp="1"/>
          </p:cNvSpPr>
          <p:nvPr>
            <p:ph idx="1"/>
          </p:nvPr>
        </p:nvSpPr>
        <p:spPr>
          <a:xfrm>
            <a:off x="0" y="778510"/>
            <a:ext cx="12192000" cy="6079490"/>
          </a:xfrm>
        </p:spPr>
        <p:txBody>
          <a:bodyPr>
            <a:normAutofit/>
          </a:bodyPr>
          <a:lstStyle/>
          <a:p>
            <a:pPr algn="just"/>
            <a:r>
              <a:rPr lang="pl-PL" dirty="0"/>
              <a:t>Niniejsza lista nie jest wyczerpująca, a niektóre informacje mogą być ograniczone.</a:t>
            </a:r>
          </a:p>
          <a:p>
            <a:pPr algn="just"/>
            <a:r>
              <a:rPr lang="pl-PL" dirty="0"/>
              <a:t>Na przykład, wartości aktywów w sprawozdaniach finansowych mogą być nieaktualne i nierealistyczne, prognozy mogą być nadmiernie optymistyczne lub pesymistyczne, a wiele informacji wykorzystywanych w wycenie przedsiębiorstw ma charakter subiektywny.</a:t>
            </a:r>
          </a:p>
          <a:p>
            <a:pPr algn="just"/>
            <a:r>
              <a:rPr lang="pl-PL" dirty="0"/>
              <a:t>Przyjrzymy się temu bardziej szczegółowo w odniesieniu do każdej metody wyceny.</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7</a:t>
            </a:fld>
            <a:endParaRPr lang="pl-PL"/>
          </a:p>
        </p:txBody>
      </p:sp>
    </p:spTree>
    <p:extLst>
      <p:ext uri="{BB962C8B-B14F-4D97-AF65-F5344CB8AC3E}">
        <p14:creationId xmlns:p14="http://schemas.microsoft.com/office/powerpoint/2010/main" val="122414235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86435"/>
          </a:xfrm>
        </p:spPr>
        <p:txBody>
          <a:bodyPr>
            <a:normAutofit fontScale="90000"/>
          </a:bodyPr>
          <a:lstStyle/>
          <a:p>
            <a:pPr algn="ctr"/>
            <a:r>
              <a:rPr lang="pl-PL" b="1" dirty="0"/>
              <a:t>Akcje uprzywilejowane</a:t>
            </a:r>
          </a:p>
        </p:txBody>
      </p:sp>
      <p:sp>
        <p:nvSpPr>
          <p:cNvPr id="3" name="Content Placeholder 2"/>
          <p:cNvSpPr>
            <a:spLocks noGrp="1"/>
          </p:cNvSpPr>
          <p:nvPr>
            <p:ph idx="1"/>
          </p:nvPr>
        </p:nvSpPr>
        <p:spPr>
          <a:xfrm>
            <a:off x="838200" y="895984"/>
            <a:ext cx="10515600" cy="5460366"/>
          </a:xfrm>
        </p:spPr>
        <p:txBody>
          <a:bodyPr/>
          <a:lstStyle/>
          <a:p>
            <a:pPr algn="just"/>
            <a:r>
              <a:rPr lang="pl-PL" dirty="0"/>
              <a:t>Akcje uprzywilejowane przynoszą dywidendę o stałej stopie, która nie jest dla spółki kosztem podatkowym.</a:t>
            </a:r>
          </a:p>
          <a:p>
            <a:pPr algn="just"/>
            <a:endParaRPr lang="pl-PL" dirty="0"/>
          </a:p>
          <a:p>
            <a:pPr algn="just"/>
            <a:r>
              <a:rPr lang="pl-PL" dirty="0"/>
              <a:t>Bieżąca (teoretyczna) cena akcji ex </a:t>
            </a:r>
            <a:r>
              <a:rPr lang="pl-PL" dirty="0" err="1"/>
              <a:t>dividend</a:t>
            </a:r>
            <a:r>
              <a:rPr lang="pl-PL" dirty="0"/>
              <a:t> (bez najbliższej ogłoszonej dywidendy) P0 dla spółki wypłacającej tę samą dywidendę d każdego roku przy koszcie kapitału własnego </a:t>
            </a:r>
            <a:r>
              <a:rPr lang="pl-PL" dirty="0" err="1"/>
              <a:t>k</a:t>
            </a:r>
            <a:r>
              <a:rPr lang="pl-PL" baseline="-25000" dirty="0" err="1"/>
              <a:t>pref</a:t>
            </a:r>
            <a:r>
              <a:rPr lang="pl-PL" dirty="0"/>
              <a:t> wynosi:</a:t>
            </a:r>
          </a:p>
          <a:p>
            <a:pPr algn="just"/>
            <a:endParaRPr lang="pl-PL" dirty="0"/>
          </a:p>
          <a:p>
            <a:pPr algn="just"/>
            <a:r>
              <a:rPr lang="pl-PL" dirty="0"/>
              <a:t>P0 = d / </a:t>
            </a:r>
            <a:r>
              <a:rPr lang="pl-PL" dirty="0" err="1"/>
              <a:t>k</a:t>
            </a:r>
            <a:r>
              <a:rPr lang="pl-PL" baseline="-25000" dirty="0" err="1"/>
              <a:t>pref</a:t>
            </a:r>
            <a:endParaRPr lang="pl-PL" baseline="-25000" dirty="0"/>
          </a:p>
        </p:txBody>
      </p:sp>
      <p:sp>
        <p:nvSpPr>
          <p:cNvPr id="4" name="Slide Number Placeholder 3"/>
          <p:cNvSpPr>
            <a:spLocks noGrp="1"/>
          </p:cNvSpPr>
          <p:nvPr>
            <p:ph type="sldNum" sz="quarter" idx="12"/>
          </p:nvPr>
        </p:nvSpPr>
        <p:spPr/>
        <p:txBody>
          <a:bodyPr/>
          <a:lstStyle/>
          <a:p>
            <a:fld id="{AC06A98B-5C8A-4782-A4C7-3BCBE89DAC95}" type="slidenum">
              <a:rPr lang="pl-PL" smtClean="0"/>
              <a:t>70</a:t>
            </a:fld>
            <a:endParaRPr lang="pl-PL"/>
          </a:p>
        </p:txBody>
      </p:sp>
    </p:spTree>
    <p:extLst>
      <p:ext uri="{BB962C8B-B14F-4D97-AF65-F5344CB8AC3E}">
        <p14:creationId xmlns:p14="http://schemas.microsoft.com/office/powerpoint/2010/main" val="1506298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85800"/>
          </a:xfrm>
        </p:spPr>
        <p:txBody>
          <a:bodyPr>
            <a:normAutofit fontScale="90000"/>
          </a:bodyPr>
          <a:lstStyle/>
          <a:p>
            <a:pPr algn="ctr"/>
            <a:r>
              <a:rPr lang="pl-PL" b="1" dirty="0"/>
              <a:t>Kapitalizacja rynkowa</a:t>
            </a:r>
          </a:p>
        </p:txBody>
      </p:sp>
      <p:sp>
        <p:nvSpPr>
          <p:cNvPr id="3" name="Content Placeholder 2"/>
          <p:cNvSpPr>
            <a:spLocks noGrp="1"/>
          </p:cNvSpPr>
          <p:nvPr>
            <p:ph idx="1"/>
          </p:nvPr>
        </p:nvSpPr>
        <p:spPr>
          <a:xfrm>
            <a:off x="838200" y="899160"/>
            <a:ext cx="10515600" cy="5457190"/>
          </a:xfrm>
        </p:spPr>
        <p:txBody>
          <a:bodyPr/>
          <a:lstStyle/>
          <a:p>
            <a:pPr algn="just"/>
            <a:r>
              <a:rPr lang="pl-PL" dirty="0"/>
              <a:t>Kapitalizacja rynkowa to wartość rynkowa akcji spółki. Jest to cena akcji pomnożona przez liczbę wyemitowanych akcji.</a:t>
            </a:r>
          </a:p>
          <a:p>
            <a:pPr algn="just"/>
            <a:r>
              <a:rPr lang="pl-PL" dirty="0"/>
              <a:t>W przypadku spółek notowanych na giełdzie obliczenie kapitalizacji rynkowej akcji jest zatem prostym procesem.</a:t>
            </a:r>
          </a:p>
          <a:p>
            <a:pPr algn="just"/>
            <a:r>
              <a:rPr lang="pl-PL" dirty="0"/>
              <a:t>Jeśli jednak akcje spółki nie mają płynnego rynku wtórnego, ich notowana cena rynkowa może nie odzwierciedlać rzetelnie ich wartości. </a:t>
            </a:r>
          </a:p>
          <a:p>
            <a:pPr algn="just"/>
            <a:r>
              <a:rPr lang="pl-PL" dirty="0"/>
              <a:t>W takich przypadkach, gdy wymagana jest wycena przedsiębiorstwa, warto zastosować inne metody wyceny oprócz kapitalizacji rynkowej, aby ocenić, czy kapitalizacja rynkowa wydaje się uzasadniona.</a:t>
            </a:r>
          </a:p>
          <a:p>
            <a:pPr algn="just"/>
            <a:endParaRPr lang="pl-PL" dirty="0"/>
          </a:p>
        </p:txBody>
      </p:sp>
      <p:sp>
        <p:nvSpPr>
          <p:cNvPr id="4" name="Slide Number Placeholder 3"/>
          <p:cNvSpPr>
            <a:spLocks noGrp="1"/>
          </p:cNvSpPr>
          <p:nvPr>
            <p:ph type="sldNum" sz="quarter" idx="12"/>
          </p:nvPr>
        </p:nvSpPr>
        <p:spPr/>
        <p:txBody>
          <a:bodyPr/>
          <a:lstStyle/>
          <a:p>
            <a:fld id="{AC06A98B-5C8A-4782-A4C7-3BCBE89DAC95}" type="slidenum">
              <a:rPr lang="pl-PL" smtClean="0"/>
              <a:t>8</a:t>
            </a:fld>
            <a:endParaRPr lang="pl-PL"/>
          </a:p>
        </p:txBody>
      </p:sp>
    </p:spTree>
    <p:extLst>
      <p:ext uri="{BB962C8B-B14F-4D97-AF65-F5344CB8AC3E}">
        <p14:creationId xmlns:p14="http://schemas.microsoft.com/office/powerpoint/2010/main" val="389354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564515"/>
          </a:xfrm>
        </p:spPr>
        <p:txBody>
          <a:bodyPr>
            <a:normAutofit fontScale="90000"/>
          </a:bodyPr>
          <a:lstStyle/>
          <a:p>
            <a:pPr algn="ctr"/>
            <a:r>
              <a:rPr lang="pl-PL" b="1" dirty="0"/>
              <a:t>Wycena na bazie aktywów</a:t>
            </a:r>
          </a:p>
        </p:txBody>
      </p:sp>
      <p:sp>
        <p:nvSpPr>
          <p:cNvPr id="3" name="Content Placeholder 2"/>
          <p:cNvSpPr>
            <a:spLocks noGrp="1"/>
          </p:cNvSpPr>
          <p:nvPr>
            <p:ph idx="1"/>
          </p:nvPr>
        </p:nvSpPr>
        <p:spPr>
          <a:xfrm>
            <a:off x="838200" y="883920"/>
            <a:ext cx="10515600" cy="5837555"/>
          </a:xfrm>
        </p:spPr>
        <p:txBody>
          <a:bodyPr/>
          <a:lstStyle/>
          <a:p>
            <a:pPr algn="just"/>
            <a:r>
              <a:rPr lang="pl-PL" dirty="0"/>
              <a:t>Metoda wyceny aktywów netto może być stosowana jako jedna z wielu metod wyceny lub do wyznaczenia dolnej granicy wartości przedsiębiorstwa. </a:t>
            </a:r>
          </a:p>
          <a:p>
            <a:pPr algn="just"/>
            <a:r>
              <a:rPr lang="pl-PL" dirty="0"/>
              <a:t>Sama w sobie raczej nie pozwoli na uzyskanie najbardziej realistycznej wartości.</a:t>
            </a:r>
          </a:p>
        </p:txBody>
      </p:sp>
      <p:sp>
        <p:nvSpPr>
          <p:cNvPr id="4" name="Slide Number Placeholder 3"/>
          <p:cNvSpPr>
            <a:spLocks noGrp="1"/>
          </p:cNvSpPr>
          <p:nvPr>
            <p:ph type="sldNum" sz="quarter" idx="12"/>
          </p:nvPr>
        </p:nvSpPr>
        <p:spPr/>
        <p:txBody>
          <a:bodyPr/>
          <a:lstStyle/>
          <a:p>
            <a:fld id="{AC06A98B-5C8A-4782-A4C7-3BCBE89DAC95}" type="slidenum">
              <a:rPr lang="pl-PL" smtClean="0"/>
              <a:t>9</a:t>
            </a:fld>
            <a:endParaRPr lang="pl-PL"/>
          </a:p>
        </p:txBody>
      </p:sp>
    </p:spTree>
    <p:extLst>
      <p:ext uri="{BB962C8B-B14F-4D97-AF65-F5344CB8AC3E}">
        <p14:creationId xmlns:p14="http://schemas.microsoft.com/office/powerpoint/2010/main" val="938878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796</TotalTime>
  <Words>7960</Words>
  <Application>Microsoft Office PowerPoint</Application>
  <PresentationFormat>Panoramiczny</PresentationFormat>
  <Paragraphs>774</Paragraphs>
  <Slides>70</Slides>
  <Notes>1</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70</vt:i4>
      </vt:variant>
    </vt:vector>
  </HeadingPairs>
  <TitlesOfParts>
    <vt:vector size="77" baseType="lpstr">
      <vt:lpstr>Arial</vt:lpstr>
      <vt:lpstr>Arial Unicode MS</vt:lpstr>
      <vt:lpstr>Calibri</vt:lpstr>
      <vt:lpstr>Calibri Light</vt:lpstr>
      <vt:lpstr>Cambria Math</vt:lpstr>
      <vt:lpstr>Franklin Gothic Book</vt:lpstr>
      <vt:lpstr>Office Theme</vt:lpstr>
      <vt:lpstr>Wycena biznesowa</vt:lpstr>
      <vt:lpstr>Istota i cel wyceny przedsiębiorstw</vt:lpstr>
      <vt:lpstr>Kiedy potrzebna jest wycena</vt:lpstr>
      <vt:lpstr>Kiedy potrzebna jest wycena (ciąg dalszy)</vt:lpstr>
      <vt:lpstr>Metody wyceny przedsiębiorstw</vt:lpstr>
      <vt:lpstr>Wymagania informacyjne do wyceny</vt:lpstr>
      <vt:lpstr>Wymagania informacyjne do wyceny</vt:lpstr>
      <vt:lpstr>Kapitalizacja rynkowa</vt:lpstr>
      <vt:lpstr>Wycena na bazie aktywów</vt:lpstr>
      <vt:lpstr>Wycena akcji metodą aktywów netto</vt:lpstr>
      <vt:lpstr>Przykład: wycena akcji metodą aktywów netto</vt:lpstr>
      <vt:lpstr>Przykład: wycena akcji oparta na aktywach netto</vt:lpstr>
      <vt:lpstr>Wybór podstawy wyceny</vt:lpstr>
      <vt:lpstr>Wybór podstawy wyceny</vt:lpstr>
      <vt:lpstr>Używanie jako podstawy aktywów netto</vt:lpstr>
      <vt:lpstr>Używanie jako podstawy aktywów netto</vt:lpstr>
      <vt:lpstr>Używanie jako podstawy aktywów netto</vt:lpstr>
      <vt:lpstr>Podstawy wyceny oparte na dochodach</vt:lpstr>
      <vt:lpstr>Metoda wyceny P/E (zysk)</vt:lpstr>
      <vt:lpstr>Metoda wyceny P/E (zysk)</vt:lpstr>
      <vt:lpstr>Istotność wysokiego wskaźnika P/E </vt:lpstr>
      <vt:lpstr>Istotność wysokiego wskaźnika P/E </vt:lpstr>
      <vt:lpstr>Problemy z używaniem wskaźnika P/E</vt:lpstr>
      <vt:lpstr>Wskazówki dla wyceny opartej na P/E</vt:lpstr>
      <vt:lpstr>Wskazówki dla wyceny opartej na P/E, ciąg dalszy</vt:lpstr>
      <vt:lpstr>Wykorzystanie wskaźnika P/E oferenta</vt:lpstr>
      <vt:lpstr>Wykorzystanie prognozowanych zarobków</vt:lpstr>
      <vt:lpstr>Przykład wyceny</vt:lpstr>
      <vt:lpstr>Przykład wyceny - rozwiązanie</vt:lpstr>
      <vt:lpstr>Przykład wyceny - rozwiązanie</vt:lpstr>
      <vt:lpstr>Wycena na podstawie stopy zysków (earnings yield) = przykład</vt:lpstr>
      <vt:lpstr>Wycena na podstawie stopy zysków (earnings yield) = przykład</vt:lpstr>
      <vt:lpstr>Wycena na podstawie stopy zysków (earnings yield) = przykład</vt:lpstr>
      <vt:lpstr>Modele wyceny oparte na przepływach pieniężnych</vt:lpstr>
      <vt:lpstr>Dywidendowy model wyceny przedsiębiorstw</vt:lpstr>
      <vt:lpstr>Dywidendowy model wyceny przedsiębiorstw - DVM</vt:lpstr>
      <vt:lpstr>Dywidendowy Model Wyceny Przedsiębiorstw</vt:lpstr>
      <vt:lpstr>DVM - przykład</vt:lpstr>
      <vt:lpstr>DVM - przykład</vt:lpstr>
      <vt:lpstr>Założenia w modelu wyceny dywidendy</vt:lpstr>
      <vt:lpstr>Założenia w modelu wyceny dywidendy</vt:lpstr>
      <vt:lpstr>Podstawa wyceny oparta na zdyskontowanych przepływach pieniężnych</vt:lpstr>
      <vt:lpstr>Przykład: Metoda wyceny akcji zdyskontowanych przyszłych przepływów pieniężnych</vt:lpstr>
      <vt:lpstr>Przykład: Metoda wyceny akcji zdyskontowanych przyszłych przepływów pieniężnych</vt:lpstr>
      <vt:lpstr>Przykład: Metoda wyceny akcji zdyskontowanych przyszłych przepływów pieniężnych</vt:lpstr>
      <vt:lpstr>Wybór odpowiedniego kosztu kapitału</vt:lpstr>
      <vt:lpstr>Metody wyceny - przykład</vt:lpstr>
      <vt:lpstr>Metody wyceny - rozwiązania</vt:lpstr>
      <vt:lpstr>Metody wyceny - rozwiązania</vt:lpstr>
      <vt:lpstr>Metody wyceny - rozwiązania</vt:lpstr>
      <vt:lpstr>Metody wyceny - rozwiązania</vt:lpstr>
      <vt:lpstr>Valuation methods - solution</vt:lpstr>
      <vt:lpstr>Valuation methods - solution</vt:lpstr>
      <vt:lpstr>Valuation methods - solution</vt:lpstr>
      <vt:lpstr>Valuation methods - solution</vt:lpstr>
      <vt:lpstr>Valuation methods - solution</vt:lpstr>
      <vt:lpstr>Valuation methods - solution</vt:lpstr>
      <vt:lpstr>Valuation methods - solution</vt:lpstr>
      <vt:lpstr>Wycena długu</vt:lpstr>
      <vt:lpstr>Obliczenia kosztu długu – kilka uwag</vt:lpstr>
      <vt:lpstr>Dług niepodlegający wykupowi</vt:lpstr>
      <vt:lpstr>Dług niepodlegający wykupowi</vt:lpstr>
      <vt:lpstr>Dług podlegający umorzeniu</vt:lpstr>
      <vt:lpstr>Przykład: wycena długu</vt:lpstr>
      <vt:lpstr>Example: Valuation of debt - solution</vt:lpstr>
      <vt:lpstr>Przykład – wartość długu podlegającego umorzeniu</vt:lpstr>
      <vt:lpstr>Dług zamienny</vt:lpstr>
      <vt:lpstr>Dług zamienny</vt:lpstr>
      <vt:lpstr>Przykład: Wycena długu zamiennego</vt:lpstr>
      <vt:lpstr>Akcje uprzywilejowane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Valuation</dc:title>
  <dc:creator>Joanna Wyrobek</dc:creator>
  <cp:lastModifiedBy>Joanna Wyrobek</cp:lastModifiedBy>
  <cp:revision>241</cp:revision>
  <dcterms:created xsi:type="dcterms:W3CDTF">2015-08-22T19:33:36Z</dcterms:created>
  <dcterms:modified xsi:type="dcterms:W3CDTF">2025-10-12T18:58:13Z</dcterms:modified>
</cp:coreProperties>
</file>