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453" r:id="rId11"/>
    <p:sldId id="446" r:id="rId12"/>
    <p:sldId id="448" r:id="rId13"/>
    <p:sldId id="365" r:id="rId14"/>
    <p:sldId id="366" r:id="rId15"/>
    <p:sldId id="367" r:id="rId16"/>
    <p:sldId id="368" r:id="rId17"/>
    <p:sldId id="326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58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7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470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15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31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47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66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08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4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64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61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74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/>
              <a:t>Ćwiczenia 7-EPPRS-1212,1223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98E67B-FC12-4DFD-8270-93499641F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1F641679-DB40-B8D7-2E82-D4C773E3BC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005" y="1746991"/>
            <a:ext cx="6038855" cy="4895032"/>
          </a:xfr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DDFB64CA-FBDF-A8CB-8319-AF24B3AD6AED}"/>
              </a:ext>
            </a:extLst>
          </p:cNvPr>
          <p:cNvSpPr txBox="1"/>
          <p:nvPr/>
        </p:nvSpPr>
        <p:spPr>
          <a:xfrm>
            <a:off x="897571" y="2176609"/>
            <a:ext cx="30180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*informacja z paszportu dyplomatycznego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Mogą Państwo porównać z własnym paszportem</a:t>
            </a:r>
          </a:p>
        </p:txBody>
      </p:sp>
    </p:spTree>
    <p:extLst>
      <p:ext uri="{BB962C8B-B14F-4D97-AF65-F5344CB8AC3E}">
        <p14:creationId xmlns:p14="http://schemas.microsoft.com/office/powerpoint/2010/main" val="2076913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Paszport tymczasowy na lotnisku </a:t>
            </a:r>
            <a:r>
              <a:rPr lang="pl-PL" sz="2000" dirty="0" err="1"/>
              <a:t>chopina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dirty="0"/>
              <a:t>możliwość otrzymania w przypadku, gdy 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ktoś utracił lub zapomniał zabrać ze sobą paszport lub dowód osobisty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ktoś posiada paszport lub dowód osobisty, który stracił ważność – wymagane jest wpierw złożenie wniosku o wydanie nowego paszportu biometrycznego w jednym z punktów prowadzonych przez wojewodę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ktoś złożył wniosek o wydanie paszportu biometrycznego, ale jeszcze go nie odebrał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ktoś posiada paszport biometryczny, ale z krótszą datą ważności niż wymaga państwo, do którego się udaje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dysponuje się ważnym biletem lotniczym, potwierdzającym podróż tego samego dnia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miejsce złożenia wniosku:</a:t>
            </a:r>
          </a:p>
          <a:p>
            <a:pPr marL="114300" indent="0" algn="just">
              <a:buNone/>
            </a:pPr>
            <a:r>
              <a:rPr lang="pl-PL" sz="1600" dirty="0"/>
              <a:t>punkt wydawania paszportów tymczasowych w terminalu na lotnisku Chopina w Warszawie (punkt czynny od 8 do 20)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dokumenty wymagane do wyrobienia paszportu tymczasowego: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dokument potwierdzający tożsamość (jeśli się go posiada)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ważny bilet lotniczy na podróż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8931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Paszport tymczasowy na lotnisku </a:t>
            </a:r>
            <a:r>
              <a:rPr lang="pl-PL" sz="2000" dirty="0" err="1"/>
              <a:t>chopina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koszt wydania paszportu tymczasowego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30 zł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okres ważności paszportu tymczasowego: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wskazany w paszporcie, dostosowany do okoliczności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 dłużej niż 365 dni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Wniosek podpisywany jest na miejscu. Fotografię do paszportu wykonuje urzędnik.</a:t>
            </a:r>
          </a:p>
        </p:txBody>
      </p:sp>
    </p:spTree>
    <p:extLst>
      <p:ext uri="{BB962C8B-B14F-4D97-AF65-F5344CB8AC3E}">
        <p14:creationId xmlns:p14="http://schemas.microsoft.com/office/powerpoint/2010/main" val="157244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C9A15F-0950-4C97-BC69-1C8EBD478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95E2AF-F086-42CE-B0E9-40B1CD9BC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wiza</a:t>
            </a:r>
          </a:p>
          <a:p>
            <a:pPr marL="114300" indent="0" algn="just">
              <a:buNone/>
            </a:pPr>
            <a:r>
              <a:rPr lang="pl-PL" sz="1600" dirty="0"/>
              <a:t>udzielenie zgody na wjazd, pobyt lub przejazd cudzoziemca przez terytorium państwa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ma formę adnotacji w paszporcie lub innym dokumencie podróży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rodzaje wiz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wiza pobytowa – upoważnia do określonego, czasowego pobytu w danym państwie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wiza tranzytowa – upoważnia wyłącznie do przejazdu przez terytorium danego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wiza dyplomatyczna – udzielana osobom korzystającym z przywilejów i immunitetów dyplomatycznych</a:t>
            </a:r>
          </a:p>
        </p:txBody>
      </p:sp>
    </p:spTree>
    <p:extLst>
      <p:ext uri="{BB962C8B-B14F-4D97-AF65-F5344CB8AC3E}">
        <p14:creationId xmlns:p14="http://schemas.microsoft.com/office/powerpoint/2010/main" val="44974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C594A6-870F-456B-BA63-B0E6A7970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CE008E-C072-4EEA-8474-866C7AC49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Status cudzoziemców zależy od: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zobowiązań międzynarodowych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tego, czy cudzoziemiec posiada status specjalny (np. przedstawiciele dyplomatyczni lub konsularni, uchodźcy)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tego, czy cudzoziemiec na stałe przebywa w danym państwie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podstawy przekroczenia granicy państwowej</a:t>
            </a:r>
          </a:p>
        </p:txBody>
      </p:sp>
    </p:spTree>
    <p:extLst>
      <p:ext uri="{BB962C8B-B14F-4D97-AF65-F5344CB8AC3E}">
        <p14:creationId xmlns:p14="http://schemas.microsoft.com/office/powerpoint/2010/main" val="325186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3F2F81-0229-4AB6-9581-C3D859EAC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AA0B2F-B447-4073-AE2B-92366067E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systemy traktowania cudzoziemców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traktowanie narodowe</a:t>
            </a:r>
          </a:p>
          <a:p>
            <a:pPr marL="114300" indent="0" algn="just">
              <a:buNone/>
            </a:pPr>
            <a:r>
              <a:rPr lang="pl-PL" sz="1600" dirty="0"/>
              <a:t>równouprawnienie cudzoziemców z własnymi obywatelami – przyznanie cudzoziemcom takiego samego zakresu praw cywilnych, jaki przysługuje obywatelom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traktowanie specjalne</a:t>
            </a:r>
          </a:p>
          <a:p>
            <a:pPr marL="114300" indent="0" algn="just">
              <a:buNone/>
            </a:pPr>
            <a:r>
              <a:rPr lang="pl-PL" sz="1600" dirty="0"/>
              <a:t>przyznanie cudzoziemcom ściśle określonych praw albo zrównanie cudzoziemców z obywatelami, ale tylko w konkretnych dziedzinach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traktowanie w sposób najbardziej uprzywilejowany</a:t>
            </a:r>
          </a:p>
          <a:p>
            <a:pPr marL="114300" indent="0" algn="just">
              <a:buNone/>
            </a:pPr>
            <a:r>
              <a:rPr lang="pl-PL" sz="1600" dirty="0"/>
              <a:t>przyznanie obywatelom danego państwa praw, jakie uzyskali lub uzyskają obywatele państwa trzeciego, najbardziej uprzywilejowanego w danej dziedzinie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zasada wzajemności</a:t>
            </a:r>
          </a:p>
        </p:txBody>
      </p:sp>
    </p:spTree>
    <p:extLst>
      <p:ext uri="{BB962C8B-B14F-4D97-AF65-F5344CB8AC3E}">
        <p14:creationId xmlns:p14="http://schemas.microsoft.com/office/powerpoint/2010/main" val="423125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320361-87E2-4FC9-997D-B5B269744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92B1A6-41BE-4A6F-937F-26967F03D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66735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wydalenie cudzoziemca</a:t>
            </a:r>
          </a:p>
          <a:p>
            <a:pPr marL="114300" indent="0" algn="just">
              <a:buNone/>
            </a:pPr>
            <a:r>
              <a:rPr lang="pl-PL" sz="1600" dirty="0"/>
              <a:t>każde państwo posiada prawo wydalenia lub deportacji (przymusowego odstawienia do granicy) cudzoziemca, który naruszył prawo danego państwa lub którego dalszy pobyt zagraża bezpieczeństwu albo interesom państwa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możliwość wydalenia cudzoziemca: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gdy cudzoziemiec przebywa lub przebywał na terytorium RP bez ważnej wizy lub innego ważnego dokumentu uprawniającego go do wjazdu i pobytu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wykonuje lub wykonywał w dniu wszczęcia kontroli pracę bez odpowiedniego zezwolenia na pracę lub oświadczenia o powierzeniu wykonywania pracy cudzoziemcowi wpisanego do ewidencji oświadczeń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 posiada środków finansowych niezbędnych do pokrycia kosztów pobytu na terenie 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przekroczył lub usiłował przekroczyć granicę wbrew przepisom prawa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wymagają tego względy obronności i bezpieczeństwa państwa lub ochrony i bezpieczeństwa porządku publicznego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dalszy pobyt cudzoziemca będzie stanowił zagrożenie dla zdrowia publicznego, co zostało potwierdzone badaniem lekarskim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została wydana decyzja o odmowie nadania statusu uchodźcy lub udzielenia pomocy uzupełniającej, o uznaniu wniosku o udzielenie pomocy międzynarodowej za niedopuszczalny, o pozbawieniu statusu uchodźcy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dane cudzoziemca znajdują się w Systemie Informacyjnym </a:t>
            </a:r>
            <a:r>
              <a:rPr lang="pl-PL" sz="1600" dirty="0" err="1"/>
              <a:t>Schengen</a:t>
            </a:r>
            <a:r>
              <a:rPr lang="pl-PL" sz="1600" dirty="0"/>
              <a:t> do celów odmowy wjazdu, jeżeli cudzoziemiec przebywa na terytorium Rzeczypospolitej Polskiej w ramach ruchu bezwizowego lub na podstawie wizy </a:t>
            </a:r>
            <a:r>
              <a:rPr lang="pl-PL" sz="1600" dirty="0" err="1"/>
              <a:t>Schengen</a:t>
            </a:r>
            <a:r>
              <a:rPr lang="pl-PL" sz="1600" dirty="0"/>
              <a:t>, z wyłączeniem wizy upoważniającej tylko do wjazdu na terytorium Rzeczypospolitej Polskiej i pobytu na tym terytorium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obowiązuje wpis danych cudzoziemca do wykazu cudzoziemców, których pobyt na terytorium Rzeczypospolitej Polskiej jest niepożądany</a:t>
            </a:r>
          </a:p>
        </p:txBody>
      </p:sp>
    </p:spTree>
    <p:extLst>
      <p:ext uri="{BB962C8B-B14F-4D97-AF65-F5344CB8AC3E}">
        <p14:creationId xmlns:p14="http://schemas.microsoft.com/office/powerpoint/2010/main" val="272985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945198-7737-4AAA-BBBE-E10232E7F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E3AD75-117F-4EA2-A8BD-5C1EEE5E0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Formy ochrony cudzoziemców w RP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nadanie statusu uchodźcy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udzielenie pomocy uzupełniającej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udzielenie azylu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udzielenie ochrony czasowej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art. 56 Konstytucji RP i ustawa z dnia 13 czerwca 2003 r. o udzielaniu cudzoziemcom ochrony na terytorium Rzeczypospolitej Polskiej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4042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4EE3F4-6C7A-4B1B-93E7-D7F887B12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87CC45-3377-4B9C-BEDA-050E616E7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Europejska konwencja o obywatelstwie z 1997 r.</a:t>
            </a:r>
          </a:p>
          <a:p>
            <a:pPr marL="114300" indent="0">
              <a:buNone/>
            </a:pPr>
            <a:r>
              <a:rPr lang="pl-PL" sz="1600" dirty="0"/>
              <a:t>Władze państwa nie mogą arbitralnie pozbawić osoby obywatelstwa z wyjątkiem: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dobrowolnego przyjęcia obywatelstwa innego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nabycia obywatelstwa za pomocą oszustwa, fałszywej informacji lub ukrycia jakiegokolwiek istotnego faktu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dobrowolnej służby w obcych siłach zbrojnych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postępowania poważnie szkodzącego żywotnym interesom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braku rzeczywistej więzi między państwem a obywatelem stale zamieszkującym za granicą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przysposobienia dziecka, jeżeli nabywa lub ma obywatelstwo obce jednego lub obojga przysposabiających</a:t>
            </a:r>
          </a:p>
          <a:p>
            <a:pPr marL="114300" indent="0" algn="just">
              <a:buNone/>
            </a:pPr>
            <a:r>
              <a:rPr lang="pl-PL" sz="1600" dirty="0"/>
              <a:t>Nie można pozbawić kogoś obywatelstwa, jeżeli prowadziłoby to do bezpaństwowości.</a:t>
            </a:r>
          </a:p>
        </p:txBody>
      </p:sp>
    </p:spTree>
    <p:extLst>
      <p:ext uri="{BB962C8B-B14F-4D97-AF65-F5344CB8AC3E}">
        <p14:creationId xmlns:p14="http://schemas.microsoft.com/office/powerpoint/2010/main" val="199242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159166-DCC6-448B-8EF7-FC3037358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3F013C-4A11-40B8-870C-FAD01AFA4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wielokrotne obywatelstwo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uznawane za sytuację niepożądaną w prawie międzynarodowym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pociąga za sobą wątpliwości co do zwierzchnictwa personalnego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próby rozwiązywania kolizji poprzez </a:t>
            </a:r>
            <a:r>
              <a:rPr lang="pl-PL" sz="1600" b="1" dirty="0"/>
              <a:t>tzw. umowy Bancrofta </a:t>
            </a:r>
          </a:p>
          <a:p>
            <a:pPr marL="114300" indent="0" algn="just">
              <a:buNone/>
            </a:pPr>
            <a:r>
              <a:rPr lang="pl-PL" sz="1600" dirty="0"/>
              <a:t>umowy międzynarodowe przewidujące, że obywatele państwa A, którym nadano obywatelstwo państwa B, przebywający w państwie B co najmniej 5 lat bez przerwy, powinni być traktowani jako obywatele państwa 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możliwość rozwiązywania problemów związanych z podwójnym obywatelstwem przy pomocy tzw. </a:t>
            </a:r>
            <a:r>
              <a:rPr lang="pl-PL" sz="1600" b="1" dirty="0"/>
              <a:t>prawa opcji</a:t>
            </a:r>
          </a:p>
          <a:p>
            <a:pPr marL="114300" indent="0">
              <a:buNone/>
            </a:pPr>
            <a:r>
              <a:rPr lang="pl-PL" sz="1600" dirty="0"/>
              <a:t>prawa wyboru jednego obywatelstwa i zrzeczenia się obywatelstwa innego lub innych państw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tzw. zasada efektywnego obywatelstwa </a:t>
            </a:r>
            <a:r>
              <a:rPr lang="pl-PL" sz="1600" dirty="0"/>
              <a:t>(rzeczywistej więzi z państwem)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Konwencja RE o eliminowaniu przypadków podwójnego obywatelstwa z dnia 6 maja 1963 r.</a:t>
            </a:r>
          </a:p>
          <a:p>
            <a:pPr marL="114300" indent="0">
              <a:buNone/>
            </a:pPr>
            <a:r>
              <a:rPr lang="pl-PL" sz="1600" dirty="0"/>
              <a:t>Nabycie obywatelstwa jednego państwa pociąga za sobą utratę dotychczasowego obywatelstwa.</a:t>
            </a:r>
          </a:p>
          <a:p>
            <a:pPr marL="114300" indent="0">
              <a:buNone/>
            </a:pPr>
            <a:r>
              <a:rPr lang="pl-PL" sz="1600" dirty="0"/>
              <a:t>Możliwość zrzeczenia się jednego z posiadanych obywatelstw i zachowania drugiego, przy czym kryterium rozstrzygającym o tym, którego obywatelstwa można się zrzec, jest miejsce zamieszkania.</a:t>
            </a:r>
          </a:p>
          <a:p>
            <a:pPr marL="114300" indent="0">
              <a:buNone/>
            </a:pPr>
            <a:r>
              <a:rPr lang="pl-PL" sz="1600" dirty="0"/>
              <a:t>RP nie podpisała Konwencji o eliminowaniu przypadków podwójnego obywatelstwa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6986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3565EB-6FE9-461C-8E15-4D7F3517E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0D7219-88C5-4E53-A74B-E4F1DA5E1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Wyrok MTS z dnia 6 kwietnia 1955 r. w sprawie </a:t>
            </a:r>
            <a:r>
              <a:rPr lang="pl-PL" sz="1600" i="1" dirty="0"/>
              <a:t>Liechtenstein v. Gwatemala (sprawa Friedricha </a:t>
            </a:r>
            <a:r>
              <a:rPr lang="pl-PL" sz="1600" i="1" dirty="0" err="1"/>
              <a:t>Nottebohma</a:t>
            </a:r>
            <a:r>
              <a:rPr lang="pl-PL" sz="1600" i="1" dirty="0"/>
              <a:t>)</a:t>
            </a:r>
          </a:p>
          <a:p>
            <a:pPr marL="114300" indent="0" algn="just">
              <a:buNone/>
            </a:pPr>
            <a:r>
              <a:rPr lang="pl-PL" sz="1600" dirty="0"/>
              <a:t>F. </a:t>
            </a:r>
            <a:r>
              <a:rPr lang="pl-PL" sz="1600" dirty="0" err="1"/>
              <a:t>Nottebohm</a:t>
            </a:r>
            <a:r>
              <a:rPr lang="pl-PL" sz="1600" dirty="0"/>
              <a:t> urodził się w Hamburgu. Osiedlił się w Gwatemali, gdzie prowadził interesy. W 1940 r. uzyskał obywatelstwo Liechtensteinu (po ok. 3 tygodniach pobytu). W 1940 r. wrócił do Gwatemali. W 1943 r. został aresztowany w Gwatemali i przewieziony do amerykańskiej bazy wojskowej. Jako obywatel niemiecki został internowany w Stanach Zjednoczonych. W 1946 r. władze Gwatemali odmówiły </a:t>
            </a:r>
            <a:r>
              <a:rPr lang="pl-PL" sz="1600" dirty="0" err="1"/>
              <a:t>Nottebohmowi</a:t>
            </a:r>
            <a:r>
              <a:rPr lang="pl-PL" sz="1600" dirty="0"/>
              <a:t> pozwolenia na wjazd i rozpoczęły działania zmierzające do pozbawienia go majątku. W 1951 r. Liechtenstein wniósł sprawę </a:t>
            </a:r>
            <a:r>
              <a:rPr lang="pl-PL" sz="1600" dirty="0" err="1"/>
              <a:t>Nottebohma</a:t>
            </a:r>
            <a:r>
              <a:rPr lang="pl-PL" sz="1600" dirty="0"/>
              <a:t> do MTS.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MTS uznał skargę Liechtensteinu za niedopuszczalną, wskazując, że </a:t>
            </a:r>
            <a:r>
              <a:rPr lang="pl-PL" sz="1600" dirty="0" err="1"/>
              <a:t>Nottebohmowi</a:t>
            </a:r>
            <a:r>
              <a:rPr lang="pl-PL" sz="1600" dirty="0"/>
              <a:t> nie przysługiwała ochrona dyplomatyczna Liechtensteinu, ze względu na brak rzeczywistej łączności </a:t>
            </a:r>
            <a:r>
              <a:rPr lang="pl-PL" sz="1600" dirty="0" err="1"/>
              <a:t>Nottebohma</a:t>
            </a:r>
            <a:r>
              <a:rPr lang="pl-PL" sz="1600" dirty="0"/>
              <a:t> z </a:t>
            </a:r>
            <a:r>
              <a:rPr lang="pl-PL" sz="1600" dirty="0" err="1"/>
              <a:t>Liechtesteinem</a:t>
            </a:r>
            <a:r>
              <a:rPr lang="pl-PL" sz="1600" dirty="0"/>
              <a:t>.</a:t>
            </a:r>
          </a:p>
          <a:p>
            <a:pPr marL="114300" indent="0" algn="just">
              <a:buNone/>
            </a:pPr>
            <a:r>
              <a:rPr lang="pl-PL" sz="1600" i="1" dirty="0"/>
              <a:t>Obywatelstwo jest węzłem prawnym, u podstaw którego leży społeczny fakt przywiązania, efektywna solidarność bytu, interesów, uczuć, połączona wzajemnością praw i obowiązków (…). Czynniki brane pod uwagę bywają różne (…). Domicyl jednostki zainteresowanej odgrywa tam ważną rolę, ale chodzi także o siedzibę jej interesów, jej więzy rodzinne, jej udział w życiu publicznym, przywiązanie do tego kraju, jakie okazuje i wpaja swoim dzieciom.</a:t>
            </a:r>
          </a:p>
        </p:txBody>
      </p:sp>
    </p:spTree>
    <p:extLst>
      <p:ext uri="{BB962C8B-B14F-4D97-AF65-F5344CB8AC3E}">
        <p14:creationId xmlns:p14="http://schemas.microsoft.com/office/powerpoint/2010/main" val="415096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73869A-CAD0-480B-910B-311FE8A8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42B649-05A9-436A-A3EE-DCF4262D0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Obywatelstwo UE</a:t>
            </a:r>
          </a:p>
          <a:p>
            <a:pPr marL="114300" indent="0">
              <a:buNone/>
            </a:pPr>
            <a:r>
              <a:rPr lang="pl-PL" sz="1600" dirty="0"/>
              <a:t>wynika z Traktatu o utworzeniu Unii Europejskiej z 1992 r. (Traktat z </a:t>
            </a:r>
            <a:r>
              <a:rPr lang="pl-PL" sz="1600" dirty="0" err="1"/>
              <a:t>Maastricht</a:t>
            </a:r>
            <a:r>
              <a:rPr lang="pl-PL" sz="1600" dirty="0"/>
              <a:t>)</a:t>
            </a:r>
          </a:p>
          <a:p>
            <a:pPr marL="114300" indent="0" algn="just">
              <a:buNone/>
            </a:pPr>
            <a:r>
              <a:rPr lang="pl-PL" sz="1600" b="1" dirty="0"/>
              <a:t>każda osoba posiadająca obywatelstwo państwa członkowskiego UE jest jednocześnie obywatelem UE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Uprawnienia obywateli UE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swobodnego przemieszczania się i przebywania na terytorium państw członkowskich UE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czynne i bierne prawo wyborcze do organów samorządowych państw członkowskich UE oraz do Parlamentu Europejskiego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korzystania z opieki dyplomatycznej i konsularnej władz każdego z państw członkowskich UE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składania petycji do Parlamentu Europejskiego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wnoszenia skargi do Rzecznika Praw Obywatelskich UE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dostępu do dokumentów Parlamentu Europejskiego, Rady UE, Komisji Europejskiej</a:t>
            </a:r>
          </a:p>
        </p:txBody>
      </p:sp>
    </p:spTree>
    <p:extLst>
      <p:ext uri="{BB962C8B-B14F-4D97-AF65-F5344CB8AC3E}">
        <p14:creationId xmlns:p14="http://schemas.microsoft.com/office/powerpoint/2010/main" val="260890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78EC46-85DC-44E4-AAA6-0E2192ECB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015F50-B74B-4CB0-820F-CA9AF3FAE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0922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bezpaństwowcy (apatrydzi)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osoby nieposiadające obywatelstwa żadnego państwa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bezpaństwowcy podlegają prawu państwa pobytu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nie korzystają z opieki konsularnej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mogą być wydaleni, nie mają praw politycznych i innych przysługujących tylko obywatelom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art. 7 Konwencji w sprawie pewnych zagadnień dotyczących kolizji ustaw o obywatelstwie oraz protokół dotyczący przypadku bezpaństwowości, podpisane w Hadze dnia 12 kwietnia 1930 r. (ratyfikowana przez RP w 1984 r.)</a:t>
            </a:r>
          </a:p>
          <a:p>
            <a:pPr marL="114300" indent="0" algn="just">
              <a:buNone/>
            </a:pPr>
            <a:r>
              <a:rPr lang="pl-PL" sz="1600" dirty="0"/>
              <a:t>Pozwolenie na utratę obywatelstwa jest skuteczne tylko wtedy, gdy osoba, która je uzyskała, posiada już inne obywatelstwo, a jeżeli nie ma innego obywatelstwa – dopiero od chwili, gdy uzyskała nowe obywatelstwo</a:t>
            </a:r>
          </a:p>
        </p:txBody>
      </p:sp>
    </p:spTree>
    <p:extLst>
      <p:ext uri="{BB962C8B-B14F-4D97-AF65-F5344CB8AC3E}">
        <p14:creationId xmlns:p14="http://schemas.microsoft.com/office/powerpoint/2010/main" val="283535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6C5F9E-B98F-4055-BF35-96919563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6763D2-59F6-445D-A198-316A967D2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status cudzoziemców regulowany jest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normami prawa wewnętrznego</a:t>
            </a:r>
          </a:p>
          <a:p>
            <a:pPr marL="114300" indent="0">
              <a:buNone/>
            </a:pPr>
            <a:r>
              <a:rPr lang="pl-PL" sz="1600" dirty="0"/>
              <a:t>w RP status ten regulują: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ustawa z dnia 12 grudnia 2013 r. o cudzoziemcach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ustawa z dnia 13 czerwca 2003 r. o udzielaniu cudzoziemcom ochrony na terytorium Rzeczypospolitej Polskiej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ustawa z dnia 14 lipca 2006 r. o wjeździe na terytorium Rzeczypospolitej Polskiej, pobycie oraz wyjeździe z tego terytorium obywateli państw członkowskich Unii Europejskiej i członków ich rodzin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ustawa z dnia 12 marca 2022 r. o pomocy obywatelom Ukrainy w związku z konfliktem zbrojnym na terytorium tego państwa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normami prawa międzynarodowego, w szczególności umowami wielostronnymi dotyczącymi ochrony praw człowieka i obywatela oraz umowami dwustronnymi odnoszącymi się do wzajemnego traktowania cudzoziemców</a:t>
            </a:r>
          </a:p>
        </p:txBody>
      </p:sp>
    </p:spTree>
    <p:extLst>
      <p:ext uri="{BB962C8B-B14F-4D97-AF65-F5344CB8AC3E}">
        <p14:creationId xmlns:p14="http://schemas.microsoft.com/office/powerpoint/2010/main" val="65111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7F5353-034C-412D-ADD7-889F7CBB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3B1F25-C369-434D-8BFC-DC5E580CA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ruch osobowy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przemieszczanie się osób połączone z przekraczaniem granicy lub granic państwowych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odbywa się poprzez dobrowolne przemieszczanie się jednostek przez granice państwowe w normalnych pokojowych warunkach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może ustalać zasady dotyczące przekraczania jego granicy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Międzynarodowy ruch osobowy obejmuje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emigrację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czasowe migracje pracownicze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mały ruch graniczny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turystykę</a:t>
            </a:r>
          </a:p>
        </p:txBody>
      </p:sp>
    </p:spTree>
    <p:extLst>
      <p:ext uri="{BB962C8B-B14F-4D97-AF65-F5344CB8AC3E}">
        <p14:creationId xmlns:p14="http://schemas.microsoft.com/office/powerpoint/2010/main" val="397776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98E67B-FC12-4DFD-8270-93499641F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BBFE08-F8CC-4CB6-B24E-B95C61316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Paszport</a:t>
            </a:r>
          </a:p>
          <a:p>
            <a:pPr marL="114300" indent="0" algn="just">
              <a:buNone/>
            </a:pPr>
            <a:r>
              <a:rPr lang="pl-PL" sz="1600" dirty="0"/>
              <a:t>dokument stwierdzający tożsamość danej osoby, upoważniający do przekraczania granicy państwowej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rodzaje paszportów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zwykły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dyplomatyczny – wydawany osobom udającym się za granicę w celu wykonania zadania dyplomatycznego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służbowy Ministerstwa Spraw Zagranicznych – dla osób wyjeżdżających w celach służbowych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tymczasowe – wydawane w celu umożliwienia powrotu do kraju obywatelowi RP przebywającemu za granicą i nieposiadającemu paszportu wydanego w kraju</a:t>
            </a:r>
          </a:p>
        </p:txBody>
      </p:sp>
    </p:spTree>
    <p:extLst>
      <p:ext uri="{BB962C8B-B14F-4D97-AF65-F5344CB8AC3E}">
        <p14:creationId xmlns:p14="http://schemas.microsoft.com/office/powerpoint/2010/main" val="318896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1509</Words>
  <Application>Microsoft Office PowerPoint</Application>
  <PresentationFormat>Panoramiczny</PresentationFormat>
  <Paragraphs>166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Ludność państwa</vt:lpstr>
      <vt:lpstr>Ludność państwa</vt:lpstr>
      <vt:lpstr>Ludność państwa</vt:lpstr>
      <vt:lpstr>Ludność państwa</vt:lpstr>
      <vt:lpstr>Ludność państwa</vt:lpstr>
      <vt:lpstr>cudzoziemcy</vt:lpstr>
      <vt:lpstr>cudzoziemcy</vt:lpstr>
      <vt:lpstr>cudzoziemcy</vt:lpstr>
      <vt:lpstr>cudzoziemcy</vt:lpstr>
      <vt:lpstr>Paszport tymczasowy na lotnisku chopina</vt:lpstr>
      <vt:lpstr>Paszport tymczasowy na lotnisku chopina</vt:lpstr>
      <vt:lpstr>cudzoziemcy</vt:lpstr>
      <vt:lpstr>cudzoziemcy</vt:lpstr>
      <vt:lpstr>cudzoziemcy</vt:lpstr>
      <vt:lpstr>cudzoziemcy</vt:lpstr>
      <vt:lpstr>cudzoziemcy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międzynarodowe publiczne</dc:title>
  <dc:creator>Anna Surówka</dc:creator>
  <cp:lastModifiedBy>Anna Surówka</cp:lastModifiedBy>
  <cp:revision>1</cp:revision>
  <dcterms:created xsi:type="dcterms:W3CDTF">2024-04-18T18:03:26Z</dcterms:created>
  <dcterms:modified xsi:type="dcterms:W3CDTF">2024-04-18T18:04:29Z</dcterms:modified>
</cp:coreProperties>
</file>