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6" r:id="rId50"/>
    <p:sldId id="305" r:id="rId51"/>
    <p:sldId id="307" r:id="rId52"/>
    <p:sldId id="308" r:id="rId53"/>
    <p:sldId id="309" r:id="rId54"/>
    <p:sldId id="310" r:id="rId55"/>
    <p:sldId id="311" r:id="rId56"/>
    <p:sldId id="312" r:id="rId57"/>
    <p:sldId id="313" r:id="rId58"/>
    <p:sldId id="314" r:id="rId59"/>
    <p:sldId id="315" r:id="rId60"/>
    <p:sldId id="323" r:id="rId61"/>
    <p:sldId id="316" r:id="rId62"/>
    <p:sldId id="324" r:id="rId63"/>
    <p:sldId id="317" r:id="rId64"/>
    <p:sldId id="325" r:id="rId65"/>
    <p:sldId id="318" r:id="rId66"/>
    <p:sldId id="326" r:id="rId67"/>
    <p:sldId id="319" r:id="rId68"/>
    <p:sldId id="327" r:id="rId69"/>
    <p:sldId id="320" r:id="rId70"/>
    <p:sldId id="328" r:id="rId71"/>
    <p:sldId id="321" r:id="rId72"/>
    <p:sldId id="329" r:id="rId73"/>
    <p:sldId id="322" r:id="rId74"/>
    <p:sldId id="330" r:id="rId75"/>
    <p:sldId id="332" r:id="rId76"/>
    <p:sldId id="333" r:id="rId77"/>
    <p:sldId id="334" r:id="rId78"/>
    <p:sldId id="331"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75" autoAdjust="0"/>
    <p:restoredTop sz="94660"/>
  </p:normalViewPr>
  <p:slideViewPr>
    <p:cSldViewPr snapToGrid="0">
      <p:cViewPr varScale="1">
        <p:scale>
          <a:sx n="86" d="100"/>
          <a:sy n="86" d="100"/>
        </p:scale>
        <p:origin x="63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2FA569-FCEB-4CFF-B91F-E319FD30D109}" type="datetimeFigureOut">
              <a:rPr lang="en-US" smtClean="0"/>
              <a:t>12/5/2021</a:t>
            </a:fld>
            <a:endParaRPr lang="en-US"/>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93B55D-2C96-4343-AD67-5940261F08A1}" type="slidenum">
              <a:rPr lang="en-US" smtClean="0"/>
              <a:t>‹#›</a:t>
            </a:fld>
            <a:endParaRPr lang="en-US"/>
          </a:p>
        </p:txBody>
      </p:sp>
    </p:spTree>
    <p:extLst>
      <p:ext uri="{BB962C8B-B14F-4D97-AF65-F5344CB8AC3E}">
        <p14:creationId xmlns:p14="http://schemas.microsoft.com/office/powerpoint/2010/main" val="4061426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US"/>
          </a:p>
        </p:txBody>
      </p:sp>
      <p:sp>
        <p:nvSpPr>
          <p:cNvPr id="4" name="Symbol zastępczy numeru slajdu 3"/>
          <p:cNvSpPr>
            <a:spLocks noGrp="1"/>
          </p:cNvSpPr>
          <p:nvPr>
            <p:ph type="sldNum" sz="quarter" idx="10"/>
          </p:nvPr>
        </p:nvSpPr>
        <p:spPr/>
        <p:txBody>
          <a:bodyPr/>
          <a:lstStyle/>
          <a:p>
            <a:fld id="{0793B55D-2C96-4343-AD67-5940261F08A1}" type="slidenum">
              <a:rPr lang="en-US" smtClean="0"/>
              <a:t>1</a:t>
            </a:fld>
            <a:endParaRPr lang="en-US"/>
          </a:p>
        </p:txBody>
      </p:sp>
    </p:spTree>
    <p:extLst>
      <p:ext uri="{BB962C8B-B14F-4D97-AF65-F5344CB8AC3E}">
        <p14:creationId xmlns:p14="http://schemas.microsoft.com/office/powerpoint/2010/main" val="878108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endParaRPr lang="en-US"/>
          </a:p>
        </p:txBody>
      </p:sp>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endParaRPr lang="en-US"/>
          </a:p>
        </p:txBody>
      </p:sp>
      <p:sp>
        <p:nvSpPr>
          <p:cNvPr id="4" name="Symbol zastępczy daty 3"/>
          <p:cNvSpPr>
            <a:spLocks noGrp="1"/>
          </p:cNvSpPr>
          <p:nvPr>
            <p:ph type="dt" sz="half" idx="10"/>
          </p:nvPr>
        </p:nvSpPr>
        <p:spPr/>
        <p:txBody>
          <a:bodyPr/>
          <a:lstStyle/>
          <a:p>
            <a:fld id="{44B9FC4C-F7BF-4E98-8C19-1958C332BB73}"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1939686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endParaRPr lang="en-US"/>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daty 3"/>
          <p:cNvSpPr>
            <a:spLocks noGrp="1"/>
          </p:cNvSpPr>
          <p:nvPr>
            <p:ph type="dt" sz="half" idx="10"/>
          </p:nvPr>
        </p:nvSpPr>
        <p:spPr/>
        <p:txBody>
          <a:bodyPr/>
          <a:lstStyle/>
          <a:p>
            <a:fld id="{2D06AB9E-EA9C-4615-9599-BE57EC147057}"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655177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endParaRPr lang="en-US"/>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daty 3"/>
          <p:cNvSpPr>
            <a:spLocks noGrp="1"/>
          </p:cNvSpPr>
          <p:nvPr>
            <p:ph type="dt" sz="half" idx="10"/>
          </p:nvPr>
        </p:nvSpPr>
        <p:spPr/>
        <p:txBody>
          <a:bodyPr/>
          <a:lstStyle/>
          <a:p>
            <a:fld id="{D3C54580-63A9-4505-B892-22265491FB50}"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514822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endParaRPr lang="en-US"/>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daty 3"/>
          <p:cNvSpPr>
            <a:spLocks noGrp="1"/>
          </p:cNvSpPr>
          <p:nvPr>
            <p:ph type="dt" sz="half" idx="10"/>
          </p:nvPr>
        </p:nvSpPr>
        <p:spPr/>
        <p:txBody>
          <a:bodyPr/>
          <a:lstStyle/>
          <a:p>
            <a:fld id="{C024A7C8-4120-48D5-944A-0C7D2983B46A}"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606929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endParaRPr lang="en-US"/>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7BAD2B4D-8948-42F2-965C-27D19EEC6B3E}"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3053398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endParaRPr lang="en-US"/>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5" name="Symbol zastępczy daty 4"/>
          <p:cNvSpPr>
            <a:spLocks noGrp="1"/>
          </p:cNvSpPr>
          <p:nvPr>
            <p:ph type="dt" sz="half" idx="10"/>
          </p:nvPr>
        </p:nvSpPr>
        <p:spPr/>
        <p:txBody>
          <a:bodyPr/>
          <a:lstStyle/>
          <a:p>
            <a:fld id="{F2692CE2-AC87-45FA-B268-477FF980E252}" type="datetime1">
              <a:rPr lang="en-US" smtClean="0"/>
              <a:t>12/5/2021</a:t>
            </a:fld>
            <a:endParaRPr lang="en-US"/>
          </a:p>
        </p:txBody>
      </p:sp>
      <p:sp>
        <p:nvSpPr>
          <p:cNvPr id="6" name="Symbol zastępczy stopki 5"/>
          <p:cNvSpPr>
            <a:spLocks noGrp="1"/>
          </p:cNvSpPr>
          <p:nvPr>
            <p:ph type="ftr" sz="quarter" idx="11"/>
          </p:nvPr>
        </p:nvSpPr>
        <p:spPr/>
        <p:txBody>
          <a:bodyPr/>
          <a:lstStyle/>
          <a:p>
            <a:endParaRPr lang="en-US"/>
          </a:p>
        </p:txBody>
      </p:sp>
      <p:sp>
        <p:nvSpPr>
          <p:cNvPr id="7" name="Symbol zastępczy numeru slajdu 6"/>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3202191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endParaRPr lang="en-US"/>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7" name="Symbol zastępczy daty 6"/>
          <p:cNvSpPr>
            <a:spLocks noGrp="1"/>
          </p:cNvSpPr>
          <p:nvPr>
            <p:ph type="dt" sz="half" idx="10"/>
          </p:nvPr>
        </p:nvSpPr>
        <p:spPr/>
        <p:txBody>
          <a:bodyPr/>
          <a:lstStyle/>
          <a:p>
            <a:fld id="{31E0AF30-0695-488A-9703-5F70CFD8E563}" type="datetime1">
              <a:rPr lang="en-US" smtClean="0"/>
              <a:t>12/5/2021</a:t>
            </a:fld>
            <a:endParaRPr lang="en-US"/>
          </a:p>
        </p:txBody>
      </p:sp>
      <p:sp>
        <p:nvSpPr>
          <p:cNvPr id="8" name="Symbol zastępczy stopki 7"/>
          <p:cNvSpPr>
            <a:spLocks noGrp="1"/>
          </p:cNvSpPr>
          <p:nvPr>
            <p:ph type="ftr" sz="quarter" idx="11"/>
          </p:nvPr>
        </p:nvSpPr>
        <p:spPr/>
        <p:txBody>
          <a:bodyPr/>
          <a:lstStyle/>
          <a:p>
            <a:endParaRPr lang="en-US"/>
          </a:p>
        </p:txBody>
      </p:sp>
      <p:sp>
        <p:nvSpPr>
          <p:cNvPr id="9" name="Symbol zastępczy numeru slajdu 8"/>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39171956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endParaRPr lang="en-US"/>
          </a:p>
        </p:txBody>
      </p:sp>
      <p:sp>
        <p:nvSpPr>
          <p:cNvPr id="3" name="Symbol zastępczy daty 2"/>
          <p:cNvSpPr>
            <a:spLocks noGrp="1"/>
          </p:cNvSpPr>
          <p:nvPr>
            <p:ph type="dt" sz="half" idx="10"/>
          </p:nvPr>
        </p:nvSpPr>
        <p:spPr/>
        <p:txBody>
          <a:bodyPr/>
          <a:lstStyle/>
          <a:p>
            <a:fld id="{63BD4116-7F44-4345-A2C1-EEBEB8B3AAC9}" type="datetime1">
              <a:rPr lang="en-US" smtClean="0"/>
              <a:t>12/5/2021</a:t>
            </a:fld>
            <a:endParaRPr lang="en-US"/>
          </a:p>
        </p:txBody>
      </p:sp>
      <p:sp>
        <p:nvSpPr>
          <p:cNvPr id="4" name="Symbol zastępczy stopki 3"/>
          <p:cNvSpPr>
            <a:spLocks noGrp="1"/>
          </p:cNvSpPr>
          <p:nvPr>
            <p:ph type="ftr" sz="quarter" idx="11"/>
          </p:nvPr>
        </p:nvSpPr>
        <p:spPr/>
        <p:txBody>
          <a:bodyPr/>
          <a:lstStyle/>
          <a:p>
            <a:endParaRPr lang="en-US"/>
          </a:p>
        </p:txBody>
      </p:sp>
      <p:sp>
        <p:nvSpPr>
          <p:cNvPr id="5" name="Symbol zastępczy numeru slajdu 4"/>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4245831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DF42733B-B136-4A7F-B383-7489656FDBF0}" type="datetime1">
              <a:rPr lang="en-US" smtClean="0"/>
              <a:t>12/5/2021</a:t>
            </a:fld>
            <a:endParaRPr lang="en-US"/>
          </a:p>
        </p:txBody>
      </p:sp>
      <p:sp>
        <p:nvSpPr>
          <p:cNvPr id="3" name="Symbol zastępczy stopki 2"/>
          <p:cNvSpPr>
            <a:spLocks noGrp="1"/>
          </p:cNvSpPr>
          <p:nvPr>
            <p:ph type="ftr" sz="quarter" idx="11"/>
          </p:nvPr>
        </p:nvSpPr>
        <p:spPr/>
        <p:txBody>
          <a:bodyPr/>
          <a:lstStyle/>
          <a:p>
            <a:endParaRPr lang="en-US"/>
          </a:p>
        </p:txBody>
      </p:sp>
      <p:sp>
        <p:nvSpPr>
          <p:cNvPr id="4" name="Symbol zastępczy numeru slajdu 3"/>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3685608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92F17E-86A8-4A9B-B5B1-E492CE04A3F5}" type="datetime1">
              <a:rPr lang="en-US" smtClean="0"/>
              <a:t>12/5/2021</a:t>
            </a:fld>
            <a:endParaRPr lang="en-US"/>
          </a:p>
        </p:txBody>
      </p:sp>
      <p:sp>
        <p:nvSpPr>
          <p:cNvPr id="6" name="Symbol zastępczy stopki 5"/>
          <p:cNvSpPr>
            <a:spLocks noGrp="1"/>
          </p:cNvSpPr>
          <p:nvPr>
            <p:ph type="ftr" sz="quarter" idx="11"/>
          </p:nvPr>
        </p:nvSpPr>
        <p:spPr/>
        <p:txBody>
          <a:bodyPr/>
          <a:lstStyle/>
          <a:p>
            <a:endParaRPr lang="en-US"/>
          </a:p>
        </p:txBody>
      </p:sp>
      <p:sp>
        <p:nvSpPr>
          <p:cNvPr id="7" name="Symbol zastępczy numeru slajdu 6"/>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10982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9A49B898-40CE-4DB3-94DC-1595D0344E7C}" type="datetime1">
              <a:rPr lang="en-US" smtClean="0"/>
              <a:t>12/5/2021</a:t>
            </a:fld>
            <a:endParaRPr lang="en-US"/>
          </a:p>
        </p:txBody>
      </p:sp>
      <p:sp>
        <p:nvSpPr>
          <p:cNvPr id="6" name="Symbol zastępczy stopki 5"/>
          <p:cNvSpPr>
            <a:spLocks noGrp="1"/>
          </p:cNvSpPr>
          <p:nvPr>
            <p:ph type="ftr" sz="quarter" idx="11"/>
          </p:nvPr>
        </p:nvSpPr>
        <p:spPr/>
        <p:txBody>
          <a:bodyPr/>
          <a:lstStyle/>
          <a:p>
            <a:endParaRPr lang="en-US"/>
          </a:p>
        </p:txBody>
      </p:sp>
      <p:sp>
        <p:nvSpPr>
          <p:cNvPr id="7" name="Symbol zastępczy numeru slajdu 6"/>
          <p:cNvSpPr>
            <a:spLocks noGrp="1"/>
          </p:cNvSpPr>
          <p:nvPr>
            <p:ph type="sldNum" sz="quarter" idx="12"/>
          </p:nvPr>
        </p:nvSpPr>
        <p:spPr/>
        <p:txBody>
          <a:bodyPr/>
          <a:lstStyle/>
          <a:p>
            <a:fld id="{E4563B8F-EC9C-4CCB-9DF8-F795186A1762}" type="slidenum">
              <a:rPr lang="en-US" smtClean="0"/>
              <a:t>‹#›</a:t>
            </a:fld>
            <a:endParaRPr lang="en-US"/>
          </a:p>
        </p:txBody>
      </p:sp>
    </p:spTree>
    <p:extLst>
      <p:ext uri="{BB962C8B-B14F-4D97-AF65-F5344CB8AC3E}">
        <p14:creationId xmlns:p14="http://schemas.microsoft.com/office/powerpoint/2010/main" val="1336757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endParaRPr lang="en-US"/>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36453F-5FFB-4A1F-B707-7E82D18CFE4F}" type="datetime1">
              <a:rPr lang="en-US" smtClean="0"/>
              <a:t>12/5/2021</a:t>
            </a:fld>
            <a:endParaRPr lang="en-US"/>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563B8F-EC9C-4CCB-9DF8-F795186A1762}" type="slidenum">
              <a:rPr lang="en-US" smtClean="0"/>
              <a:t>‹#›</a:t>
            </a:fld>
            <a:endParaRPr lang="en-US"/>
          </a:p>
        </p:txBody>
      </p:sp>
    </p:spTree>
    <p:extLst>
      <p:ext uri="{BB962C8B-B14F-4D97-AF65-F5344CB8AC3E}">
        <p14:creationId xmlns:p14="http://schemas.microsoft.com/office/powerpoint/2010/main" val="2703602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dirty="0" err="1"/>
              <a:t>Corporate</a:t>
            </a:r>
            <a:r>
              <a:rPr lang="pl-PL" dirty="0"/>
              <a:t> Finance</a:t>
            </a:r>
            <a:endParaRPr lang="en-US" dirty="0"/>
          </a:p>
        </p:txBody>
      </p:sp>
      <p:sp>
        <p:nvSpPr>
          <p:cNvPr id="3" name="Podtytuł 2"/>
          <p:cNvSpPr>
            <a:spLocks noGrp="1"/>
          </p:cNvSpPr>
          <p:nvPr>
            <p:ph type="subTitle" idx="1"/>
          </p:nvPr>
        </p:nvSpPr>
        <p:spPr/>
        <p:txBody>
          <a:bodyPr/>
          <a:lstStyle/>
          <a:p>
            <a:r>
              <a:rPr lang="pl-PL" dirty="0"/>
              <a:t>CFA 5</a:t>
            </a:r>
          </a:p>
          <a:p>
            <a:r>
              <a:rPr lang="pl-PL" dirty="0"/>
              <a:t>WORKING CAPITAL MANAGEMENT</a:t>
            </a:r>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1</a:t>
            </a:fld>
            <a:endParaRPr lang="en-US"/>
          </a:p>
        </p:txBody>
      </p:sp>
    </p:spTree>
    <p:extLst>
      <p:ext uri="{BB962C8B-B14F-4D97-AF65-F5344CB8AC3E}">
        <p14:creationId xmlns:p14="http://schemas.microsoft.com/office/powerpoint/2010/main" val="1236146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Liquidity ratios</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218052213"/>
              </p:ext>
            </p:extLst>
          </p:nvPr>
        </p:nvGraphicFramePr>
        <p:xfrm>
          <a:off x="1545462" y="1834864"/>
          <a:ext cx="8970138" cy="4623371"/>
        </p:xfrm>
        <a:graphic>
          <a:graphicData uri="http://schemas.openxmlformats.org/drawingml/2006/table">
            <a:tbl>
              <a:tblPr firstRow="1" firstCol="1" bandRow="1">
                <a:tableStyleId>{5C22544A-7EE6-4342-B048-85BDC9FD1C3A}</a:tableStyleId>
              </a:tblPr>
              <a:tblGrid>
                <a:gridCol w="3753064">
                  <a:extLst>
                    <a:ext uri="{9D8B030D-6E8A-4147-A177-3AD203B41FA5}">
                      <a16:colId xmlns:a16="http://schemas.microsoft.com/office/drawing/2014/main" val="20000"/>
                    </a:ext>
                  </a:extLst>
                </a:gridCol>
                <a:gridCol w="5217074">
                  <a:extLst>
                    <a:ext uri="{9D8B030D-6E8A-4147-A177-3AD203B41FA5}">
                      <a16:colId xmlns:a16="http://schemas.microsoft.com/office/drawing/2014/main" val="20001"/>
                    </a:ext>
                  </a:extLst>
                </a:gridCol>
              </a:tblGrid>
              <a:tr h="245949">
                <a:tc gridSpan="2">
                  <a:txBody>
                    <a:bodyPr/>
                    <a:lstStyle/>
                    <a:p>
                      <a:pPr marL="0" marR="0">
                        <a:lnSpc>
                          <a:spcPct val="107000"/>
                        </a:lnSpc>
                        <a:spcBef>
                          <a:spcPts val="0"/>
                        </a:spcBef>
                        <a:spcAft>
                          <a:spcPts val="0"/>
                        </a:spcAft>
                      </a:pPr>
                      <a:r>
                        <a:rPr lang="en-US" sz="1800" dirty="0">
                          <a:effectLst/>
                        </a:rPr>
                        <a:t>Liquidity ratios</a:t>
                      </a:r>
                      <a:r>
                        <a:rPr lang="pl-PL" sz="1800" dirty="0">
                          <a:effectLst/>
                        </a:rPr>
                        <a:t> (</a:t>
                      </a:r>
                      <a:r>
                        <a:rPr lang="pl-PL" sz="1800" dirty="0" err="1">
                          <a:effectLst/>
                        </a:rPr>
                        <a:t>current</a:t>
                      </a:r>
                      <a:r>
                        <a:rPr lang="pl-PL" sz="1800" dirty="0">
                          <a:effectLst/>
                        </a:rPr>
                        <a:t> </a:t>
                      </a:r>
                      <a:r>
                        <a:rPr lang="pl-PL" sz="1800" dirty="0" err="1">
                          <a:effectLst/>
                        </a:rPr>
                        <a:t>liabilites</a:t>
                      </a:r>
                      <a:r>
                        <a:rPr lang="pl-PL" sz="1800" dirty="0">
                          <a:effectLst/>
                        </a:rPr>
                        <a:t>  - </a:t>
                      </a:r>
                      <a:r>
                        <a:rPr lang="pl-PL" sz="1800" dirty="0" err="1">
                          <a:effectLst/>
                        </a:rPr>
                        <a:t>all</a:t>
                      </a:r>
                      <a:r>
                        <a:rPr lang="pl-PL" sz="1800" dirty="0">
                          <a:effectLst/>
                        </a:rPr>
                        <a:t> </a:t>
                      </a:r>
                      <a:r>
                        <a:rPr lang="pl-PL" sz="1800" dirty="0" err="1">
                          <a:effectLst/>
                        </a:rPr>
                        <a:t>short</a:t>
                      </a:r>
                      <a:r>
                        <a:rPr lang="pl-PL" sz="1800" dirty="0">
                          <a:effectLst/>
                        </a:rPr>
                        <a:t>-term </a:t>
                      </a:r>
                      <a:r>
                        <a:rPr lang="pl-PL" sz="1800" dirty="0" err="1">
                          <a:effectLst/>
                        </a:rPr>
                        <a:t>liabilibies</a:t>
                      </a:r>
                      <a:r>
                        <a:rPr lang="pl-PL" sz="1800" dirty="0">
                          <a:effectLst/>
                        </a:rPr>
                        <a:t> </a:t>
                      </a:r>
                      <a:r>
                        <a:rPr lang="pl-PL" sz="1800" dirty="0" err="1">
                          <a:effectLst/>
                        </a:rPr>
                        <a:t>including</a:t>
                      </a:r>
                      <a:r>
                        <a:rPr lang="pl-PL" sz="1800" dirty="0">
                          <a:effectLst/>
                        </a:rPr>
                        <a:t> </a:t>
                      </a:r>
                      <a:r>
                        <a:rPr lang="pl-PL" sz="1800" dirty="0" err="1">
                          <a:effectLst/>
                        </a:rPr>
                        <a:t>short</a:t>
                      </a:r>
                      <a:r>
                        <a:rPr lang="pl-PL" sz="1800" dirty="0">
                          <a:effectLst/>
                        </a:rPr>
                        <a:t>-term bank </a:t>
                      </a:r>
                      <a:r>
                        <a:rPr lang="pl-PL" sz="1800" dirty="0" err="1">
                          <a:effectLst/>
                        </a:rPr>
                        <a:t>loans</a:t>
                      </a:r>
                      <a:r>
                        <a:rPr lang="pl-PL" sz="1800" dirty="0">
                          <a:effectLst/>
                        </a:rPr>
                        <a: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hMerge="1">
                  <a:txBody>
                    <a:bodyPr/>
                    <a:lstStyle/>
                    <a:p>
                      <a:endParaRPr lang="en-US"/>
                    </a:p>
                  </a:txBody>
                  <a:tcPr/>
                </a:tc>
                <a:extLst>
                  <a:ext uri="{0D108BD9-81ED-4DB2-BD59-A6C34878D82A}">
                    <a16:rowId xmlns:a16="http://schemas.microsoft.com/office/drawing/2014/main" val="10000"/>
                  </a:ext>
                </a:extLst>
              </a:tr>
              <a:tr h="245949">
                <a:tc>
                  <a:txBody>
                    <a:bodyPr/>
                    <a:lstStyle/>
                    <a:p>
                      <a:pPr marL="0" marR="0">
                        <a:lnSpc>
                          <a:spcPct val="107000"/>
                        </a:lnSpc>
                        <a:spcBef>
                          <a:spcPts val="0"/>
                        </a:spcBef>
                        <a:spcAft>
                          <a:spcPts val="0"/>
                        </a:spcAft>
                      </a:pPr>
                      <a:r>
                        <a:rPr lang="en-US" sz="1800">
                          <a:effectLst/>
                        </a:rPr>
                        <a:t>Ratio</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Formula</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245949">
                <a:tc>
                  <a:txBody>
                    <a:bodyPr/>
                    <a:lstStyle/>
                    <a:p>
                      <a:pPr marL="0" marR="0">
                        <a:lnSpc>
                          <a:spcPct val="107000"/>
                        </a:lnSpc>
                        <a:spcBef>
                          <a:spcPts val="0"/>
                        </a:spcBef>
                        <a:spcAft>
                          <a:spcPts val="0"/>
                        </a:spcAft>
                      </a:pPr>
                      <a:r>
                        <a:rPr lang="en-US" sz="1800">
                          <a:effectLst/>
                        </a:rPr>
                        <a:t>Current ratio</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Current assets / Current liabilities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648311">
                <a:tc>
                  <a:txBody>
                    <a:bodyPr/>
                    <a:lstStyle/>
                    <a:p>
                      <a:pPr marL="0" marR="0">
                        <a:lnSpc>
                          <a:spcPct val="107000"/>
                        </a:lnSpc>
                        <a:spcBef>
                          <a:spcPts val="0"/>
                        </a:spcBef>
                        <a:spcAft>
                          <a:spcPts val="0"/>
                        </a:spcAft>
                      </a:pPr>
                      <a:r>
                        <a:rPr lang="en-US" sz="1800" dirty="0">
                          <a:effectLst/>
                        </a:rPr>
                        <a:t>Quick ratio</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(Cash + Marketable securities + Receivables) / Current liabilities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r h="495954">
                <a:tc>
                  <a:txBody>
                    <a:bodyPr/>
                    <a:lstStyle/>
                    <a:p>
                      <a:pPr marL="0" marR="0" algn="l" defTabSz="914400" rtl="0" eaLnBrk="1" latinLnBrk="0" hangingPunct="1">
                        <a:lnSpc>
                          <a:spcPct val="107000"/>
                        </a:lnSpc>
                        <a:spcBef>
                          <a:spcPts val="0"/>
                        </a:spcBef>
                        <a:spcAft>
                          <a:spcPts val="0"/>
                        </a:spcAft>
                      </a:pPr>
                      <a:r>
                        <a:rPr lang="pl-PL" sz="1800" kern="1200" dirty="0">
                          <a:solidFill>
                            <a:schemeClr val="bg1"/>
                          </a:solidFill>
                          <a:effectLst/>
                          <a:latin typeface="+mn-lt"/>
                          <a:ea typeface="+mn-ea"/>
                          <a:cs typeface="+mn-cs"/>
                        </a:rPr>
                        <a:t>Cash ratio</a:t>
                      </a:r>
                      <a:endParaRPr lang="en-US" sz="1800" kern="1200" dirty="0">
                        <a:solidFill>
                          <a:schemeClr val="bg1"/>
                        </a:solidFill>
                        <a:effectLst/>
                        <a:latin typeface="+mn-lt"/>
                        <a:ea typeface="+mn-ea"/>
                        <a:cs typeface="+mn-cs"/>
                      </a:endParaRPr>
                    </a:p>
                  </a:txBody>
                  <a:tcPr marL="6350" marR="6350" marT="0" marB="0"/>
                </a:tc>
                <a:tc>
                  <a:txBody>
                    <a:bodyPr/>
                    <a:lstStyle/>
                    <a:p>
                      <a:pPr marL="0" marR="0">
                        <a:lnSpc>
                          <a:spcPct val="107000"/>
                        </a:lnSpc>
                        <a:spcBef>
                          <a:spcPts val="0"/>
                        </a:spcBef>
                        <a:spcAft>
                          <a:spcPts val="0"/>
                        </a:spcAft>
                      </a:pPr>
                      <a:r>
                        <a:rPr lang="pl-PL" sz="1800" kern="1200" dirty="0">
                          <a:solidFill>
                            <a:schemeClr val="dk1"/>
                          </a:solidFill>
                          <a:effectLst/>
                          <a:latin typeface="+mn-lt"/>
                          <a:ea typeface="+mn-ea"/>
                          <a:cs typeface="+mn-cs"/>
                        </a:rPr>
                        <a:t>(Cash and </a:t>
                      </a:r>
                      <a:r>
                        <a:rPr lang="pl-PL" sz="1800" kern="1200" dirty="0" err="1">
                          <a:solidFill>
                            <a:schemeClr val="dk1"/>
                          </a:solidFill>
                          <a:effectLst/>
                          <a:latin typeface="+mn-lt"/>
                          <a:ea typeface="+mn-ea"/>
                          <a:cs typeface="+mn-cs"/>
                        </a:rPr>
                        <a:t>marketable</a:t>
                      </a:r>
                      <a:r>
                        <a:rPr lang="pl-PL" sz="1800" kern="1200" dirty="0">
                          <a:solidFill>
                            <a:schemeClr val="dk1"/>
                          </a:solidFill>
                          <a:effectLst/>
                          <a:latin typeface="+mn-lt"/>
                          <a:ea typeface="+mn-ea"/>
                          <a:cs typeface="+mn-cs"/>
                        </a:rPr>
                        <a:t> </a:t>
                      </a:r>
                      <a:r>
                        <a:rPr lang="pl-PL" sz="1800" kern="1200" dirty="0" err="1">
                          <a:solidFill>
                            <a:schemeClr val="dk1"/>
                          </a:solidFill>
                          <a:effectLst/>
                          <a:latin typeface="+mn-lt"/>
                          <a:ea typeface="+mn-ea"/>
                          <a:cs typeface="+mn-cs"/>
                        </a:rPr>
                        <a:t>securites</a:t>
                      </a:r>
                      <a:r>
                        <a:rPr lang="pl-PL" sz="1800" kern="1200" dirty="0">
                          <a:solidFill>
                            <a:schemeClr val="dk1"/>
                          </a:solidFill>
                          <a:effectLst/>
                          <a:latin typeface="+mn-lt"/>
                          <a:ea typeface="+mn-ea"/>
                          <a:cs typeface="+mn-cs"/>
                        </a:rPr>
                        <a:t>)/</a:t>
                      </a:r>
                      <a:r>
                        <a:rPr lang="pl-PL" sz="1800" kern="1200" dirty="0" err="1">
                          <a:solidFill>
                            <a:schemeClr val="dk1"/>
                          </a:solidFill>
                          <a:effectLst/>
                          <a:latin typeface="+mn-lt"/>
                          <a:ea typeface="+mn-ea"/>
                          <a:cs typeface="+mn-cs"/>
                        </a:rPr>
                        <a:t>Current</a:t>
                      </a:r>
                      <a:r>
                        <a:rPr lang="pl-PL" sz="1800" kern="1200" dirty="0">
                          <a:solidFill>
                            <a:schemeClr val="dk1"/>
                          </a:solidFill>
                          <a:effectLst/>
                          <a:latin typeface="+mn-lt"/>
                          <a:ea typeface="+mn-ea"/>
                          <a:cs typeface="+mn-cs"/>
                        </a:rPr>
                        <a:t> </a:t>
                      </a:r>
                      <a:r>
                        <a:rPr lang="pl-PL" sz="1800" kern="1200" dirty="0" err="1">
                          <a:solidFill>
                            <a:schemeClr val="dk1"/>
                          </a:solidFill>
                          <a:effectLst/>
                          <a:latin typeface="+mn-lt"/>
                          <a:ea typeface="+mn-ea"/>
                          <a:cs typeface="+mn-cs"/>
                        </a:rPr>
                        <a:t>liabilities</a:t>
                      </a:r>
                      <a:endParaRPr lang="en-US" sz="1800" kern="1200" dirty="0">
                        <a:solidFill>
                          <a:schemeClr val="dk1"/>
                        </a:solidFill>
                        <a:effectLst/>
                        <a:latin typeface="+mn-lt"/>
                        <a:ea typeface="+mn-ea"/>
                        <a:cs typeface="+mn-cs"/>
                      </a:endParaRPr>
                    </a:p>
                  </a:txBody>
                  <a:tcPr marL="6350" marR="6350" marT="0" marB="0"/>
                </a:tc>
                <a:extLst>
                  <a:ext uri="{0D108BD9-81ED-4DB2-BD59-A6C34878D82A}">
                    <a16:rowId xmlns:a16="http://schemas.microsoft.com/office/drawing/2014/main" val="1766462051"/>
                  </a:ext>
                </a:extLst>
              </a:tr>
              <a:tr h="245949">
                <a:tc>
                  <a:txBody>
                    <a:bodyPr/>
                    <a:lstStyle/>
                    <a:p>
                      <a:pPr marL="0" marR="0">
                        <a:lnSpc>
                          <a:spcPct val="107000"/>
                        </a:lnSpc>
                        <a:spcBef>
                          <a:spcPts val="0"/>
                        </a:spcBef>
                        <a:spcAft>
                          <a:spcPts val="0"/>
                        </a:spcAft>
                      </a:pPr>
                      <a:r>
                        <a:rPr lang="en-US" sz="1800">
                          <a:effectLst/>
                        </a:rPr>
                        <a:t>Receivable turnover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Credit Sales / Average receivables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4"/>
                  </a:ext>
                </a:extLst>
              </a:tr>
              <a:tr h="495954">
                <a:tc>
                  <a:txBody>
                    <a:bodyPr/>
                    <a:lstStyle/>
                    <a:p>
                      <a:pPr marL="0" marR="0">
                        <a:lnSpc>
                          <a:spcPct val="107000"/>
                        </a:lnSpc>
                        <a:spcBef>
                          <a:spcPts val="0"/>
                        </a:spcBef>
                        <a:spcAft>
                          <a:spcPts val="0"/>
                        </a:spcAft>
                      </a:pPr>
                      <a:r>
                        <a:rPr lang="en-US" sz="1800">
                          <a:effectLst/>
                        </a:rPr>
                        <a:t>Number of days of</a:t>
                      </a:r>
                      <a:br>
                        <a:rPr lang="en-US" sz="1800">
                          <a:effectLst/>
                        </a:rPr>
                      </a:br>
                      <a:r>
                        <a:rPr lang="en-US" sz="1800">
                          <a:effectLst/>
                        </a:rPr>
                        <a:t>receivables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365 or days in period / Receivable turnover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5"/>
                  </a:ext>
                </a:extLst>
              </a:tr>
              <a:tr h="245949">
                <a:tc>
                  <a:txBody>
                    <a:bodyPr/>
                    <a:lstStyle/>
                    <a:p>
                      <a:pPr marL="0" marR="0">
                        <a:lnSpc>
                          <a:spcPct val="107000"/>
                        </a:lnSpc>
                        <a:spcBef>
                          <a:spcPts val="0"/>
                        </a:spcBef>
                        <a:spcAft>
                          <a:spcPts val="0"/>
                        </a:spcAft>
                      </a:pPr>
                      <a:r>
                        <a:rPr lang="en-US" sz="1800">
                          <a:effectLst/>
                        </a:rPr>
                        <a:t>Inventory turnover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Cost of goods sold / Average inventory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6"/>
                  </a:ext>
                </a:extLst>
              </a:tr>
              <a:tr h="495954">
                <a:tc>
                  <a:txBody>
                    <a:bodyPr/>
                    <a:lstStyle/>
                    <a:p>
                      <a:pPr marL="0" marR="0">
                        <a:lnSpc>
                          <a:spcPct val="107000"/>
                        </a:lnSpc>
                        <a:spcBef>
                          <a:spcPts val="0"/>
                        </a:spcBef>
                        <a:spcAft>
                          <a:spcPts val="0"/>
                        </a:spcAft>
                      </a:pPr>
                      <a:r>
                        <a:rPr lang="en-US" sz="1800">
                          <a:effectLst/>
                        </a:rPr>
                        <a:t>Number of days of</a:t>
                      </a:r>
                      <a:br>
                        <a:rPr lang="en-US" sz="1800">
                          <a:effectLst/>
                        </a:rPr>
                      </a:br>
                      <a:r>
                        <a:rPr lang="en-US" sz="1800">
                          <a:effectLst/>
                        </a:rPr>
                        <a:t>inventory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365 or days in the period / Inventory turnover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7"/>
                  </a:ext>
                </a:extLst>
              </a:tr>
              <a:tr h="245949">
                <a:tc>
                  <a:txBody>
                    <a:bodyPr/>
                    <a:lstStyle/>
                    <a:p>
                      <a:pPr marL="0" marR="0">
                        <a:lnSpc>
                          <a:spcPct val="107000"/>
                        </a:lnSpc>
                        <a:spcBef>
                          <a:spcPts val="0"/>
                        </a:spcBef>
                        <a:spcAft>
                          <a:spcPts val="0"/>
                        </a:spcAft>
                      </a:pPr>
                      <a:r>
                        <a:rPr lang="en-US" sz="1800">
                          <a:effectLst/>
                        </a:rPr>
                        <a:t>Payables turnover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Average da/s purchases * Average trade payables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8"/>
                  </a:ext>
                </a:extLst>
              </a:tr>
              <a:tr h="495954">
                <a:tc>
                  <a:txBody>
                    <a:bodyPr/>
                    <a:lstStyle/>
                    <a:p>
                      <a:pPr marL="0" marR="0">
                        <a:lnSpc>
                          <a:spcPct val="107000"/>
                        </a:lnSpc>
                        <a:spcBef>
                          <a:spcPts val="0"/>
                        </a:spcBef>
                        <a:spcAft>
                          <a:spcPts val="0"/>
                        </a:spcAft>
                      </a:pPr>
                      <a:r>
                        <a:rPr lang="en-US" sz="1800">
                          <a:effectLst/>
                        </a:rPr>
                        <a:t>Number of days of</a:t>
                      </a:r>
                      <a:br>
                        <a:rPr lang="en-US" sz="1800">
                          <a:effectLst/>
                        </a:rPr>
                      </a:br>
                      <a:r>
                        <a:rPr lang="en-US" sz="1800">
                          <a:effectLst/>
                        </a:rPr>
                        <a:t>payables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365 or days in the period / Payables turnover</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9"/>
                  </a:ext>
                </a:extLst>
              </a:tr>
            </a:tbl>
          </a:graphicData>
        </a:graphic>
      </p:graphicFrame>
      <p:sp>
        <p:nvSpPr>
          <p:cNvPr id="4" name="Symbol zastępczy numeru slajdu 3"/>
          <p:cNvSpPr>
            <a:spLocks noGrp="1"/>
          </p:cNvSpPr>
          <p:nvPr>
            <p:ph type="sldNum" sz="quarter" idx="12"/>
          </p:nvPr>
        </p:nvSpPr>
        <p:spPr/>
        <p:txBody>
          <a:bodyPr/>
          <a:lstStyle/>
          <a:p>
            <a:fld id="{E4563B8F-EC9C-4CCB-9DF8-F795186A1762}" type="slidenum">
              <a:rPr lang="en-US" smtClean="0"/>
              <a:t>10</a:t>
            </a:fld>
            <a:endParaRPr lang="en-US"/>
          </a:p>
        </p:txBody>
      </p:sp>
    </p:spTree>
    <p:extLst>
      <p:ext uri="{BB962C8B-B14F-4D97-AF65-F5344CB8AC3E}">
        <p14:creationId xmlns:p14="http://schemas.microsoft.com/office/powerpoint/2010/main" val="4229987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(Net) Operating Cycle</a:t>
            </a:r>
          </a:p>
        </p:txBody>
      </p:sp>
      <p:sp>
        <p:nvSpPr>
          <p:cNvPr id="3" name="Symbol zastępczy zawartości 2"/>
          <p:cNvSpPr>
            <a:spLocks noGrp="1"/>
          </p:cNvSpPr>
          <p:nvPr>
            <p:ph idx="1"/>
          </p:nvPr>
        </p:nvSpPr>
        <p:spPr/>
        <p:txBody>
          <a:bodyPr>
            <a:normAutofit fontScale="85000" lnSpcReduction="10000"/>
          </a:bodyPr>
          <a:lstStyle/>
          <a:p>
            <a:r>
              <a:rPr lang="en-US" dirty="0"/>
              <a:t>Operating cycle is the time needed to convert raw materials into cash from a sale. It does not consider payments to suppliers.</a:t>
            </a:r>
          </a:p>
          <a:p>
            <a:pPr marL="0" indent="0">
              <a:buNone/>
            </a:pPr>
            <a:endParaRPr lang="en-US" dirty="0"/>
          </a:p>
          <a:p>
            <a:r>
              <a:rPr lang="en-US" dirty="0"/>
              <a:t>Operating cycle = Number of days of inventory + Number of days of receivables</a:t>
            </a:r>
          </a:p>
          <a:p>
            <a:pPr marL="0" indent="0">
              <a:buNone/>
            </a:pPr>
            <a:r>
              <a:rPr lang="en-US" dirty="0"/>
              <a:t> </a:t>
            </a:r>
          </a:p>
          <a:p>
            <a:r>
              <a:rPr lang="en-US" dirty="0"/>
              <a:t>Net operating cycle is a more accurate measure which measures the time from paying suppliers for raw materials to collecting cash from customers. The shorter the cycle, the better is the cash-generating ability of a company.</a:t>
            </a:r>
          </a:p>
          <a:p>
            <a:pPr marL="0" indent="0">
              <a:buNone/>
            </a:pPr>
            <a:r>
              <a:rPr lang="en-US" dirty="0"/>
              <a:t> </a:t>
            </a:r>
          </a:p>
          <a:p>
            <a:r>
              <a:rPr lang="en-US" dirty="0"/>
              <a:t>Net operating cycle = Number of days of receivables + Number of days of inventory - Number of days of payables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11</a:t>
            </a:fld>
            <a:endParaRPr lang="en-US"/>
          </a:p>
        </p:txBody>
      </p:sp>
    </p:spTree>
    <p:extLst>
      <p:ext uri="{BB962C8B-B14F-4D97-AF65-F5344CB8AC3E}">
        <p14:creationId xmlns:p14="http://schemas.microsoft.com/office/powerpoint/2010/main" val="32709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lvl="0" algn="ctr"/>
            <a:r>
              <a:rPr lang="en-US" dirty="0"/>
              <a:t>Managing the Cash Position</a:t>
            </a:r>
          </a:p>
        </p:txBody>
      </p:sp>
      <p:sp>
        <p:nvSpPr>
          <p:cNvPr id="3" name="Symbol zastępczy zawartości 2"/>
          <p:cNvSpPr>
            <a:spLocks noGrp="1"/>
          </p:cNvSpPr>
          <p:nvPr>
            <p:ph idx="1"/>
          </p:nvPr>
        </p:nvSpPr>
        <p:spPr>
          <a:xfrm>
            <a:off x="737616" y="1847850"/>
            <a:ext cx="10515600" cy="4351338"/>
          </a:xfrm>
        </p:spPr>
        <p:txBody>
          <a:bodyPr/>
          <a:lstStyle/>
          <a:p>
            <a:r>
              <a:rPr lang="pl-PL" dirty="0"/>
              <a:t>It </a:t>
            </a:r>
            <a:r>
              <a:rPr lang="pl-PL" dirty="0" err="1"/>
              <a:t>is</a:t>
            </a:r>
            <a:r>
              <a:rPr lang="pl-PL" dirty="0"/>
              <a:t> </a:t>
            </a:r>
            <a:r>
              <a:rPr lang="pl-PL" dirty="0" err="1"/>
              <a:t>expensive</a:t>
            </a:r>
            <a:r>
              <a:rPr lang="pl-PL" dirty="0"/>
              <a:t> to </a:t>
            </a:r>
            <a:r>
              <a:rPr lang="pl-PL" dirty="0" err="1"/>
              <a:t>borrow</a:t>
            </a:r>
            <a:r>
              <a:rPr lang="pl-PL" dirty="0"/>
              <a:t> </a:t>
            </a:r>
            <a:r>
              <a:rPr lang="pl-PL" dirty="0" err="1"/>
              <a:t>cash</a:t>
            </a:r>
            <a:r>
              <a:rPr lang="pl-PL" dirty="0"/>
              <a:t> on </a:t>
            </a:r>
            <a:r>
              <a:rPr lang="pl-PL" dirty="0" err="1"/>
              <a:t>short</a:t>
            </a:r>
            <a:r>
              <a:rPr lang="pl-PL" dirty="0"/>
              <a:t> </a:t>
            </a:r>
            <a:r>
              <a:rPr lang="pl-PL" dirty="0" err="1"/>
              <a:t>notice</a:t>
            </a:r>
            <a:endParaRPr lang="pl-PL" dirty="0"/>
          </a:p>
          <a:p>
            <a:r>
              <a:rPr lang="pl-PL" dirty="0" err="1"/>
              <a:t>Excessive</a:t>
            </a:r>
            <a:r>
              <a:rPr lang="pl-PL" dirty="0"/>
              <a:t> </a:t>
            </a:r>
            <a:r>
              <a:rPr lang="pl-PL" dirty="0" err="1"/>
              <a:t>cash</a:t>
            </a:r>
            <a:r>
              <a:rPr lang="pl-PL" dirty="0"/>
              <a:t> </a:t>
            </a:r>
            <a:r>
              <a:rPr lang="pl-PL" dirty="0" err="1"/>
              <a:t>balance</a:t>
            </a:r>
            <a:r>
              <a:rPr lang="pl-PL" dirty="0"/>
              <a:t> </a:t>
            </a:r>
            <a:r>
              <a:rPr lang="pl-PL" dirty="0" err="1"/>
              <a:t>means</a:t>
            </a:r>
            <a:r>
              <a:rPr lang="pl-PL" dirty="0"/>
              <a:t> </a:t>
            </a:r>
            <a:r>
              <a:rPr lang="pl-PL" dirty="0" err="1"/>
              <a:t>forgone</a:t>
            </a:r>
            <a:r>
              <a:rPr lang="pl-PL" dirty="0"/>
              <a:t> profit</a:t>
            </a:r>
          </a:p>
          <a:p>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12</a:t>
            </a:fld>
            <a:endParaRPr lang="en-US"/>
          </a:p>
        </p:txBody>
      </p:sp>
      <p:graphicFrame>
        <p:nvGraphicFramePr>
          <p:cNvPr id="5" name="Tabela 4"/>
          <p:cNvGraphicFramePr>
            <a:graphicFrameLocks noGrp="1"/>
          </p:cNvGraphicFramePr>
          <p:nvPr>
            <p:extLst>
              <p:ext uri="{D42A27DB-BD31-4B8C-83A1-F6EECF244321}">
                <p14:modId xmlns:p14="http://schemas.microsoft.com/office/powerpoint/2010/main" val="4081507826"/>
              </p:ext>
            </p:extLst>
          </p:nvPr>
        </p:nvGraphicFramePr>
        <p:xfrm>
          <a:off x="1949386" y="3121438"/>
          <a:ext cx="7670102" cy="2309880"/>
        </p:xfrm>
        <a:graphic>
          <a:graphicData uri="http://schemas.openxmlformats.org/drawingml/2006/table">
            <a:tbl>
              <a:tblPr firstRow="1" firstCol="1" bandRow="1">
                <a:tableStyleId>{5C22544A-7EE6-4342-B048-85BDC9FD1C3A}</a:tableStyleId>
              </a:tblPr>
              <a:tblGrid>
                <a:gridCol w="4069211">
                  <a:extLst>
                    <a:ext uri="{9D8B030D-6E8A-4147-A177-3AD203B41FA5}">
                      <a16:colId xmlns:a16="http://schemas.microsoft.com/office/drawing/2014/main" val="20000"/>
                    </a:ext>
                  </a:extLst>
                </a:gridCol>
                <a:gridCol w="3600891">
                  <a:extLst>
                    <a:ext uri="{9D8B030D-6E8A-4147-A177-3AD203B41FA5}">
                      <a16:colId xmlns:a16="http://schemas.microsoft.com/office/drawing/2014/main" val="20001"/>
                    </a:ext>
                  </a:extLst>
                </a:gridCol>
              </a:tblGrid>
              <a:tr h="260187">
                <a:tc gridSpan="2">
                  <a:txBody>
                    <a:bodyPr/>
                    <a:lstStyle/>
                    <a:p>
                      <a:pPr marL="0" marR="0">
                        <a:lnSpc>
                          <a:spcPct val="107000"/>
                        </a:lnSpc>
                        <a:spcBef>
                          <a:spcPts val="0"/>
                        </a:spcBef>
                        <a:spcAft>
                          <a:spcPts val="0"/>
                        </a:spcAft>
                      </a:pPr>
                      <a:r>
                        <a:rPr lang="en-US" sz="1800" dirty="0">
                          <a:effectLst/>
                        </a:rPr>
                        <a:t>Examples of Cash Inflows and Outflows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hMerge="1">
                  <a:txBody>
                    <a:bodyPr/>
                    <a:lstStyle/>
                    <a:p>
                      <a:endParaRPr lang="en-US"/>
                    </a:p>
                  </a:txBody>
                  <a:tcPr/>
                </a:tc>
                <a:extLst>
                  <a:ext uri="{0D108BD9-81ED-4DB2-BD59-A6C34878D82A}">
                    <a16:rowId xmlns:a16="http://schemas.microsoft.com/office/drawing/2014/main" val="10000"/>
                  </a:ext>
                </a:extLst>
              </a:tr>
              <a:tr h="260187">
                <a:tc>
                  <a:txBody>
                    <a:bodyPr/>
                    <a:lstStyle/>
                    <a:p>
                      <a:pPr marL="0" marR="0">
                        <a:lnSpc>
                          <a:spcPct val="107000"/>
                        </a:lnSpc>
                        <a:spcBef>
                          <a:spcPts val="0"/>
                        </a:spcBef>
                        <a:spcAft>
                          <a:spcPts val="0"/>
                        </a:spcAft>
                      </a:pPr>
                      <a:r>
                        <a:rPr lang="en-US" sz="1800">
                          <a:effectLst/>
                        </a:rPr>
                        <a:t>Inflows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Outflows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260187">
                <a:tc>
                  <a:txBody>
                    <a:bodyPr/>
                    <a:lstStyle/>
                    <a:p>
                      <a:pPr marL="0" marR="0">
                        <a:lnSpc>
                          <a:spcPct val="107000"/>
                        </a:lnSpc>
                        <a:spcBef>
                          <a:spcPts val="0"/>
                        </a:spcBef>
                        <a:spcAft>
                          <a:spcPts val="0"/>
                        </a:spcAft>
                      </a:pPr>
                      <a:r>
                        <a:rPr lang="en-US" sz="1800">
                          <a:effectLst/>
                        </a:rPr>
                        <a:t>Receipts from operations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Payments to employees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2"/>
                  </a:ext>
                </a:extLst>
              </a:tr>
              <a:tr h="260187">
                <a:tc>
                  <a:txBody>
                    <a:bodyPr/>
                    <a:lstStyle/>
                    <a:p>
                      <a:pPr marL="0" marR="0">
                        <a:lnSpc>
                          <a:spcPct val="107000"/>
                        </a:lnSpc>
                        <a:spcBef>
                          <a:spcPts val="0"/>
                        </a:spcBef>
                        <a:spcAft>
                          <a:spcPts val="0"/>
                        </a:spcAft>
                      </a:pPr>
                      <a:r>
                        <a:rPr lang="en-US" sz="1800">
                          <a:effectLst/>
                        </a:rPr>
                        <a:t>Fund transfer from subsidiaries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Payments to suppliers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3"/>
                  </a:ext>
                </a:extLst>
              </a:tr>
              <a:tr h="260187">
                <a:tc>
                  <a:txBody>
                    <a:bodyPr/>
                    <a:lstStyle/>
                    <a:p>
                      <a:pPr marL="0" marR="0">
                        <a:lnSpc>
                          <a:spcPct val="107000"/>
                        </a:lnSpc>
                        <a:spcBef>
                          <a:spcPts val="0"/>
                        </a:spcBef>
                        <a:spcAft>
                          <a:spcPts val="0"/>
                        </a:spcAft>
                      </a:pPr>
                      <a:r>
                        <a:rPr lang="en-US" sz="1800">
                          <a:effectLst/>
                        </a:rPr>
                        <a:t>Maturing investments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Other expenses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4"/>
                  </a:ext>
                </a:extLst>
              </a:tr>
              <a:tr h="260187">
                <a:tc>
                  <a:txBody>
                    <a:bodyPr/>
                    <a:lstStyle/>
                    <a:p>
                      <a:pPr marL="0" marR="0">
                        <a:lnSpc>
                          <a:spcPct val="107000"/>
                        </a:lnSpc>
                        <a:spcBef>
                          <a:spcPts val="0"/>
                        </a:spcBef>
                        <a:spcAft>
                          <a:spcPts val="0"/>
                        </a:spcAft>
                      </a:pPr>
                      <a:r>
                        <a:rPr lang="en-US" sz="1800">
                          <a:effectLst/>
                        </a:rPr>
                        <a:t>Other income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Investments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5"/>
                  </a:ext>
                </a:extLst>
              </a:tr>
              <a:tr h="260187">
                <a:tc>
                  <a:txBody>
                    <a:bodyPr/>
                    <a:lstStyle/>
                    <a:p>
                      <a:pPr marL="0" marR="0">
                        <a:lnSpc>
                          <a:spcPct val="107000"/>
                        </a:lnSpc>
                        <a:spcBef>
                          <a:spcPts val="0"/>
                        </a:spcBef>
                        <a:spcAft>
                          <a:spcPts val="0"/>
                        </a:spcAft>
                      </a:pPr>
                      <a:r>
                        <a:rPr lang="en-US" sz="1800">
                          <a:effectLst/>
                        </a:rPr>
                        <a:t>Tax refunds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Debt payments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6"/>
                  </a:ext>
                </a:extLst>
              </a:tr>
              <a:tr h="260187">
                <a:tc>
                  <a:txBody>
                    <a:bodyPr/>
                    <a:lstStyle/>
                    <a:p>
                      <a:pPr marL="0" marR="0">
                        <a:lnSpc>
                          <a:spcPct val="107000"/>
                        </a:lnSpc>
                        <a:spcBef>
                          <a:spcPts val="0"/>
                        </a:spcBef>
                        <a:spcAft>
                          <a:spcPts val="0"/>
                        </a:spcAft>
                      </a:pPr>
                      <a:r>
                        <a:rPr lang="en-US" sz="1800">
                          <a:effectLst/>
                        </a:rPr>
                        <a:t>Money from loans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Taxes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4507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Investing Short-Term Funds</a:t>
            </a:r>
          </a:p>
        </p:txBody>
      </p:sp>
      <p:sp>
        <p:nvSpPr>
          <p:cNvPr id="3" name="Symbol zastępczy zawartości 2"/>
          <p:cNvSpPr>
            <a:spLocks noGrp="1"/>
          </p:cNvSpPr>
          <p:nvPr>
            <p:ph idx="1"/>
          </p:nvPr>
        </p:nvSpPr>
        <p:spPr/>
        <p:txBody>
          <a:bodyPr>
            <a:normAutofit/>
          </a:bodyPr>
          <a:lstStyle/>
          <a:p>
            <a:r>
              <a:rPr lang="en-US" dirty="0"/>
              <a:t>Generally working capital portfolios consist of short term government securities, and short term bank and corporate obligations. These are investments that can be converted into cash within 2-3 working days.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13</a:t>
            </a:fld>
            <a:endParaRPr lang="en-US"/>
          </a:p>
        </p:txBody>
      </p:sp>
    </p:spTree>
    <p:extLst>
      <p:ext uri="{BB962C8B-B14F-4D97-AF65-F5344CB8AC3E}">
        <p14:creationId xmlns:p14="http://schemas.microsoft.com/office/powerpoint/2010/main" val="3268490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649859"/>
          </a:xfrm>
        </p:spPr>
        <p:txBody>
          <a:bodyPr>
            <a:normAutofit fontScale="90000"/>
          </a:bodyPr>
          <a:lstStyle/>
          <a:p>
            <a:pPr algn="ctr"/>
            <a:r>
              <a:rPr lang="en-US" dirty="0"/>
              <a:t>Yield on Short-term Investment</a:t>
            </a:r>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a:xfrm>
                <a:off x="463296" y="975232"/>
                <a:ext cx="11295888" cy="5381117"/>
              </a:xfrm>
            </p:spPr>
            <p:txBody>
              <a:bodyPr/>
              <a:lstStyle/>
              <a:p>
                <a:r>
                  <a:rPr lang="en-US" dirty="0"/>
                  <a:t>The yields on short-term investments are measured by:</a:t>
                </a:r>
                <a:endParaRPr lang="pl-PL"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𝐷𝑖𝑠𝑐𝑜𝑢𝑛𝑡</m:t>
                      </m:r>
                      <m:r>
                        <a:rPr lang="en-US" i="1">
                          <a:latin typeface="Cambria Math" panose="02040503050406030204" pitchFamily="18" charset="0"/>
                        </a:rPr>
                        <m:t>−</m:t>
                      </m:r>
                      <m:r>
                        <a:rPr lang="en-US" i="1">
                          <a:latin typeface="Cambria Math" panose="02040503050406030204" pitchFamily="18" charset="0"/>
                        </a:rPr>
                        <m:t>𝑏𝑎𝑠𝑖𝑠</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𝑃</m:t>
                          </m:r>
                        </m:num>
                        <m:den>
                          <m:r>
                            <a:rPr lang="en-US" i="1">
                              <a:latin typeface="Cambria Math" panose="02040503050406030204" pitchFamily="18" charset="0"/>
                            </a:rPr>
                            <m:t>𝐹</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360</m:t>
                          </m:r>
                        </m:num>
                        <m:den>
                          <m:r>
                            <a:rPr lang="en-US" i="1">
                              <a:latin typeface="Cambria Math" panose="02040503050406030204" pitchFamily="18" charset="0"/>
                            </a:rPr>
                            <m:t>𝑇</m:t>
                          </m:r>
                        </m:den>
                      </m:f>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𝑀𝑜𝑛𝑒𝑦</m:t>
                      </m:r>
                      <m:r>
                        <a:rPr lang="en-US" i="1">
                          <a:latin typeface="Cambria Math" panose="02040503050406030204" pitchFamily="18" charset="0"/>
                        </a:rPr>
                        <m:t> </m:t>
                      </m:r>
                      <m:r>
                        <a:rPr lang="en-US" i="1">
                          <a:latin typeface="Cambria Math" panose="02040503050406030204" pitchFamily="18" charset="0"/>
                        </a:rPr>
                        <m:t>𝑚𝑎𝑟𝑘𝑒𝑡</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𝑃</m:t>
                          </m:r>
                        </m:num>
                        <m:den>
                          <m:r>
                            <a:rPr lang="en-US" i="1">
                              <a:latin typeface="Cambria Math" panose="02040503050406030204" pitchFamily="18" charset="0"/>
                            </a:rPr>
                            <m:t>𝑃</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360</m:t>
                          </m:r>
                        </m:num>
                        <m:den>
                          <m:r>
                            <a:rPr lang="en-US" i="1">
                              <a:latin typeface="Cambria Math" panose="02040503050406030204" pitchFamily="18" charset="0"/>
                            </a:rPr>
                            <m:t>𝑇</m:t>
                          </m:r>
                        </m:den>
                      </m:f>
                      <m:r>
                        <a:rPr lang="en-US" i="1">
                          <a:latin typeface="Cambria Math" panose="02040503050406030204" pitchFamily="18" charset="0"/>
                        </a:rPr>
                        <m:t>=</m:t>
                      </m:r>
                      <m:r>
                        <a:rPr lang="en-US" i="1">
                          <a:latin typeface="Cambria Math" panose="02040503050406030204" pitchFamily="18" charset="0"/>
                        </a:rPr>
                        <m:t>𝐻𝑜𝑙𝑑𝑖𝑛𝑔</m:t>
                      </m:r>
                      <m:r>
                        <a:rPr lang="en-US" i="1">
                          <a:latin typeface="Cambria Math" panose="02040503050406030204" pitchFamily="18" charset="0"/>
                        </a:rPr>
                        <m:t> </m:t>
                      </m:r>
                      <m:r>
                        <a:rPr lang="en-US" i="1">
                          <a:latin typeface="Cambria Math" panose="02040503050406030204" pitchFamily="18" charset="0"/>
                        </a:rPr>
                        <m:t>𝑝𝑒𝑟𝑖𝑜𝑑</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360</m:t>
                          </m:r>
                        </m:num>
                        <m:den>
                          <m:r>
                            <a:rPr lang="en-US" i="1">
                              <a:latin typeface="Cambria Math" panose="02040503050406030204" pitchFamily="18" charset="0"/>
                            </a:rPr>
                            <m:t>𝑡</m:t>
                          </m:r>
                        </m:den>
                      </m:f>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𝐵𝑜𝑛𝑑</m:t>
                      </m:r>
                      <m:r>
                        <a:rPr lang="en-US" i="1">
                          <a:latin typeface="Cambria Math" panose="02040503050406030204" pitchFamily="18" charset="0"/>
                        </a:rPr>
                        <m:t> </m:t>
                      </m:r>
                      <m:r>
                        <a:rPr lang="en-US" i="1">
                          <a:latin typeface="Cambria Math" panose="02040503050406030204" pitchFamily="18" charset="0"/>
                        </a:rPr>
                        <m:t>𝑒𝑞𝑢𝑖𝑣𝑎𝑙𝑒𝑛𝑡</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𝑃</m:t>
                          </m:r>
                        </m:num>
                        <m:den>
                          <m:r>
                            <a:rPr lang="en-US" i="1">
                              <a:latin typeface="Cambria Math" panose="02040503050406030204" pitchFamily="18" charset="0"/>
                            </a:rPr>
                            <m:t>𝑃</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365</m:t>
                          </m:r>
                        </m:num>
                        <m:den>
                          <m:r>
                            <a:rPr lang="en-US" i="1">
                              <a:latin typeface="Cambria Math" panose="02040503050406030204" pitchFamily="18" charset="0"/>
                            </a:rPr>
                            <m:t>𝑇</m:t>
                          </m:r>
                        </m:den>
                      </m:f>
                      <m:r>
                        <a:rPr lang="en-US" i="1">
                          <a:latin typeface="Cambria Math" panose="02040503050406030204" pitchFamily="18" charset="0"/>
                        </a:rPr>
                        <m:t>=</m:t>
                      </m:r>
                      <m:r>
                        <a:rPr lang="en-US" i="1">
                          <a:latin typeface="Cambria Math" panose="02040503050406030204" pitchFamily="18" charset="0"/>
                        </a:rPr>
                        <m:t>𝐻𝑜𝑙𝑑𝑖𝑛𝑔</m:t>
                      </m:r>
                      <m:r>
                        <a:rPr lang="en-US" i="1">
                          <a:latin typeface="Cambria Math" panose="02040503050406030204" pitchFamily="18" charset="0"/>
                        </a:rPr>
                        <m:t> </m:t>
                      </m:r>
                      <m:r>
                        <a:rPr lang="en-US" i="1">
                          <a:latin typeface="Cambria Math" panose="02040503050406030204" pitchFamily="18" charset="0"/>
                        </a:rPr>
                        <m:t>𝑝𝑒𝑟𝑖𝑜𝑑</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365</m:t>
                          </m:r>
                        </m:num>
                        <m:den>
                          <m:r>
                            <a:rPr lang="en-US" i="1">
                              <a:latin typeface="Cambria Math" panose="02040503050406030204" pitchFamily="18" charset="0"/>
                            </a:rPr>
                            <m:t>𝑡</m:t>
                          </m:r>
                        </m:den>
                      </m:f>
                    </m:oMath>
                  </m:oMathPara>
                </a14:m>
                <a:endParaRPr lang="en-US" dirty="0"/>
              </a:p>
              <a:p>
                <a:r>
                  <a:rPr lang="en-US" dirty="0"/>
                  <a:t>where:</a:t>
                </a:r>
              </a:p>
              <a:p>
                <a:r>
                  <a:rPr lang="en-US" dirty="0"/>
                  <a:t>F = face value</a:t>
                </a:r>
              </a:p>
              <a:p>
                <a:r>
                  <a:rPr lang="en-US" dirty="0"/>
                  <a:t>P = purchase price</a:t>
                </a:r>
              </a:p>
              <a:p>
                <a:r>
                  <a:rPr lang="en-US" dirty="0"/>
                  <a:t>T = number of days to maturity</a:t>
                </a:r>
              </a:p>
              <a:p>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xfrm>
                <a:off x="463296" y="975232"/>
                <a:ext cx="11295888" cy="5381117"/>
              </a:xfrm>
              <a:blipFill rotWithShape="0">
                <a:blip r:embed="rId2"/>
                <a:stretch>
                  <a:fillRect l="-971" t="-1925"/>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E4563B8F-EC9C-4CCB-9DF8-F795186A1762}" type="slidenum">
              <a:rPr lang="en-US" smtClean="0"/>
              <a:t>14</a:t>
            </a:fld>
            <a:endParaRPr lang="en-US"/>
          </a:p>
        </p:txBody>
      </p:sp>
    </p:spTree>
    <p:extLst>
      <p:ext uri="{BB962C8B-B14F-4D97-AF65-F5344CB8AC3E}">
        <p14:creationId xmlns:p14="http://schemas.microsoft.com/office/powerpoint/2010/main" val="2690580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613283"/>
          </a:xfrm>
        </p:spPr>
        <p:txBody>
          <a:bodyPr>
            <a:normAutofit fontScale="90000"/>
          </a:bodyPr>
          <a:lstStyle/>
          <a:p>
            <a:pPr algn="ctr"/>
            <a:r>
              <a:rPr lang="en-US" dirty="0"/>
              <a:t>Yield on Short-term Investment</a:t>
            </a:r>
            <a:r>
              <a:rPr lang="pl-PL" dirty="0"/>
              <a:t>: </a:t>
            </a:r>
            <a:r>
              <a:rPr lang="pl-PL" dirty="0" err="1"/>
              <a:t>example</a:t>
            </a:r>
            <a:endParaRPr lang="en-US" dirty="0"/>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a:xfrm>
                <a:off x="454152" y="792352"/>
                <a:ext cx="11149584" cy="5434711"/>
              </a:xfrm>
            </p:spPr>
            <p:txBody>
              <a:bodyPr/>
              <a:lstStyle/>
              <a:p>
                <a:r>
                  <a:rPr lang="en-US" dirty="0"/>
                  <a:t>A 90-day $100,000 U.S. T-bill was purchased at a discount rate of 4%. Calculate the money market yield and bond equivalent yield. </a:t>
                </a:r>
              </a:p>
              <a:p>
                <a:r>
                  <a:rPr lang="en-US" dirty="0"/>
                  <a:t>Face value = $100,000; T = 90; discount rate = 4%</a:t>
                </a:r>
              </a:p>
              <a:p>
                <a:r>
                  <a:rPr lang="en-US" dirty="0"/>
                  <a:t>Using Equation 3:</a:t>
                </a:r>
                <a:endParaRPr lang="pl-PL" dirty="0"/>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𝑃</m:t>
                          </m:r>
                        </m:num>
                        <m:den>
                          <m:r>
                            <a:rPr lang="en-US" i="1">
                              <a:latin typeface="Cambria Math" panose="02040503050406030204" pitchFamily="18" charset="0"/>
                            </a:rPr>
                            <m:t>𝐹</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360</m:t>
                          </m:r>
                        </m:num>
                        <m:den>
                          <m:r>
                            <a:rPr lang="en-US" i="1">
                              <a:latin typeface="Cambria Math" panose="02040503050406030204" pitchFamily="18" charset="0"/>
                            </a:rPr>
                            <m:t>𝑇</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100 000−</m:t>
                          </m:r>
                          <m:r>
                            <a:rPr lang="en-US" i="1">
                              <a:latin typeface="Cambria Math" panose="02040503050406030204" pitchFamily="18" charset="0"/>
                            </a:rPr>
                            <m:t>𝑃</m:t>
                          </m:r>
                        </m:num>
                        <m:den>
                          <m:r>
                            <a:rPr lang="en-US" i="1">
                              <a:latin typeface="Cambria Math" panose="02040503050406030204" pitchFamily="18" charset="0"/>
                            </a:rPr>
                            <m:t>100 000</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360</m:t>
                          </m:r>
                        </m:num>
                        <m:den>
                          <m:r>
                            <a:rPr lang="en-US" i="1">
                              <a:latin typeface="Cambria Math" panose="02040503050406030204" pitchFamily="18" charset="0"/>
                            </a:rPr>
                            <m:t>90</m:t>
                          </m:r>
                        </m:den>
                      </m:f>
                      <m:r>
                        <a:rPr lang="en-US" i="1">
                          <a:latin typeface="Cambria Math" panose="02040503050406030204" pitchFamily="18" charset="0"/>
                        </a:rPr>
                        <m:t>=0.04</m:t>
                      </m:r>
                    </m:oMath>
                  </m:oMathPara>
                </a14:m>
                <a:endParaRPr lang="pl-PL" dirty="0"/>
              </a:p>
              <a:p>
                <a:pPr marL="0" indent="0">
                  <a:buNone/>
                </a:pPr>
                <a:r>
                  <a:rPr lang="en-US" dirty="0"/>
                  <a:t>Solving for P, we get P = 99,000</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𝑀𝑜𝑛𝑒𝑦</m:t>
                      </m:r>
                      <m:r>
                        <a:rPr lang="en-US" i="1">
                          <a:latin typeface="Cambria Math" panose="02040503050406030204" pitchFamily="18" charset="0"/>
                        </a:rPr>
                        <m:t> </m:t>
                      </m:r>
                      <m:r>
                        <a:rPr lang="en-US" i="1">
                          <a:latin typeface="Cambria Math" panose="02040503050406030204" pitchFamily="18" charset="0"/>
                        </a:rPr>
                        <m:t>𝑚𝑎𝑟𝑘𝑒𝑡</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𝑃</m:t>
                          </m:r>
                        </m:num>
                        <m:den>
                          <m:r>
                            <a:rPr lang="en-US" i="1">
                              <a:latin typeface="Cambria Math" panose="02040503050406030204" pitchFamily="18" charset="0"/>
                            </a:rPr>
                            <m:t>𝑃</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360</m:t>
                          </m:r>
                        </m:num>
                        <m:den>
                          <m:r>
                            <a:rPr lang="en-US" i="1">
                              <a:latin typeface="Cambria Math" panose="02040503050406030204" pitchFamily="18" charset="0"/>
                            </a:rPr>
                            <m:t>𝑇</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100 000−99 000</m:t>
                          </m:r>
                        </m:num>
                        <m:den>
                          <m:r>
                            <a:rPr lang="en-US" i="1">
                              <a:latin typeface="Cambria Math" panose="02040503050406030204" pitchFamily="18" charset="0"/>
                            </a:rPr>
                            <m:t>99 000</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360</m:t>
                          </m:r>
                        </m:num>
                        <m:den>
                          <m:r>
                            <a:rPr lang="en-US" i="1">
                              <a:latin typeface="Cambria Math" panose="02040503050406030204" pitchFamily="18" charset="0"/>
                            </a:rPr>
                            <m:t>90</m:t>
                          </m:r>
                        </m:den>
                      </m:f>
                      <m:r>
                        <a:rPr lang="en-US" i="1">
                          <a:latin typeface="Cambria Math" panose="02040503050406030204" pitchFamily="18" charset="0"/>
                        </a:rPr>
                        <m:t>=4.04%</m:t>
                      </m:r>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𝐵𝑜𝑛𝑑</m:t>
                      </m:r>
                      <m:r>
                        <a:rPr lang="en-US" i="1">
                          <a:latin typeface="Cambria Math" panose="02040503050406030204" pitchFamily="18" charset="0"/>
                        </a:rPr>
                        <m:t> </m:t>
                      </m:r>
                      <m:r>
                        <a:rPr lang="en-US" i="1">
                          <a:latin typeface="Cambria Math" panose="02040503050406030204" pitchFamily="18" charset="0"/>
                        </a:rPr>
                        <m:t>𝑒𝑞𝑢𝑖𝑣𝑎𝑙𝑒𝑛𝑡</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𝑃</m:t>
                          </m:r>
                        </m:num>
                        <m:den>
                          <m:r>
                            <a:rPr lang="en-US" i="1">
                              <a:latin typeface="Cambria Math" panose="02040503050406030204" pitchFamily="18" charset="0"/>
                            </a:rPr>
                            <m:t>𝑃</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365</m:t>
                          </m:r>
                        </m:num>
                        <m:den>
                          <m:r>
                            <a:rPr lang="en-US" i="1">
                              <a:latin typeface="Cambria Math" panose="02040503050406030204" pitchFamily="18" charset="0"/>
                            </a:rPr>
                            <m:t>𝑇</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100 000−99 000</m:t>
                          </m:r>
                        </m:num>
                        <m:den>
                          <m:r>
                            <a:rPr lang="en-US" i="1">
                              <a:latin typeface="Cambria Math" panose="02040503050406030204" pitchFamily="18" charset="0"/>
                            </a:rPr>
                            <m:t>99 000</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365</m:t>
                          </m:r>
                        </m:num>
                        <m:den>
                          <m:r>
                            <a:rPr lang="en-US" i="1">
                              <a:latin typeface="Cambria Math" panose="02040503050406030204" pitchFamily="18" charset="0"/>
                            </a:rPr>
                            <m:t>90</m:t>
                          </m:r>
                        </m:den>
                      </m:f>
                      <m:r>
                        <a:rPr lang="en-US" i="1">
                          <a:latin typeface="Cambria Math" panose="02040503050406030204" pitchFamily="18" charset="0"/>
                        </a:rPr>
                        <m:t>=4.097%</m:t>
                      </m:r>
                    </m:oMath>
                  </m:oMathPara>
                </a14:m>
                <a:endParaRPr lang="en-US" dirty="0"/>
              </a:p>
              <a:p>
                <a:pPr marL="0" indent="0">
                  <a:buNone/>
                </a:pPr>
                <a:endParaRPr lang="en-US" dirty="0"/>
              </a:p>
              <a:p>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xfrm>
                <a:off x="454152" y="792352"/>
                <a:ext cx="11149584" cy="5434711"/>
              </a:xfrm>
              <a:blipFill rotWithShape="0">
                <a:blip r:embed="rId2"/>
                <a:stretch>
                  <a:fillRect l="-1148" t="-1908"/>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E4563B8F-EC9C-4CCB-9DF8-F795186A1762}" type="slidenum">
              <a:rPr lang="en-US" smtClean="0"/>
              <a:t>15</a:t>
            </a:fld>
            <a:endParaRPr lang="en-US"/>
          </a:p>
        </p:txBody>
      </p:sp>
    </p:spTree>
    <p:extLst>
      <p:ext uri="{BB962C8B-B14F-4D97-AF65-F5344CB8AC3E}">
        <p14:creationId xmlns:p14="http://schemas.microsoft.com/office/powerpoint/2010/main" val="34760953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Strategies and Evaluation</a:t>
            </a:r>
          </a:p>
        </p:txBody>
      </p:sp>
      <p:sp>
        <p:nvSpPr>
          <p:cNvPr id="3" name="Symbol zastępczy zawartości 2"/>
          <p:cNvSpPr>
            <a:spLocks noGrp="1"/>
          </p:cNvSpPr>
          <p:nvPr>
            <p:ph idx="1"/>
          </p:nvPr>
        </p:nvSpPr>
        <p:spPr/>
        <p:txBody>
          <a:bodyPr/>
          <a:lstStyle/>
          <a:p>
            <a:r>
              <a:rPr lang="en-US" dirty="0"/>
              <a:t>The objective of investing in short-term funds is to earn a reasonable return while taking on limited credit and liquidity risk.</a:t>
            </a:r>
          </a:p>
          <a:p>
            <a:endParaRPr lang="en-US" dirty="0"/>
          </a:p>
          <a:p>
            <a:r>
              <a:rPr lang="en-US" dirty="0"/>
              <a:t>Companies must create an investment policy statement to achieve this objective.</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16</a:t>
            </a:fld>
            <a:endParaRPr lang="en-US"/>
          </a:p>
        </p:txBody>
      </p:sp>
    </p:spTree>
    <p:extLst>
      <p:ext uri="{BB962C8B-B14F-4D97-AF65-F5344CB8AC3E}">
        <p14:creationId xmlns:p14="http://schemas.microsoft.com/office/powerpoint/2010/main" val="57255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Investment Policy Statement (IPS)</a:t>
            </a:r>
            <a:endParaRPr lang="en-US" dirty="0"/>
          </a:p>
        </p:txBody>
      </p:sp>
      <p:sp>
        <p:nvSpPr>
          <p:cNvPr id="3" name="Symbol zastępczy zawartości 2"/>
          <p:cNvSpPr>
            <a:spLocks noGrp="1"/>
          </p:cNvSpPr>
          <p:nvPr>
            <p:ph idx="1"/>
          </p:nvPr>
        </p:nvSpPr>
        <p:spPr/>
        <p:txBody>
          <a:bodyPr>
            <a:normAutofit fontScale="92500"/>
          </a:bodyPr>
          <a:lstStyle/>
          <a:p>
            <a:r>
              <a:rPr lang="en-US" dirty="0"/>
              <a:t>An IPS usually has the following structure:</a:t>
            </a:r>
          </a:p>
          <a:p>
            <a:pPr marL="0" indent="0">
              <a:buNone/>
            </a:pPr>
            <a:endParaRPr lang="en-US" dirty="0"/>
          </a:p>
          <a:p>
            <a:r>
              <a:rPr lang="en-US" dirty="0"/>
              <a:t>Purpose: Describes the purpose of the portfolio, strategy to be followed, and acceptable instruments.</a:t>
            </a:r>
          </a:p>
          <a:p>
            <a:r>
              <a:rPr lang="en-US" dirty="0"/>
              <a:t>Authorities: Names the executives who will oversee the portfolio managers responsible for making investments.</a:t>
            </a:r>
          </a:p>
          <a:p>
            <a:r>
              <a:rPr lang="en-US" dirty="0"/>
              <a:t>Limitations: Lists the generic types of investments that can be included in the portfolio, and any restrictions on the amount of each security.</a:t>
            </a:r>
          </a:p>
          <a:p>
            <a:r>
              <a:rPr lang="en-US" dirty="0"/>
              <a:t>Quality: To ensure funds are safe, references to credit ratings from agencies such as Moody’s or S&amp;P are made.</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17</a:t>
            </a:fld>
            <a:endParaRPr lang="en-US"/>
          </a:p>
        </p:txBody>
      </p:sp>
    </p:spTree>
    <p:extLst>
      <p:ext uri="{BB962C8B-B14F-4D97-AF65-F5344CB8AC3E}">
        <p14:creationId xmlns:p14="http://schemas.microsoft.com/office/powerpoint/2010/main" val="5268412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Active and </a:t>
            </a:r>
            <a:r>
              <a:rPr lang="pl-PL" dirty="0" err="1"/>
              <a:t>Passive</a:t>
            </a:r>
            <a:r>
              <a:rPr lang="pl-PL" dirty="0"/>
              <a:t> IPS</a:t>
            </a:r>
            <a:endParaRPr lang="en-US" dirty="0"/>
          </a:p>
        </p:txBody>
      </p:sp>
      <p:sp>
        <p:nvSpPr>
          <p:cNvPr id="3" name="Symbol zastępczy zawartości 2"/>
          <p:cNvSpPr>
            <a:spLocks noGrp="1"/>
          </p:cNvSpPr>
          <p:nvPr>
            <p:ph idx="1"/>
          </p:nvPr>
        </p:nvSpPr>
        <p:spPr/>
        <p:txBody>
          <a:bodyPr/>
          <a:lstStyle/>
          <a:p>
            <a:r>
              <a:rPr lang="en-US" dirty="0"/>
              <a:t>Short term investing strategies can be either active or passive. </a:t>
            </a:r>
            <a:endParaRPr lang="pl-PL" dirty="0"/>
          </a:p>
          <a:p>
            <a:r>
              <a:rPr lang="en-US" dirty="0"/>
              <a:t>Passive strategies focus on rules; safety and liquidity are prioritized. </a:t>
            </a:r>
            <a:endParaRPr lang="pl-PL" dirty="0"/>
          </a:p>
          <a:p>
            <a:r>
              <a:rPr lang="en-US" dirty="0"/>
              <a:t>Active strategies are more aggressive and require</a:t>
            </a:r>
            <a:r>
              <a:rPr lang="pl-PL" dirty="0"/>
              <a:t> </a:t>
            </a:r>
            <a:r>
              <a:rPr lang="en-US" dirty="0"/>
              <a:t>constant monitoring. </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18</a:t>
            </a:fld>
            <a:endParaRPr lang="en-US"/>
          </a:p>
        </p:txBody>
      </p:sp>
    </p:spTree>
    <p:extLst>
      <p:ext uri="{BB962C8B-B14F-4D97-AF65-F5344CB8AC3E}">
        <p14:creationId xmlns:p14="http://schemas.microsoft.com/office/powerpoint/2010/main" val="3374588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err="1"/>
              <a:t>Types</a:t>
            </a:r>
            <a:r>
              <a:rPr lang="pl-PL" dirty="0"/>
              <a:t> of </a:t>
            </a:r>
            <a:r>
              <a:rPr lang="pl-PL" dirty="0" err="1"/>
              <a:t>aggressive</a:t>
            </a:r>
            <a:r>
              <a:rPr lang="pl-PL" dirty="0"/>
              <a:t> IPS </a:t>
            </a:r>
            <a:r>
              <a:rPr lang="pl-PL" dirty="0" err="1"/>
              <a:t>strategy</a:t>
            </a:r>
            <a:endParaRPr lang="en-US" dirty="0"/>
          </a:p>
        </p:txBody>
      </p:sp>
      <p:sp>
        <p:nvSpPr>
          <p:cNvPr id="3" name="Symbol zastępczy zawartości 2"/>
          <p:cNvSpPr>
            <a:spLocks noGrp="1"/>
          </p:cNvSpPr>
          <p:nvPr>
            <p:ph idx="1"/>
          </p:nvPr>
        </p:nvSpPr>
        <p:spPr/>
        <p:txBody>
          <a:bodyPr>
            <a:normAutofit/>
          </a:bodyPr>
          <a:lstStyle/>
          <a:p>
            <a:pPr algn="just"/>
            <a:r>
              <a:rPr lang="en-US" dirty="0"/>
              <a:t>Matching strategy: the </a:t>
            </a:r>
            <a:r>
              <a:rPr lang="en-US" dirty="0">
                <a:solidFill>
                  <a:srgbClr val="FF0000"/>
                </a:solidFill>
              </a:rPr>
              <a:t>maturity of the current assets matches the maturity of the current liabilities</a:t>
            </a:r>
            <a:r>
              <a:rPr lang="en-US" dirty="0"/>
              <a:t>.</a:t>
            </a:r>
          </a:p>
          <a:p>
            <a:pPr algn="just"/>
            <a:r>
              <a:rPr lang="en-US" dirty="0"/>
              <a:t>Mismatching strategy: </a:t>
            </a:r>
            <a:r>
              <a:rPr lang="pl-PL" dirty="0"/>
              <a:t>i</a:t>
            </a:r>
            <a:r>
              <a:rPr lang="en-US" dirty="0" err="1"/>
              <a:t>nvests</a:t>
            </a:r>
            <a:r>
              <a:rPr lang="en-US" dirty="0"/>
              <a:t> in </a:t>
            </a:r>
            <a:r>
              <a:rPr lang="en-US" dirty="0">
                <a:solidFill>
                  <a:srgbClr val="FF0000"/>
                </a:solidFill>
              </a:rPr>
              <a:t>liquid securities that can be sold if need arises</a:t>
            </a:r>
            <a:r>
              <a:rPr lang="en-US" dirty="0"/>
              <a:t>. Maturity of the current liabilities does not match with the maturity of current assets.</a:t>
            </a:r>
          </a:p>
          <a:p>
            <a:r>
              <a:rPr lang="en-US" dirty="0"/>
              <a:t>Strategy: purchasing bonds with multiple maturities that are spread out equally over the term of the ladder. Reduces interest rate and reinvestment risk. </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19</a:t>
            </a:fld>
            <a:endParaRPr lang="en-US"/>
          </a:p>
        </p:txBody>
      </p:sp>
    </p:spTree>
    <p:extLst>
      <p:ext uri="{BB962C8B-B14F-4D97-AF65-F5344CB8AC3E}">
        <p14:creationId xmlns:p14="http://schemas.microsoft.com/office/powerpoint/2010/main" val="4197115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a:t>Working</a:t>
            </a:r>
            <a:r>
              <a:rPr lang="pl-PL" dirty="0"/>
              <a:t> </a:t>
            </a:r>
            <a:r>
              <a:rPr lang="pl-PL" dirty="0" err="1"/>
              <a:t>capital</a:t>
            </a:r>
            <a:r>
              <a:rPr lang="pl-PL" dirty="0"/>
              <a:t> </a:t>
            </a:r>
            <a:r>
              <a:rPr lang="pl-PL" dirty="0" err="1"/>
              <a:t>definition</a:t>
            </a:r>
            <a:endParaRPr lang="en-US" dirty="0"/>
          </a:p>
        </p:txBody>
      </p:sp>
      <p:sp>
        <p:nvSpPr>
          <p:cNvPr id="3" name="Symbol zastępczy zawartości 2"/>
          <p:cNvSpPr>
            <a:spLocks noGrp="1"/>
          </p:cNvSpPr>
          <p:nvPr>
            <p:ph idx="1"/>
          </p:nvPr>
        </p:nvSpPr>
        <p:spPr/>
        <p:txBody>
          <a:bodyPr/>
          <a:lstStyle/>
          <a:p>
            <a:pPr algn="just"/>
            <a:r>
              <a:rPr lang="en-US" dirty="0"/>
              <a:t>Working capital management is a measure of the operational liquidity of a business. </a:t>
            </a:r>
            <a:endParaRPr lang="pl-PL" dirty="0"/>
          </a:p>
          <a:p>
            <a:pPr algn="just"/>
            <a:r>
              <a:rPr lang="en-US" dirty="0"/>
              <a:t>It involves managing the relationship between a firm’s short term assets and its short term liabilities. </a:t>
            </a:r>
            <a:endParaRPr lang="pl-PL" dirty="0"/>
          </a:p>
          <a:p>
            <a:pPr algn="just"/>
            <a:r>
              <a:rPr lang="en-US" dirty="0"/>
              <a:t>The goal of effective working capital management is to ensure that a company has adequate ready access to the funds necessary for day to day operating expenses.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2</a:t>
            </a:fld>
            <a:endParaRPr lang="en-US"/>
          </a:p>
        </p:txBody>
      </p:sp>
    </p:spTree>
    <p:extLst>
      <p:ext uri="{BB962C8B-B14F-4D97-AF65-F5344CB8AC3E}">
        <p14:creationId xmlns:p14="http://schemas.microsoft.com/office/powerpoint/2010/main" val="28832588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err="1"/>
              <a:t>Evaluating</a:t>
            </a:r>
            <a:r>
              <a:rPr lang="pl-PL" dirty="0"/>
              <a:t> IPS</a:t>
            </a:r>
            <a:endParaRPr lang="en-US" dirty="0"/>
          </a:p>
        </p:txBody>
      </p:sp>
      <p:sp>
        <p:nvSpPr>
          <p:cNvPr id="3" name="Symbol zastępczy zawartości 2"/>
          <p:cNvSpPr>
            <a:spLocks noGrp="1"/>
          </p:cNvSpPr>
          <p:nvPr>
            <p:ph idx="1"/>
          </p:nvPr>
        </p:nvSpPr>
        <p:spPr/>
        <p:txBody>
          <a:bodyPr/>
          <a:lstStyle/>
          <a:p>
            <a:pPr algn="just"/>
            <a:r>
              <a:rPr lang="en-US" dirty="0"/>
              <a:t>When evaluating a company*s short-term investment policy, one must see if the policy strategy meets the goals of the investment and if the credit ratings are neither restrictive nor liberal.</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20</a:t>
            </a:fld>
            <a:endParaRPr lang="en-US"/>
          </a:p>
        </p:txBody>
      </p:sp>
    </p:spTree>
    <p:extLst>
      <p:ext uri="{BB962C8B-B14F-4D97-AF65-F5344CB8AC3E}">
        <p14:creationId xmlns:p14="http://schemas.microsoft.com/office/powerpoint/2010/main" val="2799910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Managing Accounts Receivable</a:t>
            </a:r>
          </a:p>
        </p:txBody>
      </p:sp>
      <p:sp>
        <p:nvSpPr>
          <p:cNvPr id="3" name="Symbol zastępczy zawartości 2"/>
          <p:cNvSpPr>
            <a:spLocks noGrp="1"/>
          </p:cNvSpPr>
          <p:nvPr>
            <p:ph idx="1"/>
          </p:nvPr>
        </p:nvSpPr>
        <p:spPr/>
        <p:txBody>
          <a:bodyPr/>
          <a:lstStyle/>
          <a:p>
            <a:r>
              <a:rPr lang="en-US" dirty="0"/>
              <a:t>Accounts receivable gets recorded when a company sells a good or service to its customers on credit i.e. customers do not pay for it at the time of sale. </a:t>
            </a:r>
            <a:endParaRPr lang="pl-PL" dirty="0"/>
          </a:p>
          <a:p>
            <a:r>
              <a:rPr lang="en-US" dirty="0"/>
              <a:t>There is a tradeoff </a:t>
            </a:r>
            <a:r>
              <a:rPr lang="en-US" dirty="0" err="1"/>
              <a:t>betwee</a:t>
            </a:r>
            <a:r>
              <a:rPr lang="pl-PL" dirty="0"/>
              <a:t>n </a:t>
            </a:r>
            <a:r>
              <a:rPr lang="en-US" dirty="0"/>
              <a:t>increasing sales by granting credit and uncollectible accounts (when the amount owed by customers is never paid back). </a:t>
            </a:r>
            <a:endParaRPr lang="pl-PL" dirty="0"/>
          </a:p>
          <a:p>
            <a:r>
              <a:rPr lang="en-US" dirty="0"/>
              <a:t>If the credit terms are strict, then it hurts sales.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21</a:t>
            </a:fld>
            <a:endParaRPr lang="en-US"/>
          </a:p>
        </p:txBody>
      </p:sp>
    </p:spTree>
    <p:extLst>
      <p:ext uri="{BB962C8B-B14F-4D97-AF65-F5344CB8AC3E}">
        <p14:creationId xmlns:p14="http://schemas.microsoft.com/office/powerpoint/2010/main" val="28991586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10312" y="365125"/>
            <a:ext cx="11704320" cy="777875"/>
          </a:xfrm>
        </p:spPr>
        <p:txBody>
          <a:bodyPr>
            <a:normAutofit/>
          </a:bodyPr>
          <a:lstStyle/>
          <a:p>
            <a:pPr algn="ctr"/>
            <a:r>
              <a:rPr lang="en-US" sz="3200" dirty="0"/>
              <a:t>Three primary activities in accounts receivable management are:</a:t>
            </a:r>
          </a:p>
        </p:txBody>
      </p:sp>
      <p:sp>
        <p:nvSpPr>
          <p:cNvPr id="3" name="Symbol zastępczy zawartości 2"/>
          <p:cNvSpPr>
            <a:spLocks noGrp="1"/>
          </p:cNvSpPr>
          <p:nvPr>
            <p:ph idx="1"/>
          </p:nvPr>
        </p:nvSpPr>
        <p:spPr>
          <a:xfrm>
            <a:off x="390144" y="1267840"/>
            <a:ext cx="11332464" cy="4977511"/>
          </a:xfrm>
        </p:spPr>
        <p:txBody>
          <a:bodyPr/>
          <a:lstStyle/>
          <a:p>
            <a:r>
              <a:rPr lang="en-US" dirty="0"/>
              <a:t>Establishing credit terms; granting credit and processing transactions. A company can offer multiple terms. </a:t>
            </a:r>
            <a:endParaRPr lang="pl-PL" dirty="0"/>
          </a:p>
          <a:p>
            <a:pPr lvl="1"/>
            <a:r>
              <a:rPr lang="en-US" dirty="0"/>
              <a:t>An example of a credit term is 2/10 net 45. This means a customer must pay back within 45 days, but he will get a 2 percent discount if the entire amount is paid within 10 days.</a:t>
            </a:r>
          </a:p>
          <a:p>
            <a:r>
              <a:rPr lang="en-US" dirty="0"/>
              <a:t>Monitoring credit balances.</a:t>
            </a:r>
          </a:p>
          <a:p>
            <a:r>
              <a:rPr lang="en-US" dirty="0"/>
              <a:t>Measuring performance of the credit function.</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22</a:t>
            </a:fld>
            <a:endParaRPr lang="en-US"/>
          </a:p>
        </p:txBody>
      </p:sp>
    </p:spTree>
    <p:extLst>
      <p:ext uri="{BB962C8B-B14F-4D97-AF65-F5344CB8AC3E}">
        <p14:creationId xmlns:p14="http://schemas.microsoft.com/office/powerpoint/2010/main" val="497824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38328" y="291973"/>
            <a:ext cx="11457432" cy="704723"/>
          </a:xfrm>
        </p:spPr>
        <p:txBody>
          <a:bodyPr>
            <a:normAutofit/>
          </a:bodyPr>
          <a:lstStyle/>
          <a:p>
            <a:pPr algn="ctr"/>
            <a:r>
              <a:rPr lang="en-US" sz="4000" dirty="0"/>
              <a:t>Key Elements of the Trade Credit Granting Process</a:t>
            </a:r>
          </a:p>
        </p:txBody>
      </p:sp>
      <p:sp>
        <p:nvSpPr>
          <p:cNvPr id="3" name="Symbol zastępczy zawartości 2"/>
          <p:cNvSpPr>
            <a:spLocks noGrp="1"/>
          </p:cNvSpPr>
          <p:nvPr>
            <p:ph idx="1"/>
          </p:nvPr>
        </p:nvSpPr>
        <p:spPr>
          <a:xfrm>
            <a:off x="435864" y="1176400"/>
            <a:ext cx="11286744" cy="5050663"/>
          </a:xfrm>
        </p:spPr>
        <p:txBody>
          <a:bodyPr/>
          <a:lstStyle/>
          <a:p>
            <a:r>
              <a:rPr lang="en-US" dirty="0"/>
              <a:t>Credit terms offered by a company depend on</a:t>
            </a:r>
            <a:r>
              <a:rPr lang="pl-PL" dirty="0"/>
              <a:t>:</a:t>
            </a:r>
          </a:p>
          <a:p>
            <a:pPr lvl="1"/>
            <a:r>
              <a:rPr lang="en-US" dirty="0"/>
              <a:t> the type of customer, </a:t>
            </a:r>
            <a:endParaRPr lang="pl-PL" dirty="0"/>
          </a:p>
          <a:p>
            <a:pPr lvl="1"/>
            <a:r>
              <a:rPr lang="en-US" dirty="0"/>
              <a:t>customer's creditworthiness, and </a:t>
            </a:r>
            <a:endParaRPr lang="pl-PL" dirty="0"/>
          </a:p>
          <a:p>
            <a:pPr lvl="1"/>
            <a:r>
              <a:rPr lang="en-US" dirty="0"/>
              <a:t>credit terms offered by competitors. </a:t>
            </a:r>
            <a:endParaRPr lang="pl-PL" dirty="0"/>
          </a:p>
          <a:p>
            <a:r>
              <a:rPr lang="en-US" dirty="0"/>
              <a:t>A customer’s creditworthiness is usually determined using a credit scoring model based on different factors such as prior late payments, ready cash, history of bankruptcy etc. </a:t>
            </a:r>
            <a:endParaRPr lang="pl-PL" dirty="0"/>
          </a:p>
          <a:p>
            <a:r>
              <a:rPr lang="en-US" dirty="0"/>
              <a:t>A company's credit policy defines what types of credit to offer to what kind of customers.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23</a:t>
            </a:fld>
            <a:endParaRPr lang="en-US"/>
          </a:p>
        </p:txBody>
      </p:sp>
    </p:spTree>
    <p:extLst>
      <p:ext uri="{BB962C8B-B14F-4D97-AF65-F5344CB8AC3E}">
        <p14:creationId xmlns:p14="http://schemas.microsoft.com/office/powerpoint/2010/main" val="1565961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5C’s of </a:t>
            </a:r>
            <a:r>
              <a:rPr lang="pl-PL" dirty="0" err="1"/>
              <a:t>credit</a:t>
            </a:r>
            <a:endParaRPr lang="en-US" dirty="0"/>
          </a:p>
        </p:txBody>
      </p:sp>
      <p:sp>
        <p:nvSpPr>
          <p:cNvPr id="3" name="Symbol zastępczy zawartości 2"/>
          <p:cNvSpPr>
            <a:spLocks noGrp="1"/>
          </p:cNvSpPr>
          <p:nvPr>
            <p:ph idx="1"/>
          </p:nvPr>
        </p:nvSpPr>
        <p:spPr/>
        <p:txBody>
          <a:bodyPr/>
          <a:lstStyle/>
          <a:p>
            <a:r>
              <a:rPr lang="pl-PL" dirty="0"/>
              <a:t>Capital</a:t>
            </a:r>
          </a:p>
          <a:p>
            <a:r>
              <a:rPr lang="pl-PL" dirty="0" err="1"/>
              <a:t>Conditions</a:t>
            </a:r>
            <a:endParaRPr lang="pl-PL" dirty="0"/>
          </a:p>
          <a:p>
            <a:r>
              <a:rPr lang="pl-PL" dirty="0" err="1"/>
              <a:t>Collaterial</a:t>
            </a:r>
            <a:endParaRPr lang="pl-PL" dirty="0"/>
          </a:p>
          <a:p>
            <a:r>
              <a:rPr lang="pl-PL" dirty="0" err="1"/>
              <a:t>Capacity</a:t>
            </a:r>
            <a:endParaRPr lang="pl-PL" dirty="0"/>
          </a:p>
          <a:p>
            <a:r>
              <a:rPr lang="pl-PL" dirty="0" err="1"/>
              <a:t>Character</a:t>
            </a:r>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24</a:t>
            </a:fld>
            <a:endParaRPr lang="en-US"/>
          </a:p>
        </p:txBody>
      </p:sp>
    </p:spTree>
    <p:extLst>
      <p:ext uri="{BB962C8B-B14F-4D97-AF65-F5344CB8AC3E}">
        <p14:creationId xmlns:p14="http://schemas.microsoft.com/office/powerpoint/2010/main" val="797147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1"/>
            <a:ext cx="12192000" cy="676656"/>
          </a:xfrm>
        </p:spPr>
        <p:txBody>
          <a:bodyPr>
            <a:normAutofit/>
          </a:bodyPr>
          <a:lstStyle/>
          <a:p>
            <a:pPr algn="ctr"/>
            <a:r>
              <a:rPr lang="en-US" sz="3200" dirty="0"/>
              <a:t>The different types of credit terms available to customers include</a:t>
            </a:r>
            <a:r>
              <a:rPr lang="pl-PL" sz="3200" dirty="0"/>
              <a:t>:</a:t>
            </a:r>
            <a:endParaRPr lang="en-US" sz="3200" dirty="0"/>
          </a:p>
        </p:txBody>
      </p:sp>
      <p:sp>
        <p:nvSpPr>
          <p:cNvPr id="3" name="Symbol zastępczy zawartości 2"/>
          <p:cNvSpPr>
            <a:spLocks noGrp="1"/>
          </p:cNvSpPr>
          <p:nvPr>
            <p:ph idx="1"/>
          </p:nvPr>
        </p:nvSpPr>
        <p:spPr>
          <a:xfrm>
            <a:off x="316992" y="847216"/>
            <a:ext cx="11579352" cy="5782184"/>
          </a:xfrm>
        </p:spPr>
        <p:txBody>
          <a:bodyPr>
            <a:normAutofit/>
          </a:bodyPr>
          <a:lstStyle/>
          <a:p>
            <a:r>
              <a:rPr lang="en-US" b="1" dirty="0"/>
              <a:t>Ordinary terms</a:t>
            </a:r>
            <a:r>
              <a:rPr lang="en-US" dirty="0"/>
              <a:t>: Terms are set forth using formats such as net t or d/</a:t>
            </a:r>
            <a:r>
              <a:rPr lang="en-US" dirty="0" err="1"/>
              <a:t>ti</a:t>
            </a:r>
            <a:r>
              <a:rPr lang="en-US" dirty="0"/>
              <a:t> net t2 where t is the time before which the customer must pay the invoice, </a:t>
            </a:r>
            <a:r>
              <a:rPr lang="en-US" dirty="0" err="1"/>
              <a:t>ti</a:t>
            </a:r>
            <a:r>
              <a:rPr lang="en-US" dirty="0"/>
              <a:t> is the time before which if the invoice is paid, a discount is applicable, and t2 is the same as L.</a:t>
            </a:r>
            <a:endParaRPr lang="pl-PL" dirty="0"/>
          </a:p>
          <a:p>
            <a:pPr lvl="1"/>
            <a:r>
              <a:rPr lang="en-US" dirty="0"/>
              <a:t>For example, 1/10 net 30 means the customer gets a 1 percent discount if the invoice is paid within 10 days or else the entire invoice must be paid within 30 days.</a:t>
            </a:r>
          </a:p>
          <a:p>
            <a:r>
              <a:rPr lang="en-US" b="1" dirty="0"/>
              <a:t>Cash before delivery</a:t>
            </a:r>
            <a:r>
              <a:rPr lang="en-US" dirty="0"/>
              <a:t>: Invoice must be paid before shipment is made.</a:t>
            </a:r>
          </a:p>
          <a:p>
            <a:r>
              <a:rPr lang="en-US" b="1" dirty="0"/>
              <a:t>Cash on delivery</a:t>
            </a:r>
            <a:r>
              <a:rPr lang="en-US" dirty="0"/>
              <a:t>: Payment must be made at the time of delivery.</a:t>
            </a:r>
          </a:p>
          <a:p>
            <a:r>
              <a:rPr lang="en-US" b="1" dirty="0"/>
              <a:t>Bill-to-bill</a:t>
            </a:r>
            <a:r>
              <a:rPr lang="en-US" dirty="0"/>
              <a:t>: The previous bill must be paid before any new shipment</a:t>
            </a:r>
          </a:p>
          <a:p>
            <a:r>
              <a:rPr lang="en-US" b="1" dirty="0"/>
              <a:t>Monthly billing</a:t>
            </a:r>
            <a:r>
              <a:rPr lang="en-US" dirty="0"/>
              <a:t>: Payments to be made on a monthly basis. </a:t>
            </a:r>
            <a:endParaRPr lang="pl-PL" dirty="0"/>
          </a:p>
          <a:p>
            <a:pPr lvl="1"/>
            <a:r>
              <a:rPr lang="en-US" dirty="0"/>
              <a:t>For example, 1/10 net 30 means the customer gets a 1 percent discount if the invoice is paid within 10 days of the next month or else the entire invoice must be paid within 30 days of the next month.</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25</a:t>
            </a:fld>
            <a:endParaRPr lang="en-US"/>
          </a:p>
        </p:txBody>
      </p:sp>
    </p:spTree>
    <p:extLst>
      <p:ext uri="{BB962C8B-B14F-4D97-AF65-F5344CB8AC3E}">
        <p14:creationId xmlns:p14="http://schemas.microsoft.com/office/powerpoint/2010/main" val="20017546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218821"/>
            <a:ext cx="10515600" cy="759587"/>
          </a:xfrm>
        </p:spPr>
        <p:txBody>
          <a:bodyPr/>
          <a:lstStyle/>
          <a:p>
            <a:pPr algn="ctr"/>
            <a:r>
              <a:rPr lang="en-US" dirty="0"/>
              <a:t>Managing Customers' Receipts</a:t>
            </a:r>
          </a:p>
        </p:txBody>
      </p:sp>
      <p:sp>
        <p:nvSpPr>
          <p:cNvPr id="3" name="Symbol zastępczy zawartości 2"/>
          <p:cNvSpPr>
            <a:spLocks noGrp="1"/>
          </p:cNvSpPr>
          <p:nvPr>
            <p:ph idx="1"/>
          </p:nvPr>
        </p:nvSpPr>
        <p:spPr>
          <a:xfrm>
            <a:off x="326136" y="1057528"/>
            <a:ext cx="11497056" cy="5298821"/>
          </a:xfrm>
        </p:spPr>
        <p:txBody>
          <a:bodyPr>
            <a:normAutofit/>
          </a:bodyPr>
          <a:lstStyle/>
          <a:p>
            <a:r>
              <a:rPr lang="en-US" b="1" dirty="0"/>
              <a:t>Electronic funds transfer</a:t>
            </a:r>
            <a:r>
              <a:rPr lang="en-US" dirty="0"/>
              <a:t>: include debit/credit card, or electronic checks.</a:t>
            </a:r>
          </a:p>
          <a:p>
            <a:pPr marL="0" indent="0">
              <a:buNone/>
            </a:pPr>
            <a:endParaRPr lang="en-US" dirty="0"/>
          </a:p>
          <a:p>
            <a:r>
              <a:rPr lang="en-US" b="1" dirty="0"/>
              <a:t>Lockbox</a:t>
            </a:r>
            <a:r>
              <a:rPr lang="en-US" dirty="0"/>
              <a:t>: mail payments to a post office box and the bank collects this several times a day and deposits the payment into company's accounts.</a:t>
            </a:r>
            <a:endParaRPr lang="pl-PL" dirty="0"/>
          </a:p>
          <a:p>
            <a:endParaRPr lang="en-US" dirty="0"/>
          </a:p>
          <a:p>
            <a:pPr lvl="1"/>
            <a:r>
              <a:rPr lang="en-US" b="1" dirty="0"/>
              <a:t>Float factor</a:t>
            </a:r>
            <a:r>
              <a:rPr lang="en-US" dirty="0"/>
              <a:t> is a good measure for check deposits. It measures the time between checks deposited by customers and when funds are available for use by the company. A high float factor indicates there is a lot of money in transition.</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26</a:t>
            </a:fld>
            <a:endParaRPr lang="en-US"/>
          </a:p>
        </p:txBody>
      </p:sp>
    </p:spTree>
    <p:extLst>
      <p:ext uri="{BB962C8B-B14F-4D97-AF65-F5344CB8AC3E}">
        <p14:creationId xmlns:p14="http://schemas.microsoft.com/office/powerpoint/2010/main" val="2716660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622427"/>
          </a:xfrm>
        </p:spPr>
        <p:txBody>
          <a:bodyPr>
            <a:normAutofit fontScale="90000"/>
          </a:bodyPr>
          <a:lstStyle/>
          <a:p>
            <a:pPr algn="ctr"/>
            <a:r>
              <a:rPr lang="en-US" dirty="0"/>
              <a:t>Evaluating Accounts Receivable Management</a:t>
            </a:r>
          </a:p>
        </p:txBody>
      </p:sp>
      <p:sp>
        <p:nvSpPr>
          <p:cNvPr id="3" name="Symbol zastępczy zawartości 2"/>
          <p:cNvSpPr>
            <a:spLocks noGrp="1"/>
          </p:cNvSpPr>
          <p:nvPr>
            <p:ph idx="1"/>
          </p:nvPr>
        </p:nvSpPr>
        <p:spPr>
          <a:xfrm>
            <a:off x="188976" y="622426"/>
            <a:ext cx="11853672" cy="6235573"/>
          </a:xfrm>
        </p:spPr>
        <p:txBody>
          <a:bodyPr>
            <a:normAutofit fontScale="92500" lnSpcReduction="10000"/>
          </a:bodyPr>
          <a:lstStyle/>
          <a:p>
            <a:r>
              <a:rPr lang="en-US" sz="2400" dirty="0"/>
              <a:t>receivables turnover = credit sales/average receivables </a:t>
            </a:r>
            <a:endParaRPr lang="pl-PL" sz="2400" dirty="0"/>
          </a:p>
          <a:p>
            <a:r>
              <a:rPr lang="en-US" sz="2400" dirty="0"/>
              <a:t>days of receivables = 365/receivables turnover</a:t>
            </a:r>
            <a:endParaRPr lang="pl-PL" sz="2400" dirty="0"/>
          </a:p>
          <a:p>
            <a:r>
              <a:rPr lang="pl-PL" sz="2400" dirty="0" err="1"/>
              <a:t>Aging</a:t>
            </a:r>
            <a:r>
              <a:rPr lang="pl-PL" sz="2400" dirty="0"/>
              <a:t> </a:t>
            </a:r>
            <a:r>
              <a:rPr lang="pl-PL" sz="2400" dirty="0" err="1"/>
              <a:t>schedule</a:t>
            </a:r>
            <a:r>
              <a:rPr lang="pl-PL" sz="2400" dirty="0"/>
              <a:t> </a:t>
            </a:r>
            <a:r>
              <a:rPr lang="pl-PL" sz="2400" dirty="0" err="1"/>
              <a:t>breaks</a:t>
            </a:r>
            <a:r>
              <a:rPr lang="pl-PL" sz="2400" dirty="0"/>
              <a:t> down </a:t>
            </a:r>
            <a:r>
              <a:rPr lang="pl-PL" sz="2400" dirty="0" err="1"/>
              <a:t>receivables</a:t>
            </a:r>
            <a:r>
              <a:rPr lang="pl-PL" sz="2400" dirty="0"/>
              <a:t> </a:t>
            </a:r>
            <a:r>
              <a:rPr lang="pl-PL" sz="2400" dirty="0" err="1"/>
              <a:t>into</a:t>
            </a:r>
            <a:r>
              <a:rPr lang="pl-PL" sz="2400" dirty="0"/>
              <a:t> </a:t>
            </a:r>
            <a:r>
              <a:rPr lang="pl-PL" sz="2400" dirty="0" err="1"/>
              <a:t>different</a:t>
            </a:r>
            <a:r>
              <a:rPr lang="pl-PL" sz="2400" dirty="0"/>
              <a:t> </a:t>
            </a:r>
            <a:r>
              <a:rPr lang="pl-PL" sz="2400" dirty="0" err="1"/>
              <a:t>time</a:t>
            </a:r>
            <a:r>
              <a:rPr lang="pl-PL" sz="2400" dirty="0"/>
              <a:t> </a:t>
            </a:r>
            <a:r>
              <a:rPr lang="pl-PL" sz="2400" dirty="0" err="1"/>
              <a:t>periods</a:t>
            </a:r>
            <a:endParaRPr lang="pl-PL" sz="2400" dirty="0"/>
          </a:p>
          <a:p>
            <a:endParaRPr lang="pl-PL" sz="2400" dirty="0"/>
          </a:p>
          <a:p>
            <a:endParaRPr lang="pl-PL" sz="2400" dirty="0"/>
          </a:p>
          <a:p>
            <a:endParaRPr lang="pl-PL" sz="2400" dirty="0"/>
          </a:p>
          <a:p>
            <a:endParaRPr lang="pl-PL" sz="2400" dirty="0"/>
          </a:p>
          <a:p>
            <a:endParaRPr lang="pl-PL" sz="2400" dirty="0"/>
          </a:p>
          <a:p>
            <a:endParaRPr lang="pl-PL" sz="2400" dirty="0"/>
          </a:p>
          <a:p>
            <a:endParaRPr lang="pl-PL" sz="2400" dirty="0"/>
          </a:p>
          <a:p>
            <a:endParaRPr lang="pl-PL" sz="2400" dirty="0"/>
          </a:p>
          <a:p>
            <a:endParaRPr lang="pl-PL" sz="2400" dirty="0"/>
          </a:p>
          <a:p>
            <a:endParaRPr lang="pl-PL" sz="2400" dirty="0"/>
          </a:p>
          <a:p>
            <a:endParaRPr lang="pl-PL" sz="2400" dirty="0"/>
          </a:p>
          <a:p>
            <a:r>
              <a:rPr lang="en-US" sz="2400" dirty="0"/>
              <a:t>Weighted average collection period for Jan = sum of (days * weight) = 46.5. </a:t>
            </a:r>
          </a:p>
          <a:p>
            <a:endParaRPr lang="pl-PL" sz="2400" dirty="0"/>
          </a:p>
          <a:p>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27</a:t>
            </a:fld>
            <a:endParaRPr lang="en-US"/>
          </a:p>
        </p:txBody>
      </p:sp>
      <p:graphicFrame>
        <p:nvGraphicFramePr>
          <p:cNvPr id="5" name="Tabela 4"/>
          <p:cNvGraphicFramePr>
            <a:graphicFrameLocks noGrp="1"/>
          </p:cNvGraphicFramePr>
          <p:nvPr>
            <p:extLst>
              <p:ext uri="{D42A27DB-BD31-4B8C-83A1-F6EECF244321}">
                <p14:modId xmlns:p14="http://schemas.microsoft.com/office/powerpoint/2010/main" val="1042921711"/>
              </p:ext>
            </p:extLst>
          </p:nvPr>
        </p:nvGraphicFramePr>
        <p:xfrm>
          <a:off x="384050" y="1758807"/>
          <a:ext cx="11228829" cy="1917861"/>
        </p:xfrm>
        <a:graphic>
          <a:graphicData uri="http://schemas.openxmlformats.org/drawingml/2006/table">
            <a:tbl>
              <a:tblPr firstRow="1" firstCol="1" bandRow="1">
                <a:tableStyleId>{5C22544A-7EE6-4342-B048-85BDC9FD1C3A}</a:tableStyleId>
              </a:tblPr>
              <a:tblGrid>
                <a:gridCol w="2442399">
                  <a:extLst>
                    <a:ext uri="{9D8B030D-6E8A-4147-A177-3AD203B41FA5}">
                      <a16:colId xmlns:a16="http://schemas.microsoft.com/office/drawing/2014/main" val="20000"/>
                    </a:ext>
                  </a:extLst>
                </a:gridCol>
                <a:gridCol w="1229877">
                  <a:extLst>
                    <a:ext uri="{9D8B030D-6E8A-4147-A177-3AD203B41FA5}">
                      <a16:colId xmlns:a16="http://schemas.microsoft.com/office/drawing/2014/main" val="20001"/>
                    </a:ext>
                  </a:extLst>
                </a:gridCol>
                <a:gridCol w="1055066">
                  <a:extLst>
                    <a:ext uri="{9D8B030D-6E8A-4147-A177-3AD203B41FA5}">
                      <a16:colId xmlns:a16="http://schemas.microsoft.com/office/drawing/2014/main" val="20002"/>
                    </a:ext>
                  </a:extLst>
                </a:gridCol>
                <a:gridCol w="1229877">
                  <a:extLst>
                    <a:ext uri="{9D8B030D-6E8A-4147-A177-3AD203B41FA5}">
                      <a16:colId xmlns:a16="http://schemas.microsoft.com/office/drawing/2014/main" val="20003"/>
                    </a:ext>
                  </a:extLst>
                </a:gridCol>
                <a:gridCol w="2284942">
                  <a:extLst>
                    <a:ext uri="{9D8B030D-6E8A-4147-A177-3AD203B41FA5}">
                      <a16:colId xmlns:a16="http://schemas.microsoft.com/office/drawing/2014/main" val="20004"/>
                    </a:ext>
                  </a:extLst>
                </a:gridCol>
                <a:gridCol w="877776">
                  <a:extLst>
                    <a:ext uri="{9D8B030D-6E8A-4147-A177-3AD203B41FA5}">
                      <a16:colId xmlns:a16="http://schemas.microsoft.com/office/drawing/2014/main" val="20005"/>
                    </a:ext>
                  </a:extLst>
                </a:gridCol>
                <a:gridCol w="879015">
                  <a:extLst>
                    <a:ext uri="{9D8B030D-6E8A-4147-A177-3AD203B41FA5}">
                      <a16:colId xmlns:a16="http://schemas.microsoft.com/office/drawing/2014/main" val="20006"/>
                    </a:ext>
                  </a:extLst>
                </a:gridCol>
                <a:gridCol w="1229877">
                  <a:extLst>
                    <a:ext uri="{9D8B030D-6E8A-4147-A177-3AD203B41FA5}">
                      <a16:colId xmlns:a16="http://schemas.microsoft.com/office/drawing/2014/main" val="20007"/>
                    </a:ext>
                  </a:extLst>
                </a:gridCol>
              </a:tblGrid>
              <a:tr h="467011">
                <a:tc gridSpan="4">
                  <a:txBody>
                    <a:bodyPr/>
                    <a:lstStyle/>
                    <a:p>
                      <a:pPr marL="0" marR="0">
                        <a:lnSpc>
                          <a:spcPct val="107000"/>
                        </a:lnSpc>
                        <a:spcBef>
                          <a:spcPts val="0"/>
                        </a:spcBef>
                        <a:spcAft>
                          <a:spcPts val="0"/>
                        </a:spcAft>
                      </a:pPr>
                      <a:r>
                        <a:rPr lang="en-US" sz="1800" dirty="0">
                          <a:effectLst/>
                        </a:rPr>
                        <a:t>a) Aging schedule (in $ millions)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a:lnSpc>
                          <a:spcPct val="107000"/>
                        </a:lnSpc>
                        <a:spcBef>
                          <a:spcPts val="0"/>
                        </a:spcBef>
                        <a:spcAft>
                          <a:spcPts val="0"/>
                        </a:spcAft>
                      </a:pPr>
                      <a:r>
                        <a:rPr lang="en-US" sz="1800" dirty="0">
                          <a:effectLst/>
                        </a:rPr>
                        <a:t>b) Aging expressed as a percentage</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5910">
                <a:tc>
                  <a:txBody>
                    <a:bodyPr/>
                    <a:lstStyle/>
                    <a:p>
                      <a:pPr marL="0" marR="0">
                        <a:lnSpc>
                          <a:spcPct val="107000"/>
                        </a:lnSpc>
                        <a:spcBef>
                          <a:spcPts val="0"/>
                        </a:spcBef>
                        <a:spcAft>
                          <a:spcPts val="0"/>
                        </a:spcAft>
                      </a:pPr>
                      <a:r>
                        <a:rPr lang="en-US" sz="1800" dirty="0">
                          <a:effectLst/>
                        </a:rPr>
                        <a:t>Days</a:t>
                      </a:r>
                      <a:r>
                        <a:rPr lang="pl-PL" sz="1800" dirty="0">
                          <a:effectLst/>
                        </a:rPr>
                        <a:t> </a:t>
                      </a:r>
                      <a:r>
                        <a:rPr lang="en-US" sz="1800" dirty="0">
                          <a:effectLst/>
                        </a:rPr>
                        <a:t>outstanding</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Jan</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Feb</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Mar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Days</a:t>
                      </a:r>
                      <a:r>
                        <a:rPr lang="pl-PL" sz="1800" dirty="0">
                          <a:effectLst/>
                        </a:rPr>
                        <a:t> </a:t>
                      </a:r>
                      <a:r>
                        <a:rPr lang="en-US" sz="1800" dirty="0">
                          <a:effectLst/>
                        </a:rPr>
                        <a:t>outstanding</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Jan</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Feb</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Mar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147955">
                <a:tc>
                  <a:txBody>
                    <a:bodyPr/>
                    <a:lstStyle/>
                    <a:p>
                      <a:pPr marL="0" marR="0">
                        <a:lnSpc>
                          <a:spcPct val="107000"/>
                        </a:lnSpc>
                        <a:spcBef>
                          <a:spcPts val="0"/>
                        </a:spcBef>
                        <a:spcAft>
                          <a:spcPts val="0"/>
                        </a:spcAft>
                      </a:pPr>
                      <a:r>
                        <a:rPr lang="en-US" sz="1800">
                          <a:effectLst/>
                        </a:rPr>
                        <a:t>&lt;31 days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2000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2120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1950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&lt;31 days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40%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39%</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40%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147955">
                <a:tc>
                  <a:txBody>
                    <a:bodyPr/>
                    <a:lstStyle/>
                    <a:p>
                      <a:pPr marL="0" marR="0">
                        <a:lnSpc>
                          <a:spcPct val="107000"/>
                        </a:lnSpc>
                        <a:spcBef>
                          <a:spcPts val="0"/>
                        </a:spcBef>
                        <a:spcAft>
                          <a:spcPts val="0"/>
                        </a:spcAft>
                      </a:pPr>
                      <a:r>
                        <a:rPr lang="en-US" sz="1800">
                          <a:effectLst/>
                        </a:rPr>
                        <a:t>31-60 days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1650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1400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31-60 days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30%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31%</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28%</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r h="147955">
                <a:tc>
                  <a:txBody>
                    <a:bodyPr/>
                    <a:lstStyle/>
                    <a:p>
                      <a:pPr marL="0" marR="0">
                        <a:lnSpc>
                          <a:spcPct val="107000"/>
                        </a:lnSpc>
                        <a:spcBef>
                          <a:spcPts val="0"/>
                        </a:spcBef>
                        <a:spcAft>
                          <a:spcPts val="0"/>
                        </a:spcAft>
                      </a:pPr>
                      <a:r>
                        <a:rPr lang="en-US" sz="1800">
                          <a:effectLst/>
                        </a:rPr>
                        <a:t>61-90 days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900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920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61-90 days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20%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17%</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19%</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r h="156845">
                <a:tc>
                  <a:txBody>
                    <a:bodyPr/>
                    <a:lstStyle/>
                    <a:p>
                      <a:pPr marL="0" marR="0">
                        <a:lnSpc>
                          <a:spcPct val="107000"/>
                        </a:lnSpc>
                        <a:spcBef>
                          <a:spcPts val="0"/>
                        </a:spcBef>
                        <a:spcAft>
                          <a:spcPts val="0"/>
                        </a:spcAft>
                      </a:pPr>
                      <a:r>
                        <a:rPr lang="en-US" sz="1800">
                          <a:effectLst/>
                        </a:rPr>
                        <a:t>&gt; 90 days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700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660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&gt; 90 days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13%</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13%</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5"/>
                  </a:ext>
                </a:extLst>
              </a:tr>
            </a:tbl>
          </a:graphicData>
        </a:graphic>
      </p:graphicFrame>
      <p:graphicFrame>
        <p:nvGraphicFramePr>
          <p:cNvPr id="6" name="Tabela 5"/>
          <p:cNvGraphicFramePr>
            <a:graphicFrameLocks noGrp="1"/>
          </p:cNvGraphicFramePr>
          <p:nvPr>
            <p:extLst>
              <p:ext uri="{D42A27DB-BD31-4B8C-83A1-F6EECF244321}">
                <p14:modId xmlns:p14="http://schemas.microsoft.com/office/powerpoint/2010/main" val="3050182902"/>
              </p:ext>
            </p:extLst>
          </p:nvPr>
        </p:nvGraphicFramePr>
        <p:xfrm>
          <a:off x="1228180" y="3922776"/>
          <a:ext cx="8604505" cy="1924812"/>
        </p:xfrm>
        <a:graphic>
          <a:graphicData uri="http://schemas.openxmlformats.org/drawingml/2006/table">
            <a:tbl>
              <a:tblPr firstRow="1" firstCol="1" bandRow="1">
                <a:tableStyleId>{5C22544A-7EE6-4342-B048-85BDC9FD1C3A}</a:tableStyleId>
              </a:tblPr>
              <a:tblGrid>
                <a:gridCol w="2679110">
                  <a:extLst>
                    <a:ext uri="{9D8B030D-6E8A-4147-A177-3AD203B41FA5}">
                      <a16:colId xmlns:a16="http://schemas.microsoft.com/office/drawing/2014/main" val="20000"/>
                    </a:ext>
                  </a:extLst>
                </a:gridCol>
                <a:gridCol w="2828267">
                  <a:extLst>
                    <a:ext uri="{9D8B030D-6E8A-4147-A177-3AD203B41FA5}">
                      <a16:colId xmlns:a16="http://schemas.microsoft.com/office/drawing/2014/main" val="20001"/>
                    </a:ext>
                  </a:extLst>
                </a:gridCol>
                <a:gridCol w="1212250">
                  <a:extLst>
                    <a:ext uri="{9D8B030D-6E8A-4147-A177-3AD203B41FA5}">
                      <a16:colId xmlns:a16="http://schemas.microsoft.com/office/drawing/2014/main" val="20002"/>
                    </a:ext>
                  </a:extLst>
                </a:gridCol>
                <a:gridCol w="1884878">
                  <a:extLst>
                    <a:ext uri="{9D8B030D-6E8A-4147-A177-3AD203B41FA5}">
                      <a16:colId xmlns:a16="http://schemas.microsoft.com/office/drawing/2014/main" val="20003"/>
                    </a:ext>
                  </a:extLst>
                </a:gridCol>
              </a:tblGrid>
              <a:tr h="204889">
                <a:tc gridSpan="4">
                  <a:txBody>
                    <a:bodyPr/>
                    <a:lstStyle/>
                    <a:p>
                      <a:pPr marL="0" marR="0">
                        <a:lnSpc>
                          <a:spcPct val="107000"/>
                        </a:lnSpc>
                        <a:spcBef>
                          <a:spcPts val="0"/>
                        </a:spcBef>
                        <a:spcAft>
                          <a:spcPts val="0"/>
                        </a:spcAft>
                      </a:pPr>
                      <a:r>
                        <a:rPr lang="en-US" sz="2000" dirty="0">
                          <a:effectLst/>
                        </a:rPr>
                        <a:t>Weighted Average Collection Period</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04889">
                <a:tc>
                  <a:txBody>
                    <a:bodyPr/>
                    <a:lstStyle/>
                    <a:p>
                      <a:pPr marL="0" marR="0">
                        <a:lnSpc>
                          <a:spcPct val="107000"/>
                        </a:lnSpc>
                        <a:spcBef>
                          <a:spcPts val="0"/>
                        </a:spcBef>
                        <a:spcAft>
                          <a:spcPts val="0"/>
                        </a:spcAft>
                      </a:pPr>
                      <a:r>
                        <a:rPr lang="en-US" sz="2000">
                          <a:effectLst/>
                        </a:rPr>
                        <a:t>Days outstanding</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Avg. collection days</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 weight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Days * weight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1"/>
                  </a:ext>
                </a:extLst>
              </a:tr>
              <a:tr h="204889">
                <a:tc>
                  <a:txBody>
                    <a:bodyPr/>
                    <a:lstStyle/>
                    <a:p>
                      <a:pPr marL="0" marR="0">
                        <a:lnSpc>
                          <a:spcPct val="107000"/>
                        </a:lnSpc>
                        <a:spcBef>
                          <a:spcPts val="0"/>
                        </a:spcBef>
                        <a:spcAft>
                          <a:spcPts val="0"/>
                        </a:spcAft>
                      </a:pPr>
                      <a:r>
                        <a:rPr lang="en-US" sz="2000">
                          <a:effectLst/>
                        </a:rPr>
                        <a:t>&lt;31 days</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15</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40%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6</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2"/>
                  </a:ext>
                </a:extLst>
              </a:tr>
              <a:tr h="204889">
                <a:tc>
                  <a:txBody>
                    <a:bodyPr/>
                    <a:lstStyle/>
                    <a:p>
                      <a:pPr marL="0" marR="0">
                        <a:lnSpc>
                          <a:spcPct val="107000"/>
                        </a:lnSpc>
                        <a:spcBef>
                          <a:spcPts val="0"/>
                        </a:spcBef>
                        <a:spcAft>
                          <a:spcPts val="0"/>
                        </a:spcAft>
                      </a:pPr>
                      <a:r>
                        <a:rPr lang="en-US" sz="2000">
                          <a:effectLst/>
                        </a:rPr>
                        <a:t>31-60 days</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45</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30%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13.5</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r h="204889">
                <a:tc>
                  <a:txBody>
                    <a:bodyPr/>
                    <a:lstStyle/>
                    <a:p>
                      <a:pPr marL="0" marR="0">
                        <a:lnSpc>
                          <a:spcPct val="107000"/>
                        </a:lnSpc>
                        <a:spcBef>
                          <a:spcPts val="0"/>
                        </a:spcBef>
                        <a:spcAft>
                          <a:spcPts val="0"/>
                        </a:spcAft>
                      </a:pPr>
                      <a:r>
                        <a:rPr lang="en-US" sz="2000">
                          <a:effectLst/>
                        </a:rPr>
                        <a:t>61-90 days</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75</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20%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15</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r h="204889">
                <a:tc>
                  <a:txBody>
                    <a:bodyPr/>
                    <a:lstStyle/>
                    <a:p>
                      <a:pPr marL="0" marR="0">
                        <a:lnSpc>
                          <a:spcPct val="107000"/>
                        </a:lnSpc>
                        <a:spcBef>
                          <a:spcPts val="0"/>
                        </a:spcBef>
                        <a:spcAft>
                          <a:spcPts val="0"/>
                        </a:spcAft>
                      </a:pPr>
                      <a:r>
                        <a:rPr lang="en-US" sz="2000">
                          <a:effectLst/>
                        </a:rPr>
                        <a:t>&gt; 90 days</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2000">
                          <a:effectLst/>
                        </a:rPr>
                        <a:t>120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10%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2000" dirty="0">
                          <a:effectLst/>
                        </a:rPr>
                        <a:t>12</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6219675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Managing Inventory</a:t>
            </a:r>
          </a:p>
        </p:txBody>
      </p:sp>
      <p:sp>
        <p:nvSpPr>
          <p:cNvPr id="3" name="Symbol zastępczy zawartości 2"/>
          <p:cNvSpPr>
            <a:spLocks noGrp="1"/>
          </p:cNvSpPr>
          <p:nvPr>
            <p:ph idx="1"/>
          </p:nvPr>
        </p:nvSpPr>
        <p:spPr/>
        <p:txBody>
          <a:bodyPr/>
          <a:lstStyle/>
          <a:p>
            <a:r>
              <a:rPr lang="en-US" dirty="0"/>
              <a:t>Inventory levels that are too low will result in loss of sales due to stock-outs, whereas a high inventory level means excess capital is tied up in inventory. </a:t>
            </a:r>
            <a:endParaRPr lang="pl-PL" dirty="0"/>
          </a:p>
          <a:p>
            <a:r>
              <a:rPr lang="en-US" dirty="0"/>
              <a:t>The appropriate inventory balance depends on the type of product sold and the complexity of the production</a:t>
            </a:r>
            <a:r>
              <a:rPr lang="pl-PL" dirty="0"/>
              <a:t> </a:t>
            </a:r>
            <a:r>
              <a:rPr lang="en-US" dirty="0"/>
              <a:t>process i.e. how long it takes to make the final product.</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28</a:t>
            </a:fld>
            <a:endParaRPr lang="en-US"/>
          </a:p>
        </p:txBody>
      </p:sp>
    </p:spTree>
    <p:extLst>
      <p:ext uri="{BB962C8B-B14F-4D97-AF65-F5344CB8AC3E}">
        <p14:creationId xmlns:p14="http://schemas.microsoft.com/office/powerpoint/2010/main" val="41691844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Approaches to Managing Inventory Levels</a:t>
            </a:r>
          </a:p>
        </p:txBody>
      </p:sp>
      <p:sp>
        <p:nvSpPr>
          <p:cNvPr id="3" name="Symbol zastępczy zawartości 2"/>
          <p:cNvSpPr>
            <a:spLocks noGrp="1"/>
          </p:cNvSpPr>
          <p:nvPr>
            <p:ph idx="1"/>
          </p:nvPr>
        </p:nvSpPr>
        <p:spPr/>
        <p:txBody>
          <a:bodyPr/>
          <a:lstStyle/>
          <a:p>
            <a:r>
              <a:rPr lang="en-US" dirty="0"/>
              <a:t>There are two basic approaches for managing the level of inventory: </a:t>
            </a:r>
            <a:endParaRPr lang="pl-PL" dirty="0"/>
          </a:p>
          <a:p>
            <a:r>
              <a:rPr lang="en-US" dirty="0"/>
              <a:t>economic order quantity and </a:t>
            </a:r>
            <a:endParaRPr lang="pl-PL" dirty="0"/>
          </a:p>
          <a:p>
            <a:r>
              <a:rPr lang="en-US" dirty="0"/>
              <a:t>just-in-time.</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29</a:t>
            </a:fld>
            <a:endParaRPr lang="en-US"/>
          </a:p>
        </p:txBody>
      </p:sp>
    </p:spTree>
    <p:extLst>
      <p:ext uri="{BB962C8B-B14F-4D97-AF65-F5344CB8AC3E}">
        <p14:creationId xmlns:p14="http://schemas.microsoft.com/office/powerpoint/2010/main" val="1432777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7160" y="365125"/>
            <a:ext cx="11914632" cy="576707"/>
          </a:xfrm>
        </p:spPr>
        <p:txBody>
          <a:bodyPr>
            <a:normAutofit fontScale="90000"/>
          </a:bodyPr>
          <a:lstStyle/>
          <a:p>
            <a:pPr algn="ctr"/>
            <a:r>
              <a:rPr lang="pl-PL" dirty="0" err="1"/>
              <a:t>Internal</a:t>
            </a:r>
            <a:r>
              <a:rPr lang="pl-PL" dirty="0"/>
              <a:t> </a:t>
            </a:r>
            <a:r>
              <a:rPr lang="pl-PL" dirty="0" err="1"/>
              <a:t>factors</a:t>
            </a:r>
            <a:r>
              <a:rPr lang="pl-PL" dirty="0"/>
              <a:t> </a:t>
            </a:r>
            <a:r>
              <a:rPr lang="pl-PL" dirty="0" err="1"/>
              <a:t>that</a:t>
            </a:r>
            <a:r>
              <a:rPr lang="pl-PL" dirty="0"/>
              <a:t> </a:t>
            </a:r>
            <a:r>
              <a:rPr lang="pl-PL" dirty="0" err="1"/>
              <a:t>impact</a:t>
            </a:r>
            <a:r>
              <a:rPr lang="pl-PL" dirty="0"/>
              <a:t> </a:t>
            </a:r>
            <a:r>
              <a:rPr lang="pl-PL" dirty="0" err="1"/>
              <a:t>working</a:t>
            </a:r>
            <a:r>
              <a:rPr lang="pl-PL" dirty="0"/>
              <a:t> </a:t>
            </a:r>
            <a:r>
              <a:rPr lang="pl-PL" dirty="0" err="1"/>
              <a:t>capital</a:t>
            </a:r>
            <a:r>
              <a:rPr lang="pl-PL" dirty="0"/>
              <a:t> </a:t>
            </a:r>
            <a:r>
              <a:rPr lang="pl-PL" dirty="0" err="1"/>
              <a:t>needs</a:t>
            </a:r>
            <a:endParaRPr lang="en-US" dirty="0"/>
          </a:p>
        </p:txBody>
      </p:sp>
      <p:sp>
        <p:nvSpPr>
          <p:cNvPr id="3" name="Symbol zastępczy zawartości 2"/>
          <p:cNvSpPr>
            <a:spLocks noGrp="1"/>
          </p:cNvSpPr>
          <p:nvPr>
            <p:ph idx="1"/>
          </p:nvPr>
        </p:nvSpPr>
        <p:spPr>
          <a:xfrm>
            <a:off x="509016" y="1240408"/>
            <a:ext cx="11286744" cy="5004943"/>
          </a:xfrm>
        </p:spPr>
        <p:txBody>
          <a:bodyPr/>
          <a:lstStyle/>
          <a:p>
            <a:pPr algn="just"/>
            <a:r>
              <a:rPr lang="en-US" dirty="0"/>
              <a:t>Company size and growth rate: Large and fast growing companies have high working capital needs.</a:t>
            </a:r>
          </a:p>
          <a:p>
            <a:pPr algn="just"/>
            <a:r>
              <a:rPr lang="en-US" dirty="0"/>
              <a:t>Organizational structure: Decentralized companies have high working capital needs as liquidity is managed by each business unit</a:t>
            </a:r>
          </a:p>
          <a:p>
            <a:pPr algn="just"/>
            <a:r>
              <a:rPr lang="en-US" dirty="0"/>
              <a:t>Sophistication of working capital management: Sophisticated companies will do a better job at keeping the working capital low and still meet the short term obligations.</a:t>
            </a:r>
          </a:p>
          <a:p>
            <a:pPr algn="just"/>
            <a:r>
              <a:rPr lang="en-US" dirty="0"/>
              <a:t>Borrowing and investing positions, activities and capacities: Companies that can borrow easily will have low working capital needs.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3</a:t>
            </a:fld>
            <a:endParaRPr lang="en-US"/>
          </a:p>
        </p:txBody>
      </p:sp>
    </p:spTree>
    <p:extLst>
      <p:ext uri="{BB962C8B-B14F-4D97-AF65-F5344CB8AC3E}">
        <p14:creationId xmlns:p14="http://schemas.microsoft.com/office/powerpoint/2010/main" val="2346114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err="1"/>
              <a:t>Economic</a:t>
            </a:r>
            <a:r>
              <a:rPr lang="pl-PL" dirty="0"/>
              <a:t> Order </a:t>
            </a:r>
            <a:r>
              <a:rPr lang="pl-PL" dirty="0" err="1"/>
              <a:t>Quantity</a:t>
            </a:r>
            <a:endParaRPr lang="en-US" dirty="0"/>
          </a:p>
        </p:txBody>
      </p:sp>
      <p:sp>
        <p:nvSpPr>
          <p:cNvPr id="3" name="Symbol zastępczy zawartości 2"/>
          <p:cNvSpPr>
            <a:spLocks noGrp="1"/>
          </p:cNvSpPr>
          <p:nvPr>
            <p:ph idx="1"/>
          </p:nvPr>
        </p:nvSpPr>
        <p:spPr/>
        <p:txBody>
          <a:bodyPr/>
          <a:lstStyle/>
          <a:p>
            <a:r>
              <a:rPr lang="en-US" dirty="0"/>
              <a:t>Economic order quantity is the optimal amount of inventory to be ordered that minimizes total inventory costs. </a:t>
            </a:r>
            <a:endParaRPr lang="pl-PL" dirty="0"/>
          </a:p>
          <a:p>
            <a:r>
              <a:rPr lang="en-US" dirty="0"/>
              <a:t>Reorder point refers to the level of inventory at which new inventory is ordered.</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30</a:t>
            </a:fld>
            <a:endParaRPr lang="en-US"/>
          </a:p>
        </p:txBody>
      </p:sp>
    </p:spTree>
    <p:extLst>
      <p:ext uri="{BB962C8B-B14F-4D97-AF65-F5344CB8AC3E}">
        <p14:creationId xmlns:p14="http://schemas.microsoft.com/office/powerpoint/2010/main" val="3470389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85B758D-665C-406D-A589-A65F885294A6}"/>
              </a:ext>
            </a:extLst>
          </p:cNvPr>
          <p:cNvSpPr>
            <a:spLocks noGrp="1"/>
          </p:cNvSpPr>
          <p:nvPr>
            <p:ph type="title"/>
          </p:nvPr>
        </p:nvSpPr>
        <p:spPr/>
        <p:txBody>
          <a:bodyPr/>
          <a:lstStyle/>
          <a:p>
            <a:pPr algn="ctr"/>
            <a:r>
              <a:rPr lang="pl-PL" dirty="0"/>
              <a:t>EOQ</a:t>
            </a:r>
          </a:p>
        </p:txBody>
      </p:sp>
      <p:pic>
        <p:nvPicPr>
          <p:cNvPr id="7" name="Symbol zastępczy zawartości 6">
            <a:extLst>
              <a:ext uri="{FF2B5EF4-FFF2-40B4-BE49-F238E27FC236}">
                <a16:creationId xmlns:a16="http://schemas.microsoft.com/office/drawing/2014/main" id="{8DAB9333-F681-41F1-B496-4D683503AD8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5312" y="1416526"/>
            <a:ext cx="6059488" cy="3826385"/>
          </a:xfrm>
        </p:spPr>
      </p:pic>
      <p:sp>
        <p:nvSpPr>
          <p:cNvPr id="4" name="Symbol zastępczy numeru slajdu 3">
            <a:extLst>
              <a:ext uri="{FF2B5EF4-FFF2-40B4-BE49-F238E27FC236}">
                <a16:creationId xmlns:a16="http://schemas.microsoft.com/office/drawing/2014/main" id="{3317FA09-A3AF-4A7B-9379-53160E60FC34}"/>
              </a:ext>
            </a:extLst>
          </p:cNvPr>
          <p:cNvSpPr>
            <a:spLocks noGrp="1"/>
          </p:cNvSpPr>
          <p:nvPr>
            <p:ph type="sldNum" sz="quarter" idx="12"/>
          </p:nvPr>
        </p:nvSpPr>
        <p:spPr/>
        <p:txBody>
          <a:bodyPr/>
          <a:lstStyle/>
          <a:p>
            <a:fld id="{27841190-F79C-4FD0-9BC1-8C2D798D9B46}" type="slidenum">
              <a:rPr lang="pl-PL" smtClean="0"/>
              <a:t>31</a:t>
            </a:fld>
            <a:endParaRPr lang="pl-PL"/>
          </a:p>
        </p:txBody>
      </p:sp>
      <p:pic>
        <p:nvPicPr>
          <p:cNvPr id="5" name="Obraz 4">
            <a:extLst>
              <a:ext uri="{FF2B5EF4-FFF2-40B4-BE49-F238E27FC236}">
                <a16:creationId xmlns:a16="http://schemas.microsoft.com/office/drawing/2014/main" id="{0794C9B8-0D66-4439-A3F7-3E7AC25F75DF}"/>
              </a:ext>
            </a:extLst>
          </p:cNvPr>
          <p:cNvPicPr/>
          <p:nvPr/>
        </p:nvPicPr>
        <p:blipFill rotWithShape="1">
          <a:blip r:embed="rId3"/>
          <a:srcRect l="44753" t="57676" r="39043" b="18258"/>
          <a:stretch/>
        </p:blipFill>
        <p:spPr bwMode="auto">
          <a:xfrm>
            <a:off x="0" y="1416526"/>
            <a:ext cx="5405120" cy="402494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121340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42D15C9-4456-4D68-AB39-BC08643DADB6}"/>
              </a:ext>
            </a:extLst>
          </p:cNvPr>
          <p:cNvSpPr>
            <a:spLocks noGrp="1"/>
          </p:cNvSpPr>
          <p:nvPr>
            <p:ph type="title"/>
          </p:nvPr>
        </p:nvSpPr>
        <p:spPr/>
        <p:txBody>
          <a:bodyPr/>
          <a:lstStyle/>
          <a:p>
            <a:r>
              <a:rPr lang="pl-PL" dirty="0"/>
              <a:t>EOQ</a:t>
            </a:r>
          </a:p>
        </p:txBody>
      </p:sp>
      <p:sp>
        <p:nvSpPr>
          <p:cNvPr id="3" name="Symbol zastępczy zawartości 2">
            <a:extLst>
              <a:ext uri="{FF2B5EF4-FFF2-40B4-BE49-F238E27FC236}">
                <a16:creationId xmlns:a16="http://schemas.microsoft.com/office/drawing/2014/main" id="{7A56BF62-30F4-47B1-BCAC-ECA64F73D482}"/>
              </a:ext>
            </a:extLst>
          </p:cNvPr>
          <p:cNvSpPr>
            <a:spLocks noGrp="1"/>
          </p:cNvSpPr>
          <p:nvPr>
            <p:ph idx="1"/>
          </p:nvPr>
        </p:nvSpPr>
        <p:spPr/>
        <p:txBody>
          <a:bodyPr/>
          <a:lstStyle/>
          <a:p>
            <a:r>
              <a:rPr lang="pl-PL" dirty="0"/>
              <a:t>Q* = </a:t>
            </a:r>
            <a:r>
              <a:rPr lang="pl-PL" dirty="0" err="1"/>
              <a:t>economic</a:t>
            </a:r>
            <a:r>
              <a:rPr lang="pl-PL" dirty="0"/>
              <a:t> order </a:t>
            </a:r>
            <a:r>
              <a:rPr lang="pl-PL" dirty="0" err="1"/>
              <a:t>quantity</a:t>
            </a:r>
            <a:endParaRPr lang="pl-PL" dirty="0"/>
          </a:p>
          <a:p>
            <a:r>
              <a:rPr lang="pl-PL" dirty="0"/>
              <a:t>C = </a:t>
            </a:r>
            <a:r>
              <a:rPr lang="pl-PL" dirty="0" err="1"/>
              <a:t>cost</a:t>
            </a:r>
            <a:r>
              <a:rPr lang="pl-PL" dirty="0"/>
              <a:t> of 1 order</a:t>
            </a:r>
          </a:p>
          <a:p>
            <a:r>
              <a:rPr lang="pl-PL" dirty="0"/>
              <a:t>H = </a:t>
            </a:r>
            <a:r>
              <a:rPr lang="pl-PL" dirty="0" err="1"/>
              <a:t>annual</a:t>
            </a:r>
            <a:r>
              <a:rPr lang="pl-PL" dirty="0"/>
              <a:t> </a:t>
            </a:r>
            <a:r>
              <a:rPr lang="pl-PL" dirty="0" err="1"/>
              <a:t>or</a:t>
            </a:r>
            <a:r>
              <a:rPr lang="pl-PL" dirty="0"/>
              <a:t> </a:t>
            </a:r>
            <a:r>
              <a:rPr lang="pl-PL" dirty="0" err="1"/>
              <a:t>montly</a:t>
            </a:r>
            <a:r>
              <a:rPr lang="pl-PL" dirty="0"/>
              <a:t> </a:t>
            </a:r>
            <a:r>
              <a:rPr lang="pl-PL" dirty="0" err="1"/>
              <a:t>carrying</a:t>
            </a:r>
            <a:r>
              <a:rPr lang="pl-PL" dirty="0"/>
              <a:t> </a:t>
            </a:r>
            <a:r>
              <a:rPr lang="pl-PL" dirty="0" err="1"/>
              <a:t>cost</a:t>
            </a:r>
            <a:r>
              <a:rPr lang="pl-PL" dirty="0"/>
              <a:t> in </a:t>
            </a:r>
            <a:r>
              <a:rPr lang="pl-PL" dirty="0" err="1"/>
              <a:t>monetary</a:t>
            </a:r>
            <a:r>
              <a:rPr lang="pl-PL" dirty="0"/>
              <a:t> </a:t>
            </a:r>
            <a:r>
              <a:rPr lang="pl-PL" dirty="0" err="1"/>
              <a:t>units</a:t>
            </a:r>
            <a:endParaRPr lang="pl-PL" dirty="0"/>
          </a:p>
          <a:p>
            <a:r>
              <a:rPr lang="pl-PL" dirty="0"/>
              <a:t>P = unit </a:t>
            </a:r>
            <a:r>
              <a:rPr lang="pl-PL" dirty="0" err="1"/>
              <a:t>price</a:t>
            </a:r>
            <a:endParaRPr lang="pl-PL" dirty="0"/>
          </a:p>
          <a:p>
            <a:r>
              <a:rPr lang="pl-PL" dirty="0"/>
              <a:t>F = </a:t>
            </a:r>
            <a:r>
              <a:rPr lang="pl-PL" dirty="0" err="1"/>
              <a:t>percentage</a:t>
            </a:r>
            <a:r>
              <a:rPr lang="pl-PL" dirty="0"/>
              <a:t> </a:t>
            </a:r>
            <a:r>
              <a:rPr lang="pl-PL" dirty="0" err="1"/>
              <a:t>carrying</a:t>
            </a:r>
            <a:r>
              <a:rPr lang="pl-PL" dirty="0"/>
              <a:t> </a:t>
            </a:r>
            <a:r>
              <a:rPr lang="pl-PL" dirty="0" err="1"/>
              <a:t>cost</a:t>
            </a:r>
            <a:r>
              <a:rPr lang="pl-PL" dirty="0"/>
              <a:t> (</a:t>
            </a:r>
            <a:r>
              <a:rPr lang="pl-PL" dirty="0" err="1"/>
              <a:t>percent</a:t>
            </a:r>
            <a:r>
              <a:rPr lang="pl-PL" dirty="0"/>
              <a:t> of a </a:t>
            </a:r>
            <a:r>
              <a:rPr lang="pl-PL" dirty="0" err="1"/>
              <a:t>purchase</a:t>
            </a:r>
            <a:r>
              <a:rPr lang="pl-PL" dirty="0"/>
              <a:t> </a:t>
            </a:r>
            <a:r>
              <a:rPr lang="pl-PL" dirty="0" err="1"/>
              <a:t>price</a:t>
            </a:r>
            <a:r>
              <a:rPr lang="pl-PL" dirty="0"/>
              <a:t>)</a:t>
            </a:r>
          </a:p>
          <a:p>
            <a:r>
              <a:rPr lang="pl-PL" dirty="0"/>
              <a:t>H = </a:t>
            </a:r>
            <a:r>
              <a:rPr lang="pl-PL" dirty="0" err="1"/>
              <a:t>carrying</a:t>
            </a:r>
            <a:r>
              <a:rPr lang="pl-PL" dirty="0"/>
              <a:t> </a:t>
            </a:r>
            <a:r>
              <a:rPr lang="pl-PL" dirty="0" err="1"/>
              <a:t>cost</a:t>
            </a:r>
            <a:r>
              <a:rPr lang="pl-PL" dirty="0"/>
              <a:t> </a:t>
            </a:r>
            <a:r>
              <a:rPr lang="pl-PL" dirty="0" err="1"/>
              <a:t>defined</a:t>
            </a:r>
            <a:r>
              <a:rPr lang="pl-PL" dirty="0"/>
              <a:t> as  H = P F </a:t>
            </a:r>
          </a:p>
          <a:p>
            <a:r>
              <a:rPr lang="pl-PL" dirty="0"/>
              <a:t>R – </a:t>
            </a:r>
            <a:r>
              <a:rPr lang="pl-PL" dirty="0" err="1"/>
              <a:t>annual</a:t>
            </a:r>
            <a:r>
              <a:rPr lang="pl-PL" dirty="0"/>
              <a:t> </a:t>
            </a:r>
            <a:r>
              <a:rPr lang="pl-PL" dirty="0" err="1"/>
              <a:t>demand</a:t>
            </a:r>
            <a:r>
              <a:rPr lang="pl-PL" dirty="0"/>
              <a:t> for </a:t>
            </a:r>
            <a:r>
              <a:rPr lang="pl-PL" dirty="0" err="1"/>
              <a:t>inventory</a:t>
            </a:r>
            <a:r>
              <a:rPr lang="pl-PL" dirty="0"/>
              <a:t> in </a:t>
            </a:r>
            <a:r>
              <a:rPr lang="pl-PL" dirty="0" err="1"/>
              <a:t>units</a:t>
            </a:r>
            <a:endParaRPr lang="pl-PL" dirty="0"/>
          </a:p>
        </p:txBody>
      </p:sp>
      <p:sp>
        <p:nvSpPr>
          <p:cNvPr id="4" name="Symbol zastępczy numeru slajdu 3">
            <a:extLst>
              <a:ext uri="{FF2B5EF4-FFF2-40B4-BE49-F238E27FC236}">
                <a16:creationId xmlns:a16="http://schemas.microsoft.com/office/drawing/2014/main" id="{9181B48F-E553-4E1D-9449-C191FF65369F}"/>
              </a:ext>
            </a:extLst>
          </p:cNvPr>
          <p:cNvSpPr>
            <a:spLocks noGrp="1"/>
          </p:cNvSpPr>
          <p:nvPr>
            <p:ph type="sldNum" sz="quarter" idx="12"/>
          </p:nvPr>
        </p:nvSpPr>
        <p:spPr/>
        <p:txBody>
          <a:bodyPr/>
          <a:lstStyle/>
          <a:p>
            <a:fld id="{27841190-F79C-4FD0-9BC1-8C2D798D9B46}" type="slidenum">
              <a:rPr lang="pl-PL" smtClean="0"/>
              <a:t>32</a:t>
            </a:fld>
            <a:endParaRPr lang="pl-PL"/>
          </a:p>
        </p:txBody>
      </p:sp>
    </p:spTree>
    <p:extLst>
      <p:ext uri="{BB962C8B-B14F-4D97-AF65-F5344CB8AC3E}">
        <p14:creationId xmlns:p14="http://schemas.microsoft.com/office/powerpoint/2010/main" val="24799305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D72B3C4-3C15-48D5-AC56-D9FAA3332F44}"/>
              </a:ext>
            </a:extLst>
          </p:cNvPr>
          <p:cNvSpPr>
            <a:spLocks noGrp="1"/>
          </p:cNvSpPr>
          <p:nvPr>
            <p:ph type="title"/>
          </p:nvPr>
        </p:nvSpPr>
        <p:spPr>
          <a:xfrm>
            <a:off x="838200" y="0"/>
            <a:ext cx="10515600" cy="637857"/>
          </a:xfrm>
        </p:spPr>
        <p:txBody>
          <a:bodyPr>
            <a:normAutofit fontScale="90000"/>
          </a:bodyPr>
          <a:lstStyle/>
          <a:p>
            <a:r>
              <a:rPr lang="pl-PL" dirty="0"/>
              <a:t>EOQ</a:t>
            </a:r>
          </a:p>
        </p:txBody>
      </p:sp>
      <mc:AlternateContent xmlns:mc="http://schemas.openxmlformats.org/markup-compatibility/2006">
        <mc:Choice xmlns:a14="http://schemas.microsoft.com/office/drawing/2010/main" Requires="a14">
          <p:sp>
            <p:nvSpPr>
              <p:cNvPr id="3" name="Symbol zastępczy zawartości 2">
                <a:extLst>
                  <a:ext uri="{FF2B5EF4-FFF2-40B4-BE49-F238E27FC236}">
                    <a16:creationId xmlns:a16="http://schemas.microsoft.com/office/drawing/2014/main" id="{B7CD5FCB-E57E-47CD-9844-2ED08EFD60FE}"/>
                  </a:ext>
                </a:extLst>
              </p:cNvPr>
              <p:cNvSpPr>
                <a:spLocks noGrp="1"/>
              </p:cNvSpPr>
              <p:nvPr>
                <p:ph idx="1"/>
              </p:nvPr>
            </p:nvSpPr>
            <p:spPr>
              <a:xfrm>
                <a:off x="838200" y="781235"/>
                <a:ext cx="10515600" cy="5395728"/>
              </a:xfrm>
            </p:spPr>
            <p:txBody>
              <a:bodyPr/>
              <a:lstStyle/>
              <a:p>
                <a:r>
                  <a:rPr lang="pl-PL" dirty="0"/>
                  <a:t>Total </a:t>
                </a:r>
                <a:r>
                  <a:rPr lang="pl-PL" dirty="0" err="1"/>
                  <a:t>cost</a:t>
                </a:r>
                <a:r>
                  <a:rPr lang="pl-PL" dirty="0"/>
                  <a:t> of </a:t>
                </a:r>
                <a:r>
                  <a:rPr lang="pl-PL" dirty="0" err="1"/>
                  <a:t>inventories</a:t>
                </a:r>
                <a:r>
                  <a:rPr lang="pl-PL" dirty="0"/>
                  <a:t> = </a:t>
                </a:r>
                <a:r>
                  <a:rPr lang="pl-PL" dirty="0" err="1"/>
                  <a:t>purchase</a:t>
                </a:r>
                <a:r>
                  <a:rPr lang="pl-PL" dirty="0"/>
                  <a:t> </a:t>
                </a:r>
                <a:r>
                  <a:rPr lang="pl-PL" dirty="0" err="1"/>
                  <a:t>cost</a:t>
                </a:r>
                <a:r>
                  <a:rPr lang="pl-PL" dirty="0"/>
                  <a:t> + </a:t>
                </a:r>
                <a:r>
                  <a:rPr lang="pl-PL" dirty="0" err="1"/>
                  <a:t>ordering</a:t>
                </a:r>
                <a:r>
                  <a:rPr lang="pl-PL" dirty="0"/>
                  <a:t> </a:t>
                </a:r>
                <a:r>
                  <a:rPr lang="pl-PL" dirty="0" err="1"/>
                  <a:t>cost</a:t>
                </a:r>
                <a:r>
                  <a:rPr lang="pl-PL" dirty="0"/>
                  <a:t> + </a:t>
                </a:r>
                <a:r>
                  <a:rPr lang="pl-PL" dirty="0" err="1"/>
                  <a:t>carrying</a:t>
                </a:r>
                <a:r>
                  <a:rPr lang="pl-PL" dirty="0"/>
                  <a:t> </a:t>
                </a:r>
                <a:r>
                  <a:rPr lang="pl-PL" dirty="0" err="1"/>
                  <a:t>cost</a:t>
                </a:r>
                <a:endParaRPr lang="pl-PL" dirty="0"/>
              </a:p>
              <a:p>
                <a:endParaRPr lang="pl-PL" dirty="0"/>
              </a:p>
              <a:p>
                <a:r>
                  <a:rPr lang="pl-PL" dirty="0" err="1"/>
                  <a:t>When</a:t>
                </a:r>
                <a:r>
                  <a:rPr lang="pl-PL" dirty="0"/>
                  <a:t> we </a:t>
                </a:r>
                <a:r>
                  <a:rPr lang="pl-PL" dirty="0" err="1"/>
                  <a:t>take</a:t>
                </a:r>
                <a:r>
                  <a:rPr lang="pl-PL" dirty="0"/>
                  <a:t> </a:t>
                </a:r>
                <a:r>
                  <a:rPr lang="pl-PL" dirty="0" err="1"/>
                  <a:t>derivative</a:t>
                </a:r>
                <a:r>
                  <a:rPr lang="pl-PL" dirty="0"/>
                  <a:t> with </a:t>
                </a:r>
                <a:r>
                  <a:rPr lang="pl-PL" dirty="0" err="1"/>
                  <a:t>respect</a:t>
                </a:r>
                <a:r>
                  <a:rPr lang="pl-PL" dirty="0"/>
                  <a:t> to Q and </a:t>
                </a:r>
                <a:r>
                  <a:rPr lang="pl-PL" dirty="0" err="1"/>
                  <a:t>compare</a:t>
                </a:r>
                <a:r>
                  <a:rPr lang="pl-PL" dirty="0"/>
                  <a:t> </a:t>
                </a:r>
                <a:r>
                  <a:rPr lang="pl-PL" dirty="0" err="1"/>
                  <a:t>it</a:t>
                </a:r>
                <a:r>
                  <a:rPr lang="pl-PL" dirty="0"/>
                  <a:t> to 0:</a:t>
                </a:r>
              </a:p>
              <a:p>
                <a14:m>
                  <m:oMath xmlns:m="http://schemas.openxmlformats.org/officeDocument/2006/math">
                    <m:f>
                      <m:fPr>
                        <m:ctrlPr>
                          <a:rPr lang="pl-PL" i="1" smtClean="0">
                            <a:latin typeface="Cambria Math" panose="02040503050406030204" pitchFamily="18" charset="0"/>
                          </a:rPr>
                        </m:ctrlPr>
                      </m:fPr>
                      <m:num>
                        <m:r>
                          <a:rPr lang="pl-PL" b="0" i="1" smtClean="0">
                            <a:latin typeface="Cambria Math" panose="02040503050406030204" pitchFamily="18" charset="0"/>
                          </a:rPr>
                          <m:t>𝑑𝑇𝐶</m:t>
                        </m:r>
                        <m:d>
                          <m:dPr>
                            <m:ctrlPr>
                              <a:rPr lang="pl-PL" b="0" i="1" smtClean="0">
                                <a:latin typeface="Cambria Math" panose="02040503050406030204" pitchFamily="18" charset="0"/>
                              </a:rPr>
                            </m:ctrlPr>
                          </m:dPr>
                          <m:e>
                            <m:r>
                              <a:rPr lang="pl-PL" b="0" i="1" smtClean="0">
                                <a:latin typeface="Cambria Math" panose="02040503050406030204" pitchFamily="18" charset="0"/>
                              </a:rPr>
                              <m:t>𝑄</m:t>
                            </m:r>
                          </m:e>
                        </m:d>
                      </m:num>
                      <m:den>
                        <m:r>
                          <a:rPr lang="pl-PL" b="0" i="1" smtClean="0">
                            <a:latin typeface="Cambria Math" panose="02040503050406030204" pitchFamily="18" charset="0"/>
                          </a:rPr>
                          <m:t>𝑑𝑄</m:t>
                        </m:r>
                      </m:den>
                    </m:f>
                    <m:r>
                      <a:rPr lang="pl-PL" b="0" i="1" smtClean="0">
                        <a:latin typeface="Cambria Math" panose="02040503050406030204" pitchFamily="18" charset="0"/>
                      </a:rPr>
                      <m:t>=</m:t>
                    </m:r>
                    <m:f>
                      <m:fPr>
                        <m:ctrlPr>
                          <a:rPr lang="pl-PL" b="0" i="1" smtClean="0">
                            <a:latin typeface="Cambria Math" panose="02040503050406030204" pitchFamily="18" charset="0"/>
                          </a:rPr>
                        </m:ctrlPr>
                      </m:fPr>
                      <m:num>
                        <m:r>
                          <a:rPr lang="pl-PL" b="0" i="1" smtClean="0">
                            <a:latin typeface="Cambria Math" panose="02040503050406030204" pitchFamily="18" charset="0"/>
                          </a:rPr>
                          <m:t>𝑑</m:t>
                        </m:r>
                      </m:num>
                      <m:den>
                        <m:r>
                          <a:rPr lang="pl-PL" b="0" i="1" smtClean="0">
                            <a:latin typeface="Cambria Math" panose="02040503050406030204" pitchFamily="18" charset="0"/>
                          </a:rPr>
                          <m:t>𝑑𝑄</m:t>
                        </m:r>
                      </m:den>
                    </m:f>
                    <m:d>
                      <m:dPr>
                        <m:ctrlPr>
                          <a:rPr lang="pl-PL" b="0" i="1" smtClean="0">
                            <a:latin typeface="Cambria Math" panose="02040503050406030204" pitchFamily="18" charset="0"/>
                          </a:rPr>
                        </m:ctrlPr>
                      </m:dPr>
                      <m:e>
                        <m:r>
                          <a:rPr lang="pl-PL" b="0" i="1" smtClean="0">
                            <a:latin typeface="Cambria Math" panose="02040503050406030204" pitchFamily="18" charset="0"/>
                          </a:rPr>
                          <m:t>𝑃𝑅</m:t>
                        </m:r>
                        <m:r>
                          <a:rPr lang="pl-PL" b="0" i="1" smtClean="0">
                            <a:latin typeface="Cambria Math" panose="02040503050406030204" pitchFamily="18" charset="0"/>
                          </a:rPr>
                          <m:t>+</m:t>
                        </m:r>
                        <m:f>
                          <m:fPr>
                            <m:ctrlPr>
                              <a:rPr lang="pl-PL" b="0" i="1" smtClean="0">
                                <a:latin typeface="Cambria Math" panose="02040503050406030204" pitchFamily="18" charset="0"/>
                              </a:rPr>
                            </m:ctrlPr>
                          </m:fPr>
                          <m:num>
                            <m:r>
                              <a:rPr lang="pl-PL" b="0" i="1" smtClean="0">
                                <a:latin typeface="Cambria Math" panose="02040503050406030204" pitchFamily="18" charset="0"/>
                              </a:rPr>
                              <m:t>𝐶𝑅</m:t>
                            </m:r>
                          </m:num>
                          <m:den>
                            <m:r>
                              <a:rPr lang="pl-PL" b="0" i="1" smtClean="0">
                                <a:latin typeface="Cambria Math" panose="02040503050406030204" pitchFamily="18" charset="0"/>
                              </a:rPr>
                              <m:t>𝑄</m:t>
                            </m:r>
                          </m:den>
                        </m:f>
                        <m:r>
                          <a:rPr lang="pl-PL" b="0" i="1" smtClean="0">
                            <a:latin typeface="Cambria Math" panose="02040503050406030204" pitchFamily="18" charset="0"/>
                          </a:rPr>
                          <m:t>+</m:t>
                        </m:r>
                        <m:f>
                          <m:fPr>
                            <m:ctrlPr>
                              <a:rPr lang="pl-PL" b="0" i="1" smtClean="0">
                                <a:latin typeface="Cambria Math" panose="02040503050406030204" pitchFamily="18" charset="0"/>
                              </a:rPr>
                            </m:ctrlPr>
                          </m:fPr>
                          <m:num>
                            <m:r>
                              <a:rPr lang="pl-PL" b="0" i="1" smtClean="0">
                                <a:latin typeface="Cambria Math" panose="02040503050406030204" pitchFamily="18" charset="0"/>
                              </a:rPr>
                              <m:t>𝑃𝐹𝑄</m:t>
                            </m:r>
                          </m:num>
                          <m:den>
                            <m:r>
                              <a:rPr lang="pl-PL" b="0" i="1" smtClean="0">
                                <a:latin typeface="Cambria Math" panose="02040503050406030204" pitchFamily="18" charset="0"/>
                              </a:rPr>
                              <m:t>2</m:t>
                            </m:r>
                          </m:den>
                        </m:f>
                      </m:e>
                    </m:d>
                    <m:r>
                      <a:rPr lang="pl-PL" b="0" i="1" smtClean="0">
                        <a:latin typeface="Cambria Math" panose="02040503050406030204" pitchFamily="18" charset="0"/>
                      </a:rPr>
                      <m:t>=0</m:t>
                    </m:r>
                  </m:oMath>
                </a14:m>
                <a:endParaRPr lang="pl-PL" dirty="0"/>
              </a:p>
              <a:p>
                <a:r>
                  <a:rPr lang="pl-PL" dirty="0" err="1"/>
                  <a:t>therefore</a:t>
                </a:r>
                <a:r>
                  <a:rPr lang="pl-PL" dirty="0"/>
                  <a:t>:</a:t>
                </a:r>
              </a:p>
              <a:p>
                <a14:m>
                  <m:oMath xmlns:m="http://schemas.openxmlformats.org/officeDocument/2006/math">
                    <m:f>
                      <m:fPr>
                        <m:ctrlPr>
                          <a:rPr lang="pl-PL" i="1" smtClean="0">
                            <a:latin typeface="Cambria Math" panose="02040503050406030204" pitchFamily="18" charset="0"/>
                          </a:rPr>
                        </m:ctrlPr>
                      </m:fPr>
                      <m:num>
                        <m:r>
                          <a:rPr lang="pl-PL" b="0" i="1" smtClean="0">
                            <a:latin typeface="Cambria Math" panose="02040503050406030204" pitchFamily="18" charset="0"/>
                          </a:rPr>
                          <m:t>𝑃𝐹</m:t>
                        </m:r>
                      </m:num>
                      <m:den>
                        <m:r>
                          <a:rPr lang="pl-PL" b="0" i="1" smtClean="0">
                            <a:latin typeface="Cambria Math" panose="02040503050406030204" pitchFamily="18" charset="0"/>
                          </a:rPr>
                          <m:t>2</m:t>
                        </m:r>
                      </m:den>
                    </m:f>
                    <m:r>
                      <a:rPr lang="pl-PL" b="0" i="1" smtClean="0">
                        <a:latin typeface="Cambria Math" panose="02040503050406030204" pitchFamily="18" charset="0"/>
                      </a:rPr>
                      <m:t>−</m:t>
                    </m:r>
                    <m:f>
                      <m:fPr>
                        <m:ctrlPr>
                          <a:rPr lang="pl-PL" b="0" i="1" smtClean="0">
                            <a:latin typeface="Cambria Math" panose="02040503050406030204" pitchFamily="18" charset="0"/>
                          </a:rPr>
                        </m:ctrlPr>
                      </m:fPr>
                      <m:num>
                        <m:r>
                          <a:rPr lang="pl-PL" b="0" i="1" smtClean="0">
                            <a:latin typeface="Cambria Math" panose="02040503050406030204" pitchFamily="18" charset="0"/>
                          </a:rPr>
                          <m:t>𝐶𝑅</m:t>
                        </m:r>
                      </m:num>
                      <m:den>
                        <m:sSup>
                          <m:sSupPr>
                            <m:ctrlPr>
                              <a:rPr lang="pl-PL" b="0" i="1" smtClean="0">
                                <a:latin typeface="Cambria Math" panose="02040503050406030204" pitchFamily="18" charset="0"/>
                              </a:rPr>
                            </m:ctrlPr>
                          </m:sSupPr>
                          <m:e>
                            <m:r>
                              <a:rPr lang="pl-PL" b="0" i="1" smtClean="0">
                                <a:latin typeface="Cambria Math" panose="02040503050406030204" pitchFamily="18" charset="0"/>
                              </a:rPr>
                              <m:t>𝑄</m:t>
                            </m:r>
                          </m:e>
                          <m:sup>
                            <m:r>
                              <a:rPr lang="pl-PL" b="0" i="1" smtClean="0">
                                <a:latin typeface="Cambria Math" panose="02040503050406030204" pitchFamily="18" charset="0"/>
                              </a:rPr>
                              <m:t>2</m:t>
                            </m:r>
                          </m:sup>
                        </m:sSup>
                      </m:den>
                    </m:f>
                    <m:r>
                      <a:rPr lang="pl-PL" b="0" i="1" smtClean="0">
                        <a:latin typeface="Cambria Math" panose="02040503050406030204" pitchFamily="18" charset="0"/>
                      </a:rPr>
                      <m:t>=0</m:t>
                    </m:r>
                  </m:oMath>
                </a14:m>
                <a:endParaRPr lang="pl-PL" dirty="0"/>
              </a:p>
              <a:p>
                <a:r>
                  <a:rPr lang="pl-PL" dirty="0" err="1"/>
                  <a:t>After</a:t>
                </a:r>
                <a:r>
                  <a:rPr lang="pl-PL" dirty="0"/>
                  <a:t> </a:t>
                </a:r>
                <a:r>
                  <a:rPr lang="pl-PL" dirty="0" err="1"/>
                  <a:t>solving</a:t>
                </a:r>
                <a:r>
                  <a:rPr lang="pl-PL" dirty="0"/>
                  <a:t> for Q:</a:t>
                </a:r>
              </a:p>
              <a:p>
                <a14:m>
                  <m:oMath xmlns:m="http://schemas.openxmlformats.org/officeDocument/2006/math">
                    <m:r>
                      <a:rPr lang="pl-PL" b="0" i="1" smtClean="0">
                        <a:latin typeface="Cambria Math" panose="02040503050406030204" pitchFamily="18" charset="0"/>
                      </a:rPr>
                      <m:t>𝑄</m:t>
                    </m:r>
                    <m:r>
                      <a:rPr lang="pl-PL" b="0" i="1" smtClean="0">
                        <a:latin typeface="Cambria Math" panose="02040503050406030204" pitchFamily="18" charset="0"/>
                      </a:rPr>
                      <m:t>∗=</m:t>
                    </m:r>
                    <m:rad>
                      <m:radPr>
                        <m:degHide m:val="on"/>
                        <m:ctrlPr>
                          <a:rPr lang="pl-PL" b="0" i="1" smtClean="0">
                            <a:latin typeface="Cambria Math" panose="02040503050406030204" pitchFamily="18" charset="0"/>
                          </a:rPr>
                        </m:ctrlPr>
                      </m:radPr>
                      <m:deg/>
                      <m:e>
                        <m:f>
                          <m:fPr>
                            <m:ctrlPr>
                              <a:rPr lang="pl-PL" b="0" i="1" smtClean="0">
                                <a:latin typeface="Cambria Math" panose="02040503050406030204" pitchFamily="18" charset="0"/>
                              </a:rPr>
                            </m:ctrlPr>
                          </m:fPr>
                          <m:num>
                            <m:r>
                              <a:rPr lang="pl-PL" b="0" i="1" smtClean="0">
                                <a:latin typeface="Cambria Math" panose="02040503050406030204" pitchFamily="18" charset="0"/>
                              </a:rPr>
                              <m:t>2</m:t>
                            </m:r>
                            <m:r>
                              <a:rPr lang="pl-PL" b="0" i="1" smtClean="0">
                                <a:latin typeface="Cambria Math" panose="02040503050406030204" pitchFamily="18" charset="0"/>
                              </a:rPr>
                              <m:t>𝐶𝑅</m:t>
                            </m:r>
                          </m:num>
                          <m:den>
                            <m:r>
                              <a:rPr lang="pl-PL" b="0" i="1" smtClean="0">
                                <a:latin typeface="Cambria Math" panose="02040503050406030204" pitchFamily="18" charset="0"/>
                              </a:rPr>
                              <m:t>𝑃𝐹</m:t>
                            </m:r>
                          </m:den>
                        </m:f>
                      </m:e>
                    </m:rad>
                    <m:r>
                      <a:rPr lang="pl-PL" b="0" i="1" smtClean="0">
                        <a:latin typeface="Cambria Math" panose="02040503050406030204" pitchFamily="18" charset="0"/>
                      </a:rPr>
                      <m:t>=</m:t>
                    </m:r>
                    <m:rad>
                      <m:radPr>
                        <m:degHide m:val="on"/>
                        <m:ctrlPr>
                          <a:rPr lang="pl-PL" b="0" i="1" smtClean="0">
                            <a:latin typeface="Cambria Math" panose="02040503050406030204" pitchFamily="18" charset="0"/>
                          </a:rPr>
                        </m:ctrlPr>
                      </m:radPr>
                      <m:deg/>
                      <m:e>
                        <m:f>
                          <m:fPr>
                            <m:ctrlPr>
                              <a:rPr lang="pl-PL" b="0" i="1" smtClean="0">
                                <a:latin typeface="Cambria Math" panose="02040503050406030204" pitchFamily="18" charset="0"/>
                              </a:rPr>
                            </m:ctrlPr>
                          </m:fPr>
                          <m:num>
                            <m:r>
                              <a:rPr lang="pl-PL" b="0" i="1" smtClean="0">
                                <a:latin typeface="Cambria Math" panose="02040503050406030204" pitchFamily="18" charset="0"/>
                              </a:rPr>
                              <m:t>2</m:t>
                            </m:r>
                            <m:r>
                              <a:rPr lang="pl-PL" b="0" i="1" smtClean="0">
                                <a:latin typeface="Cambria Math" panose="02040503050406030204" pitchFamily="18" charset="0"/>
                              </a:rPr>
                              <m:t>𝐶𝑅</m:t>
                            </m:r>
                          </m:num>
                          <m:den>
                            <m:r>
                              <a:rPr lang="pl-PL" b="0" i="1" smtClean="0">
                                <a:latin typeface="Cambria Math" panose="02040503050406030204" pitchFamily="18" charset="0"/>
                              </a:rPr>
                              <m:t>𝐻</m:t>
                            </m:r>
                          </m:den>
                        </m:f>
                      </m:e>
                    </m:rad>
                  </m:oMath>
                </a14:m>
                <a:endParaRPr lang="pl-PL" dirty="0"/>
              </a:p>
            </p:txBody>
          </p:sp>
        </mc:Choice>
        <mc:Fallback>
          <p:sp>
            <p:nvSpPr>
              <p:cNvPr id="3" name="Symbol zastępczy zawartości 2">
                <a:extLst>
                  <a:ext uri="{FF2B5EF4-FFF2-40B4-BE49-F238E27FC236}">
                    <a16:creationId xmlns:a16="http://schemas.microsoft.com/office/drawing/2014/main" id="{B7CD5FCB-E57E-47CD-9844-2ED08EFD60FE}"/>
                  </a:ext>
                </a:extLst>
              </p:cNvPr>
              <p:cNvSpPr>
                <a:spLocks noGrp="1" noRot="1" noChangeAspect="1" noMove="1" noResize="1" noEditPoints="1" noAdjustHandles="1" noChangeArrowheads="1" noChangeShapeType="1" noTextEdit="1"/>
              </p:cNvSpPr>
              <p:nvPr>
                <p:ph idx="1"/>
              </p:nvPr>
            </p:nvSpPr>
            <p:spPr>
              <a:xfrm>
                <a:off x="838200" y="781235"/>
                <a:ext cx="10515600" cy="5395728"/>
              </a:xfrm>
              <a:blipFill>
                <a:blip r:embed="rId2"/>
                <a:stretch>
                  <a:fillRect l="-1043" t="-1808"/>
                </a:stretch>
              </a:blipFill>
            </p:spPr>
            <p:txBody>
              <a:bodyPr/>
              <a:lstStyle/>
              <a:p>
                <a:r>
                  <a:rPr lang="pl-PL">
                    <a:noFill/>
                  </a:rPr>
                  <a:t> </a:t>
                </a:r>
              </a:p>
            </p:txBody>
          </p:sp>
        </mc:Fallback>
      </mc:AlternateContent>
      <p:sp>
        <p:nvSpPr>
          <p:cNvPr id="4" name="Symbol zastępczy numeru slajdu 3">
            <a:extLst>
              <a:ext uri="{FF2B5EF4-FFF2-40B4-BE49-F238E27FC236}">
                <a16:creationId xmlns:a16="http://schemas.microsoft.com/office/drawing/2014/main" id="{BF0FD72C-5D39-4CF4-818E-C66E07888F82}"/>
              </a:ext>
            </a:extLst>
          </p:cNvPr>
          <p:cNvSpPr>
            <a:spLocks noGrp="1"/>
          </p:cNvSpPr>
          <p:nvPr>
            <p:ph type="sldNum" sz="quarter" idx="12"/>
          </p:nvPr>
        </p:nvSpPr>
        <p:spPr/>
        <p:txBody>
          <a:bodyPr/>
          <a:lstStyle/>
          <a:p>
            <a:fld id="{27841190-F79C-4FD0-9BC1-8C2D798D9B46}" type="slidenum">
              <a:rPr lang="pl-PL" smtClean="0"/>
              <a:t>33</a:t>
            </a:fld>
            <a:endParaRPr lang="pl-PL"/>
          </a:p>
        </p:txBody>
      </p:sp>
      <mc:AlternateContent xmlns:mc="http://schemas.openxmlformats.org/markup-compatibility/2006">
        <mc:Choice xmlns:a14="http://schemas.microsoft.com/office/drawing/2010/main" Requires="a14">
          <p:sp>
            <p:nvSpPr>
              <p:cNvPr id="6" name="pole tekstowe 5">
                <a:extLst>
                  <a:ext uri="{FF2B5EF4-FFF2-40B4-BE49-F238E27FC236}">
                    <a16:creationId xmlns:a16="http://schemas.microsoft.com/office/drawing/2014/main" id="{053F65B9-5EDC-4AB5-92F2-56A663D28883}"/>
                  </a:ext>
                </a:extLst>
              </p:cNvPr>
              <p:cNvSpPr txBox="1"/>
              <p:nvPr/>
            </p:nvSpPr>
            <p:spPr>
              <a:xfrm>
                <a:off x="3773009" y="1455938"/>
                <a:ext cx="2580258" cy="561629"/>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r>
                        <a:rPr lang="pl-PL" b="0" i="1" smtClean="0">
                          <a:latin typeface="Cambria Math" panose="02040503050406030204" pitchFamily="18" charset="0"/>
                        </a:rPr>
                        <m:t>𝑇𝐶</m:t>
                      </m:r>
                      <m:d>
                        <m:dPr>
                          <m:ctrlPr>
                            <a:rPr lang="pl-PL" b="0" i="1" smtClean="0">
                              <a:latin typeface="Cambria Math" panose="02040503050406030204" pitchFamily="18" charset="0"/>
                            </a:rPr>
                          </m:ctrlPr>
                        </m:dPr>
                        <m:e>
                          <m:r>
                            <a:rPr lang="pl-PL" b="0" i="1" smtClean="0">
                              <a:latin typeface="Cambria Math" panose="02040503050406030204" pitchFamily="18" charset="0"/>
                            </a:rPr>
                            <m:t>𝑄</m:t>
                          </m:r>
                        </m:e>
                      </m:d>
                      <m:r>
                        <a:rPr lang="pl-PL" b="0" i="1" smtClean="0">
                          <a:latin typeface="Cambria Math" panose="02040503050406030204" pitchFamily="18" charset="0"/>
                        </a:rPr>
                        <m:t>=</m:t>
                      </m:r>
                      <m:r>
                        <a:rPr lang="pl-PL" b="0" i="1" smtClean="0">
                          <a:latin typeface="Cambria Math" panose="02040503050406030204" pitchFamily="18" charset="0"/>
                        </a:rPr>
                        <m:t>𝑃𝑅</m:t>
                      </m:r>
                      <m:r>
                        <a:rPr lang="pl-PL" b="0" i="1" smtClean="0">
                          <a:latin typeface="Cambria Math" panose="02040503050406030204" pitchFamily="18" charset="0"/>
                        </a:rPr>
                        <m:t>+</m:t>
                      </m:r>
                      <m:f>
                        <m:fPr>
                          <m:ctrlPr>
                            <a:rPr lang="pl-PL" b="0" i="1" smtClean="0">
                              <a:latin typeface="Cambria Math" panose="02040503050406030204" pitchFamily="18" charset="0"/>
                            </a:rPr>
                          </m:ctrlPr>
                        </m:fPr>
                        <m:num>
                          <m:r>
                            <a:rPr lang="pl-PL" b="0" i="1" smtClean="0">
                              <a:latin typeface="Cambria Math" panose="02040503050406030204" pitchFamily="18" charset="0"/>
                            </a:rPr>
                            <m:t>𝐶𝑅</m:t>
                          </m:r>
                        </m:num>
                        <m:den>
                          <m:r>
                            <a:rPr lang="pl-PL" b="0" i="1" smtClean="0">
                              <a:latin typeface="Cambria Math" panose="02040503050406030204" pitchFamily="18" charset="0"/>
                            </a:rPr>
                            <m:t>𝑄</m:t>
                          </m:r>
                        </m:den>
                      </m:f>
                      <m:r>
                        <a:rPr lang="pl-PL" b="0" i="1" smtClean="0">
                          <a:latin typeface="Cambria Math" panose="02040503050406030204" pitchFamily="18" charset="0"/>
                        </a:rPr>
                        <m:t>+</m:t>
                      </m:r>
                      <m:f>
                        <m:fPr>
                          <m:ctrlPr>
                            <a:rPr lang="pl-PL" b="0" i="1" smtClean="0">
                              <a:latin typeface="Cambria Math" panose="02040503050406030204" pitchFamily="18" charset="0"/>
                            </a:rPr>
                          </m:ctrlPr>
                        </m:fPr>
                        <m:num>
                          <m:r>
                            <a:rPr lang="pl-PL" b="0" i="1" smtClean="0">
                              <a:latin typeface="Cambria Math" panose="02040503050406030204" pitchFamily="18" charset="0"/>
                            </a:rPr>
                            <m:t>𝑃𝐹𝑄</m:t>
                          </m:r>
                        </m:num>
                        <m:den>
                          <m:r>
                            <a:rPr lang="pl-PL" b="0" i="1" smtClean="0">
                              <a:latin typeface="Cambria Math" panose="02040503050406030204" pitchFamily="18" charset="0"/>
                            </a:rPr>
                            <m:t>2</m:t>
                          </m:r>
                        </m:den>
                      </m:f>
                    </m:oMath>
                  </m:oMathPara>
                </a14:m>
                <a:endParaRPr lang="pl-PL" dirty="0"/>
              </a:p>
            </p:txBody>
          </p:sp>
        </mc:Choice>
        <mc:Fallback>
          <p:sp>
            <p:nvSpPr>
              <p:cNvPr id="6" name="pole tekstowe 5">
                <a:extLst>
                  <a:ext uri="{FF2B5EF4-FFF2-40B4-BE49-F238E27FC236}">
                    <a16:creationId xmlns:a16="http://schemas.microsoft.com/office/drawing/2014/main" id="{053F65B9-5EDC-4AB5-92F2-56A663D28883}"/>
                  </a:ext>
                </a:extLst>
              </p:cNvPr>
              <p:cNvSpPr txBox="1">
                <a:spLocks noRot="1" noChangeAspect="1" noMove="1" noResize="1" noEditPoints="1" noAdjustHandles="1" noChangeArrowheads="1" noChangeShapeType="1" noTextEdit="1"/>
              </p:cNvSpPr>
              <p:nvPr/>
            </p:nvSpPr>
            <p:spPr>
              <a:xfrm>
                <a:off x="3773009" y="1455938"/>
                <a:ext cx="2580258" cy="561629"/>
              </a:xfrm>
              <a:prstGeom prst="rect">
                <a:avLst/>
              </a:prstGeom>
              <a:blipFill>
                <a:blip r:embed="rId3"/>
                <a:stretch>
                  <a:fillRect/>
                </a:stretch>
              </a:blipFill>
            </p:spPr>
            <p:txBody>
              <a:bodyPr/>
              <a:lstStyle/>
              <a:p>
                <a:r>
                  <a:rPr lang="pl-PL">
                    <a:noFill/>
                  </a:rPr>
                  <a:t> </a:t>
                </a:r>
              </a:p>
            </p:txBody>
          </p:sp>
        </mc:Fallback>
      </mc:AlternateContent>
    </p:spTree>
    <p:extLst>
      <p:ext uri="{BB962C8B-B14F-4D97-AF65-F5344CB8AC3E}">
        <p14:creationId xmlns:p14="http://schemas.microsoft.com/office/powerpoint/2010/main" val="5714420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Just-in-</a:t>
            </a:r>
            <a:r>
              <a:rPr lang="pl-PL" dirty="0" err="1"/>
              <a:t>time</a:t>
            </a:r>
            <a:endParaRPr lang="en-US" dirty="0"/>
          </a:p>
        </p:txBody>
      </p:sp>
      <p:sp>
        <p:nvSpPr>
          <p:cNvPr id="3" name="Symbol zastępczy zawartości 2"/>
          <p:cNvSpPr>
            <a:spLocks noGrp="1"/>
          </p:cNvSpPr>
          <p:nvPr>
            <p:ph idx="1"/>
          </p:nvPr>
        </p:nvSpPr>
        <p:spPr/>
        <p:txBody>
          <a:bodyPr/>
          <a:lstStyle/>
          <a:p>
            <a:pPr algn="just"/>
            <a:r>
              <a:rPr lang="en-US" dirty="0"/>
              <a:t>Unlike economic order quantity, just-in-time involves placing smaller, more frequent inventory orders. It minimizes the inventory levels. It is a demand</a:t>
            </a:r>
            <a:r>
              <a:rPr lang="pl-PL" dirty="0"/>
              <a:t> </a:t>
            </a:r>
            <a:r>
              <a:rPr lang="en-US" dirty="0"/>
              <a:t>driven inventory system where materials are ordered only when current stocks of material reach a reorder point, which in turn, is determined by historical demand.</a:t>
            </a:r>
          </a:p>
          <a:p>
            <a:r>
              <a:rPr lang="en-US" dirty="0"/>
              <a:t>Just-in-time strategy strives to improve efficiency and reduce inventory carrying costs.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34</a:t>
            </a:fld>
            <a:endParaRPr lang="en-US"/>
          </a:p>
        </p:txBody>
      </p:sp>
    </p:spTree>
    <p:extLst>
      <p:ext uri="{BB962C8B-B14F-4D97-AF65-F5344CB8AC3E}">
        <p14:creationId xmlns:p14="http://schemas.microsoft.com/office/powerpoint/2010/main" val="6446909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Evaluating Inventory Management</a:t>
            </a:r>
          </a:p>
        </p:txBody>
      </p:sp>
      <p:sp>
        <p:nvSpPr>
          <p:cNvPr id="3" name="Symbol zastępczy zawartości 2"/>
          <p:cNvSpPr>
            <a:spLocks noGrp="1"/>
          </p:cNvSpPr>
          <p:nvPr>
            <p:ph idx="1"/>
          </p:nvPr>
        </p:nvSpPr>
        <p:spPr/>
        <p:txBody>
          <a:bodyPr>
            <a:normAutofit fontScale="85000" lnSpcReduction="20000"/>
          </a:bodyPr>
          <a:lstStyle/>
          <a:p>
            <a:r>
              <a:rPr lang="en-US" dirty="0"/>
              <a:t>The most common way to evaluate inventory management of a company is to calculate its inventory turnover ratio and number of days of inventory. </a:t>
            </a:r>
            <a:endParaRPr lang="pl-PL" dirty="0"/>
          </a:p>
          <a:p>
            <a:r>
              <a:rPr lang="en-US" dirty="0"/>
              <a:t>A decrease in inventory turnover may mean:</a:t>
            </a:r>
          </a:p>
          <a:p>
            <a:r>
              <a:rPr lang="en-US" dirty="0"/>
              <a:t>More inventory is on hand and products are not being sold.</a:t>
            </a:r>
          </a:p>
          <a:p>
            <a:r>
              <a:rPr lang="en-US" dirty="0"/>
              <a:t>Company is storing additional inventory to prevent stock-outs.</a:t>
            </a:r>
          </a:p>
          <a:p>
            <a:r>
              <a:rPr lang="en-US" dirty="0"/>
              <a:t> </a:t>
            </a:r>
          </a:p>
          <a:p>
            <a:r>
              <a:rPr lang="en-US" dirty="0"/>
              <a:t>A high inventory turnover ratio results in low days of inventory. This may indicate that a company's products are being sold quickly, and it is maintaining a low inventory. </a:t>
            </a:r>
            <a:endParaRPr lang="pl-PL" dirty="0"/>
          </a:p>
          <a:p>
            <a:r>
              <a:rPr lang="en-US" dirty="0"/>
              <a:t>However,</a:t>
            </a:r>
            <a:r>
              <a:rPr lang="pl-PL" dirty="0"/>
              <a:t> </a:t>
            </a:r>
            <a:r>
              <a:rPr lang="en-US" dirty="0"/>
              <a:t>to get the right picture, the changes in inventory turnover ratio and days of inventory should be compared over time and relative to the industry average.</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35</a:t>
            </a:fld>
            <a:endParaRPr lang="en-US"/>
          </a:p>
        </p:txBody>
      </p:sp>
    </p:spTree>
    <p:extLst>
      <p:ext uri="{BB962C8B-B14F-4D97-AF65-F5344CB8AC3E}">
        <p14:creationId xmlns:p14="http://schemas.microsoft.com/office/powerpoint/2010/main" val="13552926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Managing Accounts Payable</a:t>
            </a:r>
          </a:p>
        </p:txBody>
      </p:sp>
      <p:sp>
        <p:nvSpPr>
          <p:cNvPr id="3" name="Symbol zastępczy zawartości 2"/>
          <p:cNvSpPr>
            <a:spLocks noGrp="1"/>
          </p:cNvSpPr>
          <p:nvPr>
            <p:ph idx="1"/>
          </p:nvPr>
        </p:nvSpPr>
        <p:spPr/>
        <p:txBody>
          <a:bodyPr>
            <a:normAutofit lnSpcReduction="10000"/>
          </a:bodyPr>
          <a:lstStyle/>
          <a:p>
            <a:r>
              <a:rPr lang="en-US" dirty="0"/>
              <a:t>Accounts payable is the amount a company has not yet paid to suppliers of goods and services. It represents an important source of funds and should be managed well. </a:t>
            </a:r>
            <a:endParaRPr lang="pl-PL" dirty="0"/>
          </a:p>
          <a:p>
            <a:r>
              <a:rPr lang="en-US" dirty="0"/>
              <a:t>Companies</a:t>
            </a:r>
            <a:r>
              <a:rPr lang="pl-PL" dirty="0"/>
              <a:t> </a:t>
            </a:r>
            <a:r>
              <a:rPr lang="en-US" dirty="0"/>
              <a:t>take advantage of trade credit to delay the payment </a:t>
            </a:r>
            <a:endParaRPr lang="pl-PL" dirty="0"/>
          </a:p>
          <a:p>
            <a:r>
              <a:rPr lang="en-US" dirty="0"/>
              <a:t>For example, the terms may be such as 2/10 net 30, which means if the payment is made within 10 days, the company will get a </a:t>
            </a:r>
            <a:r>
              <a:rPr lang="pl-PL" dirty="0"/>
              <a:t>2 </a:t>
            </a:r>
            <a:r>
              <a:rPr lang="en-US" dirty="0"/>
              <a:t>percent discount else the entire payment must be made within 30 days.</a:t>
            </a:r>
          </a:p>
          <a:p>
            <a:r>
              <a:rPr lang="en-US" dirty="0"/>
              <a:t>Paying too early is costly unless the company can take advantage of discounts.</a:t>
            </a:r>
          </a:p>
          <a:p>
            <a:r>
              <a:rPr lang="en-US" dirty="0"/>
              <a:t>Late payment may impact a company's perceived credit-worthiness.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36</a:t>
            </a:fld>
            <a:endParaRPr lang="en-US"/>
          </a:p>
        </p:txBody>
      </p:sp>
    </p:spTree>
    <p:extLst>
      <p:ext uri="{BB962C8B-B14F-4D97-AF65-F5344CB8AC3E}">
        <p14:creationId xmlns:p14="http://schemas.microsoft.com/office/powerpoint/2010/main" val="41044301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The Economics of Taking a Trade Discount</a:t>
            </a:r>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lstStyle/>
              <a:p>
                <a:pPr marL="0" indent="0">
                  <a:buNone/>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𝐶𝑜𝑠𝑡</m:t>
                      </m:r>
                      <m:r>
                        <a:rPr lang="en-US" i="1" smtClean="0">
                          <a:latin typeface="Cambria Math" panose="02040503050406030204" pitchFamily="18" charset="0"/>
                        </a:rPr>
                        <m:t> </m:t>
                      </m:r>
                      <m:r>
                        <a:rPr lang="en-US" i="1" smtClean="0">
                          <a:latin typeface="Cambria Math" panose="02040503050406030204" pitchFamily="18" charset="0"/>
                        </a:rPr>
                        <m:t>𝑜𝑓</m:t>
                      </m:r>
                      <m:r>
                        <a:rPr lang="en-US" i="1" smtClean="0">
                          <a:latin typeface="Cambria Math" panose="02040503050406030204" pitchFamily="18" charset="0"/>
                        </a:rPr>
                        <m:t> </m:t>
                      </m:r>
                      <m:r>
                        <a:rPr lang="en-US" i="1" smtClean="0">
                          <a:latin typeface="Cambria Math" panose="02040503050406030204" pitchFamily="18" charset="0"/>
                        </a:rPr>
                        <m:t>𝑡𝑟𝑎𝑑𝑒</m:t>
                      </m:r>
                      <m:r>
                        <a:rPr lang="en-US" i="1" smtClean="0">
                          <a:latin typeface="Cambria Math" panose="02040503050406030204" pitchFamily="18" charset="0"/>
                        </a:rPr>
                        <m:t> </m:t>
                      </m:r>
                      <m:r>
                        <a:rPr lang="en-US" i="1" smtClean="0">
                          <a:latin typeface="Cambria Math" panose="02040503050406030204" pitchFamily="18" charset="0"/>
                        </a:rPr>
                        <m:t>𝑐𝑟𝑒𝑑𝑖𝑡</m:t>
                      </m:r>
                      <m:r>
                        <a:rPr lang="en-US" i="1" smtClean="0">
                          <a:latin typeface="Cambria Math" panose="02040503050406030204" pitchFamily="18" charset="0"/>
                        </a:rPr>
                        <m:t>= </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𝑑𝑖𝑠𝑐𝑜𝑢𝑛𝑡</m:t>
                                  </m:r>
                                </m:num>
                                <m:den>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𝑑𝑖𝑠𝑐𝑜𝑢𝑛𝑡</m:t>
                                  </m:r>
                                </m:den>
                              </m:f>
                            </m:e>
                          </m:d>
                        </m:e>
                        <m:sup>
                          <m:r>
                            <a:rPr lang="en-US" i="1">
                              <a:latin typeface="Cambria Math" panose="02040503050406030204" pitchFamily="18" charset="0"/>
                            </a:rPr>
                            <m:t>𝑛</m:t>
                          </m:r>
                        </m:sup>
                      </m:sSup>
                      <m:r>
                        <a:rPr lang="en-US" i="1">
                          <a:latin typeface="Cambria Math" panose="02040503050406030204" pitchFamily="18" charset="0"/>
                        </a:rPr>
                        <m:t>−</m:t>
                      </m:r>
                      <m:r>
                        <a:rPr lang="en-US" i="1">
                          <a:latin typeface="Cambria Math" panose="02040503050406030204" pitchFamily="18" charset="0"/>
                        </a:rPr>
                        <m:t>1</m:t>
                      </m:r>
                    </m:oMath>
                  </m:oMathPara>
                </a14:m>
                <a:endParaRPr/>
              </a:p>
              <a:p>
                <a:pPr marL="0" indent="0">
                  <a:buNone/>
                </a:pPr>
                <a:endParaRPr lang="pl-PL" dirty="0"/>
              </a:p>
              <a:p>
                <a:r>
                  <a:rPr lang="en-US" dirty="0"/>
                  <a:t>Where: n = 365 / number of days beyond discount period</a:t>
                </a:r>
              </a:p>
              <a:p>
                <a:pPr marL="0" indent="0">
                  <a:buNone/>
                </a:pPr>
                <a:endParaRPr lang="en-US" dirty="0"/>
              </a:p>
              <a:p>
                <a:pPr marL="0" indent="0">
                  <a:buNone/>
                </a:pPr>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rotWithShape="0">
                <a:blip r:embed="rId2"/>
                <a:stretch>
                  <a:fillRect l="-1043"/>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E4563B8F-EC9C-4CCB-9DF8-F795186A1762}" type="slidenum">
              <a:rPr lang="en-US" smtClean="0"/>
              <a:t>37</a:t>
            </a:fld>
            <a:endParaRPr lang="en-US"/>
          </a:p>
        </p:txBody>
      </p:sp>
    </p:spTree>
    <p:extLst>
      <p:ext uri="{BB962C8B-B14F-4D97-AF65-F5344CB8AC3E}">
        <p14:creationId xmlns:p14="http://schemas.microsoft.com/office/powerpoint/2010/main" val="10252168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9133" y="365126"/>
            <a:ext cx="11665819" cy="616652"/>
          </a:xfrm>
        </p:spPr>
        <p:txBody>
          <a:bodyPr>
            <a:normAutofit fontScale="90000"/>
          </a:bodyPr>
          <a:lstStyle/>
          <a:p>
            <a:pPr algn="ctr"/>
            <a:r>
              <a:rPr lang="en-US" sz="4000" dirty="0"/>
              <a:t>The Economics of Taking a Trade Discount</a:t>
            </a:r>
            <a:r>
              <a:rPr lang="pl-PL" sz="4000" dirty="0"/>
              <a:t>: </a:t>
            </a:r>
            <a:r>
              <a:rPr lang="pl-PL" sz="4000" dirty="0" err="1"/>
              <a:t>example</a:t>
            </a:r>
            <a:endParaRPr lang="en-US" sz="4000" dirty="0"/>
          </a:p>
        </p:txBody>
      </p:sp>
      <p:sp>
        <p:nvSpPr>
          <p:cNvPr id="3" name="Symbol zastępczy zawartości 2"/>
          <p:cNvSpPr>
            <a:spLocks noGrp="1"/>
          </p:cNvSpPr>
          <p:nvPr>
            <p:ph idx="1"/>
          </p:nvPr>
        </p:nvSpPr>
        <p:spPr>
          <a:xfrm>
            <a:off x="279133" y="1238484"/>
            <a:ext cx="11511814" cy="5008312"/>
          </a:xfrm>
        </p:spPr>
        <p:txBody>
          <a:bodyPr>
            <a:normAutofit/>
          </a:bodyPr>
          <a:lstStyle/>
          <a:p>
            <a:r>
              <a:rPr lang="en-US" dirty="0"/>
              <a:t>Compute the cost of trade credit if terms are 2/10, net 40 and the account is paid on the 40</a:t>
            </a:r>
            <a:r>
              <a:rPr lang="en-US" baseline="30000" dirty="0"/>
              <a:t>th</a:t>
            </a:r>
            <a:r>
              <a:rPr lang="en-US" dirty="0"/>
              <a:t> day.</a:t>
            </a:r>
          </a:p>
          <a:p>
            <a:endParaRPr lang="pl-PL" dirty="0"/>
          </a:p>
          <a:p>
            <a:r>
              <a:rPr lang="en-US" dirty="0"/>
              <a:t>Assume the item is for $100. If payment is made by Day-10 we only pay $98. Hence we can say the actual price is $98. </a:t>
            </a:r>
            <a:endParaRPr lang="pl-PL" dirty="0"/>
          </a:p>
          <a:p>
            <a:r>
              <a:rPr lang="en-US" dirty="0"/>
              <a:t>If payment is made on the 40</a:t>
            </a:r>
            <a:r>
              <a:rPr lang="en-US" baseline="30000" dirty="0"/>
              <a:t>th</a:t>
            </a:r>
            <a:r>
              <a:rPr lang="en-US" dirty="0"/>
              <a:t> day, we pay $100. </a:t>
            </a:r>
            <a:endParaRPr lang="pl-PL" dirty="0"/>
          </a:p>
          <a:p>
            <a:r>
              <a:rPr lang="en-US" dirty="0"/>
              <a:t>To hold our</a:t>
            </a:r>
            <a:r>
              <a:rPr lang="pl-PL" dirty="0"/>
              <a:t> </a:t>
            </a:r>
            <a:r>
              <a:rPr lang="en-US" dirty="0"/>
              <a:t>money for 30 days beyond the discount period we pay an extra $2 over the actual price of $98.</a:t>
            </a:r>
            <a:endParaRPr lang="pl-PL" dirty="0"/>
          </a:p>
          <a:p>
            <a:r>
              <a:rPr lang="en-US" dirty="0"/>
              <a:t> The rate is 2/98 = 0.0204. To compute the cost of trade credit we need to annualize this number: (1 + 0.0204)</a:t>
            </a:r>
            <a:r>
              <a:rPr lang="en-US" baseline="30000" dirty="0"/>
              <a:t>365</a:t>
            </a:r>
            <a:r>
              <a:rPr lang="en-US" dirty="0"/>
              <a:t>/</a:t>
            </a:r>
            <a:r>
              <a:rPr lang="en-US" baseline="30000" dirty="0"/>
              <a:t>30</a:t>
            </a:r>
            <a:r>
              <a:rPr lang="en-US" dirty="0"/>
              <a:t> - 1 = 27.85%. </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38</a:t>
            </a:fld>
            <a:endParaRPr lang="en-US"/>
          </a:p>
        </p:txBody>
      </p:sp>
    </p:spTree>
    <p:extLst>
      <p:ext uri="{BB962C8B-B14F-4D97-AF65-F5344CB8AC3E}">
        <p14:creationId xmlns:p14="http://schemas.microsoft.com/office/powerpoint/2010/main" val="2504769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578151"/>
          </a:xfrm>
        </p:spPr>
        <p:txBody>
          <a:bodyPr>
            <a:normAutofit fontScale="90000"/>
          </a:bodyPr>
          <a:lstStyle/>
          <a:p>
            <a:pPr algn="ctr"/>
            <a:r>
              <a:rPr lang="en-US" dirty="0"/>
              <a:t>Managing Short-Term Financing</a:t>
            </a:r>
          </a:p>
        </p:txBody>
      </p:sp>
      <p:sp>
        <p:nvSpPr>
          <p:cNvPr id="3" name="Symbol zastępczy zawartości 2"/>
          <p:cNvSpPr>
            <a:spLocks noGrp="1"/>
          </p:cNvSpPr>
          <p:nvPr>
            <p:ph idx="1"/>
          </p:nvPr>
        </p:nvSpPr>
        <p:spPr>
          <a:xfrm>
            <a:off x="405062" y="786096"/>
            <a:ext cx="11434011" cy="5383697"/>
          </a:xfrm>
        </p:spPr>
        <p:txBody>
          <a:bodyPr/>
          <a:lstStyle/>
          <a:p>
            <a:r>
              <a:rPr lang="en-US" dirty="0"/>
              <a:t>The objectives of a short-term borrowing strategy for companies are to:</a:t>
            </a:r>
          </a:p>
          <a:p>
            <a:r>
              <a:rPr lang="en-US" dirty="0"/>
              <a:t>Ensure sufficient capacity to handle peak cash needs.</a:t>
            </a:r>
          </a:p>
          <a:p>
            <a:r>
              <a:rPr lang="en-US" dirty="0"/>
              <a:t>Maintain sufficient sources of credit</a:t>
            </a:r>
          </a:p>
          <a:p>
            <a:r>
              <a:rPr lang="en-US" dirty="0"/>
              <a:t>Ensure rates are cost-effective.</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39</a:t>
            </a:fld>
            <a:endParaRPr lang="en-US"/>
          </a:p>
        </p:txBody>
      </p:sp>
    </p:spTree>
    <p:extLst>
      <p:ext uri="{BB962C8B-B14F-4D97-AF65-F5344CB8AC3E}">
        <p14:creationId xmlns:p14="http://schemas.microsoft.com/office/powerpoint/2010/main" val="2049520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10261"/>
            <a:ext cx="10515600" cy="640715"/>
          </a:xfrm>
        </p:spPr>
        <p:txBody>
          <a:bodyPr>
            <a:normAutofit fontScale="90000"/>
          </a:bodyPr>
          <a:lstStyle/>
          <a:p>
            <a:pPr algn="ctr"/>
            <a:r>
              <a:rPr lang="pl-PL" dirty="0" err="1"/>
              <a:t>External</a:t>
            </a:r>
            <a:r>
              <a:rPr lang="pl-PL" dirty="0"/>
              <a:t> </a:t>
            </a:r>
            <a:r>
              <a:rPr lang="pl-PL" dirty="0" err="1"/>
              <a:t>factors</a:t>
            </a:r>
            <a:r>
              <a:rPr lang="pl-PL" dirty="0"/>
              <a:t> </a:t>
            </a:r>
            <a:r>
              <a:rPr lang="pl-PL" dirty="0" err="1"/>
              <a:t>that</a:t>
            </a:r>
            <a:r>
              <a:rPr lang="pl-PL" dirty="0"/>
              <a:t> </a:t>
            </a:r>
            <a:r>
              <a:rPr lang="pl-PL" dirty="0" err="1"/>
              <a:t>impact</a:t>
            </a:r>
            <a:r>
              <a:rPr lang="pl-PL" dirty="0"/>
              <a:t> </a:t>
            </a:r>
            <a:r>
              <a:rPr lang="pl-PL" dirty="0" err="1"/>
              <a:t>working</a:t>
            </a:r>
            <a:r>
              <a:rPr lang="pl-PL" dirty="0"/>
              <a:t> </a:t>
            </a:r>
            <a:r>
              <a:rPr lang="pl-PL" dirty="0" err="1"/>
              <a:t>capital</a:t>
            </a:r>
            <a:endParaRPr lang="en-US" dirty="0"/>
          </a:p>
        </p:txBody>
      </p:sp>
      <p:sp>
        <p:nvSpPr>
          <p:cNvPr id="3" name="Symbol zastępczy zawartości 2"/>
          <p:cNvSpPr>
            <a:spLocks noGrp="1"/>
          </p:cNvSpPr>
          <p:nvPr>
            <p:ph idx="1"/>
          </p:nvPr>
        </p:nvSpPr>
        <p:spPr>
          <a:xfrm>
            <a:off x="371856" y="1121536"/>
            <a:ext cx="11396472" cy="5234813"/>
          </a:xfrm>
        </p:spPr>
        <p:txBody>
          <a:bodyPr/>
          <a:lstStyle/>
          <a:p>
            <a:pPr algn="just"/>
            <a:r>
              <a:rPr lang="en-US" dirty="0"/>
              <a:t>Banking services: Economies with developed banking systems will have low working capital needs as borrowing is easy.</a:t>
            </a:r>
          </a:p>
          <a:p>
            <a:pPr algn="just"/>
            <a:r>
              <a:rPr lang="en-US" dirty="0"/>
              <a:t>Interest rates: High interest rates lead to high working capital.</a:t>
            </a:r>
          </a:p>
          <a:p>
            <a:pPr algn="just"/>
            <a:r>
              <a:rPr lang="en-US" dirty="0"/>
              <a:t>New technologies and new products: New technologies that make it easier to manage working capital will lead to low working capital needs.</a:t>
            </a:r>
          </a:p>
          <a:p>
            <a:pPr algn="just"/>
            <a:r>
              <a:rPr lang="en-US" dirty="0"/>
              <a:t>The economy: Depends on the industry and the state of the economy. In a downturn, companies maintain low inventory and are high on cash as it becomes difficult to borrow money.</a:t>
            </a:r>
          </a:p>
          <a:p>
            <a:pPr algn="just"/>
            <a:r>
              <a:rPr lang="en-US" dirty="0"/>
              <a:t>Competitors: In a highly competitive industry, working capital requirements will be relatively high.</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4</a:t>
            </a:fld>
            <a:endParaRPr lang="en-US"/>
          </a:p>
        </p:txBody>
      </p:sp>
    </p:spTree>
    <p:extLst>
      <p:ext uri="{BB962C8B-B14F-4D97-AF65-F5344CB8AC3E}">
        <p14:creationId xmlns:p14="http://schemas.microsoft.com/office/powerpoint/2010/main" val="33469283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just"/>
            <a:r>
              <a:rPr lang="pl-PL" dirty="0" err="1"/>
              <a:t>Short</a:t>
            </a:r>
            <a:r>
              <a:rPr lang="pl-PL" dirty="0"/>
              <a:t>-term </a:t>
            </a:r>
            <a:r>
              <a:rPr lang="pl-PL" dirty="0" err="1"/>
              <a:t>borrowing</a:t>
            </a:r>
            <a:r>
              <a:rPr lang="pl-PL" dirty="0"/>
              <a:t> </a:t>
            </a:r>
            <a:r>
              <a:rPr lang="pl-PL" dirty="0" err="1"/>
              <a:t>types</a:t>
            </a:r>
            <a:endParaRPr lang="en-US" dirty="0"/>
          </a:p>
        </p:txBody>
      </p:sp>
      <p:sp>
        <p:nvSpPr>
          <p:cNvPr id="3" name="Symbol zastępczy zawartości 2"/>
          <p:cNvSpPr>
            <a:spLocks noGrp="1"/>
          </p:cNvSpPr>
          <p:nvPr>
            <p:ph idx="1"/>
          </p:nvPr>
        </p:nvSpPr>
        <p:spPr/>
        <p:txBody>
          <a:bodyPr/>
          <a:lstStyle/>
          <a:p>
            <a:r>
              <a:rPr lang="en-US" dirty="0"/>
              <a:t>Short-term borrowing could be from banks or from non-bank sources. </a:t>
            </a:r>
            <a:endParaRPr lang="pl-PL" dirty="0"/>
          </a:p>
          <a:p>
            <a:r>
              <a:rPr lang="en-US" dirty="0"/>
              <a:t>Large companies that are financially strong use lines of credit </a:t>
            </a:r>
            <a:endParaRPr lang="pl-PL" dirty="0"/>
          </a:p>
          <a:p>
            <a:r>
              <a:rPr lang="en-US" dirty="0"/>
              <a:t>Companies with weaker credit terms have to use</a:t>
            </a:r>
            <a:r>
              <a:rPr lang="pl-PL" dirty="0"/>
              <a:t> </a:t>
            </a:r>
            <a:r>
              <a:rPr lang="en-US" dirty="0"/>
              <a:t>collateral for bank borrowings. </a:t>
            </a:r>
            <a:endParaRPr lang="pl-PL" dirty="0"/>
          </a:p>
          <a:p>
            <a:r>
              <a:rPr lang="en-US" dirty="0"/>
              <a:t>Smaller firms with poor credit terms may approach nonbank finance companies for short term borrowings. </a:t>
            </a:r>
            <a:endParaRPr lang="pl-PL" dirty="0"/>
          </a:p>
          <a:p>
            <a:r>
              <a:rPr lang="en-US" dirty="0"/>
              <a:t>Large creditworthy companies may issue commercial paper.</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40</a:t>
            </a:fld>
            <a:endParaRPr lang="en-US"/>
          </a:p>
        </p:txBody>
      </p:sp>
    </p:spTree>
    <p:extLst>
      <p:ext uri="{BB962C8B-B14F-4D97-AF65-F5344CB8AC3E}">
        <p14:creationId xmlns:p14="http://schemas.microsoft.com/office/powerpoint/2010/main" val="31378627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Computing the Costs of Borrowing</a:t>
            </a:r>
          </a:p>
        </p:txBody>
      </p:sp>
      <mc:AlternateContent xmlns:mc="http://schemas.openxmlformats.org/markup-compatibility/2006">
        <mc:Choice xmlns:a14="http://schemas.microsoft.com/office/drawing/2010/main" Requires="a14">
          <p:sp>
            <p:nvSpPr>
              <p:cNvPr id="3" name="Symbol zastępczy zawartości 2"/>
              <p:cNvSpPr>
                <a:spLocks noGrp="1"/>
              </p:cNvSpPr>
              <p:nvPr>
                <p:ph idx="1"/>
              </p:nvPr>
            </p:nvSpPr>
            <p:spPr/>
            <p:txBody>
              <a:bodyPr>
                <a:normAutofit fontScale="85000" lnSpcReduction="10000"/>
              </a:bodyPr>
              <a:lstStyle/>
              <a:p>
                <a:pPr marL="0" indent="0">
                  <a:buNone/>
                </a:pPr>
                <a14:m>
                  <m:oMathPara xmlns:m="http://schemas.openxmlformats.org/officeDocument/2006/math">
                    <m:oMathParaPr>
                      <m:jc m:val="centerGroup"/>
                    </m:oMathParaPr>
                    <m:oMath xmlns:m="http://schemas.openxmlformats.org/officeDocument/2006/math">
                      <m:r>
                        <m:rPr>
                          <m:nor/>
                        </m:rPr>
                        <a:rPr lang="en-US" smtClean="0"/>
                        <m:t>For</m:t>
                      </m:r>
                      <m:r>
                        <m:rPr>
                          <m:nor/>
                        </m:rPr>
                        <a:rPr lang="en-US" smtClean="0"/>
                        <m:t> </m:t>
                      </m:r>
                      <m:r>
                        <m:rPr>
                          <m:nor/>
                        </m:rPr>
                        <a:rPr lang="en-US" smtClean="0"/>
                        <m:t>an</m:t>
                      </m:r>
                      <m:r>
                        <m:rPr>
                          <m:nor/>
                        </m:rPr>
                        <a:rPr lang="en-US" smtClean="0"/>
                        <m:t> </m:t>
                      </m:r>
                      <m:r>
                        <m:rPr>
                          <m:nor/>
                        </m:rPr>
                        <a:rPr lang="en-US" smtClean="0"/>
                        <m:t>all</m:t>
                      </m:r>
                      <m:r>
                        <m:rPr>
                          <m:nor/>
                        </m:rPr>
                        <a:rPr lang="en-US" smtClean="0"/>
                        <m:t>−</m:t>
                      </m:r>
                      <m:r>
                        <m:rPr>
                          <m:nor/>
                        </m:rPr>
                        <a:rPr lang="en-US" smtClean="0"/>
                        <m:t>inclusive</m:t>
                      </m:r>
                      <m:r>
                        <m:rPr>
                          <m:nor/>
                        </m:rPr>
                        <a:rPr lang="en-US" smtClean="0"/>
                        <m:t> </m:t>
                      </m:r>
                      <m:r>
                        <m:rPr>
                          <m:nor/>
                        </m:rPr>
                        <a:rPr lang="en-US" smtClean="0"/>
                        <m:t>interest</m:t>
                      </m:r>
                      <m:r>
                        <m:rPr>
                          <m:nor/>
                        </m:rPr>
                        <a:rPr lang="en-US" smtClean="0"/>
                        <m:t> </m:t>
                      </m:r>
                      <m:r>
                        <m:rPr>
                          <m:nor/>
                        </m:rPr>
                        <a:rPr lang="en-US" smtClean="0"/>
                        <m:t>rate</m:t>
                      </m:r>
                      <m:r>
                        <m:rPr>
                          <m:nor/>
                        </m:rPr>
                        <a:rPr lang="en-US" smtClean="0"/>
                        <m:t> </m:t>
                      </m:r>
                      <m:r>
                        <m:rPr>
                          <m:nor/>
                        </m:rPr>
                        <a:rPr lang="en-US" smtClean="0"/>
                        <m:t>where</m:t>
                      </m:r>
                      <m:r>
                        <m:rPr>
                          <m:nor/>
                        </m:rPr>
                        <a:rPr lang="en-US" smtClean="0"/>
                        <m:t> </m:t>
                      </m:r>
                      <m:r>
                        <m:rPr>
                          <m:nor/>
                        </m:rPr>
                        <a:rPr lang="en-US" smtClean="0"/>
                        <m:t>the</m:t>
                      </m:r>
                      <m:r>
                        <m:rPr>
                          <m:nor/>
                        </m:rPr>
                        <a:rPr lang="en-US" smtClean="0"/>
                        <m:t> </m:t>
                      </m:r>
                      <m:r>
                        <m:rPr>
                          <m:nor/>
                        </m:rPr>
                        <a:rPr lang="en-US" smtClean="0"/>
                        <m:t>amount</m:t>
                      </m:r>
                      <m:r>
                        <m:rPr>
                          <m:nor/>
                        </m:rPr>
                        <a:rPr lang="en-US" smtClean="0"/>
                        <m:t> </m:t>
                      </m:r>
                      <m:r>
                        <m:rPr>
                          <m:nor/>
                        </m:rPr>
                        <a:rPr lang="en-US" smtClean="0"/>
                        <m:t>borrowed</m:t>
                      </m:r>
                      <m:r>
                        <m:rPr>
                          <m:nor/>
                        </m:rPr>
                        <a:rPr lang="en-US" smtClean="0"/>
                        <m:t> </m:t>
                      </m:r>
                      <m:r>
                        <m:rPr>
                          <m:nor/>
                        </m:rPr>
                        <a:rPr lang="en-US" smtClean="0"/>
                        <m:t>includes</m:t>
                      </m:r>
                      <m:r>
                        <m:rPr>
                          <m:nor/>
                        </m:rPr>
                        <a:rPr lang="en-US" smtClean="0"/>
                        <m:t> </m:t>
                      </m:r>
                      <m:r>
                        <m:rPr>
                          <m:nor/>
                        </m:rPr>
                        <a:rPr lang="en-US" smtClean="0"/>
                        <m:t>interest</m:t>
                      </m:r>
                      <m:r>
                        <m:rPr>
                          <m:nor/>
                        </m:rPr>
                        <a:rPr lang="en-US" smtClean="0"/>
                        <m:t> (</m:t>
                      </m:r>
                      <m:r>
                        <m:rPr>
                          <m:nor/>
                        </m:rPr>
                        <a:rPr lang="en-US" smtClean="0"/>
                        <m:t>banker</m:t>
                      </m:r>
                      <m:r>
                        <m:rPr>
                          <m:nor/>
                        </m:rPr>
                        <a:rPr lang="en-US" smtClean="0"/>
                        <m:t>’</m:t>
                      </m:r>
                      <m:r>
                        <m:rPr>
                          <m:nor/>
                        </m:rPr>
                        <a:rPr lang="en-US" smtClean="0"/>
                        <m:t>s</m:t>
                      </m:r>
                      <m:r>
                        <m:rPr>
                          <m:nor/>
                        </m:rPr>
                        <a:rPr lang="en-US" smtClean="0"/>
                        <m:t> </m:t>
                      </m:r>
                      <m:r>
                        <m:rPr>
                          <m:nor/>
                        </m:rPr>
                        <a:rPr lang="en-US" smtClean="0"/>
                        <m:t>acceptance</m:t>
                      </m:r>
                      <m:r>
                        <m:rPr>
                          <m:nor/>
                        </m:rPr>
                        <a:rPr lang="en-US" smtClean="0"/>
                        <m:t>): </m:t>
                      </m:r>
                      <m:r>
                        <a:rPr lang="en-US" i="1">
                          <a:latin typeface="Cambria Math" panose="02040503050406030204" pitchFamily="18" charset="0"/>
                        </a:rPr>
                        <m:t>𝑐𝑜𝑠𝑡</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𝑙𝑖𝑛𝑒</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𝑐𝑟𝑒𝑑𝑖𝑡</m:t>
                      </m:r>
                      <m:r>
                        <a:rPr lang="en-US" i="1">
                          <a:latin typeface="Cambria Math" panose="02040503050406030204" pitchFamily="18" charset="0"/>
                        </a:rPr>
                        <m:t>= </m:t>
                      </m:r>
                      <m:f>
                        <m:fPr>
                          <m:ctrlPr>
                            <a:rPr lang="ar-AE" i="1">
                              <a:latin typeface="Cambria Math" panose="02040503050406030204" pitchFamily="18" charset="0"/>
                            </a:rPr>
                          </m:ctrlPr>
                        </m:fPr>
                        <m:num>
                          <m:r>
                            <a:rPr lang="ar-AE" i="1">
                              <a:latin typeface="Cambria Math" panose="02040503050406030204" pitchFamily="18" charset="0"/>
                            </a:rPr>
                            <m:t>𝐼𝑛𝑒𝑟𝑒𝑠𝑡</m:t>
                          </m:r>
                          <m:r>
                            <a:rPr lang="ar-AE" i="1">
                              <a:latin typeface="Cambria Math" panose="02040503050406030204" pitchFamily="18" charset="0"/>
                            </a:rPr>
                            <m:t>+</m:t>
                          </m:r>
                          <m:r>
                            <a:rPr lang="ar-AE" i="1">
                              <a:latin typeface="Cambria Math" panose="02040503050406030204" pitchFamily="18" charset="0"/>
                            </a:rPr>
                            <m:t>𝐶𝑜𝑚𝑚𝑖𝑡𝑚𝑒𝑛𝑡</m:t>
                          </m:r>
                          <m:r>
                            <a:rPr lang="ar-AE" i="1">
                              <a:latin typeface="Cambria Math" panose="02040503050406030204" pitchFamily="18" charset="0"/>
                            </a:rPr>
                            <m:t> </m:t>
                          </m:r>
                          <m:r>
                            <a:rPr lang="ar-AE" i="1">
                              <a:latin typeface="Cambria Math" panose="02040503050406030204" pitchFamily="18" charset="0"/>
                            </a:rPr>
                            <m:t>𝑓𝑒𝑒</m:t>
                          </m:r>
                        </m:num>
                        <m:den>
                          <m:r>
                            <a:rPr lang="ar-AE" i="1">
                              <a:latin typeface="Cambria Math" panose="02040503050406030204" pitchFamily="18" charset="0"/>
                            </a:rPr>
                            <m:t>𝐿𝑜𝑎𝑛</m:t>
                          </m:r>
                          <m:r>
                            <a:rPr lang="ar-AE" i="1">
                              <a:latin typeface="Cambria Math" panose="02040503050406030204" pitchFamily="18" charset="0"/>
                            </a:rPr>
                            <m:t> </m:t>
                          </m:r>
                          <m:r>
                            <a:rPr lang="ar-AE" i="1">
                              <a:latin typeface="Cambria Math" panose="02040503050406030204" pitchFamily="18" charset="0"/>
                            </a:rPr>
                            <m:t>𝑎𝑚𝑜𝑢𝑛𝑡</m:t>
                          </m:r>
                        </m:den>
                      </m:f>
                    </m:oMath>
                  </m:oMathPara>
                </a14:m>
                <a:endParaRPr lang="ar-AE" dirty="0"/>
              </a:p>
              <a:p>
                <a:pPr marL="0" indent="0">
                  <a:buNone/>
                </a:pPr>
                <a:endParaRPr lang="ar-AE" dirty="0"/>
              </a:p>
              <a:p>
                <a:pPr marL="0" indent="0">
                  <a:buNone/>
                </a:pPr>
                <a14:m>
                  <m:oMathPara xmlns:m="http://schemas.openxmlformats.org/officeDocument/2006/math">
                    <m:oMathParaPr>
                      <m:jc m:val="centerGroup"/>
                    </m:oMathParaPr>
                    <m:oMath xmlns:m="http://schemas.openxmlformats.org/officeDocument/2006/math">
                      <m:r>
                        <a:rPr lang="ar-AE" i="1">
                          <a:latin typeface="Cambria Math" panose="02040503050406030204" pitchFamily="18" charset="0"/>
                        </a:rPr>
                        <m:t>𝐶𝑜𝑠𝑡</m:t>
                      </m:r>
                      <m:r>
                        <a:rPr lang="ar-AE" b="0" i="1" smtClean="0">
                          <a:latin typeface="Cambria Math" panose="02040503050406030204" pitchFamily="18" charset="0"/>
                        </a:rPr>
                        <m:t> </m:t>
                      </m:r>
                      <m:r>
                        <a:rPr lang="pl-PL" b="0" i="1" smtClean="0">
                          <a:latin typeface="Cambria Math" panose="02040503050406030204" pitchFamily="18" charset="0"/>
                        </a:rPr>
                        <m:t>(</m:t>
                      </m:r>
                      <m:r>
                        <a:rPr lang="pl-PL" b="0" i="1" smtClean="0">
                          <a:latin typeface="Cambria Math" panose="02040503050406030204" pitchFamily="18" charset="0"/>
                        </a:rPr>
                        <m:t>𝑏𝑎𝑛𝑘𝑒𝑟𝑠</m:t>
                      </m:r>
                      <m:r>
                        <a:rPr lang="pl-PL" b="0" i="1" smtClean="0">
                          <a:latin typeface="Cambria Math" panose="02040503050406030204" pitchFamily="18" charset="0"/>
                        </a:rPr>
                        <m:t> </m:t>
                      </m:r>
                      <m:r>
                        <a:rPr lang="pl-PL" b="0" i="1" smtClean="0">
                          <a:latin typeface="Cambria Math" panose="02040503050406030204" pitchFamily="18" charset="0"/>
                        </a:rPr>
                        <m:t>𝑎𝑐𝑐𝑝𝑒𝑡𝑎𝑏𝑙𝑒</m:t>
                      </m:r>
                      <m:r>
                        <a:rPr lang="pl-PL" b="0" i="1" smtClean="0">
                          <a:latin typeface="Cambria Math" panose="02040503050406030204" pitchFamily="18" charset="0"/>
                        </a:rPr>
                        <m:t> </m:t>
                      </m:r>
                      <m:r>
                        <a:rPr lang="pl-PL" b="0" i="1" smtClean="0">
                          <a:latin typeface="Cambria Math" panose="02040503050406030204" pitchFamily="18" charset="0"/>
                        </a:rPr>
                        <m:t>𝑠𝑡𝑦𝑙𝑒</m:t>
                      </m:r>
                      <m:r>
                        <a:rPr lang="pl-PL" b="0" i="1" smtClean="0">
                          <a:latin typeface="Cambria Math" panose="02040503050406030204" pitchFamily="18" charset="0"/>
                        </a:rPr>
                        <m:t>)= </m:t>
                      </m:r>
                      <m:f>
                        <m:fPr>
                          <m:ctrlPr>
                            <a:rPr lang="ar-AE" i="1">
                              <a:latin typeface="Cambria Math" panose="02040503050406030204" pitchFamily="18" charset="0"/>
                            </a:rPr>
                          </m:ctrlPr>
                        </m:fPr>
                        <m:num>
                          <m:r>
                            <a:rPr lang="ar-AE" i="1">
                              <a:latin typeface="Cambria Math" panose="02040503050406030204" pitchFamily="18" charset="0"/>
                            </a:rPr>
                            <m:t>𝐼𝑛𝑡𝑒𝑟𝑒𝑠𝑡</m:t>
                          </m:r>
                        </m:num>
                        <m:den>
                          <m:r>
                            <a:rPr lang="ar-AE" i="1">
                              <a:latin typeface="Cambria Math" panose="02040503050406030204" pitchFamily="18" charset="0"/>
                            </a:rPr>
                            <m:t>𝑁𝑒𝑡</m:t>
                          </m:r>
                          <m:r>
                            <a:rPr lang="ar-AE" i="1">
                              <a:latin typeface="Cambria Math" panose="02040503050406030204" pitchFamily="18" charset="0"/>
                            </a:rPr>
                            <m:t> </m:t>
                          </m:r>
                          <m:r>
                            <a:rPr lang="ar-AE" i="1">
                              <a:latin typeface="Cambria Math" panose="02040503050406030204" pitchFamily="18" charset="0"/>
                            </a:rPr>
                            <m:t>𝑝𝑟𝑜𝑐𝑒𝑒𝑑𝑠</m:t>
                          </m:r>
                        </m:den>
                      </m:f>
                      <m:r>
                        <a:rPr lang="ar-AE" i="1">
                          <a:latin typeface="Cambria Math" panose="02040503050406030204" pitchFamily="18" charset="0"/>
                        </a:rPr>
                        <m:t>=</m:t>
                      </m:r>
                      <m:f>
                        <m:fPr>
                          <m:ctrlPr>
                            <a:rPr lang="ar-AE" i="1">
                              <a:latin typeface="Cambria Math" panose="02040503050406030204" pitchFamily="18" charset="0"/>
                            </a:rPr>
                          </m:ctrlPr>
                        </m:fPr>
                        <m:num>
                          <m:r>
                            <a:rPr lang="ar-AE" i="1">
                              <a:latin typeface="Cambria Math" panose="02040503050406030204" pitchFamily="18" charset="0"/>
                            </a:rPr>
                            <m:t>𝐼𝑛𝑡𝑒𝑟𝑒𝑠𝑡</m:t>
                          </m:r>
                        </m:num>
                        <m:den>
                          <m:r>
                            <a:rPr lang="ar-AE" i="1">
                              <a:latin typeface="Cambria Math" panose="02040503050406030204" pitchFamily="18" charset="0"/>
                            </a:rPr>
                            <m:t>𝐿𝑜𝑎𝑛</m:t>
                          </m:r>
                          <m:r>
                            <a:rPr lang="ar-AE" i="1">
                              <a:latin typeface="Cambria Math" panose="02040503050406030204" pitchFamily="18" charset="0"/>
                            </a:rPr>
                            <m:t> </m:t>
                          </m:r>
                          <m:r>
                            <a:rPr lang="ar-AE" i="1">
                              <a:latin typeface="Cambria Math" panose="02040503050406030204" pitchFamily="18" charset="0"/>
                            </a:rPr>
                            <m:t>𝑎𝑚𝑜𝑢𝑛𝑡</m:t>
                          </m:r>
                          <m:r>
                            <a:rPr lang="ar-AE" i="1">
                              <a:latin typeface="Cambria Math" panose="02040503050406030204" pitchFamily="18" charset="0"/>
                            </a:rPr>
                            <m:t>−</m:t>
                          </m:r>
                          <m:r>
                            <a:rPr lang="ar-AE" i="1">
                              <a:latin typeface="Cambria Math" panose="02040503050406030204" pitchFamily="18" charset="0"/>
                            </a:rPr>
                            <m:t>𝐼𝑛𝑡𝑒𝑟𝑒𝑠𝑡</m:t>
                          </m:r>
                        </m:den>
                      </m:f>
                    </m:oMath>
                  </m:oMathPara>
                </a14:m>
                <a:endParaRPr lang="ar-AE" dirty="0"/>
              </a:p>
              <a:p>
                <a:pPr marL="0" indent="0">
                  <a:buNone/>
                </a:pPr>
                <a:r>
                  <a:rPr lang="en-US" dirty="0"/>
                  <a:t>When amount borrowed includes dealer's fee and a backup fee:</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𝐶𝑜𝑠𝑡</m:t>
                      </m:r>
                      <m:r>
                        <a:rPr lang="pl-PL" b="0" i="1" smtClean="0">
                          <a:latin typeface="Cambria Math" panose="02040503050406030204" pitchFamily="18" charset="0"/>
                        </a:rPr>
                        <m:t> (</m:t>
                      </m:r>
                      <m:r>
                        <a:rPr lang="pl-PL" b="0" i="1" smtClean="0">
                          <a:latin typeface="Cambria Math" panose="02040503050406030204" pitchFamily="18" charset="0"/>
                        </a:rPr>
                        <m:t>𝑐𝑜𝑚𝑚𝑒𝑟𝑐𝑖𝑎𝑙</m:t>
                      </m:r>
                      <m:r>
                        <a:rPr lang="pl-PL" b="0" i="1" smtClean="0">
                          <a:latin typeface="Cambria Math" panose="02040503050406030204" pitchFamily="18" charset="0"/>
                        </a:rPr>
                        <m:t> </m:t>
                      </m:r>
                      <m:r>
                        <a:rPr lang="pl-PL" b="0" i="1" smtClean="0">
                          <a:latin typeface="Cambria Math" panose="02040503050406030204" pitchFamily="18" charset="0"/>
                        </a:rPr>
                        <m:t>𝑝𝑎𝑝𝑒𝑟</m:t>
                      </m:r>
                      <m:r>
                        <a:rPr lang="pl-PL" b="0" i="1" smtClean="0">
                          <a:latin typeface="Cambria Math" panose="02040503050406030204" pitchFamily="18" charset="0"/>
                        </a:rPr>
                        <m:t> </m:t>
                      </m:r>
                      <m:r>
                        <a:rPr lang="pl-PL" b="0" i="1" smtClean="0">
                          <a:latin typeface="Cambria Math" panose="02040503050406030204" pitchFamily="18" charset="0"/>
                        </a:rPr>
                        <m:t>𝑠𝑡𝑦𝑙𝑒</m:t>
                      </m:r>
                      <m:r>
                        <a:rPr lang="pl-PL" b="0" i="1" smtClean="0">
                          <a:latin typeface="Cambria Math" panose="02040503050406030204" pitchFamily="18" charset="0"/>
                        </a:rPr>
                        <m:t>)=</m:t>
                      </m:r>
                      <m:f>
                        <m:fPr>
                          <m:ctrlPr>
                            <a:rPr lang="ar-AE" i="1">
                              <a:latin typeface="Cambria Math" panose="02040503050406030204" pitchFamily="18" charset="0"/>
                            </a:rPr>
                          </m:ctrlPr>
                        </m:fPr>
                        <m:num>
                          <m:r>
                            <a:rPr lang="ar-AE" i="1">
                              <a:latin typeface="Cambria Math" panose="02040503050406030204" pitchFamily="18" charset="0"/>
                            </a:rPr>
                            <m:t>𝐼𝑛𝑡𝑒𝑟𝑒𝑠𝑡</m:t>
                          </m:r>
                          <m:r>
                            <a:rPr lang="ar-AE" i="1">
                              <a:latin typeface="Cambria Math" panose="02040503050406030204" pitchFamily="18" charset="0"/>
                            </a:rPr>
                            <m:t>+</m:t>
                          </m:r>
                          <m:r>
                            <a:rPr lang="ar-AE" i="1">
                              <a:latin typeface="Cambria Math" panose="02040503050406030204" pitchFamily="18" charset="0"/>
                            </a:rPr>
                            <m:t>𝐷𝑒𝑎𝑙𝑒</m:t>
                          </m:r>
                          <m:sSup>
                            <m:sSupPr>
                              <m:ctrlPr>
                                <a:rPr lang="ar-AE" i="1">
                                  <a:latin typeface="Cambria Math" panose="02040503050406030204" pitchFamily="18" charset="0"/>
                                </a:rPr>
                              </m:ctrlPr>
                            </m:sSupPr>
                            <m:e>
                              <m:r>
                                <a:rPr lang="ar-AE" i="1">
                                  <a:latin typeface="Cambria Math" panose="02040503050406030204" pitchFamily="18" charset="0"/>
                                </a:rPr>
                                <m:t>𝑟</m:t>
                              </m:r>
                            </m:e>
                            <m:sup>
                              <m:r>
                                <a:rPr lang="ar-AE" i="1">
                                  <a:latin typeface="Cambria Math" panose="02040503050406030204" pitchFamily="18" charset="0"/>
                                </a:rPr>
                                <m:t>′</m:t>
                              </m:r>
                            </m:sup>
                          </m:sSup>
                          <m:r>
                            <a:rPr lang="ar-AE" i="1">
                              <a:latin typeface="Cambria Math" panose="02040503050406030204" pitchFamily="18" charset="0"/>
                            </a:rPr>
                            <m:t>𝑠</m:t>
                          </m:r>
                          <m:r>
                            <a:rPr lang="ar-AE" i="1">
                              <a:latin typeface="Cambria Math" panose="02040503050406030204" pitchFamily="18" charset="0"/>
                            </a:rPr>
                            <m:t> </m:t>
                          </m:r>
                          <m:r>
                            <a:rPr lang="ar-AE" i="1">
                              <a:latin typeface="Cambria Math" panose="02040503050406030204" pitchFamily="18" charset="0"/>
                            </a:rPr>
                            <m:t>𝑐𝑜𝑚𝑚𝑖𝑠𝑠𝑖𝑜𝑛</m:t>
                          </m:r>
                          <m:r>
                            <a:rPr lang="ar-AE" i="1">
                              <a:latin typeface="Cambria Math" panose="02040503050406030204" pitchFamily="18" charset="0"/>
                            </a:rPr>
                            <m:t>+</m:t>
                          </m:r>
                          <m:r>
                            <a:rPr lang="ar-AE" i="1">
                              <a:latin typeface="Cambria Math" panose="02040503050406030204" pitchFamily="18" charset="0"/>
                            </a:rPr>
                            <m:t>𝐵𝑎𝑐𝑘𝑢𝑝</m:t>
                          </m:r>
                          <m:r>
                            <a:rPr lang="ar-AE" i="1">
                              <a:latin typeface="Cambria Math" panose="02040503050406030204" pitchFamily="18" charset="0"/>
                            </a:rPr>
                            <m:t> </m:t>
                          </m:r>
                          <m:r>
                            <a:rPr lang="ar-AE" i="1">
                              <a:latin typeface="Cambria Math" panose="02040503050406030204" pitchFamily="18" charset="0"/>
                            </a:rPr>
                            <m:t>𝑐𝑜𝑠𝑡𝑠</m:t>
                          </m:r>
                        </m:num>
                        <m:den>
                          <m:r>
                            <a:rPr lang="ar-AE" i="1">
                              <a:latin typeface="Cambria Math" panose="02040503050406030204" pitchFamily="18" charset="0"/>
                            </a:rPr>
                            <m:t>𝐿𝑜𝑎𝑛</m:t>
                          </m:r>
                          <m:r>
                            <a:rPr lang="ar-AE" i="1">
                              <a:latin typeface="Cambria Math" panose="02040503050406030204" pitchFamily="18" charset="0"/>
                            </a:rPr>
                            <m:t> </m:t>
                          </m:r>
                          <m:r>
                            <a:rPr lang="ar-AE" i="1">
                              <a:latin typeface="Cambria Math" panose="02040503050406030204" pitchFamily="18" charset="0"/>
                            </a:rPr>
                            <m:t>𝑎𝑚𝑜𝑢𝑛𝑡</m:t>
                          </m:r>
                          <m:r>
                            <a:rPr lang="ar-AE" i="1">
                              <a:latin typeface="Cambria Math" panose="02040503050406030204" pitchFamily="18" charset="0"/>
                            </a:rPr>
                            <m:t>−</m:t>
                          </m:r>
                          <m:r>
                            <a:rPr lang="ar-AE" i="1">
                              <a:latin typeface="Cambria Math" panose="02040503050406030204" pitchFamily="18" charset="0"/>
                            </a:rPr>
                            <m:t>𝐼𝑛𝑡𝑒𝑟𝑒𝑠𝑡</m:t>
                          </m:r>
                        </m:den>
                      </m:f>
                    </m:oMath>
                  </m:oMathPara>
                </a14:m>
                <a:endParaRPr lang="ar-AE" dirty="0"/>
              </a:p>
              <a:p>
                <a:pPr marL="0" indent="0">
                  <a:buNone/>
                </a:pPr>
                <a:endParaRPr lang="en-US" dirty="0"/>
              </a:p>
            </p:txBody>
          </p:sp>
        </mc:Choice>
        <mc:Fallback>
          <p:sp>
            <p:nvSpPr>
              <p:cNvPr id="3" name="Symbol zastępczy zawartości 2"/>
              <p:cNvSpPr>
                <a:spLocks noGrp="1" noRot="1" noChangeAspect="1" noMove="1" noResize="1" noEditPoints="1" noAdjustHandles="1" noChangeArrowheads="1" noChangeShapeType="1" noTextEdit="1"/>
              </p:cNvSpPr>
              <p:nvPr>
                <p:ph idx="1"/>
              </p:nvPr>
            </p:nvSpPr>
            <p:spPr>
              <a:blipFill>
                <a:blip r:embed="rId2"/>
                <a:stretch>
                  <a:fillRect l="-928"/>
                </a:stretch>
              </a:blipFill>
            </p:spPr>
            <p:txBody>
              <a:bodyPr/>
              <a:lstStyle/>
              <a:p>
                <a:r>
                  <a:rPr lang="pl-PL">
                    <a:noFill/>
                  </a:rPr>
                  <a:t> </a:t>
                </a:r>
              </a:p>
            </p:txBody>
          </p:sp>
        </mc:Fallback>
      </mc:AlternateContent>
      <p:sp>
        <p:nvSpPr>
          <p:cNvPr id="4" name="Symbol zastępczy numeru slajdu 3"/>
          <p:cNvSpPr>
            <a:spLocks noGrp="1"/>
          </p:cNvSpPr>
          <p:nvPr>
            <p:ph type="sldNum" sz="quarter" idx="12"/>
          </p:nvPr>
        </p:nvSpPr>
        <p:spPr/>
        <p:txBody>
          <a:bodyPr/>
          <a:lstStyle/>
          <a:p>
            <a:fld id="{E4563B8F-EC9C-4CCB-9DF8-F795186A1762}" type="slidenum">
              <a:rPr lang="en-US" smtClean="0"/>
              <a:t>41</a:t>
            </a:fld>
            <a:endParaRPr lang="en-US"/>
          </a:p>
        </p:txBody>
      </p:sp>
    </p:spTree>
    <p:extLst>
      <p:ext uri="{BB962C8B-B14F-4D97-AF65-F5344CB8AC3E}">
        <p14:creationId xmlns:p14="http://schemas.microsoft.com/office/powerpoint/2010/main" val="36265064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943911"/>
          </a:xfrm>
        </p:spPr>
        <p:txBody>
          <a:bodyPr/>
          <a:lstStyle/>
          <a:p>
            <a:pPr algn="ctr"/>
            <a:r>
              <a:rPr lang="en-US" dirty="0"/>
              <a:t>Computing the Costs of Borrowing</a:t>
            </a:r>
            <a:r>
              <a:rPr lang="pl-PL" dirty="0"/>
              <a:t>: </a:t>
            </a:r>
            <a:r>
              <a:rPr lang="pl-PL" dirty="0" err="1"/>
              <a:t>example</a:t>
            </a:r>
            <a:endParaRPr lang="en-US" dirty="0"/>
          </a:p>
        </p:txBody>
      </p:sp>
      <p:sp>
        <p:nvSpPr>
          <p:cNvPr id="3" name="Symbol zastępczy zawartości 2"/>
          <p:cNvSpPr>
            <a:spLocks noGrp="1"/>
          </p:cNvSpPr>
          <p:nvPr>
            <p:ph idx="1"/>
          </p:nvPr>
        </p:nvSpPr>
        <p:spPr/>
        <p:txBody>
          <a:bodyPr>
            <a:normAutofit lnSpcReduction="10000"/>
          </a:bodyPr>
          <a:lstStyle/>
          <a:p>
            <a:r>
              <a:rPr lang="en-US" dirty="0"/>
              <a:t>You need to borrow $1 mi</a:t>
            </a:r>
            <a:r>
              <a:rPr lang="pl-PL" dirty="0"/>
              <a:t>l</a:t>
            </a:r>
            <a:r>
              <a:rPr lang="en-US" dirty="0" err="1"/>
              <a:t>lio</a:t>
            </a:r>
            <a:r>
              <a:rPr lang="pl-PL" dirty="0"/>
              <a:t>n</a:t>
            </a:r>
            <a:r>
              <a:rPr lang="en-US" dirty="0"/>
              <a:t> for one month and have three options shown below. Which one represents the lowest cost?</a:t>
            </a:r>
          </a:p>
          <a:p>
            <a:pPr marL="0" indent="0">
              <a:buNone/>
            </a:pPr>
            <a:endParaRPr lang="en-US" dirty="0"/>
          </a:p>
          <a:p>
            <a:pPr marL="514350" indent="-514350">
              <a:buAutoNum type="arabicPeriod"/>
            </a:pPr>
            <a:r>
              <a:rPr lang="en-US" dirty="0"/>
              <a:t>Drawing down on a line of credit at 5.5% with a 0.5% commitment fee on the full amount </a:t>
            </a:r>
            <a:endParaRPr lang="pl-PL" dirty="0"/>
          </a:p>
          <a:p>
            <a:pPr marL="0" indent="0">
              <a:buNone/>
            </a:pPr>
            <a:r>
              <a:rPr lang="pl-PL" dirty="0"/>
              <a:t>	</a:t>
            </a:r>
            <a:r>
              <a:rPr lang="en-US" sz="2400" dirty="0"/>
              <a:t>Note: 1/12 of the commitment fee is allocated to the first month.</a:t>
            </a:r>
          </a:p>
          <a:p>
            <a:pPr marL="0" indent="0">
              <a:buNone/>
            </a:pPr>
            <a:r>
              <a:rPr lang="en-US" dirty="0"/>
              <a:t>2.	A banker’s acceptance at 5.75%, an all-inclusive rate.</a:t>
            </a:r>
          </a:p>
          <a:p>
            <a:pPr marL="0" indent="0" algn="just">
              <a:buNone/>
            </a:pPr>
            <a:r>
              <a:rPr lang="en-US" dirty="0"/>
              <a:t>3.	Commercial paper at 5.15% with a dealer's commission of 0.125% and a backup line cost of 0.25%, both of which would be assessed on the </a:t>
            </a:r>
            <a:r>
              <a:rPr lang="pl-PL" dirty="0"/>
              <a:t>1</a:t>
            </a:r>
            <a:r>
              <a:rPr lang="en-US" dirty="0"/>
              <a:t> million commercial paper issued.</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42</a:t>
            </a:fld>
            <a:endParaRPr lang="en-US"/>
          </a:p>
        </p:txBody>
      </p:sp>
    </p:spTree>
    <p:extLst>
      <p:ext uri="{BB962C8B-B14F-4D97-AF65-F5344CB8AC3E}">
        <p14:creationId xmlns:p14="http://schemas.microsoft.com/office/powerpoint/2010/main" val="24197451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Computing the Costs of Borrowing</a:t>
            </a:r>
            <a:r>
              <a:rPr lang="pl-PL" dirty="0"/>
              <a:t>: </a:t>
            </a:r>
            <a:r>
              <a:rPr lang="pl-PL" dirty="0" err="1"/>
              <a:t>example</a:t>
            </a:r>
            <a:endParaRPr lang="en-US" dirty="0"/>
          </a:p>
        </p:txBody>
      </p:sp>
      <p:sp>
        <p:nvSpPr>
          <p:cNvPr id="3" name="Symbol zastępczy zawartości 2"/>
          <p:cNvSpPr>
            <a:spLocks noGrp="1"/>
          </p:cNvSpPr>
          <p:nvPr>
            <p:ph idx="1"/>
          </p:nvPr>
        </p:nvSpPr>
        <p:spPr/>
        <p:txBody>
          <a:bodyPr>
            <a:normAutofit/>
          </a:bodyPr>
          <a:lstStyle/>
          <a:p>
            <a:pPr marL="0" indent="0">
              <a:buNone/>
            </a:pPr>
            <a:r>
              <a:rPr lang="en-US" dirty="0"/>
              <a:t>1.	Line of credit:</a:t>
            </a:r>
          </a:p>
          <a:p>
            <a:pPr marL="0" indent="0">
              <a:buNone/>
            </a:pPr>
            <a:r>
              <a:rPr lang="en-US" dirty="0"/>
              <a:t>Loan amount = 1 million</a:t>
            </a:r>
          </a:p>
          <a:p>
            <a:pPr marL="0" indent="0">
              <a:buNone/>
            </a:pPr>
            <a:r>
              <a:rPr lang="en-US" dirty="0"/>
              <a:t> </a:t>
            </a:r>
          </a:p>
          <a:p>
            <a:pPr marL="0" indent="0">
              <a:buNone/>
            </a:pPr>
            <a:r>
              <a:rPr lang="en-US" dirty="0"/>
              <a:t>Interest amount + commitment fee = [0.055 x 1 million x 1/12 + 0.005 x 1 million x 1/12] x 12</a:t>
            </a:r>
          </a:p>
          <a:p>
            <a:pPr marL="0" indent="0">
              <a:buNone/>
            </a:pPr>
            <a:r>
              <a:rPr lang="en-US" dirty="0"/>
              <a:t>  </a:t>
            </a:r>
          </a:p>
          <a:p>
            <a:pPr marL="0" indent="0">
              <a:buNone/>
            </a:pPr>
            <a:r>
              <a:rPr lang="en-US" dirty="0"/>
              <a:t>Cost of line of credit = [0.055 x 1 million x 1/12 + 0.005 x 1 million x 1/12] x 12 / 1 million = 6%</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43</a:t>
            </a:fld>
            <a:endParaRPr lang="en-US"/>
          </a:p>
        </p:txBody>
      </p:sp>
    </p:spTree>
    <p:extLst>
      <p:ext uri="{BB962C8B-B14F-4D97-AF65-F5344CB8AC3E}">
        <p14:creationId xmlns:p14="http://schemas.microsoft.com/office/powerpoint/2010/main" val="11245196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Computing the Costs of Borrowing</a:t>
            </a:r>
            <a:r>
              <a:rPr lang="pl-PL" dirty="0"/>
              <a:t>: </a:t>
            </a:r>
            <a:r>
              <a:rPr lang="pl-PL" dirty="0" err="1"/>
              <a:t>example</a:t>
            </a:r>
            <a:endParaRPr lang="en-US" dirty="0"/>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normAutofit/>
              </a:bodyPr>
              <a:lstStyle/>
              <a:p>
                <a:pPr marL="0" indent="0">
                  <a:buNone/>
                </a:pPr>
                <a:r>
                  <a:rPr lang="pl-PL" dirty="0"/>
                  <a:t>2. </a:t>
                </a:r>
                <a:r>
                  <a:rPr lang="en-US" dirty="0"/>
                  <a:t>Banker's acceptance:</a:t>
                </a:r>
                <a:endParaRPr lang="pl-PL" dirty="0"/>
              </a:p>
              <a:p>
                <a:pPr marL="0" indent="0">
                  <a:buNone/>
                </a:pPr>
                <a:endParaRPr lang="pl-PL"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𝐶𝑜𝑠𝑡</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0575</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12</m:t>
                          </m:r>
                        </m:num>
                        <m:den>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0575</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12</m:t>
                          </m:r>
                          <m:r>
                            <a:rPr lang="en-US" i="1">
                              <a:latin typeface="Cambria Math" panose="02040503050406030204" pitchFamily="18" charset="0"/>
                            </a:rPr>
                            <m:t>)</m:t>
                          </m:r>
                        </m:den>
                      </m:f>
                      <m:r>
                        <a:rPr lang="en-US" i="1">
                          <a:latin typeface="Cambria Math" panose="02040503050406030204" pitchFamily="18" charset="0"/>
                        </a:rPr>
                        <m:t>∗</m:t>
                      </m:r>
                      <m:r>
                        <a:rPr lang="en-US" i="1">
                          <a:latin typeface="Cambria Math" panose="02040503050406030204" pitchFamily="18" charset="0"/>
                        </a:rPr>
                        <m:t>12</m:t>
                      </m:r>
                      <m:r>
                        <a:rPr lang="en-US" i="1">
                          <a:latin typeface="Cambria Math" panose="02040503050406030204" pitchFamily="18" charset="0"/>
                        </a:rPr>
                        <m:t>=</m:t>
                      </m:r>
                      <m:r>
                        <a:rPr lang="en-US" i="1">
                          <a:latin typeface="Cambria Math" panose="02040503050406030204" pitchFamily="18" charset="0"/>
                        </a:rPr>
                        <m:t>5</m:t>
                      </m:r>
                      <m:r>
                        <a:rPr lang="en-US" i="1">
                          <a:latin typeface="Cambria Math" panose="02040503050406030204" pitchFamily="18" charset="0"/>
                        </a:rPr>
                        <m:t>.</m:t>
                      </m:r>
                      <m:r>
                        <a:rPr lang="en-US" i="1">
                          <a:latin typeface="Cambria Math" panose="02040503050406030204" pitchFamily="18" charset="0"/>
                        </a:rPr>
                        <m:t>78</m:t>
                      </m:r>
                      <m:r>
                        <a:rPr lang="en-US" i="1">
                          <a:latin typeface="Cambria Math" panose="02040503050406030204" pitchFamily="18" charset="0"/>
                        </a:rPr>
                        <m:t>%</m:t>
                      </m:r>
                    </m:oMath>
                  </m:oMathPara>
                </a14:m>
                <a:endParaRPr lang="en-US" dirty="0"/>
              </a:p>
              <a:p>
                <a:pPr marL="0" indent="0">
                  <a:buNone/>
                </a:pPr>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rotWithShape="0">
                <a:blip r:embed="rId2"/>
                <a:stretch>
                  <a:fillRect l="-1217" t="-2241"/>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E4563B8F-EC9C-4CCB-9DF8-F795186A1762}" type="slidenum">
              <a:rPr lang="en-US" smtClean="0"/>
              <a:t>44</a:t>
            </a:fld>
            <a:endParaRPr lang="en-US"/>
          </a:p>
        </p:txBody>
      </p:sp>
    </p:spTree>
    <p:extLst>
      <p:ext uri="{BB962C8B-B14F-4D97-AF65-F5344CB8AC3E}">
        <p14:creationId xmlns:p14="http://schemas.microsoft.com/office/powerpoint/2010/main" val="4365084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Computing the Costs of Borrowing</a:t>
            </a:r>
            <a:r>
              <a:rPr lang="pl-PL" dirty="0"/>
              <a:t>: </a:t>
            </a:r>
            <a:r>
              <a:rPr lang="pl-PL" dirty="0" err="1"/>
              <a:t>example</a:t>
            </a:r>
            <a:endParaRPr lang="en-US" dirty="0"/>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a:xfrm>
                <a:off x="-77002" y="1825625"/>
                <a:ext cx="12269002" cy="4351338"/>
              </a:xfrm>
            </p:spPr>
            <p:txBody>
              <a:bodyPr>
                <a:normAutofit/>
              </a:bodyPr>
              <a:lstStyle/>
              <a:p>
                <a:pPr marL="0" indent="0">
                  <a:buNone/>
                </a:pPr>
                <a:r>
                  <a:rPr lang="pl-PL" dirty="0"/>
                  <a:t>3. </a:t>
                </a:r>
                <a:r>
                  <a:rPr lang="en-US" dirty="0"/>
                  <a:t>Commercial paper with a dealer's fee and a backup fee</a:t>
                </a:r>
              </a:p>
              <a:p>
                <a:pPr marL="0" indent="0">
                  <a:buNone/>
                </a:pPr>
                <a:endParaRPr lang="pl-PL" dirty="0"/>
              </a:p>
              <a:p>
                <a:pPr marL="0" indent="0">
                  <a:buNone/>
                </a:pPr>
                <a:endParaRPr lang="pl-PL"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𝐶𝑜𝑠𝑡</m:t>
                      </m:r>
                      <m:r>
                        <a:rPr lang="en-US" i="1">
                          <a:latin typeface="Cambria Math" panose="02040503050406030204" pitchFamily="18" charset="0"/>
                        </a:rPr>
                        <m:t>=</m:t>
                      </m:r>
                      <m:f>
                        <m:fPr>
                          <m:ctrlPr>
                            <a:rPr lang="en-US" i="1">
                              <a:latin typeface="Cambria Math" panose="02040503050406030204" pitchFamily="18" charset="0"/>
                            </a:rPr>
                          </m:ctrlPr>
                        </m:fPr>
                        <m:num>
                          <m:d>
                            <m:dPr>
                              <m:begChr m:val="["/>
                              <m:endChr m:val="]"/>
                              <m:ctrlPr>
                                <a:rPr lang="en-US" i="1">
                                  <a:latin typeface="Cambria Math" panose="02040503050406030204" pitchFamily="18" charset="0"/>
                                </a:rPr>
                              </m:ctrlPr>
                            </m:dPr>
                            <m:e>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0515</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12</m:t>
                                  </m:r>
                                </m:den>
                              </m:f>
                              <m:r>
                                <a:rPr lang="en-US" i="1">
                                  <a:latin typeface="Cambria Math" panose="02040503050406030204" pitchFamily="18" charset="0"/>
                                </a:rPr>
                                <m:t>+</m:t>
                              </m:r>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00125</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12</m:t>
                                  </m:r>
                                </m:den>
                              </m:f>
                              <m:r>
                                <a:rPr lang="en-US" i="1">
                                  <a:latin typeface="Cambria Math" panose="02040503050406030204" pitchFamily="18" charset="0"/>
                                </a:rPr>
                                <m:t>+</m:t>
                              </m:r>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0025</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12</m:t>
                              </m:r>
                            </m:e>
                          </m:d>
                          <m:r>
                            <a:rPr lang="en-US" i="1">
                              <a:latin typeface="Cambria Math" panose="02040503050406030204" pitchFamily="18" charset="0"/>
                            </a:rPr>
                            <m:t>∗</m:t>
                          </m:r>
                          <m:r>
                            <a:rPr lang="en-US" i="1">
                              <a:latin typeface="Cambria Math" panose="02040503050406030204" pitchFamily="18" charset="0"/>
                            </a:rPr>
                            <m:t>12</m:t>
                          </m:r>
                        </m:num>
                        <m:den>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0515</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1</m:t>
                          </m:r>
                          <m:r>
                            <a:rPr lang="en-US" i="1">
                              <a:latin typeface="Cambria Math" panose="02040503050406030204" pitchFamily="18" charset="0"/>
                            </a:rPr>
                            <m:t>/</m:t>
                          </m:r>
                          <m:r>
                            <a:rPr lang="en-US" i="1">
                              <a:latin typeface="Cambria Math" panose="02040503050406030204" pitchFamily="18" charset="0"/>
                            </a:rPr>
                            <m:t>12</m:t>
                          </m:r>
                        </m:den>
                      </m:f>
                      <m:r>
                        <a:rPr lang="en-US" i="1">
                          <a:latin typeface="Cambria Math" panose="02040503050406030204" pitchFamily="18" charset="0"/>
                        </a:rPr>
                        <m:t>=</m:t>
                      </m:r>
                      <m:r>
                        <a:rPr lang="en-US" i="1">
                          <a:latin typeface="Cambria Math" panose="02040503050406030204" pitchFamily="18" charset="0"/>
                        </a:rPr>
                        <m:t>5</m:t>
                      </m:r>
                      <m:r>
                        <a:rPr lang="en-US" i="1">
                          <a:latin typeface="Cambria Math" panose="02040503050406030204" pitchFamily="18" charset="0"/>
                        </a:rPr>
                        <m:t>.</m:t>
                      </m:r>
                      <m:r>
                        <a:rPr lang="en-US" i="1">
                          <a:latin typeface="Cambria Math" panose="02040503050406030204" pitchFamily="18" charset="0"/>
                        </a:rPr>
                        <m:t>55</m:t>
                      </m:r>
                      <m:r>
                        <a:rPr lang="en-US" i="1">
                          <a:latin typeface="Cambria Math" panose="02040503050406030204" pitchFamily="18" charset="0"/>
                        </a:rPr>
                        <m:t>%</m:t>
                      </m:r>
                    </m:oMath>
                  </m:oMathPara>
                </a14:m>
                <a:endParaRPr lang="en-US" dirty="0"/>
              </a:p>
              <a:p>
                <a:pPr marL="0" indent="0">
                  <a:buNone/>
                </a:pPr>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xfrm>
                <a:off x="-77002" y="1825625"/>
                <a:ext cx="12269002" cy="4351338"/>
              </a:xfrm>
              <a:blipFill rotWithShape="0">
                <a:blip r:embed="rId2"/>
                <a:stretch>
                  <a:fillRect l="-994" t="-2241"/>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E4563B8F-EC9C-4CCB-9DF8-F795186A1762}" type="slidenum">
              <a:rPr lang="en-US" smtClean="0"/>
              <a:t>45</a:t>
            </a:fld>
            <a:endParaRPr lang="en-US"/>
          </a:p>
        </p:txBody>
      </p:sp>
    </p:spTree>
    <p:extLst>
      <p:ext uri="{BB962C8B-B14F-4D97-AF65-F5344CB8AC3E}">
        <p14:creationId xmlns:p14="http://schemas.microsoft.com/office/powerpoint/2010/main" val="32598535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lstStyle/>
          <a:p>
            <a:r>
              <a:rPr lang="pl-PL" dirty="0" err="1"/>
              <a:t>Review</a:t>
            </a:r>
            <a:endParaRPr lang="en-US" dirty="0"/>
          </a:p>
        </p:txBody>
      </p:sp>
      <p:sp>
        <p:nvSpPr>
          <p:cNvPr id="6" name="Symbol zastępczy tekstu 5"/>
          <p:cNvSpPr>
            <a:spLocks noGrp="1"/>
          </p:cNvSpPr>
          <p:nvPr>
            <p:ph type="body" idx="1"/>
          </p:nvPr>
        </p:nvSpPr>
        <p:spPr/>
        <p:txBody>
          <a:bodyPr/>
          <a:lstStyle/>
          <a:p>
            <a:endParaRPr lang="en-US"/>
          </a:p>
        </p:txBody>
      </p:sp>
      <p:sp>
        <p:nvSpPr>
          <p:cNvPr id="4" name="Symbol zastępczy numeru slajdu 3"/>
          <p:cNvSpPr>
            <a:spLocks noGrp="1"/>
          </p:cNvSpPr>
          <p:nvPr>
            <p:ph type="sldNum" sz="quarter" idx="12"/>
          </p:nvPr>
        </p:nvSpPr>
        <p:spPr/>
        <p:txBody>
          <a:bodyPr/>
          <a:lstStyle/>
          <a:p>
            <a:fld id="{E4563B8F-EC9C-4CCB-9DF8-F795186A1762}" type="slidenum">
              <a:rPr lang="en-US" smtClean="0"/>
              <a:t>46</a:t>
            </a:fld>
            <a:endParaRPr lang="en-US"/>
          </a:p>
        </p:txBody>
      </p:sp>
    </p:spTree>
    <p:extLst>
      <p:ext uri="{BB962C8B-B14F-4D97-AF65-F5344CB8AC3E}">
        <p14:creationId xmlns:p14="http://schemas.microsoft.com/office/powerpoint/2010/main" val="21103402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normAutofit fontScale="90000"/>
          </a:bodyPr>
          <a:lstStyle/>
          <a:p>
            <a:r>
              <a:rPr lang="en-US" dirty="0" err="1"/>
              <a:t>LO.a</a:t>
            </a:r>
            <a:r>
              <a:rPr lang="en-US" dirty="0"/>
              <a:t>: Describe primary and secondary sources of liquidity and factors that influence a company's liquidity position.</a:t>
            </a:r>
          </a:p>
        </p:txBody>
      </p:sp>
      <p:sp>
        <p:nvSpPr>
          <p:cNvPr id="6" name="Symbol zastępczy zawartości 5"/>
          <p:cNvSpPr>
            <a:spLocks noGrp="1"/>
          </p:cNvSpPr>
          <p:nvPr>
            <p:ph idx="1"/>
          </p:nvPr>
        </p:nvSpPr>
        <p:spPr/>
        <p:txBody>
          <a:bodyPr>
            <a:normAutofit fontScale="92500" lnSpcReduction="20000"/>
          </a:bodyPr>
          <a:lstStyle/>
          <a:p>
            <a:r>
              <a:rPr lang="en-US" dirty="0"/>
              <a:t>Two sources of Liquidity:</a:t>
            </a:r>
          </a:p>
          <a:p>
            <a:pPr marL="0" indent="0">
              <a:buNone/>
            </a:pPr>
            <a:endParaRPr lang="en-US" dirty="0"/>
          </a:p>
          <a:p>
            <a:pPr marL="0" indent="0">
              <a:buNone/>
            </a:pPr>
            <a:r>
              <a:rPr lang="en-US" dirty="0"/>
              <a:t>1.	Primary sources:</a:t>
            </a:r>
          </a:p>
          <a:p>
            <a:pPr marL="0" indent="0">
              <a:buNone/>
            </a:pPr>
            <a:r>
              <a:rPr lang="en-US" dirty="0"/>
              <a:t>•	Cash sources used in day-to-day operations.</a:t>
            </a:r>
          </a:p>
          <a:p>
            <a:pPr marL="0" indent="0">
              <a:buNone/>
            </a:pPr>
            <a:r>
              <a:rPr lang="en-US" dirty="0"/>
              <a:t>•	For example, cash balances, trade credit, lines of credit from bank etc.</a:t>
            </a:r>
          </a:p>
          <a:p>
            <a:pPr marL="0" indent="0">
              <a:buNone/>
            </a:pPr>
            <a:r>
              <a:rPr lang="en-US" dirty="0"/>
              <a:t> </a:t>
            </a:r>
          </a:p>
          <a:p>
            <a:pPr marL="0" indent="0">
              <a:buNone/>
            </a:pPr>
            <a:r>
              <a:rPr lang="en-US" dirty="0"/>
              <a:t>2.	Secondary sources:</a:t>
            </a:r>
          </a:p>
          <a:p>
            <a:pPr marL="0" indent="0">
              <a:buNone/>
            </a:pPr>
            <a:r>
              <a:rPr lang="en-US" dirty="0"/>
              <a:t>•	Impacts the day-to-day operations and alters the financial structure. May indicate deteriorating financial condition.</a:t>
            </a:r>
          </a:p>
          <a:p>
            <a:pPr marL="0" indent="0">
              <a:buNone/>
            </a:pPr>
            <a:r>
              <a:rPr lang="en-US" dirty="0"/>
              <a:t>•	For example, liquidating assets, filing for bankruptcy, negotiating debt agreements etc.</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47</a:t>
            </a:fld>
            <a:endParaRPr lang="en-US"/>
          </a:p>
        </p:txBody>
      </p:sp>
    </p:spTree>
    <p:extLst>
      <p:ext uri="{BB962C8B-B14F-4D97-AF65-F5344CB8AC3E}">
        <p14:creationId xmlns:p14="http://schemas.microsoft.com/office/powerpoint/2010/main" val="3039738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normAutofit fontScale="90000"/>
          </a:bodyPr>
          <a:lstStyle/>
          <a:p>
            <a:r>
              <a:rPr lang="en-US" dirty="0" err="1"/>
              <a:t>LO.a</a:t>
            </a:r>
            <a:r>
              <a:rPr lang="en-US" dirty="0"/>
              <a:t>: Describe primary and secondary sources of liquidity and factors that influence a company's liquidity position.</a:t>
            </a:r>
          </a:p>
        </p:txBody>
      </p:sp>
      <p:sp>
        <p:nvSpPr>
          <p:cNvPr id="6" name="Symbol zastępczy zawartości 5"/>
          <p:cNvSpPr>
            <a:spLocks noGrp="1"/>
          </p:cNvSpPr>
          <p:nvPr>
            <p:ph idx="1"/>
          </p:nvPr>
        </p:nvSpPr>
        <p:spPr/>
        <p:txBody>
          <a:bodyPr>
            <a:normAutofit fontScale="85000" lnSpcReduction="20000"/>
          </a:bodyPr>
          <a:lstStyle/>
          <a:p>
            <a:pPr marL="0" indent="0">
              <a:buNone/>
            </a:pPr>
            <a:r>
              <a:rPr lang="en-US" dirty="0"/>
              <a:t>Factors influencing company's liquidity position </a:t>
            </a:r>
          </a:p>
          <a:p>
            <a:r>
              <a:rPr lang="en-US" dirty="0"/>
              <a:t>Internal Factors:</a:t>
            </a:r>
          </a:p>
          <a:p>
            <a:pPr lvl="1"/>
            <a:r>
              <a:rPr lang="en-US" dirty="0"/>
              <a:t>Company size and growth rate: Liquidity requirements are high for faster and larger organizations.</a:t>
            </a:r>
          </a:p>
          <a:p>
            <a:pPr lvl="1"/>
            <a:r>
              <a:rPr lang="en-US" dirty="0"/>
              <a:t>Organizational Structure: Decentralized companies have higher liquidity requirements.</a:t>
            </a:r>
          </a:p>
          <a:p>
            <a:pPr lvl="1"/>
            <a:r>
              <a:rPr lang="en-US" dirty="0"/>
              <a:t>Sophistication of working capital management: Liquidity requirements are low for better managed operations.</a:t>
            </a:r>
          </a:p>
          <a:p>
            <a:pPr lvl="1"/>
            <a:r>
              <a:rPr lang="en-US" dirty="0"/>
              <a:t>Capital market access: Ease of access lowers working capital needs.</a:t>
            </a:r>
          </a:p>
          <a:p>
            <a:r>
              <a:rPr lang="en-US" dirty="0"/>
              <a:t>External Factors:</a:t>
            </a:r>
          </a:p>
          <a:p>
            <a:pPr lvl="1"/>
            <a:r>
              <a:rPr lang="en-US" dirty="0"/>
              <a:t>Banking Services: Countries having developed banking systems will have low liquidity requirements.</a:t>
            </a:r>
          </a:p>
          <a:p>
            <a:pPr lvl="1"/>
            <a:r>
              <a:rPr lang="en-US" dirty="0"/>
              <a:t>Interest Rates: High cost of borrowing will compel more liquidity. </a:t>
            </a:r>
          </a:p>
          <a:p>
            <a:pPr lvl="1"/>
            <a:r>
              <a:rPr lang="en-US" dirty="0"/>
              <a:t>State of the economy: Downturns make borrowing difficult</a:t>
            </a:r>
          </a:p>
          <a:p>
            <a:pPr lvl="1"/>
            <a:r>
              <a:rPr lang="en-US" dirty="0"/>
              <a:t>Competitors: In a highly competitive industry, working capital requirements will be relatively high.</a:t>
            </a:r>
          </a:p>
          <a:p>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48</a:t>
            </a:fld>
            <a:endParaRPr lang="en-US"/>
          </a:p>
        </p:txBody>
      </p:sp>
    </p:spTree>
    <p:extLst>
      <p:ext uri="{BB962C8B-B14F-4D97-AF65-F5344CB8AC3E}">
        <p14:creationId xmlns:p14="http://schemas.microsoft.com/office/powerpoint/2010/main" val="37254149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normAutofit fontScale="90000"/>
          </a:bodyPr>
          <a:lstStyle/>
          <a:p>
            <a:r>
              <a:rPr lang="en-US" dirty="0" err="1"/>
              <a:t>LO.a</a:t>
            </a:r>
            <a:r>
              <a:rPr lang="en-US" dirty="0"/>
              <a:t>: Describe primary and secondary sources of liquidity and factors that influence a company's liquidity position.</a:t>
            </a:r>
          </a:p>
        </p:txBody>
      </p:sp>
      <p:sp>
        <p:nvSpPr>
          <p:cNvPr id="6" name="Symbol zastępczy zawartości 5"/>
          <p:cNvSpPr>
            <a:spLocks noGrp="1"/>
          </p:cNvSpPr>
          <p:nvPr>
            <p:ph idx="1"/>
          </p:nvPr>
        </p:nvSpPr>
        <p:spPr>
          <a:xfrm>
            <a:off x="838200" y="2714323"/>
            <a:ext cx="10515600" cy="3462639"/>
          </a:xfrm>
        </p:spPr>
        <p:txBody>
          <a:bodyPr>
            <a:normAutofit/>
          </a:bodyPr>
          <a:lstStyle/>
          <a:p>
            <a:r>
              <a:rPr lang="en-US" dirty="0"/>
              <a:t>Drags on liquidity delay cash inflows. For example, bad debts, obsolete inventory, uncollected receivables etc.</a:t>
            </a:r>
          </a:p>
          <a:p>
            <a:r>
              <a:rPr lang="en-US" dirty="0"/>
              <a:t>Pulls on liquidity accelerate cash outflows. For example, earlier payment of vendor dues etc.</a:t>
            </a:r>
          </a:p>
          <a:p>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49</a:t>
            </a:fld>
            <a:endParaRPr lang="en-US"/>
          </a:p>
        </p:txBody>
      </p:sp>
    </p:spTree>
    <p:extLst>
      <p:ext uri="{BB962C8B-B14F-4D97-AF65-F5344CB8AC3E}">
        <p14:creationId xmlns:p14="http://schemas.microsoft.com/office/powerpoint/2010/main" val="3360974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a:t>Liquidity</a:t>
            </a:r>
            <a:endParaRPr lang="en-US" dirty="0"/>
          </a:p>
        </p:txBody>
      </p:sp>
      <p:sp>
        <p:nvSpPr>
          <p:cNvPr id="3" name="Symbol zastępczy zawartości 2"/>
          <p:cNvSpPr>
            <a:spLocks noGrp="1"/>
          </p:cNvSpPr>
          <p:nvPr>
            <p:ph idx="1"/>
          </p:nvPr>
        </p:nvSpPr>
        <p:spPr/>
        <p:txBody>
          <a:bodyPr/>
          <a:lstStyle/>
          <a:p>
            <a:pPr algn="just"/>
            <a:r>
              <a:rPr lang="en-US" dirty="0"/>
              <a:t>Liquidity is the extent to which a company is able to meet its short term obligations using assets that can be readily converted into cash (by selling or financing).</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5</a:t>
            </a:fld>
            <a:endParaRPr lang="en-US"/>
          </a:p>
        </p:txBody>
      </p:sp>
    </p:spTree>
    <p:extLst>
      <p:ext uri="{BB962C8B-B14F-4D97-AF65-F5344CB8AC3E}">
        <p14:creationId xmlns:p14="http://schemas.microsoft.com/office/powerpoint/2010/main" val="42065332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err="1"/>
              <a:t>LO.b</a:t>
            </a:r>
            <a:r>
              <a:rPr lang="en-US" dirty="0"/>
              <a:t>: Compare a company's liquidity measures with those of peer companies.</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2038914935"/>
              </p:ext>
            </p:extLst>
          </p:nvPr>
        </p:nvGraphicFramePr>
        <p:xfrm>
          <a:off x="510138" y="1930322"/>
          <a:ext cx="9817768" cy="4620006"/>
        </p:xfrm>
        <a:graphic>
          <a:graphicData uri="http://schemas.openxmlformats.org/drawingml/2006/table">
            <a:tbl>
              <a:tblPr firstRow="1" firstCol="1" bandRow="1">
                <a:tableStyleId>{5C22544A-7EE6-4342-B048-85BDC9FD1C3A}</a:tableStyleId>
              </a:tblPr>
              <a:tblGrid>
                <a:gridCol w="4908884">
                  <a:extLst>
                    <a:ext uri="{9D8B030D-6E8A-4147-A177-3AD203B41FA5}">
                      <a16:colId xmlns:a16="http://schemas.microsoft.com/office/drawing/2014/main" val="20000"/>
                    </a:ext>
                  </a:extLst>
                </a:gridCol>
                <a:gridCol w="4908884">
                  <a:extLst>
                    <a:ext uri="{9D8B030D-6E8A-4147-A177-3AD203B41FA5}">
                      <a16:colId xmlns:a16="http://schemas.microsoft.com/office/drawing/2014/main" val="20001"/>
                    </a:ext>
                  </a:extLst>
                </a:gridCol>
              </a:tblGrid>
              <a:tr h="130175">
                <a:tc gridSpan="2">
                  <a:txBody>
                    <a:bodyPr/>
                    <a:lstStyle/>
                    <a:p>
                      <a:pPr marL="0" marR="0">
                        <a:lnSpc>
                          <a:spcPct val="107000"/>
                        </a:lnSpc>
                        <a:spcBef>
                          <a:spcPts val="0"/>
                        </a:spcBef>
                        <a:spcAft>
                          <a:spcPts val="0"/>
                        </a:spcAft>
                      </a:pPr>
                      <a:r>
                        <a:rPr lang="en-US" sz="1600">
                          <a:effectLst/>
                        </a:rPr>
                        <a:t>Liquidity ratios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hMerge="1">
                  <a:txBody>
                    <a:bodyPr/>
                    <a:lstStyle/>
                    <a:p>
                      <a:endParaRPr lang="en-US"/>
                    </a:p>
                  </a:txBody>
                  <a:tcPr/>
                </a:tc>
                <a:extLst>
                  <a:ext uri="{0D108BD9-81ED-4DB2-BD59-A6C34878D82A}">
                    <a16:rowId xmlns:a16="http://schemas.microsoft.com/office/drawing/2014/main" val="10000"/>
                  </a:ext>
                </a:extLst>
              </a:tr>
              <a:tr h="112395">
                <a:tc>
                  <a:txBody>
                    <a:bodyPr/>
                    <a:lstStyle/>
                    <a:p>
                      <a:pPr marL="0" marR="0">
                        <a:lnSpc>
                          <a:spcPct val="107000"/>
                        </a:lnSpc>
                        <a:spcBef>
                          <a:spcPts val="0"/>
                        </a:spcBef>
                        <a:spcAft>
                          <a:spcPts val="0"/>
                        </a:spcAft>
                      </a:pPr>
                      <a:r>
                        <a:rPr lang="en-US" sz="1600">
                          <a:effectLst/>
                        </a:rPr>
                        <a:t>Ratio</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Formula</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119380">
                <a:tc rowSpan="2">
                  <a:txBody>
                    <a:bodyPr/>
                    <a:lstStyle/>
                    <a:p>
                      <a:pPr marL="0" marR="0">
                        <a:lnSpc>
                          <a:spcPct val="107000"/>
                        </a:lnSpc>
                        <a:spcBef>
                          <a:spcPts val="0"/>
                        </a:spcBef>
                        <a:spcAft>
                          <a:spcPts val="0"/>
                        </a:spcAft>
                      </a:pPr>
                      <a:r>
                        <a:rPr lang="en-US" sz="1600">
                          <a:effectLst/>
                        </a:rPr>
                        <a:t>Current ratio</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u="sng" dirty="0">
                          <a:effectLst/>
                        </a:rPr>
                        <a:t>Current assets</a:t>
                      </a:r>
                      <a:endParaRPr lang="en-US" sz="1600" u="sng"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105410">
                <a:tc vMerge="1">
                  <a:txBody>
                    <a:bodyPr/>
                    <a:lstStyle/>
                    <a:p>
                      <a:endParaRPr lang="en-US"/>
                    </a:p>
                  </a:txBody>
                  <a:tcPr/>
                </a:tc>
                <a:tc>
                  <a:txBody>
                    <a:bodyPr/>
                    <a:lstStyle/>
                    <a:p>
                      <a:pPr marL="0" marR="0">
                        <a:lnSpc>
                          <a:spcPct val="107000"/>
                        </a:lnSpc>
                        <a:spcBef>
                          <a:spcPts val="0"/>
                        </a:spcBef>
                        <a:spcAft>
                          <a:spcPts val="0"/>
                        </a:spcAft>
                      </a:pPr>
                      <a:r>
                        <a:rPr lang="en-US" sz="1600">
                          <a:effectLst/>
                        </a:rPr>
                        <a:t>Current liabilities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3"/>
                  </a:ext>
                </a:extLst>
              </a:tr>
              <a:tr h="152400">
                <a:tc rowSpan="2">
                  <a:txBody>
                    <a:bodyPr/>
                    <a:lstStyle/>
                    <a:p>
                      <a:pPr marL="0" marR="0">
                        <a:lnSpc>
                          <a:spcPct val="107000"/>
                        </a:lnSpc>
                        <a:spcBef>
                          <a:spcPts val="0"/>
                        </a:spcBef>
                        <a:spcAft>
                          <a:spcPts val="0"/>
                        </a:spcAft>
                      </a:pPr>
                      <a:r>
                        <a:rPr lang="en-US" sz="1600">
                          <a:effectLst/>
                        </a:rPr>
                        <a:t>Quick ratio</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u="sng" dirty="0">
                          <a:effectLst/>
                        </a:rPr>
                        <a:t>Cash + short term marketable securities + receivables</a:t>
                      </a:r>
                      <a:endParaRPr lang="en-US" sz="1600" u="sng"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r h="121920">
                <a:tc vMerge="1">
                  <a:txBody>
                    <a:bodyPr/>
                    <a:lstStyle/>
                    <a:p>
                      <a:endParaRPr lang="en-US"/>
                    </a:p>
                  </a:txBody>
                  <a:tcPr/>
                </a:tc>
                <a:tc>
                  <a:txBody>
                    <a:bodyPr/>
                    <a:lstStyle/>
                    <a:p>
                      <a:pPr marL="0" marR="0">
                        <a:lnSpc>
                          <a:spcPct val="107000"/>
                        </a:lnSpc>
                        <a:spcBef>
                          <a:spcPts val="0"/>
                        </a:spcBef>
                        <a:spcAft>
                          <a:spcPts val="0"/>
                        </a:spcAft>
                      </a:pPr>
                      <a:r>
                        <a:rPr lang="en-US" sz="1600">
                          <a:effectLst/>
                        </a:rPr>
                        <a:t>Current liabilities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5"/>
                  </a:ext>
                </a:extLst>
              </a:tr>
              <a:tr h="143510">
                <a:tc rowSpan="2">
                  <a:txBody>
                    <a:bodyPr/>
                    <a:lstStyle/>
                    <a:p>
                      <a:pPr marL="0" marR="0">
                        <a:lnSpc>
                          <a:spcPct val="107000"/>
                        </a:lnSpc>
                        <a:spcBef>
                          <a:spcPts val="0"/>
                        </a:spcBef>
                        <a:spcAft>
                          <a:spcPts val="0"/>
                        </a:spcAft>
                      </a:pPr>
                      <a:r>
                        <a:rPr lang="en-US" sz="1600" dirty="0">
                          <a:effectLst/>
                        </a:rPr>
                        <a:t>Receivable</a:t>
                      </a:r>
                      <a:r>
                        <a:rPr lang="pl-PL" sz="1600" dirty="0">
                          <a:effectLst/>
                        </a:rPr>
                        <a:t> </a:t>
                      </a:r>
                      <a:r>
                        <a:rPr lang="en-US" sz="1600" dirty="0">
                          <a:effectLst/>
                        </a:rPr>
                        <a:t>turnover</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u="sng" dirty="0">
                          <a:effectLst/>
                        </a:rPr>
                        <a:t>Credit sales</a:t>
                      </a:r>
                      <a:endParaRPr lang="en-US" sz="1600" u="sng"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6"/>
                  </a:ext>
                </a:extLst>
              </a:tr>
              <a:tr h="152400">
                <a:tc vMerge="1">
                  <a:txBody>
                    <a:bodyPr/>
                    <a:lstStyle/>
                    <a:p>
                      <a:endParaRPr lang="en-US"/>
                    </a:p>
                  </a:txBody>
                  <a:tcPr/>
                </a:tc>
                <a:tc>
                  <a:txBody>
                    <a:bodyPr/>
                    <a:lstStyle/>
                    <a:p>
                      <a:pPr marL="0" marR="0">
                        <a:lnSpc>
                          <a:spcPct val="107000"/>
                        </a:lnSpc>
                        <a:spcBef>
                          <a:spcPts val="0"/>
                        </a:spcBef>
                        <a:spcAft>
                          <a:spcPts val="0"/>
                        </a:spcAft>
                      </a:pPr>
                      <a:r>
                        <a:rPr lang="en-US" sz="1600">
                          <a:effectLst/>
                        </a:rPr>
                        <a:t>Average receivables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7"/>
                  </a:ext>
                </a:extLst>
              </a:tr>
              <a:tr h="152400">
                <a:tc rowSpan="2">
                  <a:txBody>
                    <a:bodyPr/>
                    <a:lstStyle/>
                    <a:p>
                      <a:pPr marL="0" marR="0">
                        <a:lnSpc>
                          <a:spcPct val="107000"/>
                        </a:lnSpc>
                        <a:spcBef>
                          <a:spcPts val="0"/>
                        </a:spcBef>
                        <a:spcAft>
                          <a:spcPts val="0"/>
                        </a:spcAft>
                      </a:pPr>
                      <a:r>
                        <a:rPr lang="en-US" sz="1600" dirty="0">
                          <a:effectLst/>
                        </a:rPr>
                        <a:t>Number of days of</a:t>
                      </a:r>
                      <a:r>
                        <a:rPr lang="pl-PL" sz="1600" dirty="0">
                          <a:effectLst/>
                        </a:rPr>
                        <a:t> </a:t>
                      </a:r>
                      <a:r>
                        <a:rPr lang="en-US" sz="1600" dirty="0">
                          <a:effectLst/>
                        </a:rPr>
                        <a:t>receivables</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u="sng" dirty="0">
                          <a:effectLst/>
                        </a:rPr>
                        <a:t>365 or days in period</a:t>
                      </a:r>
                      <a:endParaRPr lang="en-US" sz="1600" u="sng"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8"/>
                  </a:ext>
                </a:extLst>
              </a:tr>
              <a:tr h="143510">
                <a:tc vMerge="1">
                  <a:txBody>
                    <a:bodyPr/>
                    <a:lstStyle/>
                    <a:p>
                      <a:endParaRPr lang="en-US"/>
                    </a:p>
                  </a:txBody>
                  <a:tcPr/>
                </a:tc>
                <a:tc>
                  <a:txBody>
                    <a:bodyPr/>
                    <a:lstStyle/>
                    <a:p>
                      <a:pPr marL="0" marR="0">
                        <a:lnSpc>
                          <a:spcPct val="107000"/>
                        </a:lnSpc>
                        <a:spcBef>
                          <a:spcPts val="0"/>
                        </a:spcBef>
                        <a:spcAft>
                          <a:spcPts val="0"/>
                        </a:spcAft>
                      </a:pPr>
                      <a:r>
                        <a:rPr lang="en-US" sz="1600" dirty="0">
                          <a:effectLst/>
                        </a:rPr>
                        <a:t>Receivable turnover</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9"/>
                  </a:ext>
                </a:extLst>
              </a:tr>
              <a:tr h="147955">
                <a:tc rowSpan="2">
                  <a:txBody>
                    <a:bodyPr/>
                    <a:lstStyle/>
                    <a:p>
                      <a:pPr marL="0" marR="0">
                        <a:lnSpc>
                          <a:spcPct val="107000"/>
                        </a:lnSpc>
                        <a:spcBef>
                          <a:spcPts val="0"/>
                        </a:spcBef>
                        <a:spcAft>
                          <a:spcPts val="0"/>
                        </a:spcAft>
                      </a:pPr>
                      <a:r>
                        <a:rPr lang="en-US" sz="1600">
                          <a:effectLst/>
                        </a:rPr>
                        <a:t>Inventory turnover</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u="sng" dirty="0">
                          <a:effectLst/>
                        </a:rPr>
                        <a:t>Cost of goods sold</a:t>
                      </a:r>
                      <a:endParaRPr lang="en-US" sz="1600" u="sng"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10"/>
                  </a:ext>
                </a:extLst>
              </a:tr>
              <a:tr h="139065">
                <a:tc vMerge="1">
                  <a:txBody>
                    <a:bodyPr/>
                    <a:lstStyle/>
                    <a:p>
                      <a:endParaRPr lang="en-US"/>
                    </a:p>
                  </a:txBody>
                  <a:tcPr/>
                </a:tc>
                <a:tc>
                  <a:txBody>
                    <a:bodyPr/>
                    <a:lstStyle/>
                    <a:p>
                      <a:pPr marL="0" marR="0">
                        <a:lnSpc>
                          <a:spcPct val="107000"/>
                        </a:lnSpc>
                        <a:spcBef>
                          <a:spcPts val="0"/>
                        </a:spcBef>
                        <a:spcAft>
                          <a:spcPts val="0"/>
                        </a:spcAft>
                      </a:pPr>
                      <a:r>
                        <a:rPr lang="en-US" sz="1600">
                          <a:effectLst/>
                        </a:rPr>
                        <a:t>Average inventory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11"/>
                  </a:ext>
                </a:extLst>
              </a:tr>
              <a:tr h="161290">
                <a:tc rowSpan="2">
                  <a:txBody>
                    <a:bodyPr/>
                    <a:lstStyle/>
                    <a:p>
                      <a:pPr marL="0" marR="0">
                        <a:lnSpc>
                          <a:spcPct val="107000"/>
                        </a:lnSpc>
                        <a:spcBef>
                          <a:spcPts val="0"/>
                        </a:spcBef>
                        <a:spcAft>
                          <a:spcPts val="0"/>
                        </a:spcAft>
                      </a:pPr>
                      <a:r>
                        <a:rPr lang="en-US" sz="1600" dirty="0">
                          <a:effectLst/>
                        </a:rPr>
                        <a:t>Number of days of</a:t>
                      </a:r>
                      <a:r>
                        <a:rPr lang="pl-PL" sz="1600" dirty="0">
                          <a:effectLst/>
                        </a:rPr>
                        <a:t> </a:t>
                      </a:r>
                      <a:r>
                        <a:rPr lang="en-US" sz="1600" dirty="0">
                          <a:effectLst/>
                        </a:rPr>
                        <a:t>inventory</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u="sng" dirty="0">
                          <a:effectLst/>
                        </a:rPr>
                        <a:t>365 or days in the period</a:t>
                      </a:r>
                      <a:endParaRPr lang="en-US" sz="1600" u="sng"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12"/>
                  </a:ext>
                </a:extLst>
              </a:tr>
              <a:tr h="135255">
                <a:tc vMerge="1">
                  <a:txBody>
                    <a:bodyPr/>
                    <a:lstStyle/>
                    <a:p>
                      <a:endParaRPr lang="en-US"/>
                    </a:p>
                  </a:txBody>
                  <a:tcPr/>
                </a:tc>
                <a:tc>
                  <a:txBody>
                    <a:bodyPr/>
                    <a:lstStyle/>
                    <a:p>
                      <a:pPr marL="0" marR="0">
                        <a:lnSpc>
                          <a:spcPct val="107000"/>
                        </a:lnSpc>
                        <a:spcBef>
                          <a:spcPts val="0"/>
                        </a:spcBef>
                        <a:spcAft>
                          <a:spcPts val="0"/>
                        </a:spcAft>
                      </a:pPr>
                      <a:r>
                        <a:rPr lang="en-US" sz="1600">
                          <a:effectLst/>
                        </a:rPr>
                        <a:t>Inventory turnover</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13"/>
                  </a:ext>
                </a:extLst>
              </a:tr>
              <a:tr h="152400">
                <a:tc rowSpan="2">
                  <a:txBody>
                    <a:bodyPr/>
                    <a:lstStyle/>
                    <a:p>
                      <a:pPr marL="0" marR="0">
                        <a:lnSpc>
                          <a:spcPct val="107000"/>
                        </a:lnSpc>
                        <a:spcBef>
                          <a:spcPts val="0"/>
                        </a:spcBef>
                        <a:spcAft>
                          <a:spcPts val="0"/>
                        </a:spcAft>
                      </a:pPr>
                      <a:r>
                        <a:rPr lang="en-US" sz="1600">
                          <a:effectLst/>
                        </a:rPr>
                        <a:t>Payables turnover</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u="sng" dirty="0">
                          <a:effectLst/>
                        </a:rPr>
                        <a:t>Average day's purchases</a:t>
                      </a:r>
                      <a:endParaRPr lang="en-US" sz="1600" u="sng"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14"/>
                  </a:ext>
                </a:extLst>
              </a:tr>
              <a:tr h="143510">
                <a:tc vMerge="1">
                  <a:txBody>
                    <a:bodyPr/>
                    <a:lstStyle/>
                    <a:p>
                      <a:endParaRPr lang="en-US"/>
                    </a:p>
                  </a:txBody>
                  <a:tcPr/>
                </a:tc>
                <a:tc>
                  <a:txBody>
                    <a:bodyPr/>
                    <a:lstStyle/>
                    <a:p>
                      <a:pPr marL="0" marR="0">
                        <a:lnSpc>
                          <a:spcPct val="107000"/>
                        </a:lnSpc>
                        <a:spcBef>
                          <a:spcPts val="0"/>
                        </a:spcBef>
                        <a:spcAft>
                          <a:spcPts val="0"/>
                        </a:spcAft>
                      </a:pPr>
                      <a:r>
                        <a:rPr lang="en-US" sz="1600">
                          <a:effectLst/>
                        </a:rPr>
                        <a:t>Average trade payables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15"/>
                  </a:ext>
                </a:extLst>
              </a:tr>
              <a:tr h="156845">
                <a:tc rowSpan="2">
                  <a:txBody>
                    <a:bodyPr/>
                    <a:lstStyle/>
                    <a:p>
                      <a:pPr marL="0" marR="0">
                        <a:lnSpc>
                          <a:spcPct val="107000"/>
                        </a:lnSpc>
                        <a:spcBef>
                          <a:spcPts val="0"/>
                        </a:spcBef>
                        <a:spcAft>
                          <a:spcPts val="0"/>
                        </a:spcAft>
                      </a:pPr>
                      <a:r>
                        <a:rPr lang="en-US" sz="1600" dirty="0">
                          <a:effectLst/>
                        </a:rPr>
                        <a:t>Number of days of</a:t>
                      </a:r>
                      <a:r>
                        <a:rPr lang="pl-PL" sz="1600" dirty="0">
                          <a:effectLst/>
                        </a:rPr>
                        <a:t> </a:t>
                      </a:r>
                      <a:r>
                        <a:rPr lang="en-US" sz="1600" dirty="0">
                          <a:effectLst/>
                        </a:rPr>
                        <a:t>payables</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u="sng" dirty="0">
                          <a:effectLst/>
                        </a:rPr>
                        <a:t>365 days or days in the period</a:t>
                      </a:r>
                      <a:endParaRPr lang="en-US" sz="1600" u="sng"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16"/>
                  </a:ext>
                </a:extLst>
              </a:tr>
              <a:tr h="147955">
                <a:tc vMerge="1">
                  <a:txBody>
                    <a:bodyPr/>
                    <a:lstStyle/>
                    <a:p>
                      <a:endParaRPr lang="en-US"/>
                    </a:p>
                  </a:txBody>
                  <a:tcPr/>
                </a:tc>
                <a:tc>
                  <a:txBody>
                    <a:bodyPr/>
                    <a:lstStyle/>
                    <a:p>
                      <a:pPr marL="0" marR="0">
                        <a:lnSpc>
                          <a:spcPct val="107000"/>
                        </a:lnSpc>
                        <a:spcBef>
                          <a:spcPts val="0"/>
                        </a:spcBef>
                        <a:spcAft>
                          <a:spcPts val="0"/>
                        </a:spcAft>
                      </a:pPr>
                      <a:r>
                        <a:rPr lang="en-US" sz="1600" dirty="0">
                          <a:effectLst/>
                        </a:rPr>
                        <a:t>Payables turnover</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17"/>
                  </a:ext>
                </a:extLst>
              </a:tr>
            </a:tbl>
          </a:graphicData>
        </a:graphic>
      </p:graphicFrame>
      <p:sp>
        <p:nvSpPr>
          <p:cNvPr id="4" name="Symbol zastępczy numeru slajdu 3"/>
          <p:cNvSpPr>
            <a:spLocks noGrp="1"/>
          </p:cNvSpPr>
          <p:nvPr>
            <p:ph type="sldNum" sz="quarter" idx="12"/>
          </p:nvPr>
        </p:nvSpPr>
        <p:spPr/>
        <p:txBody>
          <a:bodyPr/>
          <a:lstStyle/>
          <a:p>
            <a:fld id="{E4563B8F-EC9C-4CCB-9DF8-F795186A1762}" type="slidenum">
              <a:rPr lang="en-US" smtClean="0"/>
              <a:t>50</a:t>
            </a:fld>
            <a:endParaRPr lang="en-US"/>
          </a:p>
        </p:txBody>
      </p:sp>
    </p:spTree>
    <p:extLst>
      <p:ext uri="{BB962C8B-B14F-4D97-AF65-F5344CB8AC3E}">
        <p14:creationId xmlns:p14="http://schemas.microsoft.com/office/powerpoint/2010/main" val="12091162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089317"/>
          </a:xfrm>
        </p:spPr>
        <p:txBody>
          <a:bodyPr>
            <a:normAutofit/>
          </a:bodyPr>
          <a:lstStyle/>
          <a:p>
            <a:r>
              <a:rPr lang="en-US" sz="3200" dirty="0" err="1"/>
              <a:t>LO.c</a:t>
            </a:r>
            <a:r>
              <a:rPr lang="en-US" sz="3200" dirty="0"/>
              <a:t>: Evaluate working capital effectiveness of a company based on its operating and cash conversion cycles, and compare the company's effectiveness with that of peer companies.</a:t>
            </a:r>
          </a:p>
        </p:txBody>
      </p:sp>
      <p:sp>
        <p:nvSpPr>
          <p:cNvPr id="3" name="Symbol zastępczy zawartości 2"/>
          <p:cNvSpPr>
            <a:spLocks noGrp="1"/>
          </p:cNvSpPr>
          <p:nvPr>
            <p:ph idx="1"/>
          </p:nvPr>
        </p:nvSpPr>
        <p:spPr>
          <a:xfrm>
            <a:off x="838200" y="2454441"/>
            <a:ext cx="10515600" cy="3722521"/>
          </a:xfrm>
        </p:spPr>
        <p:txBody>
          <a:bodyPr>
            <a:normAutofit fontScale="92500" lnSpcReduction="10000"/>
          </a:bodyPr>
          <a:lstStyle/>
          <a:p>
            <a:pPr algn="ctr"/>
            <a:r>
              <a:rPr lang="en-US" dirty="0"/>
              <a:t>Operating cycle is the time needed to convert the raw materials into cash from a sale.</a:t>
            </a:r>
            <a:br>
              <a:rPr lang="en-US" dirty="0"/>
            </a:br>
            <a:r>
              <a:rPr lang="en-US" b="1" dirty="0"/>
              <a:t>Operating cycle = Days of inventory + Days of receivables</a:t>
            </a:r>
          </a:p>
          <a:p>
            <a:r>
              <a:rPr lang="en-US" dirty="0"/>
              <a:t>Cash conversion cycle is a more accurate measure which measures the time from paying suppliers for raw materials to collecting cash from customers. </a:t>
            </a:r>
          </a:p>
          <a:p>
            <a:r>
              <a:rPr lang="en-US" dirty="0"/>
              <a:t>The shorter the cycle, the better is the cash-generating ability of a company.</a:t>
            </a:r>
          </a:p>
          <a:p>
            <a:pPr marL="0" indent="0" algn="ctr">
              <a:buNone/>
            </a:pPr>
            <a:r>
              <a:rPr lang="en-US" b="1" dirty="0"/>
              <a:t>Cash conversion cycle = Average days of receivables + Average days of inventory – Average days of payables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51</a:t>
            </a:fld>
            <a:endParaRPr lang="en-US"/>
          </a:p>
        </p:txBody>
      </p:sp>
    </p:spTree>
    <p:extLst>
      <p:ext uri="{BB962C8B-B14F-4D97-AF65-F5344CB8AC3E}">
        <p14:creationId xmlns:p14="http://schemas.microsoft.com/office/powerpoint/2010/main" val="20029452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err="1"/>
              <a:t>LO.d</a:t>
            </a:r>
            <a:r>
              <a:rPr lang="en-US" dirty="0"/>
              <a:t>: Describe how different types of cash flows affect a company's net daily cash position.</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2999984555"/>
              </p:ext>
            </p:extLst>
          </p:nvPr>
        </p:nvGraphicFramePr>
        <p:xfrm>
          <a:off x="1025842" y="1934496"/>
          <a:ext cx="9205813" cy="2021145"/>
        </p:xfrm>
        <a:graphic>
          <a:graphicData uri="http://schemas.openxmlformats.org/drawingml/2006/table">
            <a:tbl>
              <a:tblPr firstRow="1" firstCol="1" bandRow="1">
                <a:tableStyleId>{5C22544A-7EE6-4342-B048-85BDC9FD1C3A}</a:tableStyleId>
              </a:tblPr>
              <a:tblGrid>
                <a:gridCol w="4739616">
                  <a:extLst>
                    <a:ext uri="{9D8B030D-6E8A-4147-A177-3AD203B41FA5}">
                      <a16:colId xmlns:a16="http://schemas.microsoft.com/office/drawing/2014/main" val="20000"/>
                    </a:ext>
                  </a:extLst>
                </a:gridCol>
                <a:gridCol w="4466197">
                  <a:extLst>
                    <a:ext uri="{9D8B030D-6E8A-4147-A177-3AD203B41FA5}">
                      <a16:colId xmlns:a16="http://schemas.microsoft.com/office/drawing/2014/main" val="20001"/>
                    </a:ext>
                  </a:extLst>
                </a:gridCol>
              </a:tblGrid>
              <a:tr h="152400">
                <a:tc>
                  <a:txBody>
                    <a:bodyPr/>
                    <a:lstStyle/>
                    <a:p>
                      <a:pPr marL="0" marR="0">
                        <a:lnSpc>
                          <a:spcPct val="107000"/>
                        </a:lnSpc>
                        <a:spcBef>
                          <a:spcPts val="0"/>
                        </a:spcBef>
                        <a:spcAft>
                          <a:spcPts val="0"/>
                        </a:spcAft>
                      </a:pPr>
                      <a:r>
                        <a:rPr lang="en-US" sz="1800">
                          <a:effectLst/>
                        </a:rPr>
                        <a:t>Inflows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Outflows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0"/>
                  </a:ext>
                </a:extLst>
              </a:tr>
              <a:tr h="147955">
                <a:tc>
                  <a:txBody>
                    <a:bodyPr/>
                    <a:lstStyle/>
                    <a:p>
                      <a:pPr marL="0" marR="0">
                        <a:lnSpc>
                          <a:spcPct val="107000"/>
                        </a:lnSpc>
                        <a:spcBef>
                          <a:spcPts val="0"/>
                        </a:spcBef>
                        <a:spcAft>
                          <a:spcPts val="0"/>
                        </a:spcAft>
                      </a:pPr>
                      <a:r>
                        <a:rPr lang="en-US" sz="1800">
                          <a:effectLst/>
                        </a:rPr>
                        <a:t>Receipts from operations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Payments to employees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1"/>
                  </a:ext>
                </a:extLst>
              </a:tr>
              <a:tr h="237490">
                <a:tc>
                  <a:txBody>
                    <a:bodyPr/>
                    <a:lstStyle/>
                    <a:p>
                      <a:pPr marL="0" marR="0">
                        <a:lnSpc>
                          <a:spcPct val="107000"/>
                        </a:lnSpc>
                        <a:spcBef>
                          <a:spcPts val="0"/>
                        </a:spcBef>
                        <a:spcAft>
                          <a:spcPts val="0"/>
                        </a:spcAft>
                      </a:pPr>
                      <a:r>
                        <a:rPr lang="en-US" sz="1800">
                          <a:effectLst/>
                        </a:rPr>
                        <a:t>Fund transfer from subsidiaries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Payments to suppliers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2"/>
                  </a:ext>
                </a:extLst>
              </a:tr>
              <a:tr h="147955">
                <a:tc>
                  <a:txBody>
                    <a:bodyPr/>
                    <a:lstStyle/>
                    <a:p>
                      <a:pPr marL="0" marR="0">
                        <a:lnSpc>
                          <a:spcPct val="107000"/>
                        </a:lnSpc>
                        <a:spcBef>
                          <a:spcPts val="0"/>
                        </a:spcBef>
                        <a:spcAft>
                          <a:spcPts val="0"/>
                        </a:spcAft>
                      </a:pPr>
                      <a:r>
                        <a:rPr lang="en-US" sz="1800">
                          <a:effectLst/>
                        </a:rPr>
                        <a:t>Maturing investments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Other expenses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3"/>
                  </a:ext>
                </a:extLst>
              </a:tr>
              <a:tr h="147955">
                <a:tc>
                  <a:txBody>
                    <a:bodyPr/>
                    <a:lstStyle/>
                    <a:p>
                      <a:pPr marL="0" marR="0">
                        <a:lnSpc>
                          <a:spcPct val="107000"/>
                        </a:lnSpc>
                        <a:spcBef>
                          <a:spcPts val="0"/>
                        </a:spcBef>
                        <a:spcAft>
                          <a:spcPts val="0"/>
                        </a:spcAft>
                      </a:pPr>
                      <a:r>
                        <a:rPr lang="en-US" sz="1800">
                          <a:effectLst/>
                        </a:rPr>
                        <a:t>Other income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Investments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r h="156845">
                <a:tc>
                  <a:txBody>
                    <a:bodyPr/>
                    <a:lstStyle/>
                    <a:p>
                      <a:pPr marL="0" marR="0">
                        <a:lnSpc>
                          <a:spcPct val="107000"/>
                        </a:lnSpc>
                        <a:spcBef>
                          <a:spcPts val="0"/>
                        </a:spcBef>
                        <a:spcAft>
                          <a:spcPts val="0"/>
                        </a:spcAft>
                      </a:pPr>
                      <a:r>
                        <a:rPr lang="en-US" sz="1800">
                          <a:effectLst/>
                        </a:rPr>
                        <a:t>Tax refunds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Debt payments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5"/>
                  </a:ext>
                </a:extLst>
              </a:tr>
              <a:tr h="156845">
                <a:tc>
                  <a:txBody>
                    <a:bodyPr/>
                    <a:lstStyle/>
                    <a:p>
                      <a:pPr marL="0" marR="0">
                        <a:lnSpc>
                          <a:spcPct val="107000"/>
                        </a:lnSpc>
                        <a:spcBef>
                          <a:spcPts val="0"/>
                        </a:spcBef>
                        <a:spcAft>
                          <a:spcPts val="0"/>
                        </a:spcAft>
                      </a:pPr>
                      <a:r>
                        <a:rPr lang="en-US" sz="1800">
                          <a:effectLst/>
                        </a:rPr>
                        <a:t>Money from loans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Taxes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6"/>
                  </a:ext>
                </a:extLst>
              </a:tr>
            </a:tbl>
          </a:graphicData>
        </a:graphic>
      </p:graphicFrame>
      <p:sp>
        <p:nvSpPr>
          <p:cNvPr id="4" name="Symbol zastępczy numeru slajdu 3"/>
          <p:cNvSpPr>
            <a:spLocks noGrp="1"/>
          </p:cNvSpPr>
          <p:nvPr>
            <p:ph type="sldNum" sz="quarter" idx="12"/>
          </p:nvPr>
        </p:nvSpPr>
        <p:spPr/>
        <p:txBody>
          <a:bodyPr/>
          <a:lstStyle/>
          <a:p>
            <a:fld id="{E4563B8F-EC9C-4CCB-9DF8-F795186A1762}" type="slidenum">
              <a:rPr lang="en-US" smtClean="0"/>
              <a:t>52</a:t>
            </a:fld>
            <a:endParaRPr lang="en-US"/>
          </a:p>
        </p:txBody>
      </p:sp>
    </p:spTree>
    <p:extLst>
      <p:ext uri="{BB962C8B-B14F-4D97-AF65-F5344CB8AC3E}">
        <p14:creationId xmlns:p14="http://schemas.microsoft.com/office/powerpoint/2010/main" val="1663359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LO.e</a:t>
            </a:r>
            <a:r>
              <a:rPr lang="en-US" sz="3200" dirty="0"/>
              <a:t>: Calculate and interpret comparable yields on various securities, compare portfolio returns against a standard benchmark, and evaluate a company's short-term investment policy guidelines.</a:t>
            </a:r>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a:xfrm>
                <a:off x="838200" y="2079057"/>
                <a:ext cx="10515600" cy="4097906"/>
              </a:xfrm>
            </p:spPr>
            <p:txBody>
              <a:bodyPr/>
              <a:lstStyle/>
              <a:p>
                <a14:m>
                  <m:oMath xmlns:m="http://schemas.openxmlformats.org/officeDocument/2006/math">
                    <m:r>
                      <a:rPr lang="en-US" i="1">
                        <a:latin typeface="Cambria Math" panose="02040503050406030204" pitchFamily="18" charset="0"/>
                      </a:rPr>
                      <m:t>𝐷𝑖𝑠𝑐𝑜𝑢𝑛𝑡</m:t>
                    </m:r>
                    <m:r>
                      <a:rPr lang="en-US" i="1">
                        <a:latin typeface="Cambria Math" panose="02040503050406030204" pitchFamily="18" charset="0"/>
                      </a:rPr>
                      <m:t> </m:t>
                    </m:r>
                    <m:r>
                      <a:rPr lang="en-US" i="1">
                        <a:latin typeface="Cambria Math" panose="02040503050406030204" pitchFamily="18" charset="0"/>
                      </a:rPr>
                      <m:t>𝑏𝑎𝑠𝑖𝑠</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𝑃</m:t>
                        </m:r>
                      </m:num>
                      <m:den>
                        <m:r>
                          <a:rPr lang="en-US" i="1">
                            <a:latin typeface="Cambria Math" panose="02040503050406030204" pitchFamily="18" charset="0"/>
                          </a:rPr>
                          <m:t>𝐹</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360</m:t>
                        </m:r>
                      </m:num>
                      <m:den>
                        <m:r>
                          <a:rPr lang="en-US" i="1">
                            <a:latin typeface="Cambria Math" panose="02040503050406030204" pitchFamily="18" charset="0"/>
                          </a:rPr>
                          <m:t>𝑇</m:t>
                        </m:r>
                      </m:den>
                    </m:f>
                  </m:oMath>
                </a14:m>
                <a:endParaRPr lang="pl-PL" dirty="0"/>
              </a:p>
              <a:p>
                <a14:m>
                  <m:oMath xmlns:m="http://schemas.openxmlformats.org/officeDocument/2006/math">
                    <m:r>
                      <a:rPr lang="en-US" i="1">
                        <a:latin typeface="Cambria Math" panose="02040503050406030204" pitchFamily="18" charset="0"/>
                      </a:rPr>
                      <m:t>𝑀𝑜𝑛𝑒𝑦</m:t>
                    </m:r>
                    <m:r>
                      <a:rPr lang="en-US" i="1">
                        <a:latin typeface="Cambria Math" panose="02040503050406030204" pitchFamily="18" charset="0"/>
                      </a:rPr>
                      <m:t> </m:t>
                    </m:r>
                    <m:r>
                      <a:rPr lang="en-US" i="1">
                        <a:latin typeface="Cambria Math" panose="02040503050406030204" pitchFamily="18" charset="0"/>
                      </a:rPr>
                      <m:t>𝑚𝑎𝑟𝑘𝑒𝑡</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𝑃</m:t>
                        </m:r>
                      </m:num>
                      <m:den>
                        <m:r>
                          <a:rPr lang="en-US" i="1">
                            <a:latin typeface="Cambria Math" panose="02040503050406030204" pitchFamily="18" charset="0"/>
                          </a:rPr>
                          <m:t>𝑃</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360</m:t>
                        </m:r>
                      </m:num>
                      <m:den>
                        <m:r>
                          <a:rPr lang="en-US" i="1">
                            <a:latin typeface="Cambria Math" panose="02040503050406030204" pitchFamily="18" charset="0"/>
                          </a:rPr>
                          <m:t>𝑇</m:t>
                        </m:r>
                      </m:den>
                    </m:f>
                  </m:oMath>
                </a14:m>
                <a:endParaRPr lang="en-US" dirty="0"/>
              </a:p>
              <a:p>
                <a14:m>
                  <m:oMath xmlns:m="http://schemas.openxmlformats.org/officeDocument/2006/math">
                    <m:r>
                      <a:rPr lang="en-US" i="1">
                        <a:latin typeface="Cambria Math" panose="02040503050406030204" pitchFamily="18" charset="0"/>
                      </a:rPr>
                      <m:t>𝐷𝑖𝑠𝑐𝑜𝑢𝑛𝑡</m:t>
                    </m:r>
                    <m:r>
                      <a:rPr lang="en-US" i="1">
                        <a:latin typeface="Cambria Math" panose="02040503050406030204" pitchFamily="18" charset="0"/>
                      </a:rPr>
                      <m:t> </m:t>
                    </m:r>
                    <m:r>
                      <a:rPr lang="en-US" i="1">
                        <a:latin typeface="Cambria Math" panose="02040503050406030204" pitchFamily="18" charset="0"/>
                      </a:rPr>
                      <m:t>𝑏𝑎𝑠𝑖𝑠</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𝑃</m:t>
                        </m:r>
                      </m:num>
                      <m:den>
                        <m:r>
                          <a:rPr lang="en-US" i="1">
                            <a:latin typeface="Cambria Math" panose="02040503050406030204" pitchFamily="18" charset="0"/>
                          </a:rPr>
                          <m:t>𝑃</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365</m:t>
                        </m:r>
                      </m:num>
                      <m:den>
                        <m:r>
                          <a:rPr lang="en-US" i="1">
                            <a:latin typeface="Cambria Math" panose="02040503050406030204" pitchFamily="18" charset="0"/>
                          </a:rPr>
                          <m:t>𝑇</m:t>
                        </m:r>
                      </m:den>
                    </m:f>
                  </m:oMath>
                </a14:m>
                <a:endParaRPr lang="en-US" dirty="0"/>
              </a:p>
              <a:p>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xfrm>
                <a:off x="838200" y="2079057"/>
                <a:ext cx="10515600" cy="4097906"/>
              </a:xfrm>
              <a:blipFill rotWithShape="0">
                <a:blip r:embed="rId2"/>
                <a:stretch>
                  <a:fillRect/>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E4563B8F-EC9C-4CCB-9DF8-F795186A1762}" type="slidenum">
              <a:rPr lang="en-US" smtClean="0"/>
              <a:t>53</a:t>
            </a:fld>
            <a:endParaRPr lang="en-US"/>
          </a:p>
        </p:txBody>
      </p:sp>
    </p:spTree>
    <p:extLst>
      <p:ext uri="{BB962C8B-B14F-4D97-AF65-F5344CB8AC3E}">
        <p14:creationId xmlns:p14="http://schemas.microsoft.com/office/powerpoint/2010/main" val="10847006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LO.f</a:t>
            </a:r>
            <a:r>
              <a:rPr lang="en-US" sz="3200" dirty="0"/>
              <a:t>: Evaluate a company's management of accounts receivable, inventory, and accounts payable over time and compared to peer companies.</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777753670"/>
              </p:ext>
            </p:extLst>
          </p:nvPr>
        </p:nvGraphicFramePr>
        <p:xfrm>
          <a:off x="1173447" y="1919056"/>
          <a:ext cx="8163059" cy="1800924"/>
        </p:xfrm>
        <a:graphic>
          <a:graphicData uri="http://schemas.openxmlformats.org/drawingml/2006/table">
            <a:tbl>
              <a:tblPr firstRow="1" firstCol="1" bandRow="1">
                <a:tableStyleId>{5C22544A-7EE6-4342-B048-85BDC9FD1C3A}</a:tableStyleId>
              </a:tblPr>
              <a:tblGrid>
                <a:gridCol w="1568602">
                  <a:extLst>
                    <a:ext uri="{9D8B030D-6E8A-4147-A177-3AD203B41FA5}">
                      <a16:colId xmlns:a16="http://schemas.microsoft.com/office/drawing/2014/main" val="20000"/>
                    </a:ext>
                  </a:extLst>
                </a:gridCol>
                <a:gridCol w="1451376">
                  <a:extLst>
                    <a:ext uri="{9D8B030D-6E8A-4147-A177-3AD203B41FA5}">
                      <a16:colId xmlns:a16="http://schemas.microsoft.com/office/drawing/2014/main" val="20001"/>
                    </a:ext>
                  </a:extLst>
                </a:gridCol>
                <a:gridCol w="1318333">
                  <a:extLst>
                    <a:ext uri="{9D8B030D-6E8A-4147-A177-3AD203B41FA5}">
                      <a16:colId xmlns:a16="http://schemas.microsoft.com/office/drawing/2014/main" val="20002"/>
                    </a:ext>
                  </a:extLst>
                </a:gridCol>
                <a:gridCol w="1977965">
                  <a:extLst>
                    <a:ext uri="{9D8B030D-6E8A-4147-A177-3AD203B41FA5}">
                      <a16:colId xmlns:a16="http://schemas.microsoft.com/office/drawing/2014/main" val="20003"/>
                    </a:ext>
                  </a:extLst>
                </a:gridCol>
                <a:gridCol w="1846783">
                  <a:extLst>
                    <a:ext uri="{9D8B030D-6E8A-4147-A177-3AD203B41FA5}">
                      <a16:colId xmlns:a16="http://schemas.microsoft.com/office/drawing/2014/main" val="20004"/>
                    </a:ext>
                  </a:extLst>
                </a:gridCol>
              </a:tblGrid>
              <a:tr h="152400">
                <a:tc gridSpan="5">
                  <a:txBody>
                    <a:bodyPr/>
                    <a:lstStyle/>
                    <a:p>
                      <a:pPr marL="0" marR="0">
                        <a:lnSpc>
                          <a:spcPct val="107000"/>
                        </a:lnSpc>
                        <a:spcBef>
                          <a:spcPts val="0"/>
                        </a:spcBef>
                        <a:spcAft>
                          <a:spcPts val="0"/>
                        </a:spcAft>
                      </a:pPr>
                      <a:r>
                        <a:rPr lang="en-US" sz="1600">
                          <a:effectLst/>
                        </a:rPr>
                        <a:t>Aging Schedule for Jan</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87655">
                <a:tc>
                  <a:txBody>
                    <a:bodyPr/>
                    <a:lstStyle/>
                    <a:p>
                      <a:pPr marL="0" marR="0">
                        <a:lnSpc>
                          <a:spcPct val="107000"/>
                        </a:lnSpc>
                        <a:spcBef>
                          <a:spcPts val="0"/>
                        </a:spcBef>
                        <a:spcAft>
                          <a:spcPts val="0"/>
                        </a:spcAft>
                      </a:pPr>
                      <a:r>
                        <a:rPr lang="en-US" sz="1600">
                          <a:effectLst/>
                        </a:rPr>
                        <a:t>Days</a:t>
                      </a:r>
                    </a:p>
                    <a:p>
                      <a:pPr marL="0" marR="0">
                        <a:lnSpc>
                          <a:spcPct val="107000"/>
                        </a:lnSpc>
                        <a:spcBef>
                          <a:spcPts val="0"/>
                        </a:spcBef>
                        <a:spcAft>
                          <a:spcPts val="0"/>
                        </a:spcAft>
                      </a:pPr>
                      <a:r>
                        <a:rPr lang="en-US" sz="1600">
                          <a:effectLst/>
                        </a:rPr>
                        <a:t>outstanding</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600">
                          <a:effectLst/>
                        </a:rPr>
                        <a:t>Accounts</a:t>
                      </a:r>
                    </a:p>
                    <a:p>
                      <a:pPr marL="0" marR="0" algn="ctr">
                        <a:lnSpc>
                          <a:spcPct val="107000"/>
                        </a:lnSpc>
                        <a:spcBef>
                          <a:spcPts val="0"/>
                        </a:spcBef>
                        <a:spcAft>
                          <a:spcPts val="0"/>
                        </a:spcAft>
                      </a:pPr>
                      <a:r>
                        <a:rPr lang="en-US" sz="1600">
                          <a:effectLst/>
                        </a:rPr>
                        <a:t>receivable</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600">
                          <a:effectLst/>
                        </a:rPr>
                        <a:t>weight</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Avg. collection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Days x weight</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01"/>
                  </a:ext>
                </a:extLst>
              </a:tr>
              <a:tr h="147955">
                <a:tc>
                  <a:txBody>
                    <a:bodyPr/>
                    <a:lstStyle/>
                    <a:p>
                      <a:pPr marL="0" marR="0">
                        <a:lnSpc>
                          <a:spcPct val="107000"/>
                        </a:lnSpc>
                        <a:spcBef>
                          <a:spcPts val="0"/>
                        </a:spcBef>
                        <a:spcAft>
                          <a:spcPts val="0"/>
                        </a:spcAft>
                      </a:pPr>
                      <a:r>
                        <a:rPr lang="en-US" sz="1600">
                          <a:effectLst/>
                        </a:rPr>
                        <a:t>&lt;31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2000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600">
                          <a:effectLst/>
                        </a:rPr>
                        <a:t>40%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15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6</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2"/>
                  </a:ext>
                </a:extLst>
              </a:tr>
              <a:tr h="147955">
                <a:tc>
                  <a:txBody>
                    <a:bodyPr/>
                    <a:lstStyle/>
                    <a:p>
                      <a:pPr marL="0" marR="0">
                        <a:lnSpc>
                          <a:spcPct val="107000"/>
                        </a:lnSpc>
                        <a:spcBef>
                          <a:spcPts val="0"/>
                        </a:spcBef>
                        <a:spcAft>
                          <a:spcPts val="0"/>
                        </a:spcAft>
                      </a:pPr>
                      <a:r>
                        <a:rPr lang="en-US" sz="1600">
                          <a:effectLst/>
                        </a:rPr>
                        <a:t>31-60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a:effectLst/>
                        </a:rPr>
                        <a:t>1500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a:effectLst/>
                        </a:rPr>
                        <a:t>30%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a:effectLst/>
                        </a:rPr>
                        <a:t>14</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a:effectLst/>
                        </a:rPr>
                        <a:t>13.5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r h="147955">
                <a:tc>
                  <a:txBody>
                    <a:bodyPr/>
                    <a:lstStyle/>
                    <a:p>
                      <a:pPr marL="0" marR="0">
                        <a:lnSpc>
                          <a:spcPct val="107000"/>
                        </a:lnSpc>
                        <a:spcBef>
                          <a:spcPts val="0"/>
                        </a:spcBef>
                        <a:spcAft>
                          <a:spcPts val="0"/>
                        </a:spcAft>
                      </a:pPr>
                      <a:r>
                        <a:rPr lang="en-US" sz="1600">
                          <a:effectLst/>
                        </a:rPr>
                        <a:t>61-90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a:effectLst/>
                        </a:rPr>
                        <a:t>1000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600">
                          <a:effectLst/>
                        </a:rPr>
                        <a:t>20%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a:effectLst/>
                        </a:rPr>
                        <a:t>75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a:effectLst/>
                        </a:rPr>
                        <a:t>15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r h="156845">
                <a:tc>
                  <a:txBody>
                    <a:bodyPr/>
                    <a:lstStyle/>
                    <a:p>
                      <a:pPr marL="0" marR="0">
                        <a:lnSpc>
                          <a:spcPct val="107000"/>
                        </a:lnSpc>
                        <a:spcBef>
                          <a:spcPts val="0"/>
                        </a:spcBef>
                        <a:spcAft>
                          <a:spcPts val="0"/>
                        </a:spcAft>
                      </a:pPr>
                      <a:r>
                        <a:rPr lang="en-US" sz="1600">
                          <a:effectLst/>
                        </a:rPr>
                        <a:t>&gt; 90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500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10%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120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600" dirty="0">
                          <a:effectLst/>
                        </a:rPr>
                        <a:t>12</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5"/>
                  </a:ext>
                </a:extLst>
              </a:tr>
            </a:tbl>
          </a:graphicData>
        </a:graphic>
      </p:graphicFrame>
      <p:sp>
        <p:nvSpPr>
          <p:cNvPr id="4" name="Symbol zastępczy numeru slajdu 3"/>
          <p:cNvSpPr>
            <a:spLocks noGrp="1"/>
          </p:cNvSpPr>
          <p:nvPr>
            <p:ph type="sldNum" sz="quarter" idx="12"/>
          </p:nvPr>
        </p:nvSpPr>
        <p:spPr/>
        <p:txBody>
          <a:bodyPr/>
          <a:lstStyle/>
          <a:p>
            <a:fld id="{E4563B8F-EC9C-4CCB-9DF8-F795186A1762}" type="slidenum">
              <a:rPr lang="en-US" smtClean="0"/>
              <a:t>54</a:t>
            </a:fld>
            <a:endParaRPr lang="en-US"/>
          </a:p>
        </p:txBody>
      </p:sp>
      <p:sp>
        <p:nvSpPr>
          <p:cNvPr id="6" name="Prostokąt 5"/>
          <p:cNvSpPr/>
          <p:nvPr/>
        </p:nvSpPr>
        <p:spPr>
          <a:xfrm>
            <a:off x="1270534" y="4589264"/>
            <a:ext cx="8065971" cy="1200329"/>
          </a:xfrm>
          <a:prstGeom prst="rect">
            <a:avLst/>
          </a:prstGeom>
        </p:spPr>
        <p:txBody>
          <a:bodyPr wrap="square">
            <a:spAutoFit/>
          </a:bodyPr>
          <a:lstStyle/>
          <a:p>
            <a:r>
              <a:rPr lang="en-US" sz="2400" b="1" dirty="0">
                <a:solidFill>
                  <a:srgbClr val="000000"/>
                </a:solidFill>
                <a:latin typeface="Courier New" panose="02070309020205020404" pitchFamily="49" charset="0"/>
                <a:ea typeface="Courier New" panose="02070309020205020404" pitchFamily="49" charset="0"/>
              </a:rPr>
              <a:t>Weighted average collection period for Jan = </a:t>
            </a:r>
            <a:r>
              <a:rPr lang="pl-PL" sz="2400" b="1" dirty="0">
                <a:solidFill>
                  <a:srgbClr val="000000"/>
                </a:solidFill>
                <a:latin typeface="Courier New" panose="02070309020205020404" pitchFamily="49" charset="0"/>
                <a:ea typeface="Courier New" panose="02070309020205020404" pitchFamily="49" charset="0"/>
              </a:rPr>
              <a:t>the </a:t>
            </a:r>
            <a:r>
              <a:rPr lang="pl-PL" sz="2400" b="1" dirty="0" err="1">
                <a:solidFill>
                  <a:srgbClr val="000000"/>
                </a:solidFill>
                <a:latin typeface="Courier New" panose="02070309020205020404" pitchFamily="49" charset="0"/>
                <a:ea typeface="Courier New" panose="02070309020205020404" pitchFamily="49" charset="0"/>
              </a:rPr>
              <a:t>sume</a:t>
            </a:r>
            <a:r>
              <a:rPr lang="pl-PL" sz="2400" b="1" dirty="0">
                <a:solidFill>
                  <a:srgbClr val="000000"/>
                </a:solidFill>
                <a:latin typeface="Courier New" panose="02070309020205020404" pitchFamily="49" charset="0"/>
                <a:ea typeface="Courier New" panose="02070309020205020404" pitchFamily="49" charset="0"/>
              </a:rPr>
              <a:t> of:</a:t>
            </a:r>
            <a:r>
              <a:rPr lang="en-US" sz="2400" b="1" dirty="0">
                <a:solidFill>
                  <a:srgbClr val="000000"/>
                </a:solidFill>
                <a:latin typeface="Courier New" panose="02070309020205020404" pitchFamily="49" charset="0"/>
                <a:ea typeface="Courier New" panose="02070309020205020404" pitchFamily="49" charset="0"/>
              </a:rPr>
              <a:t> days * weight = 46.5</a:t>
            </a:r>
            <a:br>
              <a:rPr lang="en-US" sz="2400" b="1" dirty="0">
                <a:solidFill>
                  <a:srgbClr val="000000"/>
                </a:solidFill>
                <a:latin typeface="Courier New" panose="02070309020205020404" pitchFamily="49" charset="0"/>
                <a:ea typeface="Courier New" panose="02070309020205020404" pitchFamily="49" charset="0"/>
              </a:rPr>
            </a:br>
            <a:endParaRPr lang="en-US" sz="2400" b="1" dirty="0"/>
          </a:p>
        </p:txBody>
      </p:sp>
    </p:spTree>
    <p:extLst>
      <p:ext uri="{BB962C8B-B14F-4D97-AF65-F5344CB8AC3E}">
        <p14:creationId xmlns:p14="http://schemas.microsoft.com/office/powerpoint/2010/main" val="14699460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LO.f</a:t>
            </a:r>
            <a:r>
              <a:rPr lang="en-US" sz="3200" dirty="0"/>
              <a:t>: Evaluate a company's management of accounts receivable, inventory, and accounts payable over time and compared to peer companies.</a:t>
            </a:r>
          </a:p>
        </p:txBody>
      </p:sp>
      <p:sp>
        <p:nvSpPr>
          <p:cNvPr id="3" name="Symbol zastępczy zawartości 2"/>
          <p:cNvSpPr>
            <a:spLocks noGrp="1"/>
          </p:cNvSpPr>
          <p:nvPr>
            <p:ph idx="1"/>
          </p:nvPr>
        </p:nvSpPr>
        <p:spPr/>
        <p:txBody>
          <a:bodyPr/>
          <a:lstStyle/>
          <a:p>
            <a:pPr marL="0" indent="0">
              <a:buNone/>
            </a:pPr>
            <a:endParaRPr lang="en-US" dirty="0"/>
          </a:p>
          <a:p>
            <a:r>
              <a:rPr lang="en-US" dirty="0"/>
              <a:t>Inventory:</a:t>
            </a:r>
          </a:p>
          <a:p>
            <a:pPr lvl="1"/>
            <a:r>
              <a:rPr lang="en-US" dirty="0"/>
              <a:t>Ratios to monitor: Inventory turnover ratio and number of days of inventory, compared over time and relative to peer group average.</a:t>
            </a:r>
          </a:p>
          <a:p>
            <a:pPr lvl="1"/>
            <a:r>
              <a:rPr lang="en-US" dirty="0"/>
              <a:t>Decreasing inventory turnover ratios indicates rise in inventory levels and less products being sold or the company building inventory to avoid stock-outs.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55</a:t>
            </a:fld>
            <a:endParaRPr lang="en-US"/>
          </a:p>
        </p:txBody>
      </p:sp>
    </p:spTree>
    <p:extLst>
      <p:ext uri="{BB962C8B-B14F-4D97-AF65-F5344CB8AC3E}">
        <p14:creationId xmlns:p14="http://schemas.microsoft.com/office/powerpoint/2010/main" val="10522665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LO.f</a:t>
            </a:r>
            <a:r>
              <a:rPr lang="en-US" sz="3200" dirty="0"/>
              <a:t>: Evaluate a company's management of accounts receivable, inventory, and accounts payable over time and compared to peer companies.</a:t>
            </a:r>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a:xfrm>
                <a:off x="221381" y="1825625"/>
                <a:ext cx="11752446" cy="4351338"/>
              </a:xfrm>
            </p:spPr>
            <p:txBody>
              <a:bodyPr/>
              <a:lstStyle/>
              <a:p>
                <a:r>
                  <a:rPr lang="en-US" dirty="0"/>
                  <a:t>Accounts Payable:</a:t>
                </a:r>
              </a:p>
              <a:p>
                <a:r>
                  <a:rPr lang="en-US" dirty="0"/>
                  <a:t>The cost of trade credit must be calculated to see if the company benefits by investing funds in the short term or availing the trade credit period to make the payment.</a:t>
                </a:r>
                <a:endParaRPr lang="pl-PL" dirty="0"/>
              </a:p>
              <a:p>
                <a14:m>
                  <m:oMath xmlns:m="http://schemas.openxmlformats.org/officeDocument/2006/math">
                    <m:r>
                      <a:rPr lang="en-US" i="1">
                        <a:latin typeface="Cambria Math" panose="02040503050406030204" pitchFamily="18" charset="0"/>
                      </a:rPr>
                      <m:t>𝐶𝑜𝑠𝑡</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𝑡𝑟𝑎𝑑𝑒</m:t>
                    </m:r>
                    <m:r>
                      <a:rPr lang="en-US" i="1">
                        <a:latin typeface="Cambria Math" panose="02040503050406030204" pitchFamily="18" charset="0"/>
                      </a:rPr>
                      <m:t> </m:t>
                    </m:r>
                    <m:r>
                      <a:rPr lang="en-US" i="1">
                        <a:latin typeface="Cambria Math" panose="02040503050406030204" pitchFamily="18" charset="0"/>
                      </a:rPr>
                      <m:t>𝑐𝑟𝑒𝑑𝑖𝑡</m:t>
                    </m:r>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1+</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𝐷𝑖𝑠𝑐𝑜𝑢𝑛𝑡</m:t>
                                    </m:r>
                                  </m:num>
                                  <m:den>
                                    <m:r>
                                      <a:rPr lang="en-US" i="1">
                                        <a:latin typeface="Cambria Math" panose="02040503050406030204" pitchFamily="18" charset="0"/>
                                      </a:rPr>
                                      <m:t>1−</m:t>
                                    </m:r>
                                    <m:r>
                                      <a:rPr lang="en-US" i="1">
                                        <a:latin typeface="Cambria Math" panose="02040503050406030204" pitchFamily="18" charset="0"/>
                                      </a:rPr>
                                      <m:t>𝐷𝑖𝑠𝑐𝑜𝑢𝑛𝑡</m:t>
                                    </m:r>
                                  </m:den>
                                </m:f>
                              </m:e>
                            </m:d>
                          </m:e>
                          <m:sup>
                            <m:f>
                              <m:fPr>
                                <m:ctrlPr>
                                  <a:rPr lang="en-US" i="1">
                                    <a:latin typeface="Cambria Math" panose="02040503050406030204" pitchFamily="18" charset="0"/>
                                  </a:rPr>
                                </m:ctrlPr>
                              </m:fPr>
                              <m:num>
                                <m:r>
                                  <a:rPr lang="en-US" i="1">
                                    <a:latin typeface="Cambria Math" panose="02040503050406030204" pitchFamily="18" charset="0"/>
                                  </a:rPr>
                                  <m:t>365</m:t>
                                </m:r>
                              </m:num>
                              <m:den>
                                <m:r>
                                  <a:rPr lang="en-US" i="1">
                                    <a:latin typeface="Cambria Math" panose="02040503050406030204" pitchFamily="18" charset="0"/>
                                  </a:rPr>
                                  <m:t>𝑛𝑢𝑚𝑏𝑒𝑟</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𝑑𝑎𝑦𝑠</m:t>
                                </m:r>
                                <m:r>
                                  <a:rPr lang="en-US" i="1">
                                    <a:latin typeface="Cambria Math" panose="02040503050406030204" pitchFamily="18" charset="0"/>
                                  </a:rPr>
                                  <m:t> </m:t>
                                </m:r>
                                <m:r>
                                  <a:rPr lang="en-US" i="1">
                                    <a:latin typeface="Cambria Math" panose="02040503050406030204" pitchFamily="18" charset="0"/>
                                  </a:rPr>
                                  <m:t>𝑏𝑒𝑦𝑜𝑛𝑑</m:t>
                                </m:r>
                                <m:r>
                                  <a:rPr lang="en-US" i="1">
                                    <a:latin typeface="Cambria Math" panose="02040503050406030204" pitchFamily="18" charset="0"/>
                                  </a:rPr>
                                  <m:t> </m:t>
                                </m:r>
                                <m:r>
                                  <a:rPr lang="en-US" i="1">
                                    <a:latin typeface="Cambria Math" panose="02040503050406030204" pitchFamily="18" charset="0"/>
                                  </a:rPr>
                                  <m:t>𝑑𝑖𝑠𝑐𝑜𝑢𝑛𝑡</m:t>
                                </m:r>
                                <m:r>
                                  <a:rPr lang="en-US" i="1">
                                    <a:latin typeface="Cambria Math" panose="02040503050406030204" pitchFamily="18" charset="0"/>
                                  </a:rPr>
                                  <m:t> </m:t>
                                </m:r>
                                <m:r>
                                  <a:rPr lang="en-US" i="1">
                                    <a:latin typeface="Cambria Math" panose="02040503050406030204" pitchFamily="18" charset="0"/>
                                  </a:rPr>
                                  <m:t>𝑝𝑒𝑟𝑖𝑜𝑑</m:t>
                                </m:r>
                              </m:den>
                            </m:f>
                          </m:sup>
                        </m:sSup>
                      </m:e>
                    </m:d>
                    <m:r>
                      <a:rPr lang="en-US" i="1">
                        <a:latin typeface="Cambria Math" panose="02040503050406030204" pitchFamily="18" charset="0"/>
                      </a:rPr>
                      <m:t>−1</m:t>
                    </m:r>
                  </m:oMath>
                </a14:m>
                <a:endParaRPr lang="en-US" dirty="0"/>
              </a:p>
              <a:p>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xfrm>
                <a:off x="221381" y="1825625"/>
                <a:ext cx="11752446" cy="4351338"/>
              </a:xfrm>
              <a:blipFill rotWithShape="0">
                <a:blip r:embed="rId2"/>
                <a:stretch>
                  <a:fillRect l="-934" t="-2241"/>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E4563B8F-EC9C-4CCB-9DF8-F795186A1762}" type="slidenum">
              <a:rPr lang="en-US" smtClean="0"/>
              <a:t>56</a:t>
            </a:fld>
            <a:endParaRPr lang="en-US"/>
          </a:p>
        </p:txBody>
      </p:sp>
    </p:spTree>
    <p:extLst>
      <p:ext uri="{BB962C8B-B14F-4D97-AF65-F5344CB8AC3E}">
        <p14:creationId xmlns:p14="http://schemas.microsoft.com/office/powerpoint/2010/main" val="31844035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err="1"/>
              <a:t>LO.g</a:t>
            </a:r>
            <a:r>
              <a:rPr lang="en-US" dirty="0"/>
              <a:t>: Evaluate the choices of short-term funding available to a company and recommend a financing method.</a:t>
            </a:r>
          </a:p>
        </p:txBody>
      </p:sp>
      <p:sp>
        <p:nvSpPr>
          <p:cNvPr id="3" name="Symbol zastępczy zawartości 2"/>
          <p:cNvSpPr>
            <a:spLocks noGrp="1"/>
          </p:cNvSpPr>
          <p:nvPr>
            <p:ph idx="1"/>
          </p:nvPr>
        </p:nvSpPr>
        <p:spPr/>
        <p:txBody>
          <a:bodyPr/>
          <a:lstStyle/>
          <a:p>
            <a:pPr algn="just"/>
            <a:r>
              <a:rPr lang="en-US" dirty="0"/>
              <a:t>Large companies that are financially strong use lines of credit. </a:t>
            </a:r>
            <a:endParaRPr lang="pl-PL" dirty="0"/>
          </a:p>
          <a:p>
            <a:pPr algn="just"/>
            <a:r>
              <a:rPr lang="en-US" dirty="0"/>
              <a:t>Companies with weaker credit terms have to use collateral for bank borrowings. </a:t>
            </a:r>
            <a:endParaRPr lang="pl-PL" dirty="0"/>
          </a:p>
          <a:p>
            <a:pPr algn="just"/>
            <a:r>
              <a:rPr lang="en-US" dirty="0"/>
              <a:t>Smaller firms with poor credit terms may</a:t>
            </a:r>
            <a:br>
              <a:rPr lang="en-US" dirty="0"/>
            </a:br>
            <a:r>
              <a:rPr lang="en-US" dirty="0"/>
              <a:t>approach nonbank finance companies for short term borrowings. </a:t>
            </a:r>
            <a:endParaRPr lang="pl-PL" dirty="0"/>
          </a:p>
          <a:p>
            <a:pPr algn="just"/>
            <a:r>
              <a:rPr lang="en-US" dirty="0"/>
              <a:t>Large creditworthy companies may issue commercial paper.</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57</a:t>
            </a:fld>
            <a:endParaRPr lang="en-US"/>
          </a:p>
        </p:txBody>
      </p:sp>
    </p:spTree>
    <p:extLst>
      <p:ext uri="{BB962C8B-B14F-4D97-AF65-F5344CB8AC3E}">
        <p14:creationId xmlns:p14="http://schemas.microsoft.com/office/powerpoint/2010/main" val="17393679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lstStyle/>
          <a:p>
            <a:r>
              <a:rPr lang="pl-PL" dirty="0"/>
              <a:t>Quiz</a:t>
            </a:r>
            <a:endParaRPr lang="en-US" dirty="0"/>
          </a:p>
        </p:txBody>
      </p:sp>
      <p:sp>
        <p:nvSpPr>
          <p:cNvPr id="6" name="Symbol zastępczy tekstu 5"/>
          <p:cNvSpPr>
            <a:spLocks noGrp="1"/>
          </p:cNvSpPr>
          <p:nvPr>
            <p:ph type="body" idx="1"/>
          </p:nvPr>
        </p:nvSpPr>
        <p:spPr/>
        <p:txBody>
          <a:bodyPr/>
          <a:lstStyle/>
          <a:p>
            <a:endParaRPr lang="en-US"/>
          </a:p>
        </p:txBody>
      </p:sp>
      <p:sp>
        <p:nvSpPr>
          <p:cNvPr id="4" name="Symbol zastępczy numeru slajdu 3"/>
          <p:cNvSpPr>
            <a:spLocks noGrp="1"/>
          </p:cNvSpPr>
          <p:nvPr>
            <p:ph type="sldNum" sz="quarter" idx="12"/>
          </p:nvPr>
        </p:nvSpPr>
        <p:spPr/>
        <p:txBody>
          <a:bodyPr/>
          <a:lstStyle/>
          <a:p>
            <a:fld id="{E4563B8F-EC9C-4CCB-9DF8-F795186A1762}" type="slidenum">
              <a:rPr lang="en-US" smtClean="0"/>
              <a:t>58</a:t>
            </a:fld>
            <a:endParaRPr lang="en-US"/>
          </a:p>
        </p:txBody>
      </p:sp>
    </p:spTree>
    <p:extLst>
      <p:ext uri="{BB962C8B-B14F-4D97-AF65-F5344CB8AC3E}">
        <p14:creationId xmlns:p14="http://schemas.microsoft.com/office/powerpoint/2010/main" val="17281894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normAutofit fontScale="90000"/>
          </a:bodyPr>
          <a:lstStyle/>
          <a:p>
            <a:r>
              <a:rPr lang="en-US" dirty="0"/>
              <a:t>1.	Which of the following is least likely considered to be a secondary source of liquidity?</a:t>
            </a:r>
          </a:p>
        </p:txBody>
      </p:sp>
      <p:sp>
        <p:nvSpPr>
          <p:cNvPr id="6" name="Symbol zastępczy zawartości 5"/>
          <p:cNvSpPr>
            <a:spLocks noGrp="1"/>
          </p:cNvSpPr>
          <p:nvPr>
            <p:ph idx="1"/>
          </p:nvPr>
        </p:nvSpPr>
        <p:spPr/>
        <p:txBody>
          <a:bodyPr/>
          <a:lstStyle/>
          <a:p>
            <a:pPr marL="0" indent="0">
              <a:buNone/>
            </a:pPr>
            <a:r>
              <a:rPr lang="en-US" dirty="0"/>
              <a:t>A. Increasing the efficiency of cash flow management</a:t>
            </a:r>
          </a:p>
          <a:p>
            <a:pPr marL="0" indent="0">
              <a:buNone/>
            </a:pPr>
            <a:r>
              <a:rPr lang="en-US" dirty="0"/>
              <a:t>B. Filing for bankruptcy.</a:t>
            </a:r>
          </a:p>
          <a:p>
            <a:pPr marL="0" indent="0">
              <a:buNone/>
            </a:pPr>
            <a:r>
              <a:rPr lang="en-US" dirty="0"/>
              <a:t>C. Liquidating short-term or long-lived assets.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59</a:t>
            </a:fld>
            <a:endParaRPr lang="en-US"/>
          </a:p>
        </p:txBody>
      </p:sp>
    </p:spTree>
    <p:extLst>
      <p:ext uri="{BB962C8B-B14F-4D97-AF65-F5344CB8AC3E}">
        <p14:creationId xmlns:p14="http://schemas.microsoft.com/office/powerpoint/2010/main" val="2069870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err="1"/>
              <a:t>Liquidity</a:t>
            </a:r>
            <a:r>
              <a:rPr lang="pl-PL" dirty="0"/>
              <a:t> management</a:t>
            </a:r>
            <a:endParaRPr lang="en-US" dirty="0"/>
          </a:p>
        </p:txBody>
      </p:sp>
      <p:sp>
        <p:nvSpPr>
          <p:cNvPr id="3" name="Symbol zastępczy zawartości 2"/>
          <p:cNvSpPr>
            <a:spLocks noGrp="1"/>
          </p:cNvSpPr>
          <p:nvPr>
            <p:ph idx="1"/>
          </p:nvPr>
        </p:nvSpPr>
        <p:spPr/>
        <p:txBody>
          <a:bodyPr/>
          <a:lstStyle/>
          <a:p>
            <a:pPr algn="just"/>
            <a:r>
              <a:rPr lang="en-US" dirty="0"/>
              <a:t>Liquidity management refers to the ability of an organization to generate cash when and where needed.</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6</a:t>
            </a:fld>
            <a:endParaRPr lang="en-US"/>
          </a:p>
        </p:txBody>
      </p:sp>
    </p:spTree>
    <p:extLst>
      <p:ext uri="{BB962C8B-B14F-4D97-AF65-F5344CB8AC3E}">
        <p14:creationId xmlns:p14="http://schemas.microsoft.com/office/powerpoint/2010/main" val="1676335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normAutofit fontScale="90000"/>
          </a:bodyPr>
          <a:lstStyle/>
          <a:p>
            <a:r>
              <a:rPr lang="en-US" dirty="0"/>
              <a:t>1.	Which of the following is least likely considered to be a secondary source of liquidity?</a:t>
            </a:r>
          </a:p>
        </p:txBody>
      </p:sp>
      <p:sp>
        <p:nvSpPr>
          <p:cNvPr id="6" name="Symbol zastępczy zawartości 5"/>
          <p:cNvSpPr>
            <a:spLocks noGrp="1"/>
          </p:cNvSpPr>
          <p:nvPr>
            <p:ph idx="1"/>
          </p:nvPr>
        </p:nvSpPr>
        <p:spPr/>
        <p:txBody>
          <a:bodyPr/>
          <a:lstStyle/>
          <a:p>
            <a:pPr marL="0" indent="0">
              <a:buNone/>
            </a:pPr>
            <a:r>
              <a:rPr lang="en-US" b="1" dirty="0">
                <a:solidFill>
                  <a:srgbClr val="FF0000"/>
                </a:solidFill>
              </a:rPr>
              <a:t>A. Increasing the efficiency of cash flow management</a:t>
            </a:r>
          </a:p>
          <a:p>
            <a:pPr marL="0" indent="0">
              <a:buNone/>
            </a:pPr>
            <a:r>
              <a:rPr lang="en-US" dirty="0"/>
              <a:t>B. Filing for bankruptcy.</a:t>
            </a:r>
          </a:p>
          <a:p>
            <a:pPr marL="0" indent="0">
              <a:buNone/>
            </a:pPr>
            <a:r>
              <a:rPr lang="en-US" dirty="0"/>
              <a:t>C. Liquidating short-term or long-lived assets.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60</a:t>
            </a:fld>
            <a:endParaRPr lang="en-US"/>
          </a:p>
        </p:txBody>
      </p:sp>
    </p:spTree>
    <p:extLst>
      <p:ext uri="{BB962C8B-B14F-4D97-AF65-F5344CB8AC3E}">
        <p14:creationId xmlns:p14="http://schemas.microsoft.com/office/powerpoint/2010/main" val="22691761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2.	Which of the following is most likely to be considered a factor that influences a low liquidity requirement?</a:t>
            </a:r>
          </a:p>
        </p:txBody>
      </p:sp>
      <p:sp>
        <p:nvSpPr>
          <p:cNvPr id="3" name="Symbol zastępczy zawartości 2"/>
          <p:cNvSpPr>
            <a:spLocks noGrp="1"/>
          </p:cNvSpPr>
          <p:nvPr>
            <p:ph idx="1"/>
          </p:nvPr>
        </p:nvSpPr>
        <p:spPr/>
        <p:txBody>
          <a:bodyPr/>
          <a:lstStyle/>
          <a:p>
            <a:pPr marL="0" indent="0">
              <a:buNone/>
            </a:pPr>
            <a:r>
              <a:rPr lang="en-US" dirty="0"/>
              <a:t>A. A fast growth rate of sales.</a:t>
            </a:r>
          </a:p>
          <a:p>
            <a:pPr marL="0" indent="0">
              <a:buNone/>
            </a:pPr>
            <a:r>
              <a:rPr lang="en-US" dirty="0"/>
              <a:t>B. Decentralized organizational structure.</a:t>
            </a:r>
          </a:p>
          <a:p>
            <a:pPr marL="0" indent="0">
              <a:buNone/>
            </a:pPr>
            <a:r>
              <a:rPr lang="en-US" dirty="0"/>
              <a:t>C. Ease of access to capital markets.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61</a:t>
            </a:fld>
            <a:endParaRPr lang="en-US"/>
          </a:p>
        </p:txBody>
      </p:sp>
    </p:spTree>
    <p:extLst>
      <p:ext uri="{BB962C8B-B14F-4D97-AF65-F5344CB8AC3E}">
        <p14:creationId xmlns:p14="http://schemas.microsoft.com/office/powerpoint/2010/main" val="27871012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2.	Which of the following is most likely to be considered a factor that influences a low liquidity requirement?</a:t>
            </a:r>
          </a:p>
        </p:txBody>
      </p:sp>
      <p:sp>
        <p:nvSpPr>
          <p:cNvPr id="3" name="Symbol zastępczy zawartości 2"/>
          <p:cNvSpPr>
            <a:spLocks noGrp="1"/>
          </p:cNvSpPr>
          <p:nvPr>
            <p:ph idx="1"/>
          </p:nvPr>
        </p:nvSpPr>
        <p:spPr/>
        <p:txBody>
          <a:bodyPr/>
          <a:lstStyle/>
          <a:p>
            <a:pPr marL="0" indent="0">
              <a:buNone/>
            </a:pPr>
            <a:r>
              <a:rPr lang="en-US" dirty="0"/>
              <a:t>A. A fast growth rate of sales.</a:t>
            </a:r>
          </a:p>
          <a:p>
            <a:pPr marL="0" indent="0">
              <a:buNone/>
            </a:pPr>
            <a:r>
              <a:rPr lang="en-US" dirty="0"/>
              <a:t>B. Decentralized organizational structure.</a:t>
            </a:r>
          </a:p>
          <a:p>
            <a:pPr marL="0" indent="0">
              <a:buNone/>
            </a:pPr>
            <a:r>
              <a:rPr lang="en-US" b="1" dirty="0">
                <a:solidFill>
                  <a:srgbClr val="FF0000"/>
                </a:solidFill>
              </a:rPr>
              <a:t>C. Ease of access to capital markets.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62</a:t>
            </a:fld>
            <a:endParaRPr lang="en-US"/>
          </a:p>
        </p:txBody>
      </p:sp>
    </p:spTree>
    <p:extLst>
      <p:ext uri="{BB962C8B-B14F-4D97-AF65-F5344CB8AC3E}">
        <p14:creationId xmlns:p14="http://schemas.microsoft.com/office/powerpoint/2010/main" val="24506174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a:t>3.	Which of the following is least likely considered a 'drag' on liquidity?</a:t>
            </a:r>
          </a:p>
        </p:txBody>
      </p:sp>
      <p:sp>
        <p:nvSpPr>
          <p:cNvPr id="3" name="Symbol zastępczy zawartości 2"/>
          <p:cNvSpPr>
            <a:spLocks noGrp="1"/>
          </p:cNvSpPr>
          <p:nvPr>
            <p:ph idx="1"/>
          </p:nvPr>
        </p:nvSpPr>
        <p:spPr/>
        <p:txBody>
          <a:bodyPr/>
          <a:lstStyle/>
          <a:p>
            <a:pPr marL="0" indent="0">
              <a:buNone/>
            </a:pPr>
            <a:r>
              <a:rPr lang="en-US" dirty="0"/>
              <a:t>A.	Obsolete inventory.</a:t>
            </a:r>
          </a:p>
          <a:p>
            <a:pPr marL="514350" indent="-514350">
              <a:buAutoNum type="alphaUcPeriod" startAt="2"/>
            </a:pPr>
            <a:r>
              <a:rPr lang="en-US" dirty="0"/>
              <a:t>Uncollected receivables and bad debt</a:t>
            </a:r>
            <a:endParaRPr lang="pl-PL" dirty="0"/>
          </a:p>
          <a:p>
            <a:pPr marL="514350" indent="-514350">
              <a:buAutoNum type="alphaUcPeriod" startAt="2"/>
            </a:pPr>
            <a:r>
              <a:rPr lang="en-US" dirty="0"/>
              <a:t>Paying vendors sooner.</a:t>
            </a:r>
          </a:p>
          <a:p>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63</a:t>
            </a:fld>
            <a:endParaRPr lang="en-US"/>
          </a:p>
        </p:txBody>
      </p:sp>
    </p:spTree>
    <p:extLst>
      <p:ext uri="{BB962C8B-B14F-4D97-AF65-F5344CB8AC3E}">
        <p14:creationId xmlns:p14="http://schemas.microsoft.com/office/powerpoint/2010/main" val="30537225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a:t>3.	Which of the following is least likely considered a 'drag' on liquidity?</a:t>
            </a:r>
          </a:p>
        </p:txBody>
      </p:sp>
      <p:sp>
        <p:nvSpPr>
          <p:cNvPr id="3" name="Symbol zastępczy zawartości 2"/>
          <p:cNvSpPr>
            <a:spLocks noGrp="1"/>
          </p:cNvSpPr>
          <p:nvPr>
            <p:ph idx="1"/>
          </p:nvPr>
        </p:nvSpPr>
        <p:spPr/>
        <p:txBody>
          <a:bodyPr/>
          <a:lstStyle/>
          <a:p>
            <a:pPr marL="0" indent="0">
              <a:buNone/>
            </a:pPr>
            <a:r>
              <a:rPr lang="en-US" dirty="0"/>
              <a:t>A.	Obsolete inventory.</a:t>
            </a:r>
          </a:p>
          <a:p>
            <a:pPr marL="514350" indent="-514350">
              <a:buAutoNum type="alphaUcPeriod" startAt="2"/>
            </a:pPr>
            <a:r>
              <a:rPr lang="en-US" dirty="0"/>
              <a:t>Uncollected receivables and bad debt</a:t>
            </a:r>
            <a:endParaRPr lang="pl-PL" dirty="0"/>
          </a:p>
          <a:p>
            <a:pPr marL="514350" indent="-514350">
              <a:buAutoNum type="alphaUcPeriod" startAt="2"/>
            </a:pPr>
            <a:r>
              <a:rPr lang="en-US" b="1" dirty="0">
                <a:solidFill>
                  <a:srgbClr val="FF0000"/>
                </a:solidFill>
              </a:rPr>
              <a:t> Paying vendors sooner.</a:t>
            </a:r>
            <a:endParaRPr lang="pl-PL" b="1" dirty="0">
              <a:solidFill>
                <a:srgbClr val="FF0000"/>
              </a:solidFill>
            </a:endParaRPr>
          </a:p>
          <a:p>
            <a:pPr marL="514350" indent="-514350">
              <a:buAutoNum type="alphaUcPeriod" startAt="2"/>
            </a:pPr>
            <a:endParaRPr lang="pl-PL" dirty="0"/>
          </a:p>
          <a:p>
            <a:pPr marL="0" indent="0">
              <a:buNone/>
            </a:pPr>
            <a:r>
              <a:rPr lang="en-US" dirty="0">
                <a:solidFill>
                  <a:srgbClr val="FF0000"/>
                </a:solidFill>
              </a:rPr>
              <a:t>Drags on liquidity include: uncollected receivables, obsolete inventory and bad debt Paying vendors sooner is a pull on liquidity.</a:t>
            </a:r>
          </a:p>
          <a:p>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64</a:t>
            </a:fld>
            <a:endParaRPr lang="en-US"/>
          </a:p>
        </p:txBody>
      </p:sp>
    </p:spTree>
    <p:extLst>
      <p:ext uri="{BB962C8B-B14F-4D97-AF65-F5344CB8AC3E}">
        <p14:creationId xmlns:p14="http://schemas.microsoft.com/office/powerpoint/2010/main" val="42685170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635267"/>
          </a:xfrm>
        </p:spPr>
        <p:txBody>
          <a:bodyPr>
            <a:normAutofit/>
          </a:bodyPr>
          <a:lstStyle/>
          <a:p>
            <a:r>
              <a:rPr lang="en-US" sz="2800" dirty="0"/>
              <a:t>4.Adam Smith has gathered the following financial information for </a:t>
            </a:r>
            <a:r>
              <a:rPr lang="en-US" sz="2800" dirty="0" err="1"/>
              <a:t>Suzlon</a:t>
            </a:r>
            <a:r>
              <a:rPr lang="en-US" sz="2800" dirty="0"/>
              <a:t> Industries:</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88411189"/>
              </p:ext>
            </p:extLst>
          </p:nvPr>
        </p:nvGraphicFramePr>
        <p:xfrm>
          <a:off x="1391786" y="635267"/>
          <a:ext cx="8300854" cy="4331025"/>
        </p:xfrm>
        <a:graphic>
          <a:graphicData uri="http://schemas.openxmlformats.org/drawingml/2006/table">
            <a:tbl>
              <a:tblPr firstRow="1" firstCol="1" bandRow="1">
                <a:tableStyleId>{5C22544A-7EE6-4342-B048-85BDC9FD1C3A}</a:tableStyleId>
              </a:tblPr>
              <a:tblGrid>
                <a:gridCol w="5438059">
                  <a:extLst>
                    <a:ext uri="{9D8B030D-6E8A-4147-A177-3AD203B41FA5}">
                      <a16:colId xmlns:a16="http://schemas.microsoft.com/office/drawing/2014/main" val="20000"/>
                    </a:ext>
                  </a:extLst>
                </a:gridCol>
                <a:gridCol w="2862795">
                  <a:extLst>
                    <a:ext uri="{9D8B030D-6E8A-4147-A177-3AD203B41FA5}">
                      <a16:colId xmlns:a16="http://schemas.microsoft.com/office/drawing/2014/main" val="20001"/>
                    </a:ext>
                  </a:extLst>
                </a:gridCol>
              </a:tblGrid>
              <a:tr h="152400">
                <a:tc>
                  <a:txBody>
                    <a:bodyPr/>
                    <a:lstStyle/>
                    <a:p>
                      <a:pPr marL="0" marR="0">
                        <a:lnSpc>
                          <a:spcPct val="107000"/>
                        </a:lnSpc>
                        <a:spcBef>
                          <a:spcPts val="0"/>
                        </a:spcBef>
                        <a:spcAft>
                          <a:spcPts val="0"/>
                        </a:spcAft>
                      </a:pPr>
                      <a:r>
                        <a:rPr lang="en-US" sz="800" dirty="0">
                          <a:effectLst/>
                        </a:rPr>
                        <a:t> </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Year 1 (in $ ,000s)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156845">
                <a:tc>
                  <a:txBody>
                    <a:bodyPr/>
                    <a:lstStyle/>
                    <a:p>
                      <a:pPr marL="0" marR="0">
                        <a:lnSpc>
                          <a:spcPct val="107000"/>
                        </a:lnSpc>
                        <a:spcBef>
                          <a:spcPts val="0"/>
                        </a:spcBef>
                        <a:spcAft>
                          <a:spcPts val="0"/>
                        </a:spcAft>
                      </a:pPr>
                      <a:r>
                        <a:rPr lang="en-US" sz="1800">
                          <a:effectLst/>
                        </a:rPr>
                        <a:t>Cash and marketable securities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800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1"/>
                  </a:ext>
                </a:extLst>
              </a:tr>
              <a:tr h="156845">
                <a:tc>
                  <a:txBody>
                    <a:bodyPr/>
                    <a:lstStyle/>
                    <a:p>
                      <a:pPr marL="0" marR="0">
                        <a:lnSpc>
                          <a:spcPct val="107000"/>
                        </a:lnSpc>
                        <a:spcBef>
                          <a:spcPts val="0"/>
                        </a:spcBef>
                        <a:spcAft>
                          <a:spcPts val="0"/>
                        </a:spcAft>
                      </a:pPr>
                      <a:r>
                        <a:rPr lang="en-US" sz="1800">
                          <a:effectLst/>
                        </a:rPr>
                        <a:t>Receivables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1,200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2"/>
                  </a:ext>
                </a:extLst>
              </a:tr>
              <a:tr h="156845">
                <a:tc>
                  <a:txBody>
                    <a:bodyPr/>
                    <a:lstStyle/>
                    <a:p>
                      <a:pPr marL="0" marR="0">
                        <a:lnSpc>
                          <a:spcPct val="107000"/>
                        </a:lnSpc>
                        <a:spcBef>
                          <a:spcPts val="0"/>
                        </a:spcBef>
                        <a:spcAft>
                          <a:spcPts val="0"/>
                        </a:spcAft>
                      </a:pPr>
                      <a:r>
                        <a:rPr lang="en-US" sz="1800">
                          <a:effectLst/>
                        </a:rPr>
                        <a:t>Inventories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r h="147955">
                <a:tc>
                  <a:txBody>
                    <a:bodyPr/>
                    <a:lstStyle/>
                    <a:p>
                      <a:pPr marL="0" marR="0">
                        <a:lnSpc>
                          <a:spcPct val="107000"/>
                        </a:lnSpc>
                        <a:spcBef>
                          <a:spcPts val="0"/>
                        </a:spcBef>
                        <a:spcAft>
                          <a:spcPts val="0"/>
                        </a:spcAft>
                      </a:pPr>
                      <a:r>
                        <a:rPr lang="en-US" sz="1800">
                          <a:effectLst/>
                        </a:rPr>
                        <a:t>Total Current Assets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2,500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r h="156845">
                <a:tc>
                  <a:txBody>
                    <a:bodyPr/>
                    <a:lstStyle/>
                    <a:p>
                      <a:pPr marL="0" marR="0">
                        <a:lnSpc>
                          <a:spcPct val="107000"/>
                        </a:lnSpc>
                        <a:spcBef>
                          <a:spcPts val="0"/>
                        </a:spcBef>
                        <a:spcAft>
                          <a:spcPts val="0"/>
                        </a:spcAft>
                      </a:pPr>
                      <a:r>
                        <a:rPr lang="en-US" sz="1800">
                          <a:effectLst/>
                        </a:rPr>
                        <a:t>Fixed Assets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5,500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5"/>
                  </a:ext>
                </a:extLst>
              </a:tr>
              <a:tr h="156845">
                <a:tc>
                  <a:txBody>
                    <a:bodyPr/>
                    <a:lstStyle/>
                    <a:p>
                      <a:pPr marL="0" marR="0">
                        <a:lnSpc>
                          <a:spcPct val="107000"/>
                        </a:lnSpc>
                        <a:spcBef>
                          <a:spcPts val="0"/>
                        </a:spcBef>
                        <a:spcAft>
                          <a:spcPts val="0"/>
                        </a:spcAft>
                      </a:pPr>
                      <a:r>
                        <a:rPr lang="en-US" sz="1800">
                          <a:effectLst/>
                        </a:rPr>
                        <a:t>Total Assets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8,000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6"/>
                  </a:ext>
                </a:extLst>
              </a:tr>
              <a:tr h="156845">
                <a:tc>
                  <a:txBody>
                    <a:bodyPr/>
                    <a:lstStyle/>
                    <a:p>
                      <a:pPr marL="0" marR="0">
                        <a:lnSpc>
                          <a:spcPct val="107000"/>
                        </a:lnSpc>
                        <a:spcBef>
                          <a:spcPts val="0"/>
                        </a:spcBef>
                        <a:spcAft>
                          <a:spcPts val="0"/>
                        </a:spcAft>
                      </a:pPr>
                      <a:r>
                        <a:rPr lang="en-US" sz="1800">
                          <a:effectLst/>
                        </a:rPr>
                        <a:t>Payables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700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7"/>
                  </a:ext>
                </a:extLst>
              </a:tr>
              <a:tr h="147955">
                <a:tc>
                  <a:txBody>
                    <a:bodyPr/>
                    <a:lstStyle/>
                    <a:p>
                      <a:pPr marL="0" marR="0">
                        <a:lnSpc>
                          <a:spcPct val="107000"/>
                        </a:lnSpc>
                        <a:spcBef>
                          <a:spcPts val="0"/>
                        </a:spcBef>
                        <a:spcAft>
                          <a:spcPts val="0"/>
                        </a:spcAft>
                      </a:pPr>
                      <a:r>
                        <a:rPr lang="en-US" sz="1800">
                          <a:effectLst/>
                        </a:rPr>
                        <a:t>Short-term debt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8"/>
                  </a:ext>
                </a:extLst>
              </a:tr>
              <a:tr h="156845">
                <a:tc>
                  <a:txBody>
                    <a:bodyPr/>
                    <a:lstStyle/>
                    <a:p>
                      <a:pPr marL="0" marR="0">
                        <a:lnSpc>
                          <a:spcPct val="107000"/>
                        </a:lnSpc>
                        <a:spcBef>
                          <a:spcPts val="0"/>
                        </a:spcBef>
                        <a:spcAft>
                          <a:spcPts val="0"/>
                        </a:spcAft>
                      </a:pPr>
                      <a:r>
                        <a:rPr lang="en-US" sz="1800">
                          <a:effectLst/>
                        </a:rPr>
                        <a:t>Current portion of long-term debt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400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9"/>
                  </a:ext>
                </a:extLst>
              </a:tr>
              <a:tr h="156845">
                <a:tc>
                  <a:txBody>
                    <a:bodyPr/>
                    <a:lstStyle/>
                    <a:p>
                      <a:pPr marL="0" marR="0">
                        <a:lnSpc>
                          <a:spcPct val="107000"/>
                        </a:lnSpc>
                        <a:spcBef>
                          <a:spcPts val="0"/>
                        </a:spcBef>
                        <a:spcAft>
                          <a:spcPts val="0"/>
                        </a:spcAft>
                      </a:pPr>
                      <a:r>
                        <a:rPr lang="en-US" sz="1800">
                          <a:effectLst/>
                        </a:rPr>
                        <a:t>Total Current Liabilities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1,600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10"/>
                  </a:ext>
                </a:extLst>
              </a:tr>
              <a:tr h="147955">
                <a:tc>
                  <a:txBody>
                    <a:bodyPr/>
                    <a:lstStyle/>
                    <a:p>
                      <a:pPr marL="0" marR="0">
                        <a:lnSpc>
                          <a:spcPct val="107000"/>
                        </a:lnSpc>
                        <a:spcBef>
                          <a:spcPts val="0"/>
                        </a:spcBef>
                        <a:spcAft>
                          <a:spcPts val="0"/>
                        </a:spcAft>
                      </a:pPr>
                      <a:r>
                        <a:rPr lang="en-US" sz="1800">
                          <a:effectLst/>
                        </a:rPr>
                        <a:t>Long-term liabilities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2,400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11"/>
                  </a:ext>
                </a:extLst>
              </a:tr>
              <a:tr h="156845">
                <a:tc>
                  <a:txBody>
                    <a:bodyPr/>
                    <a:lstStyle/>
                    <a:p>
                      <a:pPr marL="0" marR="0">
                        <a:lnSpc>
                          <a:spcPct val="107000"/>
                        </a:lnSpc>
                        <a:spcBef>
                          <a:spcPts val="0"/>
                        </a:spcBef>
                        <a:spcAft>
                          <a:spcPts val="0"/>
                        </a:spcAft>
                      </a:pPr>
                      <a:r>
                        <a:rPr lang="en-US" sz="1800">
                          <a:effectLst/>
                        </a:rPr>
                        <a:t>Total Liabilities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4,000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12"/>
                  </a:ext>
                </a:extLst>
              </a:tr>
              <a:tr h="156845">
                <a:tc>
                  <a:txBody>
                    <a:bodyPr/>
                    <a:lstStyle/>
                    <a:p>
                      <a:pPr marL="0" marR="0">
                        <a:lnSpc>
                          <a:spcPct val="107000"/>
                        </a:lnSpc>
                        <a:spcBef>
                          <a:spcPts val="0"/>
                        </a:spcBef>
                        <a:spcAft>
                          <a:spcPts val="0"/>
                        </a:spcAft>
                      </a:pPr>
                      <a:r>
                        <a:rPr lang="en-US" sz="1800">
                          <a:effectLst/>
                        </a:rPr>
                        <a:t>Total Equity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4,000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13"/>
                  </a:ext>
                </a:extLst>
              </a:tr>
              <a:tr h="165735">
                <a:tc>
                  <a:txBody>
                    <a:bodyPr/>
                    <a:lstStyle/>
                    <a:p>
                      <a:pPr marL="0" marR="0">
                        <a:lnSpc>
                          <a:spcPct val="107000"/>
                        </a:lnSpc>
                        <a:spcBef>
                          <a:spcPts val="0"/>
                        </a:spcBef>
                        <a:spcAft>
                          <a:spcPts val="0"/>
                        </a:spcAft>
                      </a:pPr>
                      <a:r>
                        <a:rPr lang="en-US" sz="1800">
                          <a:effectLst/>
                        </a:rPr>
                        <a:t>Total Liabilities and Equity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8,000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14"/>
                  </a:ext>
                </a:extLst>
              </a:tr>
            </a:tbl>
          </a:graphicData>
        </a:graphic>
      </p:graphicFrame>
      <p:sp>
        <p:nvSpPr>
          <p:cNvPr id="4" name="Symbol zastępczy numeru slajdu 3"/>
          <p:cNvSpPr>
            <a:spLocks noGrp="1"/>
          </p:cNvSpPr>
          <p:nvPr>
            <p:ph type="sldNum" sz="quarter" idx="12"/>
          </p:nvPr>
        </p:nvSpPr>
        <p:spPr/>
        <p:txBody>
          <a:bodyPr/>
          <a:lstStyle/>
          <a:p>
            <a:fld id="{E4563B8F-EC9C-4CCB-9DF8-F795186A1762}" type="slidenum">
              <a:rPr lang="en-US" smtClean="0"/>
              <a:t>65</a:t>
            </a:fld>
            <a:endParaRPr lang="en-US"/>
          </a:p>
        </p:txBody>
      </p:sp>
      <p:sp>
        <p:nvSpPr>
          <p:cNvPr id="6" name="Prostokąt 5"/>
          <p:cNvSpPr/>
          <p:nvPr/>
        </p:nvSpPr>
        <p:spPr>
          <a:xfrm>
            <a:off x="0" y="5244147"/>
            <a:ext cx="12093341" cy="1477328"/>
          </a:xfrm>
          <a:prstGeom prst="rect">
            <a:avLst/>
          </a:prstGeom>
        </p:spPr>
        <p:txBody>
          <a:bodyPr wrap="square">
            <a:spAutoFit/>
          </a:bodyPr>
          <a:lstStyle/>
          <a:p>
            <a:pPr algn="just"/>
            <a:r>
              <a:rPr lang="en-US" b="1" dirty="0">
                <a:solidFill>
                  <a:srgbClr val="000000"/>
                </a:solidFill>
                <a:latin typeface="Courier New" panose="02070309020205020404" pitchFamily="49" charset="0"/>
                <a:ea typeface="Courier New" panose="02070309020205020404" pitchFamily="49" charset="0"/>
              </a:rPr>
              <a:t>The best estimate of year 1 cash ratio and quick ratio is closest to:</a:t>
            </a:r>
          </a:p>
          <a:p>
            <a:r>
              <a:rPr lang="en-US" b="1" dirty="0">
                <a:solidFill>
                  <a:srgbClr val="000000"/>
                </a:solidFill>
                <a:latin typeface="Courier New" panose="02070309020205020404" pitchFamily="49" charset="0"/>
                <a:ea typeface="Courier New" panose="02070309020205020404" pitchFamily="49" charset="0"/>
              </a:rPr>
              <a:t>Cash Ratio	Quick Ratio</a:t>
            </a:r>
          </a:p>
          <a:p>
            <a:pPr>
              <a:tabLst>
                <a:tab pos="404495" algn="l"/>
              </a:tabLst>
            </a:pPr>
            <a:r>
              <a:rPr lang="en-US" b="1" dirty="0">
                <a:solidFill>
                  <a:srgbClr val="000000"/>
                </a:solidFill>
                <a:latin typeface="Courier New" panose="02070309020205020404" pitchFamily="49" charset="0"/>
                <a:ea typeface="Courier New" panose="02070309020205020404" pitchFamily="49" charset="0"/>
              </a:rPr>
              <a:t>A.	1.14		2.86</a:t>
            </a:r>
          </a:p>
          <a:p>
            <a:pPr>
              <a:tabLst>
                <a:tab pos="404495" algn="l"/>
              </a:tabLst>
            </a:pPr>
            <a:r>
              <a:rPr lang="en-US" b="1" dirty="0">
                <a:solidFill>
                  <a:srgbClr val="000000"/>
                </a:solidFill>
                <a:latin typeface="Courier New" panose="02070309020205020404" pitchFamily="49" charset="0"/>
                <a:ea typeface="Courier New" panose="02070309020205020404" pitchFamily="49" charset="0"/>
              </a:rPr>
              <a:t>B.	0.50		1.25</a:t>
            </a:r>
          </a:p>
          <a:p>
            <a:r>
              <a:rPr lang="en-US" b="1" dirty="0">
                <a:solidFill>
                  <a:srgbClr val="000000"/>
                </a:solidFill>
                <a:latin typeface="Courier New" panose="02070309020205020404" pitchFamily="49" charset="0"/>
                <a:ea typeface="Courier New" panose="02070309020205020404" pitchFamily="49" charset="0"/>
              </a:rPr>
              <a:t>C. 0.67		0.5</a:t>
            </a:r>
            <a:endParaRPr lang="en-US" b="1" dirty="0">
              <a:solidFill>
                <a:srgbClr val="00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376205572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635267"/>
          </a:xfrm>
        </p:spPr>
        <p:txBody>
          <a:bodyPr>
            <a:normAutofit/>
          </a:bodyPr>
          <a:lstStyle/>
          <a:p>
            <a:r>
              <a:rPr lang="en-US" sz="2800" dirty="0"/>
              <a:t>4.Adam Smith has gathered the following financial information for </a:t>
            </a:r>
            <a:r>
              <a:rPr lang="en-US" sz="2800" dirty="0" err="1"/>
              <a:t>Suzlon</a:t>
            </a:r>
            <a:r>
              <a:rPr lang="en-US" sz="2800" dirty="0"/>
              <a:t> Industries:</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1244228443"/>
              </p:ext>
            </p:extLst>
          </p:nvPr>
        </p:nvGraphicFramePr>
        <p:xfrm>
          <a:off x="0" y="635267"/>
          <a:ext cx="8300854" cy="4331025"/>
        </p:xfrm>
        <a:graphic>
          <a:graphicData uri="http://schemas.openxmlformats.org/drawingml/2006/table">
            <a:tbl>
              <a:tblPr firstRow="1" firstCol="1" bandRow="1">
                <a:tableStyleId>{5C22544A-7EE6-4342-B048-85BDC9FD1C3A}</a:tableStyleId>
              </a:tblPr>
              <a:tblGrid>
                <a:gridCol w="5438059">
                  <a:extLst>
                    <a:ext uri="{9D8B030D-6E8A-4147-A177-3AD203B41FA5}">
                      <a16:colId xmlns:a16="http://schemas.microsoft.com/office/drawing/2014/main" val="20000"/>
                    </a:ext>
                  </a:extLst>
                </a:gridCol>
                <a:gridCol w="2862795">
                  <a:extLst>
                    <a:ext uri="{9D8B030D-6E8A-4147-A177-3AD203B41FA5}">
                      <a16:colId xmlns:a16="http://schemas.microsoft.com/office/drawing/2014/main" val="20001"/>
                    </a:ext>
                  </a:extLst>
                </a:gridCol>
              </a:tblGrid>
              <a:tr h="152400">
                <a:tc>
                  <a:txBody>
                    <a:bodyPr/>
                    <a:lstStyle/>
                    <a:p>
                      <a:pPr marL="0" marR="0">
                        <a:lnSpc>
                          <a:spcPct val="107000"/>
                        </a:lnSpc>
                        <a:spcBef>
                          <a:spcPts val="0"/>
                        </a:spcBef>
                        <a:spcAft>
                          <a:spcPts val="0"/>
                        </a:spcAft>
                      </a:pPr>
                      <a:r>
                        <a:rPr lang="en-US" sz="800" dirty="0">
                          <a:effectLst/>
                        </a:rPr>
                        <a:t> </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Year 1 (in $ ,000s)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156845">
                <a:tc>
                  <a:txBody>
                    <a:bodyPr/>
                    <a:lstStyle/>
                    <a:p>
                      <a:pPr marL="0" marR="0">
                        <a:lnSpc>
                          <a:spcPct val="107000"/>
                        </a:lnSpc>
                        <a:spcBef>
                          <a:spcPts val="0"/>
                        </a:spcBef>
                        <a:spcAft>
                          <a:spcPts val="0"/>
                        </a:spcAft>
                      </a:pPr>
                      <a:r>
                        <a:rPr lang="en-US" sz="1800">
                          <a:effectLst/>
                        </a:rPr>
                        <a:t>Cash and marketable securities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800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1"/>
                  </a:ext>
                </a:extLst>
              </a:tr>
              <a:tr h="156845">
                <a:tc>
                  <a:txBody>
                    <a:bodyPr/>
                    <a:lstStyle/>
                    <a:p>
                      <a:pPr marL="0" marR="0">
                        <a:lnSpc>
                          <a:spcPct val="107000"/>
                        </a:lnSpc>
                        <a:spcBef>
                          <a:spcPts val="0"/>
                        </a:spcBef>
                        <a:spcAft>
                          <a:spcPts val="0"/>
                        </a:spcAft>
                      </a:pPr>
                      <a:r>
                        <a:rPr lang="en-US" sz="1800" dirty="0">
                          <a:effectLst/>
                        </a:rPr>
                        <a:t>Receivables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1,200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2"/>
                  </a:ext>
                </a:extLst>
              </a:tr>
              <a:tr h="156845">
                <a:tc>
                  <a:txBody>
                    <a:bodyPr/>
                    <a:lstStyle/>
                    <a:p>
                      <a:pPr marL="0" marR="0">
                        <a:lnSpc>
                          <a:spcPct val="107000"/>
                        </a:lnSpc>
                        <a:spcBef>
                          <a:spcPts val="0"/>
                        </a:spcBef>
                        <a:spcAft>
                          <a:spcPts val="0"/>
                        </a:spcAft>
                      </a:pPr>
                      <a:r>
                        <a:rPr lang="en-US" sz="1800">
                          <a:effectLst/>
                        </a:rPr>
                        <a:t>Inventories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r h="147955">
                <a:tc>
                  <a:txBody>
                    <a:bodyPr/>
                    <a:lstStyle/>
                    <a:p>
                      <a:pPr marL="0" marR="0">
                        <a:lnSpc>
                          <a:spcPct val="107000"/>
                        </a:lnSpc>
                        <a:spcBef>
                          <a:spcPts val="0"/>
                        </a:spcBef>
                        <a:spcAft>
                          <a:spcPts val="0"/>
                        </a:spcAft>
                      </a:pPr>
                      <a:r>
                        <a:rPr lang="en-US" sz="1800">
                          <a:effectLst/>
                        </a:rPr>
                        <a:t>Total Current Assets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2,500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r h="156845">
                <a:tc>
                  <a:txBody>
                    <a:bodyPr/>
                    <a:lstStyle/>
                    <a:p>
                      <a:pPr marL="0" marR="0">
                        <a:lnSpc>
                          <a:spcPct val="107000"/>
                        </a:lnSpc>
                        <a:spcBef>
                          <a:spcPts val="0"/>
                        </a:spcBef>
                        <a:spcAft>
                          <a:spcPts val="0"/>
                        </a:spcAft>
                      </a:pPr>
                      <a:r>
                        <a:rPr lang="en-US" sz="1800">
                          <a:effectLst/>
                        </a:rPr>
                        <a:t>Fixed Assets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5,500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5"/>
                  </a:ext>
                </a:extLst>
              </a:tr>
              <a:tr h="156845">
                <a:tc>
                  <a:txBody>
                    <a:bodyPr/>
                    <a:lstStyle/>
                    <a:p>
                      <a:pPr marL="0" marR="0">
                        <a:lnSpc>
                          <a:spcPct val="107000"/>
                        </a:lnSpc>
                        <a:spcBef>
                          <a:spcPts val="0"/>
                        </a:spcBef>
                        <a:spcAft>
                          <a:spcPts val="0"/>
                        </a:spcAft>
                      </a:pPr>
                      <a:r>
                        <a:rPr lang="en-US" sz="1800">
                          <a:effectLst/>
                        </a:rPr>
                        <a:t>Total Assets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8,000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6"/>
                  </a:ext>
                </a:extLst>
              </a:tr>
              <a:tr h="156845">
                <a:tc>
                  <a:txBody>
                    <a:bodyPr/>
                    <a:lstStyle/>
                    <a:p>
                      <a:pPr marL="0" marR="0">
                        <a:lnSpc>
                          <a:spcPct val="107000"/>
                        </a:lnSpc>
                        <a:spcBef>
                          <a:spcPts val="0"/>
                        </a:spcBef>
                        <a:spcAft>
                          <a:spcPts val="0"/>
                        </a:spcAft>
                      </a:pPr>
                      <a:r>
                        <a:rPr lang="en-US" sz="1800">
                          <a:effectLst/>
                        </a:rPr>
                        <a:t>Payables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700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7"/>
                  </a:ext>
                </a:extLst>
              </a:tr>
              <a:tr h="147955">
                <a:tc>
                  <a:txBody>
                    <a:bodyPr/>
                    <a:lstStyle/>
                    <a:p>
                      <a:pPr marL="0" marR="0">
                        <a:lnSpc>
                          <a:spcPct val="107000"/>
                        </a:lnSpc>
                        <a:spcBef>
                          <a:spcPts val="0"/>
                        </a:spcBef>
                        <a:spcAft>
                          <a:spcPts val="0"/>
                        </a:spcAft>
                      </a:pPr>
                      <a:r>
                        <a:rPr lang="en-US" sz="1800">
                          <a:effectLst/>
                        </a:rPr>
                        <a:t>Short-term debt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500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8"/>
                  </a:ext>
                </a:extLst>
              </a:tr>
              <a:tr h="156845">
                <a:tc>
                  <a:txBody>
                    <a:bodyPr/>
                    <a:lstStyle/>
                    <a:p>
                      <a:pPr marL="0" marR="0">
                        <a:lnSpc>
                          <a:spcPct val="107000"/>
                        </a:lnSpc>
                        <a:spcBef>
                          <a:spcPts val="0"/>
                        </a:spcBef>
                        <a:spcAft>
                          <a:spcPts val="0"/>
                        </a:spcAft>
                      </a:pPr>
                      <a:r>
                        <a:rPr lang="en-US" sz="1800">
                          <a:effectLst/>
                        </a:rPr>
                        <a:t>Current portion of long-term debt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400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9"/>
                  </a:ext>
                </a:extLst>
              </a:tr>
              <a:tr h="156845">
                <a:tc>
                  <a:txBody>
                    <a:bodyPr/>
                    <a:lstStyle/>
                    <a:p>
                      <a:pPr marL="0" marR="0">
                        <a:lnSpc>
                          <a:spcPct val="107000"/>
                        </a:lnSpc>
                        <a:spcBef>
                          <a:spcPts val="0"/>
                        </a:spcBef>
                        <a:spcAft>
                          <a:spcPts val="0"/>
                        </a:spcAft>
                      </a:pPr>
                      <a:r>
                        <a:rPr lang="en-US" sz="1800">
                          <a:effectLst/>
                        </a:rPr>
                        <a:t>Total Current Liabilities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1,600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10"/>
                  </a:ext>
                </a:extLst>
              </a:tr>
              <a:tr h="147955">
                <a:tc>
                  <a:txBody>
                    <a:bodyPr/>
                    <a:lstStyle/>
                    <a:p>
                      <a:pPr marL="0" marR="0">
                        <a:lnSpc>
                          <a:spcPct val="107000"/>
                        </a:lnSpc>
                        <a:spcBef>
                          <a:spcPts val="0"/>
                        </a:spcBef>
                        <a:spcAft>
                          <a:spcPts val="0"/>
                        </a:spcAft>
                      </a:pPr>
                      <a:r>
                        <a:rPr lang="en-US" sz="1800">
                          <a:effectLst/>
                        </a:rPr>
                        <a:t>Long-term liabilities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2,400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11"/>
                  </a:ext>
                </a:extLst>
              </a:tr>
              <a:tr h="156845">
                <a:tc>
                  <a:txBody>
                    <a:bodyPr/>
                    <a:lstStyle/>
                    <a:p>
                      <a:pPr marL="0" marR="0">
                        <a:lnSpc>
                          <a:spcPct val="107000"/>
                        </a:lnSpc>
                        <a:spcBef>
                          <a:spcPts val="0"/>
                        </a:spcBef>
                        <a:spcAft>
                          <a:spcPts val="0"/>
                        </a:spcAft>
                      </a:pPr>
                      <a:r>
                        <a:rPr lang="en-US" sz="1800">
                          <a:effectLst/>
                        </a:rPr>
                        <a:t>Total Liabilities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4,000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12"/>
                  </a:ext>
                </a:extLst>
              </a:tr>
              <a:tr h="156845">
                <a:tc>
                  <a:txBody>
                    <a:bodyPr/>
                    <a:lstStyle/>
                    <a:p>
                      <a:pPr marL="0" marR="0">
                        <a:lnSpc>
                          <a:spcPct val="107000"/>
                        </a:lnSpc>
                        <a:spcBef>
                          <a:spcPts val="0"/>
                        </a:spcBef>
                        <a:spcAft>
                          <a:spcPts val="0"/>
                        </a:spcAft>
                      </a:pPr>
                      <a:r>
                        <a:rPr lang="en-US" sz="1800">
                          <a:effectLst/>
                        </a:rPr>
                        <a:t>Total Equity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4,000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13"/>
                  </a:ext>
                </a:extLst>
              </a:tr>
              <a:tr h="165735">
                <a:tc>
                  <a:txBody>
                    <a:bodyPr/>
                    <a:lstStyle/>
                    <a:p>
                      <a:pPr marL="0" marR="0">
                        <a:lnSpc>
                          <a:spcPct val="107000"/>
                        </a:lnSpc>
                        <a:spcBef>
                          <a:spcPts val="0"/>
                        </a:spcBef>
                        <a:spcAft>
                          <a:spcPts val="0"/>
                        </a:spcAft>
                      </a:pPr>
                      <a:r>
                        <a:rPr lang="en-US" sz="1800">
                          <a:effectLst/>
                        </a:rPr>
                        <a:t>Total Liabilities and Equity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8,000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14"/>
                  </a:ext>
                </a:extLst>
              </a:tr>
            </a:tbl>
          </a:graphicData>
        </a:graphic>
      </p:graphicFrame>
      <p:sp>
        <p:nvSpPr>
          <p:cNvPr id="4" name="Symbol zastępczy numeru slajdu 3"/>
          <p:cNvSpPr>
            <a:spLocks noGrp="1"/>
          </p:cNvSpPr>
          <p:nvPr>
            <p:ph type="sldNum" sz="quarter" idx="12"/>
          </p:nvPr>
        </p:nvSpPr>
        <p:spPr/>
        <p:txBody>
          <a:bodyPr/>
          <a:lstStyle/>
          <a:p>
            <a:fld id="{E4563B8F-EC9C-4CCB-9DF8-F795186A1762}" type="slidenum">
              <a:rPr lang="en-US" smtClean="0"/>
              <a:t>66</a:t>
            </a:fld>
            <a:endParaRPr lang="en-US"/>
          </a:p>
        </p:txBody>
      </p:sp>
      <p:sp>
        <p:nvSpPr>
          <p:cNvPr id="6" name="Prostokąt 5"/>
          <p:cNvSpPr/>
          <p:nvPr/>
        </p:nvSpPr>
        <p:spPr>
          <a:xfrm>
            <a:off x="0" y="5244147"/>
            <a:ext cx="12093341" cy="1477328"/>
          </a:xfrm>
          <a:prstGeom prst="rect">
            <a:avLst/>
          </a:prstGeom>
        </p:spPr>
        <p:txBody>
          <a:bodyPr wrap="square">
            <a:spAutoFit/>
          </a:bodyPr>
          <a:lstStyle/>
          <a:p>
            <a:pPr algn="just"/>
            <a:r>
              <a:rPr lang="en-US" dirty="0">
                <a:solidFill>
                  <a:srgbClr val="000000"/>
                </a:solidFill>
                <a:latin typeface="Courier New" panose="02070309020205020404" pitchFamily="49" charset="0"/>
                <a:ea typeface="Courier New" panose="02070309020205020404" pitchFamily="49" charset="0"/>
              </a:rPr>
              <a:t>The best estimate of year 1 cash ratio and quick ratio is closest to:</a:t>
            </a:r>
          </a:p>
          <a:p>
            <a:r>
              <a:rPr lang="en-US" dirty="0">
                <a:solidFill>
                  <a:srgbClr val="000000"/>
                </a:solidFill>
                <a:latin typeface="Courier New" panose="02070309020205020404" pitchFamily="49" charset="0"/>
                <a:ea typeface="Courier New" panose="02070309020205020404" pitchFamily="49" charset="0"/>
              </a:rPr>
              <a:t>Cash Ratio	Quick Ratio</a:t>
            </a:r>
          </a:p>
          <a:p>
            <a:pPr>
              <a:tabLst>
                <a:tab pos="404495" algn="l"/>
              </a:tabLst>
            </a:pPr>
            <a:r>
              <a:rPr lang="en-US" b="1" dirty="0">
                <a:solidFill>
                  <a:srgbClr val="000000"/>
                </a:solidFill>
                <a:latin typeface="Courier New" panose="02070309020205020404" pitchFamily="49" charset="0"/>
                <a:ea typeface="Courier New" panose="02070309020205020404" pitchFamily="49" charset="0"/>
              </a:rPr>
              <a:t>A.	1.14		2.86</a:t>
            </a:r>
          </a:p>
          <a:p>
            <a:pPr>
              <a:tabLst>
                <a:tab pos="404495" algn="l"/>
              </a:tabLst>
            </a:pPr>
            <a:r>
              <a:rPr lang="en-US" b="1" dirty="0">
                <a:solidFill>
                  <a:srgbClr val="FF0000"/>
                </a:solidFill>
                <a:latin typeface="Courier New" panose="02070309020205020404" pitchFamily="49" charset="0"/>
                <a:ea typeface="Courier New" panose="02070309020205020404" pitchFamily="49" charset="0"/>
              </a:rPr>
              <a:t>B.	0.50		1.25</a:t>
            </a:r>
          </a:p>
          <a:p>
            <a:r>
              <a:rPr lang="en-US" dirty="0">
                <a:solidFill>
                  <a:srgbClr val="000000"/>
                </a:solidFill>
                <a:latin typeface="Courier New" panose="02070309020205020404" pitchFamily="49" charset="0"/>
                <a:ea typeface="Courier New" panose="02070309020205020404" pitchFamily="49" charset="0"/>
              </a:rPr>
              <a:t>C. 0.67		0.5</a:t>
            </a:r>
            <a:endParaRPr lang="en-US" dirty="0">
              <a:solidFill>
                <a:srgbClr val="000000"/>
              </a:solidFill>
              <a:effectLst/>
              <a:latin typeface="Courier New" panose="02070309020205020404" pitchFamily="49" charset="0"/>
              <a:ea typeface="Courier New" panose="02070309020205020404" pitchFamily="49" charset="0"/>
            </a:endParaRPr>
          </a:p>
        </p:txBody>
      </p:sp>
      <mc:AlternateContent xmlns:mc="http://schemas.openxmlformats.org/markup-compatibility/2006" xmlns:a14="http://schemas.microsoft.com/office/drawing/2010/main">
        <mc:Choice Requires="a14">
          <p:sp>
            <p:nvSpPr>
              <p:cNvPr id="3" name="Prostokąt 2"/>
              <p:cNvSpPr/>
              <p:nvPr/>
            </p:nvSpPr>
            <p:spPr>
              <a:xfrm>
                <a:off x="8300854" y="1270534"/>
                <a:ext cx="3532472" cy="1393651"/>
              </a:xfrm>
              <a:prstGeom prst="rect">
                <a:avLst/>
              </a:prstGeom>
            </p:spPr>
            <p:txBody>
              <a:bodyPr wrap="square">
                <a:spAutoFit/>
              </a:bodyPr>
              <a:lstStyle/>
              <a:p>
                <a:pPr>
                  <a:tabLst>
                    <a:tab pos="152400" algn="l"/>
                  </a:tabLst>
                </a:pPr>
                <a14:m>
                  <m:oMathPara xmlns:m="http://schemas.openxmlformats.org/officeDocument/2006/math">
                    <m:oMathParaPr>
                      <m:jc m:val="centerGroup"/>
                    </m:oMathParaPr>
                    <m:oMath xmlns:m="http://schemas.openxmlformats.org/officeDocument/2006/math">
                      <m:r>
                        <a:rPr lang="en-US" sz="1400" i="1" smtClean="0">
                          <a:solidFill>
                            <a:srgbClr val="FF0000"/>
                          </a:solidFill>
                          <a:latin typeface="Cambria Math" panose="02040503050406030204" pitchFamily="18" charset="0"/>
                          <a:ea typeface="Courier New" panose="02070309020205020404" pitchFamily="49" charset="0"/>
                        </a:rPr>
                        <m:t>𝑄𝑢𝑖𝑐𝑘</m:t>
                      </m:r>
                      <m:r>
                        <a:rPr lang="en-US" sz="1400" i="1" smtClean="0">
                          <a:solidFill>
                            <a:srgbClr val="FF0000"/>
                          </a:solidFill>
                          <a:latin typeface="Cambria Math" panose="02040503050406030204" pitchFamily="18" charset="0"/>
                          <a:ea typeface="Courier New" panose="02070309020205020404" pitchFamily="49" charset="0"/>
                        </a:rPr>
                        <m:t> </m:t>
                      </m:r>
                      <m:r>
                        <a:rPr lang="en-US" sz="1400" i="1" smtClean="0">
                          <a:solidFill>
                            <a:srgbClr val="FF0000"/>
                          </a:solidFill>
                          <a:latin typeface="Cambria Math" panose="02040503050406030204" pitchFamily="18" charset="0"/>
                          <a:ea typeface="Courier New" panose="02070309020205020404" pitchFamily="49" charset="0"/>
                        </a:rPr>
                        <m:t>𝑅𝑎𝑡𝑖𝑜</m:t>
                      </m:r>
                      <m:r>
                        <a:rPr lang="en-US" sz="1400" i="1" smtClean="0">
                          <a:solidFill>
                            <a:srgbClr val="FF0000"/>
                          </a:solidFill>
                          <a:latin typeface="Cambria Math" panose="02040503050406030204" pitchFamily="18" charset="0"/>
                          <a:ea typeface="Courier New" panose="02070309020205020404" pitchFamily="49" charset="0"/>
                        </a:rPr>
                        <m:t>=</m:t>
                      </m:r>
                      <m:f>
                        <m:fPr>
                          <m:ctrlPr>
                            <a:rPr lang="en-US" sz="1400" i="1">
                              <a:solidFill>
                                <a:srgbClr val="FF0000"/>
                              </a:solidFill>
                              <a:effectLst/>
                              <a:latin typeface="Cambria Math" panose="02040503050406030204" pitchFamily="18" charset="0"/>
                              <a:ea typeface="Courier New" panose="02070309020205020404" pitchFamily="49" charset="0"/>
                            </a:rPr>
                          </m:ctrlPr>
                        </m:fPr>
                        <m:num>
                          <m:r>
                            <a:rPr lang="en-US" sz="1400" i="1">
                              <a:solidFill>
                                <a:srgbClr val="FF0000"/>
                              </a:solidFill>
                              <a:effectLst/>
                              <a:latin typeface="Cambria Math" panose="02040503050406030204" pitchFamily="18" charset="0"/>
                              <a:ea typeface="Courier New" panose="02070309020205020404" pitchFamily="49" charset="0"/>
                            </a:rPr>
                            <m:t>𝐶𝑎𝑠h</m:t>
                          </m:r>
                          <m:r>
                            <a:rPr lang="en-US" sz="1400" i="1">
                              <a:solidFill>
                                <a:srgbClr val="FF0000"/>
                              </a:solidFill>
                              <a:effectLst/>
                              <a:latin typeface="Cambria Math" panose="02040503050406030204" pitchFamily="18" charset="0"/>
                              <a:ea typeface="Courier New" panose="02070309020205020404" pitchFamily="49" charset="0"/>
                            </a:rPr>
                            <m:t>+</m:t>
                          </m:r>
                          <m:r>
                            <a:rPr lang="en-US" sz="1400" i="1">
                              <a:solidFill>
                                <a:srgbClr val="FF0000"/>
                              </a:solidFill>
                              <a:effectLst/>
                              <a:latin typeface="Cambria Math" panose="02040503050406030204" pitchFamily="18" charset="0"/>
                              <a:ea typeface="Courier New" panose="02070309020205020404" pitchFamily="49" charset="0"/>
                            </a:rPr>
                            <m:t>𝑀𝑎𝑟𝑘𝑒𝑡𝑎𝑏𝑙𝑒</m:t>
                          </m:r>
                          <m:r>
                            <a:rPr lang="en-US" sz="1400" i="1">
                              <a:solidFill>
                                <a:srgbClr val="FF0000"/>
                              </a:solidFill>
                              <a:effectLst/>
                              <a:latin typeface="Cambria Math" panose="02040503050406030204" pitchFamily="18" charset="0"/>
                              <a:ea typeface="Courier New" panose="02070309020205020404" pitchFamily="49" charset="0"/>
                            </a:rPr>
                            <m:t> </m:t>
                          </m:r>
                          <m:r>
                            <a:rPr lang="en-US" sz="1400" i="1">
                              <a:solidFill>
                                <a:srgbClr val="FF0000"/>
                              </a:solidFill>
                              <a:effectLst/>
                              <a:latin typeface="Cambria Math" panose="02040503050406030204" pitchFamily="18" charset="0"/>
                              <a:ea typeface="Courier New" panose="02070309020205020404" pitchFamily="49" charset="0"/>
                            </a:rPr>
                            <m:t>𝑆𝑒𝑐𝑢𝑟𝑖𝑡𝑖𝑒𝑠</m:t>
                          </m:r>
                          <m:r>
                            <a:rPr lang="en-US" sz="1400" i="1">
                              <a:solidFill>
                                <a:srgbClr val="FF0000"/>
                              </a:solidFill>
                              <a:effectLst/>
                              <a:latin typeface="Cambria Math" panose="02040503050406030204" pitchFamily="18" charset="0"/>
                              <a:ea typeface="Courier New" panose="02070309020205020404" pitchFamily="49" charset="0"/>
                            </a:rPr>
                            <m:t>+</m:t>
                          </m:r>
                          <m:r>
                            <a:rPr lang="en-US" sz="1400" i="1">
                              <a:solidFill>
                                <a:srgbClr val="FF0000"/>
                              </a:solidFill>
                              <a:effectLst/>
                              <a:latin typeface="Cambria Math" panose="02040503050406030204" pitchFamily="18" charset="0"/>
                              <a:ea typeface="Courier New" panose="02070309020205020404" pitchFamily="49" charset="0"/>
                            </a:rPr>
                            <m:t>𝑅𝑒𝑐𝑒𝑖𝑣𝑎𝑏𝑙𝑒𝑠</m:t>
                          </m:r>
                        </m:num>
                        <m:den>
                          <m:r>
                            <a:rPr lang="en-US" sz="1400" i="1">
                              <a:solidFill>
                                <a:srgbClr val="FF0000"/>
                              </a:solidFill>
                              <a:effectLst/>
                              <a:latin typeface="Cambria Math" panose="02040503050406030204" pitchFamily="18" charset="0"/>
                              <a:ea typeface="Courier New" panose="02070309020205020404" pitchFamily="49" charset="0"/>
                            </a:rPr>
                            <m:t>𝐶𝑢𝑟𝑟𝑒𝑛𝑡</m:t>
                          </m:r>
                          <m:r>
                            <a:rPr lang="en-US" sz="1400" i="1">
                              <a:solidFill>
                                <a:srgbClr val="FF0000"/>
                              </a:solidFill>
                              <a:effectLst/>
                              <a:latin typeface="Cambria Math" panose="02040503050406030204" pitchFamily="18" charset="0"/>
                              <a:ea typeface="Courier New" panose="02070309020205020404" pitchFamily="49" charset="0"/>
                            </a:rPr>
                            <m:t> </m:t>
                          </m:r>
                          <m:r>
                            <a:rPr lang="en-US" sz="1400" i="1">
                              <a:solidFill>
                                <a:srgbClr val="FF0000"/>
                              </a:solidFill>
                              <a:effectLst/>
                              <a:latin typeface="Cambria Math" panose="02040503050406030204" pitchFamily="18" charset="0"/>
                              <a:ea typeface="Courier New" panose="02070309020205020404" pitchFamily="49" charset="0"/>
                            </a:rPr>
                            <m:t>𝐿𝑖𝑎𝑏𝑖𝑙𝑖𝑡𝑖𝑒𝑠</m:t>
                          </m:r>
                        </m:den>
                      </m:f>
                      <m:r>
                        <a:rPr lang="en-US" sz="1400" i="1">
                          <a:solidFill>
                            <a:srgbClr val="FF0000"/>
                          </a:solidFill>
                          <a:effectLst/>
                          <a:latin typeface="Cambria Math" panose="02040503050406030204" pitchFamily="18" charset="0"/>
                          <a:ea typeface="Courier New" panose="02070309020205020404" pitchFamily="49" charset="0"/>
                        </a:rPr>
                        <m:t>=</m:t>
                      </m:r>
                      <m:f>
                        <m:fPr>
                          <m:ctrlPr>
                            <a:rPr lang="en-US" sz="1400" i="1">
                              <a:solidFill>
                                <a:srgbClr val="FF0000"/>
                              </a:solidFill>
                              <a:effectLst/>
                              <a:latin typeface="Cambria Math" panose="02040503050406030204" pitchFamily="18" charset="0"/>
                              <a:ea typeface="Courier New" panose="02070309020205020404" pitchFamily="49" charset="0"/>
                            </a:rPr>
                          </m:ctrlPr>
                        </m:fPr>
                        <m:num>
                          <m:r>
                            <a:rPr lang="en-US" sz="1400" i="1">
                              <a:solidFill>
                                <a:srgbClr val="FF0000"/>
                              </a:solidFill>
                              <a:effectLst/>
                              <a:latin typeface="Cambria Math" panose="02040503050406030204" pitchFamily="18" charset="0"/>
                              <a:ea typeface="Courier New" panose="02070309020205020404" pitchFamily="49" charset="0"/>
                            </a:rPr>
                            <m:t>800+1 200</m:t>
                          </m:r>
                        </m:num>
                        <m:den>
                          <m:r>
                            <a:rPr lang="en-US" sz="1400" i="1">
                              <a:solidFill>
                                <a:srgbClr val="FF0000"/>
                              </a:solidFill>
                              <a:effectLst/>
                              <a:latin typeface="Cambria Math" panose="02040503050406030204" pitchFamily="18" charset="0"/>
                              <a:ea typeface="Courier New" panose="02070309020205020404" pitchFamily="49" charset="0"/>
                            </a:rPr>
                            <m:t>1 600</m:t>
                          </m:r>
                        </m:den>
                      </m:f>
                      <m:r>
                        <a:rPr lang="en-US" sz="1400" i="1">
                          <a:solidFill>
                            <a:srgbClr val="FF0000"/>
                          </a:solidFill>
                          <a:effectLst/>
                          <a:latin typeface="Cambria Math" panose="02040503050406030204" pitchFamily="18" charset="0"/>
                          <a:ea typeface="Courier New" panose="02070309020205020404" pitchFamily="49" charset="0"/>
                        </a:rPr>
                        <m:t>=1.25</m:t>
                      </m:r>
                    </m:oMath>
                  </m:oMathPara>
                </a14:m>
                <a:endParaRPr lang="en-US" sz="1400" dirty="0">
                  <a:solidFill>
                    <a:srgbClr val="FF0000"/>
                  </a:solidFill>
                  <a:effectLst/>
                  <a:latin typeface="Courier New" panose="02070309020205020404" pitchFamily="49" charset="0"/>
                  <a:ea typeface="Courier New" panose="02070309020205020404" pitchFamily="49" charset="0"/>
                </a:endParaRPr>
              </a:p>
              <a:p>
                <a:pPr>
                  <a:tabLst>
                    <a:tab pos="152400" algn="l"/>
                  </a:tabLst>
                </a:pPr>
                <a:r>
                  <a:rPr lang="en-US" dirty="0">
                    <a:solidFill>
                      <a:srgbClr val="FF0000"/>
                    </a:solidFill>
                    <a:effectLst/>
                    <a:latin typeface="Courier New" panose="02070309020205020404" pitchFamily="49" charset="0"/>
                    <a:ea typeface="Courier New" panose="02070309020205020404" pitchFamily="49" charset="0"/>
                  </a:rPr>
                  <a:t> </a:t>
                </a:r>
              </a:p>
            </p:txBody>
          </p:sp>
        </mc:Choice>
        <mc:Fallback xmlns="">
          <p:sp>
            <p:nvSpPr>
              <p:cNvPr id="3" name="Prostokąt 2"/>
              <p:cNvSpPr>
                <a:spLocks noRot="1" noChangeAspect="1" noMove="1" noResize="1" noEditPoints="1" noAdjustHandles="1" noChangeArrowheads="1" noChangeShapeType="1" noTextEdit="1"/>
              </p:cNvSpPr>
              <p:nvPr/>
            </p:nvSpPr>
            <p:spPr>
              <a:xfrm>
                <a:off x="8300854" y="1270534"/>
                <a:ext cx="3532472" cy="1393651"/>
              </a:xfrm>
              <a:prstGeom prst="rect">
                <a:avLst/>
              </a:prstGeom>
              <a:blipFill rotWithShape="0">
                <a:blip r:embed="rId2"/>
                <a:stretch>
                  <a:fillRect r="-967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Prostokąt 6"/>
              <p:cNvSpPr/>
              <p:nvPr/>
            </p:nvSpPr>
            <p:spPr>
              <a:xfrm>
                <a:off x="8300854" y="3058856"/>
                <a:ext cx="4154236" cy="140936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solidFill>
                            <a:srgbClr val="FF0000"/>
                          </a:solidFill>
                          <a:latin typeface="Cambria Math" panose="02040503050406030204" pitchFamily="18" charset="0"/>
                        </a:rPr>
                        <m:t>𝐶𝑎𝑠h</m:t>
                      </m:r>
                      <m:r>
                        <a:rPr lang="en-US" i="0">
                          <a:solidFill>
                            <a:srgbClr val="FF0000"/>
                          </a:solidFill>
                          <a:latin typeface="Cambria Math" panose="02040503050406030204" pitchFamily="18" charset="0"/>
                        </a:rPr>
                        <m:t> </m:t>
                      </m:r>
                      <m:r>
                        <a:rPr lang="en-US" i="1">
                          <a:solidFill>
                            <a:srgbClr val="FF0000"/>
                          </a:solidFill>
                          <a:latin typeface="Cambria Math" panose="02040503050406030204" pitchFamily="18" charset="0"/>
                        </a:rPr>
                        <m:t>𝑅𝑎𝑡𝑖𝑜</m:t>
                      </m:r>
                      <m:r>
                        <a:rPr lang="en-US" i="0">
                          <a:solidFill>
                            <a:srgbClr val="FF0000"/>
                          </a:solidFill>
                          <a:latin typeface="Cambria Math" panose="02040503050406030204" pitchFamily="18" charset="0"/>
                        </a:rPr>
                        <m:t>=</m:t>
                      </m:r>
                      <m:f>
                        <m:fPr>
                          <m:ctrlPr>
                            <a:rPr lang="en-US" i="1">
                              <a:solidFill>
                                <a:srgbClr val="FF0000"/>
                              </a:solidFill>
                              <a:latin typeface="Cambria Math" panose="02040503050406030204" pitchFamily="18" charset="0"/>
                            </a:rPr>
                          </m:ctrlPr>
                        </m:fPr>
                        <m:num>
                          <m:r>
                            <a:rPr lang="en-US" i="1">
                              <a:solidFill>
                                <a:srgbClr val="FF0000"/>
                              </a:solidFill>
                              <a:latin typeface="Cambria Math" panose="02040503050406030204" pitchFamily="18" charset="0"/>
                            </a:rPr>
                            <m:t>𝐶𝑎𝑠h</m:t>
                          </m:r>
                          <m:r>
                            <a:rPr lang="en-US" i="0">
                              <a:solidFill>
                                <a:srgbClr val="FF0000"/>
                              </a:solidFill>
                              <a:latin typeface="Cambria Math" panose="02040503050406030204" pitchFamily="18" charset="0"/>
                            </a:rPr>
                            <m:t>+</m:t>
                          </m:r>
                          <m:r>
                            <a:rPr lang="en-US" i="1">
                              <a:solidFill>
                                <a:srgbClr val="FF0000"/>
                              </a:solidFill>
                              <a:latin typeface="Cambria Math" panose="02040503050406030204" pitchFamily="18" charset="0"/>
                            </a:rPr>
                            <m:t>𝑀𝑎𝑟𝑘𝑒𝑡𝑎𝑏𝑙𝑒</m:t>
                          </m:r>
                          <m:r>
                            <a:rPr lang="en-US" i="0">
                              <a:solidFill>
                                <a:srgbClr val="FF0000"/>
                              </a:solidFill>
                              <a:latin typeface="Cambria Math" panose="02040503050406030204" pitchFamily="18" charset="0"/>
                            </a:rPr>
                            <m:t> </m:t>
                          </m:r>
                          <m:r>
                            <a:rPr lang="en-US" i="1">
                              <a:solidFill>
                                <a:srgbClr val="FF0000"/>
                              </a:solidFill>
                              <a:latin typeface="Cambria Math" panose="02040503050406030204" pitchFamily="18" charset="0"/>
                            </a:rPr>
                            <m:t>𝑆𝑒𝑐𝑢𝑟𝑖𝑡𝑖𝑒𝑠</m:t>
                          </m:r>
                        </m:num>
                        <m:den>
                          <m:r>
                            <a:rPr lang="en-US" i="1">
                              <a:solidFill>
                                <a:srgbClr val="FF0000"/>
                              </a:solidFill>
                              <a:latin typeface="Cambria Math" panose="02040503050406030204" pitchFamily="18" charset="0"/>
                            </a:rPr>
                            <m:t>𝐶𝑢𝑟𝑟𝑒𝑛𝑡</m:t>
                          </m:r>
                          <m:r>
                            <a:rPr lang="en-US" i="0">
                              <a:solidFill>
                                <a:srgbClr val="FF0000"/>
                              </a:solidFill>
                              <a:latin typeface="Cambria Math" panose="02040503050406030204" pitchFamily="18" charset="0"/>
                            </a:rPr>
                            <m:t> </m:t>
                          </m:r>
                          <m:r>
                            <a:rPr lang="en-US" i="1">
                              <a:solidFill>
                                <a:srgbClr val="FF0000"/>
                              </a:solidFill>
                              <a:latin typeface="Cambria Math" panose="02040503050406030204" pitchFamily="18" charset="0"/>
                            </a:rPr>
                            <m:t>𝐿𝑖𝑎𝑏𝑖𝑙𝑖𝑡𝑖𝑒𝑠</m:t>
                          </m:r>
                        </m:den>
                      </m:f>
                      <m:r>
                        <a:rPr lang="en-US" i="0">
                          <a:solidFill>
                            <a:srgbClr val="FF0000"/>
                          </a:solidFill>
                          <a:latin typeface="Cambria Math" panose="02040503050406030204" pitchFamily="18" charset="0"/>
                        </a:rPr>
                        <m:t>=</m:t>
                      </m:r>
                      <m:f>
                        <m:fPr>
                          <m:ctrlPr>
                            <a:rPr lang="en-US" i="1">
                              <a:solidFill>
                                <a:srgbClr val="FF0000"/>
                              </a:solidFill>
                              <a:latin typeface="Cambria Math" panose="02040503050406030204" pitchFamily="18" charset="0"/>
                            </a:rPr>
                          </m:ctrlPr>
                        </m:fPr>
                        <m:num>
                          <m:r>
                            <a:rPr lang="en-US" i="0">
                              <a:solidFill>
                                <a:srgbClr val="FF0000"/>
                              </a:solidFill>
                              <a:latin typeface="Cambria Math" panose="02040503050406030204" pitchFamily="18" charset="0"/>
                            </a:rPr>
                            <m:t>800</m:t>
                          </m:r>
                        </m:num>
                        <m:den>
                          <m:r>
                            <a:rPr lang="en-US" i="0">
                              <a:solidFill>
                                <a:srgbClr val="FF0000"/>
                              </a:solidFill>
                              <a:latin typeface="Cambria Math" panose="02040503050406030204" pitchFamily="18" charset="0"/>
                            </a:rPr>
                            <m:t>1 600</m:t>
                          </m:r>
                        </m:den>
                      </m:f>
                      <m:r>
                        <a:rPr lang="en-US" i="0">
                          <a:solidFill>
                            <a:srgbClr val="FF0000"/>
                          </a:solidFill>
                          <a:latin typeface="Cambria Math" panose="02040503050406030204" pitchFamily="18" charset="0"/>
                        </a:rPr>
                        <m:t>=0.5</m:t>
                      </m:r>
                    </m:oMath>
                  </m:oMathPara>
                </a14:m>
                <a:endParaRPr lang="en-US" dirty="0">
                  <a:solidFill>
                    <a:srgbClr val="FF0000"/>
                  </a:solidFill>
                </a:endParaRPr>
              </a:p>
            </p:txBody>
          </p:sp>
        </mc:Choice>
        <mc:Fallback xmlns="">
          <p:sp>
            <p:nvSpPr>
              <p:cNvPr id="7" name="Prostokąt 6"/>
              <p:cNvSpPr>
                <a:spLocks noRot="1" noChangeAspect="1" noMove="1" noResize="1" noEditPoints="1" noAdjustHandles="1" noChangeArrowheads="1" noChangeShapeType="1" noTextEdit="1"/>
              </p:cNvSpPr>
              <p:nvPr/>
            </p:nvSpPr>
            <p:spPr>
              <a:xfrm>
                <a:off x="8300854" y="3058856"/>
                <a:ext cx="4154236" cy="1409360"/>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390950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pPr lvl="0"/>
            <a:r>
              <a:rPr lang="en-US" sz="3200" dirty="0"/>
              <a:t>Rebecca is analyzing Turbo Industries, which operates in the auto ancillary segment She collects the following information on the company and the industry:</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3375903503"/>
              </p:ext>
            </p:extLst>
          </p:nvPr>
        </p:nvGraphicFramePr>
        <p:xfrm>
          <a:off x="1025842" y="1973585"/>
          <a:ext cx="10033586" cy="1154940"/>
        </p:xfrm>
        <a:graphic>
          <a:graphicData uri="http://schemas.openxmlformats.org/drawingml/2006/table">
            <a:tbl>
              <a:tblPr firstRow="1" firstCol="1" bandRow="1">
                <a:tableStyleId>{5C22544A-7EE6-4342-B048-85BDC9FD1C3A}</a:tableStyleId>
              </a:tblPr>
              <a:tblGrid>
                <a:gridCol w="5008484">
                  <a:extLst>
                    <a:ext uri="{9D8B030D-6E8A-4147-A177-3AD203B41FA5}">
                      <a16:colId xmlns:a16="http://schemas.microsoft.com/office/drawing/2014/main" val="20000"/>
                    </a:ext>
                  </a:extLst>
                </a:gridCol>
                <a:gridCol w="2199036">
                  <a:extLst>
                    <a:ext uri="{9D8B030D-6E8A-4147-A177-3AD203B41FA5}">
                      <a16:colId xmlns:a16="http://schemas.microsoft.com/office/drawing/2014/main" val="20001"/>
                    </a:ext>
                  </a:extLst>
                </a:gridCol>
                <a:gridCol w="2826066">
                  <a:extLst>
                    <a:ext uri="{9D8B030D-6E8A-4147-A177-3AD203B41FA5}">
                      <a16:colId xmlns:a16="http://schemas.microsoft.com/office/drawing/2014/main" val="20002"/>
                    </a:ext>
                  </a:extLst>
                </a:gridCol>
              </a:tblGrid>
              <a:tr h="161290">
                <a:tc>
                  <a:txBody>
                    <a:bodyPr/>
                    <a:lstStyle/>
                    <a:p>
                      <a:pPr marL="0" marR="0">
                        <a:lnSpc>
                          <a:spcPct val="107000"/>
                        </a:lnSpc>
                        <a:spcBef>
                          <a:spcPts val="0"/>
                        </a:spcBef>
                        <a:spcAft>
                          <a:spcPts val="0"/>
                        </a:spcAft>
                      </a:pPr>
                      <a:r>
                        <a:rPr lang="en-US" sz="800">
                          <a:effectLst/>
                        </a:rPr>
                        <a:t> </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Company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Industry average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156845">
                <a:tc>
                  <a:txBody>
                    <a:bodyPr/>
                    <a:lstStyle/>
                    <a:p>
                      <a:pPr marL="0" marR="0">
                        <a:lnSpc>
                          <a:spcPct val="107000"/>
                        </a:lnSpc>
                        <a:spcBef>
                          <a:spcPts val="0"/>
                        </a:spcBef>
                        <a:spcAft>
                          <a:spcPts val="0"/>
                        </a:spcAft>
                      </a:pPr>
                      <a:r>
                        <a:rPr lang="en-US" sz="1800">
                          <a:effectLst/>
                        </a:rPr>
                        <a:t>Accounts receivable turnover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5.1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6.5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156845">
                <a:tc>
                  <a:txBody>
                    <a:bodyPr/>
                    <a:lstStyle/>
                    <a:p>
                      <a:pPr marL="0" marR="0">
                        <a:lnSpc>
                          <a:spcPct val="107000"/>
                        </a:lnSpc>
                        <a:spcBef>
                          <a:spcPts val="0"/>
                        </a:spcBef>
                        <a:spcAft>
                          <a:spcPts val="0"/>
                        </a:spcAft>
                      </a:pPr>
                      <a:r>
                        <a:rPr lang="en-US" sz="1800">
                          <a:effectLst/>
                        </a:rPr>
                        <a:t>Inventory turnover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2.9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3.4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156845">
                <a:tc>
                  <a:txBody>
                    <a:bodyPr/>
                    <a:lstStyle/>
                    <a:p>
                      <a:pPr marL="0" marR="0">
                        <a:lnSpc>
                          <a:spcPct val="107000"/>
                        </a:lnSpc>
                        <a:spcBef>
                          <a:spcPts val="0"/>
                        </a:spcBef>
                        <a:spcAft>
                          <a:spcPts val="0"/>
                        </a:spcAft>
                      </a:pPr>
                      <a:r>
                        <a:rPr lang="en-US" sz="1800">
                          <a:effectLst/>
                        </a:rPr>
                        <a:t>Payables turnover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10.1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12.5 times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bl>
          </a:graphicData>
        </a:graphic>
      </p:graphicFrame>
      <p:sp>
        <p:nvSpPr>
          <p:cNvPr id="4" name="Symbol zastępczy numeru slajdu 3"/>
          <p:cNvSpPr>
            <a:spLocks noGrp="1"/>
          </p:cNvSpPr>
          <p:nvPr>
            <p:ph type="sldNum" sz="quarter" idx="12"/>
          </p:nvPr>
        </p:nvSpPr>
        <p:spPr/>
        <p:txBody>
          <a:bodyPr/>
          <a:lstStyle/>
          <a:p>
            <a:fld id="{E4563B8F-EC9C-4CCB-9DF8-F795186A1762}" type="slidenum">
              <a:rPr lang="en-US" smtClean="0"/>
              <a:t>67</a:t>
            </a:fld>
            <a:endParaRPr lang="en-US"/>
          </a:p>
        </p:txBody>
      </p:sp>
      <p:sp>
        <p:nvSpPr>
          <p:cNvPr id="6" name="Prostokąt 5"/>
          <p:cNvSpPr/>
          <p:nvPr/>
        </p:nvSpPr>
        <p:spPr>
          <a:xfrm>
            <a:off x="838200" y="3771027"/>
            <a:ext cx="10134600" cy="1938992"/>
          </a:xfrm>
          <a:prstGeom prst="rect">
            <a:avLst/>
          </a:prstGeom>
        </p:spPr>
        <p:txBody>
          <a:bodyPr wrap="square">
            <a:spAutoFit/>
          </a:bodyPr>
          <a:lstStyle/>
          <a:p>
            <a:pPr algn="just"/>
            <a:r>
              <a:rPr lang="en-US" sz="2400" dirty="0">
                <a:solidFill>
                  <a:srgbClr val="000000"/>
                </a:solidFill>
                <a:latin typeface="Courier New" panose="02070309020205020404" pitchFamily="49" charset="0"/>
                <a:ea typeface="Courier New" panose="02070309020205020404" pitchFamily="49" charset="0"/>
              </a:rPr>
              <a:t>Rebecca would be right in stating that relative to the industry, the company’s operating cycle:</a:t>
            </a:r>
          </a:p>
          <a:p>
            <a:pPr>
              <a:tabLst>
                <a:tab pos="382270" algn="l"/>
              </a:tabLst>
            </a:pPr>
            <a:r>
              <a:rPr lang="en-US" sz="2400" dirty="0">
                <a:solidFill>
                  <a:srgbClr val="000000"/>
                </a:solidFill>
                <a:latin typeface="Courier New" panose="02070309020205020404" pitchFamily="49" charset="0"/>
                <a:ea typeface="Courier New" panose="02070309020205020404" pitchFamily="49" charset="0"/>
              </a:rPr>
              <a:t>A.	is longer, but its cash conversion cycle is shorter.</a:t>
            </a:r>
          </a:p>
          <a:p>
            <a:pPr>
              <a:tabLst>
                <a:tab pos="382270" algn="l"/>
              </a:tabLst>
            </a:pPr>
            <a:r>
              <a:rPr lang="en-US" sz="2400" dirty="0">
                <a:solidFill>
                  <a:srgbClr val="000000"/>
                </a:solidFill>
                <a:latin typeface="Courier New" panose="02070309020205020404" pitchFamily="49" charset="0"/>
                <a:ea typeface="Courier New" panose="02070309020205020404" pitchFamily="49" charset="0"/>
              </a:rPr>
              <a:t>B.	is shorter, but its cash conversion cycle is longer.</a:t>
            </a:r>
          </a:p>
          <a:p>
            <a:pPr>
              <a:tabLst>
                <a:tab pos="382270" algn="l"/>
              </a:tabLst>
            </a:pPr>
            <a:r>
              <a:rPr lang="en-US" sz="2400" dirty="0">
                <a:solidFill>
                  <a:srgbClr val="000000"/>
                </a:solidFill>
                <a:latin typeface="Courier New" panose="02070309020205020404" pitchFamily="49" charset="0"/>
                <a:ea typeface="Courier New" panose="02070309020205020404" pitchFamily="49" charset="0"/>
              </a:rPr>
              <a:t>C.	and cash conversion cycle are both longer.</a:t>
            </a:r>
            <a:endParaRPr lang="en-US" sz="2400" dirty="0">
              <a:solidFill>
                <a:srgbClr val="00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28936373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4569"/>
            <a:ext cx="11734800" cy="860956"/>
          </a:xfrm>
        </p:spPr>
        <p:txBody>
          <a:bodyPr>
            <a:noAutofit/>
          </a:bodyPr>
          <a:lstStyle/>
          <a:p>
            <a:pPr lvl="0"/>
            <a:r>
              <a:rPr lang="en-US" sz="2400" dirty="0"/>
              <a:t>Rebecca is analyzing Turbo Industries, which operates in the auto ancillary segment </a:t>
            </a:r>
            <a:br>
              <a:rPr lang="pl-PL" sz="2400" dirty="0"/>
            </a:br>
            <a:r>
              <a:rPr lang="en-US" sz="2400" dirty="0"/>
              <a:t>She collects the following information on the company and the industry:</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228442896"/>
              </p:ext>
            </p:extLst>
          </p:nvPr>
        </p:nvGraphicFramePr>
        <p:xfrm>
          <a:off x="830956" y="885525"/>
          <a:ext cx="10033586" cy="1154940"/>
        </p:xfrm>
        <a:graphic>
          <a:graphicData uri="http://schemas.openxmlformats.org/drawingml/2006/table">
            <a:tbl>
              <a:tblPr firstRow="1" firstCol="1" bandRow="1">
                <a:tableStyleId>{5C22544A-7EE6-4342-B048-85BDC9FD1C3A}</a:tableStyleId>
              </a:tblPr>
              <a:tblGrid>
                <a:gridCol w="5008484">
                  <a:extLst>
                    <a:ext uri="{9D8B030D-6E8A-4147-A177-3AD203B41FA5}">
                      <a16:colId xmlns:a16="http://schemas.microsoft.com/office/drawing/2014/main" val="20000"/>
                    </a:ext>
                  </a:extLst>
                </a:gridCol>
                <a:gridCol w="2199036">
                  <a:extLst>
                    <a:ext uri="{9D8B030D-6E8A-4147-A177-3AD203B41FA5}">
                      <a16:colId xmlns:a16="http://schemas.microsoft.com/office/drawing/2014/main" val="20001"/>
                    </a:ext>
                  </a:extLst>
                </a:gridCol>
                <a:gridCol w="2826066">
                  <a:extLst>
                    <a:ext uri="{9D8B030D-6E8A-4147-A177-3AD203B41FA5}">
                      <a16:colId xmlns:a16="http://schemas.microsoft.com/office/drawing/2014/main" val="20002"/>
                    </a:ext>
                  </a:extLst>
                </a:gridCol>
              </a:tblGrid>
              <a:tr h="161290">
                <a:tc>
                  <a:txBody>
                    <a:bodyPr/>
                    <a:lstStyle/>
                    <a:p>
                      <a:pPr marL="0" marR="0">
                        <a:lnSpc>
                          <a:spcPct val="107000"/>
                        </a:lnSpc>
                        <a:spcBef>
                          <a:spcPts val="0"/>
                        </a:spcBef>
                        <a:spcAft>
                          <a:spcPts val="0"/>
                        </a:spcAft>
                      </a:pPr>
                      <a:r>
                        <a:rPr lang="en-US" sz="800" dirty="0">
                          <a:effectLst/>
                        </a:rPr>
                        <a:t> </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Company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Industry average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156845">
                <a:tc>
                  <a:txBody>
                    <a:bodyPr/>
                    <a:lstStyle/>
                    <a:p>
                      <a:pPr marL="0" marR="0">
                        <a:lnSpc>
                          <a:spcPct val="107000"/>
                        </a:lnSpc>
                        <a:spcBef>
                          <a:spcPts val="0"/>
                        </a:spcBef>
                        <a:spcAft>
                          <a:spcPts val="0"/>
                        </a:spcAft>
                      </a:pPr>
                      <a:r>
                        <a:rPr lang="en-US" sz="1800" dirty="0">
                          <a:effectLst/>
                        </a:rPr>
                        <a:t>Accounts receivable turnover</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5.1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6.5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156845">
                <a:tc>
                  <a:txBody>
                    <a:bodyPr/>
                    <a:lstStyle/>
                    <a:p>
                      <a:pPr marL="0" marR="0">
                        <a:lnSpc>
                          <a:spcPct val="107000"/>
                        </a:lnSpc>
                        <a:spcBef>
                          <a:spcPts val="0"/>
                        </a:spcBef>
                        <a:spcAft>
                          <a:spcPts val="0"/>
                        </a:spcAft>
                      </a:pPr>
                      <a:r>
                        <a:rPr lang="en-US" sz="1800" dirty="0">
                          <a:effectLst/>
                        </a:rPr>
                        <a:t>Inventory turnover</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2.9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3.4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156845">
                <a:tc>
                  <a:txBody>
                    <a:bodyPr/>
                    <a:lstStyle/>
                    <a:p>
                      <a:pPr marL="0" marR="0">
                        <a:lnSpc>
                          <a:spcPct val="107000"/>
                        </a:lnSpc>
                        <a:spcBef>
                          <a:spcPts val="0"/>
                        </a:spcBef>
                        <a:spcAft>
                          <a:spcPts val="0"/>
                        </a:spcAft>
                      </a:pPr>
                      <a:r>
                        <a:rPr lang="en-US" sz="1800" dirty="0">
                          <a:effectLst/>
                        </a:rPr>
                        <a:t>Payables turnover</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10.1 times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12.5 times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bl>
          </a:graphicData>
        </a:graphic>
      </p:graphicFrame>
      <p:sp>
        <p:nvSpPr>
          <p:cNvPr id="4" name="Symbol zastępczy numeru slajdu 3"/>
          <p:cNvSpPr>
            <a:spLocks noGrp="1"/>
          </p:cNvSpPr>
          <p:nvPr>
            <p:ph type="sldNum" sz="quarter" idx="12"/>
          </p:nvPr>
        </p:nvSpPr>
        <p:spPr/>
        <p:txBody>
          <a:bodyPr/>
          <a:lstStyle/>
          <a:p>
            <a:fld id="{E4563B8F-EC9C-4CCB-9DF8-F795186A1762}" type="slidenum">
              <a:rPr lang="en-US" smtClean="0"/>
              <a:t>68</a:t>
            </a:fld>
            <a:endParaRPr lang="en-US"/>
          </a:p>
        </p:txBody>
      </p:sp>
      <p:sp>
        <p:nvSpPr>
          <p:cNvPr id="6" name="Prostokąt 5"/>
          <p:cNvSpPr/>
          <p:nvPr/>
        </p:nvSpPr>
        <p:spPr>
          <a:xfrm>
            <a:off x="174057" y="2159365"/>
            <a:ext cx="11491762" cy="1938992"/>
          </a:xfrm>
          <a:prstGeom prst="rect">
            <a:avLst/>
          </a:prstGeom>
        </p:spPr>
        <p:txBody>
          <a:bodyPr wrap="square">
            <a:spAutoFit/>
          </a:bodyPr>
          <a:lstStyle/>
          <a:p>
            <a:pPr algn="just"/>
            <a:r>
              <a:rPr lang="en-US" sz="2400" dirty="0">
                <a:solidFill>
                  <a:srgbClr val="000000"/>
                </a:solidFill>
                <a:latin typeface="Calibri" panose="020F0502020204030204" pitchFamily="34" charset="0"/>
                <a:ea typeface="Courier New" panose="02070309020205020404" pitchFamily="49" charset="0"/>
                <a:cs typeface="Calibri" panose="020F0502020204030204" pitchFamily="34" charset="0"/>
              </a:rPr>
              <a:t>Rebecca would be right in stating that relative to the industry, the company’s operating cycle:</a:t>
            </a:r>
          </a:p>
          <a:p>
            <a:pPr>
              <a:tabLst>
                <a:tab pos="382270" algn="l"/>
              </a:tabLst>
            </a:pPr>
            <a:r>
              <a:rPr lang="en-US" sz="2400" dirty="0">
                <a:solidFill>
                  <a:srgbClr val="000000"/>
                </a:solidFill>
                <a:latin typeface="Calibri" panose="020F0502020204030204" pitchFamily="34" charset="0"/>
                <a:ea typeface="Courier New" panose="02070309020205020404" pitchFamily="49" charset="0"/>
                <a:cs typeface="Calibri" panose="020F0502020204030204" pitchFamily="34" charset="0"/>
              </a:rPr>
              <a:t>A.	is longer, but its cash conversion cycle is shorter.</a:t>
            </a:r>
          </a:p>
          <a:p>
            <a:pPr>
              <a:tabLst>
                <a:tab pos="382270" algn="l"/>
              </a:tabLst>
            </a:pPr>
            <a:r>
              <a:rPr lang="en-US" sz="2400" dirty="0">
                <a:solidFill>
                  <a:srgbClr val="000000"/>
                </a:solidFill>
                <a:latin typeface="Calibri" panose="020F0502020204030204" pitchFamily="34" charset="0"/>
                <a:ea typeface="Courier New" panose="02070309020205020404" pitchFamily="49" charset="0"/>
                <a:cs typeface="Calibri" panose="020F0502020204030204" pitchFamily="34" charset="0"/>
              </a:rPr>
              <a:t>B.	is shorter, but its cash conversion cycle is longer.</a:t>
            </a:r>
          </a:p>
          <a:p>
            <a:pPr>
              <a:tabLst>
                <a:tab pos="382270" algn="l"/>
              </a:tabLst>
            </a:pPr>
            <a:r>
              <a:rPr lang="en-US" sz="2400" b="1" dirty="0">
                <a:solidFill>
                  <a:srgbClr val="FF0000"/>
                </a:solidFill>
                <a:latin typeface="Calibri" panose="020F0502020204030204" pitchFamily="34" charset="0"/>
                <a:ea typeface="Courier New" panose="02070309020205020404" pitchFamily="49" charset="0"/>
                <a:cs typeface="Calibri" panose="020F0502020204030204" pitchFamily="34" charset="0"/>
              </a:rPr>
              <a:t>C.	and cash conversion cycle are both longer.</a:t>
            </a:r>
            <a:endParaRPr lang="en-US" sz="2400" b="1" dirty="0">
              <a:solidFill>
                <a:srgbClr val="FF0000"/>
              </a:solidFill>
              <a:effectLst/>
              <a:latin typeface="Calibri" panose="020F0502020204030204" pitchFamily="34" charset="0"/>
              <a:ea typeface="Courier New" panose="02070309020205020404" pitchFamily="49" charset="0"/>
              <a:cs typeface="Calibri" panose="020F0502020204030204" pitchFamily="34" charset="0"/>
            </a:endParaRPr>
          </a:p>
        </p:txBody>
      </p:sp>
      <p:graphicFrame>
        <p:nvGraphicFramePr>
          <p:cNvPr id="3" name="Tabela 2"/>
          <p:cNvGraphicFramePr>
            <a:graphicFrameLocks noGrp="1"/>
          </p:cNvGraphicFramePr>
          <p:nvPr>
            <p:extLst>
              <p:ext uri="{D42A27DB-BD31-4B8C-83A1-F6EECF244321}">
                <p14:modId xmlns:p14="http://schemas.microsoft.com/office/powerpoint/2010/main" val="3451495673"/>
              </p:ext>
            </p:extLst>
          </p:nvPr>
        </p:nvGraphicFramePr>
        <p:xfrm>
          <a:off x="1035468" y="4098357"/>
          <a:ext cx="9244313" cy="1540002"/>
        </p:xfrm>
        <a:graphic>
          <a:graphicData uri="http://schemas.openxmlformats.org/drawingml/2006/table">
            <a:tbl>
              <a:tblPr firstRow="1" firstCol="1" bandRow="1">
                <a:tableStyleId>{5C22544A-7EE6-4342-B048-85BDC9FD1C3A}</a:tableStyleId>
              </a:tblPr>
              <a:tblGrid>
                <a:gridCol w="3023259">
                  <a:extLst>
                    <a:ext uri="{9D8B030D-6E8A-4147-A177-3AD203B41FA5}">
                      <a16:colId xmlns:a16="http://schemas.microsoft.com/office/drawing/2014/main" val="20000"/>
                    </a:ext>
                  </a:extLst>
                </a:gridCol>
                <a:gridCol w="2893632">
                  <a:extLst>
                    <a:ext uri="{9D8B030D-6E8A-4147-A177-3AD203B41FA5}">
                      <a16:colId xmlns:a16="http://schemas.microsoft.com/office/drawing/2014/main" val="20001"/>
                    </a:ext>
                  </a:extLst>
                </a:gridCol>
                <a:gridCol w="3327422">
                  <a:extLst>
                    <a:ext uri="{9D8B030D-6E8A-4147-A177-3AD203B41FA5}">
                      <a16:colId xmlns:a16="http://schemas.microsoft.com/office/drawing/2014/main" val="20002"/>
                    </a:ext>
                  </a:extLst>
                </a:gridCol>
              </a:tblGrid>
              <a:tr h="123190">
                <a:tc>
                  <a:txBody>
                    <a:bodyPr/>
                    <a:lstStyle/>
                    <a:p>
                      <a:pPr marL="0" marR="0">
                        <a:lnSpc>
                          <a:spcPct val="107000"/>
                        </a:lnSpc>
                        <a:spcBef>
                          <a:spcPts val="0"/>
                        </a:spcBef>
                        <a:spcAft>
                          <a:spcPts val="0"/>
                        </a:spcAft>
                      </a:pPr>
                      <a:r>
                        <a:rPr lang="en-US" sz="700">
                          <a:effectLst/>
                        </a:rPr>
                        <a:t> </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Company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a:effectLst/>
                        </a:rPr>
                        <a:t>Industry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126365">
                <a:tc>
                  <a:txBody>
                    <a:bodyPr/>
                    <a:lstStyle/>
                    <a:p>
                      <a:pPr marL="0" marR="0">
                        <a:lnSpc>
                          <a:spcPct val="107000"/>
                        </a:lnSpc>
                        <a:spcBef>
                          <a:spcPts val="0"/>
                        </a:spcBef>
                        <a:spcAft>
                          <a:spcPts val="0"/>
                        </a:spcAft>
                      </a:pPr>
                      <a:r>
                        <a:rPr lang="en-US" sz="1600">
                          <a:effectLst/>
                        </a:rPr>
                        <a:t>Number of days receivables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a:effectLst/>
                        </a:rPr>
                        <a:t>365/5.1 = 72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a:effectLst/>
                        </a:rPr>
                        <a:t>365/6.5 = 56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1"/>
                  </a:ext>
                </a:extLst>
              </a:tr>
              <a:tr h="126365">
                <a:tc>
                  <a:txBody>
                    <a:bodyPr/>
                    <a:lstStyle/>
                    <a:p>
                      <a:pPr marL="0" marR="0">
                        <a:lnSpc>
                          <a:spcPct val="107000"/>
                        </a:lnSpc>
                        <a:spcBef>
                          <a:spcPts val="0"/>
                        </a:spcBef>
                        <a:spcAft>
                          <a:spcPts val="0"/>
                        </a:spcAft>
                      </a:pPr>
                      <a:r>
                        <a:rPr lang="en-US" sz="1600">
                          <a:effectLst/>
                        </a:rPr>
                        <a:t>Number of days inventory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a:effectLst/>
                        </a:rPr>
                        <a:t>365/2.9 = 126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a:effectLst/>
                        </a:rPr>
                        <a:t>365/3.4 = 107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2"/>
                  </a:ext>
                </a:extLst>
              </a:tr>
              <a:tr h="126365">
                <a:tc>
                  <a:txBody>
                    <a:bodyPr/>
                    <a:lstStyle/>
                    <a:p>
                      <a:pPr marL="0" marR="0">
                        <a:lnSpc>
                          <a:spcPct val="107000"/>
                        </a:lnSpc>
                        <a:spcBef>
                          <a:spcPts val="0"/>
                        </a:spcBef>
                        <a:spcAft>
                          <a:spcPts val="0"/>
                        </a:spcAft>
                      </a:pPr>
                      <a:r>
                        <a:rPr lang="en-US" sz="1600">
                          <a:effectLst/>
                        </a:rPr>
                        <a:t>Operating cycles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a:effectLst/>
                        </a:rPr>
                        <a:t>72 + 126 = 198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a:effectLst/>
                        </a:rPr>
                        <a:t>56 + 107 = 163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3"/>
                  </a:ext>
                </a:extLst>
              </a:tr>
              <a:tr h="119380">
                <a:tc>
                  <a:txBody>
                    <a:bodyPr/>
                    <a:lstStyle/>
                    <a:p>
                      <a:pPr marL="0" marR="0">
                        <a:lnSpc>
                          <a:spcPct val="107000"/>
                        </a:lnSpc>
                        <a:spcBef>
                          <a:spcPts val="0"/>
                        </a:spcBef>
                        <a:spcAft>
                          <a:spcPts val="0"/>
                        </a:spcAft>
                      </a:pPr>
                      <a:r>
                        <a:rPr lang="en-US" sz="1600">
                          <a:effectLst/>
                        </a:rPr>
                        <a:t>Number of days payable</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365/10.1 =36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365/12.5 = 29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r h="133350">
                <a:tc>
                  <a:txBody>
                    <a:bodyPr/>
                    <a:lstStyle/>
                    <a:p>
                      <a:pPr marL="0" marR="0">
                        <a:lnSpc>
                          <a:spcPct val="107000"/>
                        </a:lnSpc>
                        <a:spcBef>
                          <a:spcPts val="0"/>
                        </a:spcBef>
                        <a:spcAft>
                          <a:spcPts val="0"/>
                        </a:spcAft>
                      </a:pPr>
                      <a:r>
                        <a:rPr lang="en-US" sz="1600">
                          <a:effectLst/>
                        </a:rPr>
                        <a:t>Cash conversion cycle</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198 - 36 = 162 days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dirty="0">
                          <a:effectLst/>
                        </a:rPr>
                        <a:t>163 - 29 = 134 days</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5"/>
                  </a:ext>
                </a:extLst>
              </a:tr>
            </a:tbl>
          </a:graphicData>
        </a:graphic>
      </p:graphicFrame>
      <p:sp>
        <p:nvSpPr>
          <p:cNvPr id="7" name="Prostokąt 6"/>
          <p:cNvSpPr/>
          <p:nvPr/>
        </p:nvSpPr>
        <p:spPr>
          <a:xfrm>
            <a:off x="0" y="5947972"/>
            <a:ext cx="12192000" cy="923330"/>
          </a:xfrm>
          <a:prstGeom prst="rect">
            <a:avLst/>
          </a:prstGeom>
        </p:spPr>
        <p:txBody>
          <a:bodyPr wrap="square">
            <a:spAutoFit/>
          </a:bodyPr>
          <a:lstStyle/>
          <a:p>
            <a:pPr algn="just">
              <a:tabLst>
                <a:tab pos="152400" algn="l"/>
              </a:tabLst>
            </a:pPr>
            <a:r>
              <a:rPr lang="en-US" dirty="0">
                <a:solidFill>
                  <a:srgbClr val="FF0000"/>
                </a:solidFill>
                <a:latin typeface="Courier New" panose="02070309020205020404" pitchFamily="49" charset="0"/>
                <a:ea typeface="Courier New" panose="02070309020205020404" pitchFamily="49" charset="0"/>
              </a:rPr>
              <a:t>The operating cycle = number of days of inventory + number of days of receivables</a:t>
            </a:r>
          </a:p>
          <a:p>
            <a:r>
              <a:rPr lang="en-US" dirty="0">
                <a:solidFill>
                  <a:srgbClr val="FF0000"/>
                </a:solidFill>
                <a:latin typeface="Courier New" panose="02070309020205020404" pitchFamily="49" charset="0"/>
                <a:ea typeface="Courier New" panose="02070309020205020404" pitchFamily="49" charset="0"/>
              </a:rPr>
              <a:t>The cash conversion cycle = operating cycle - number of days of payables.</a:t>
            </a:r>
          </a:p>
          <a:p>
            <a:r>
              <a:rPr lang="en-US" dirty="0">
                <a:solidFill>
                  <a:srgbClr val="FF0000"/>
                </a:solidFill>
                <a:latin typeface="Courier New" panose="02070309020205020404" pitchFamily="49" charset="0"/>
                <a:ea typeface="Courier New" panose="02070309020205020404" pitchFamily="49" charset="0"/>
              </a:rPr>
              <a:t> </a:t>
            </a:r>
            <a:endParaRPr lang="en-US" dirty="0">
              <a:solidFill>
                <a:srgbClr val="FF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29814616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6.	For an 181-day $100,000 T-bill which is being sold at a discounted rate of 7.81%, the money market yield is closest </a:t>
            </a:r>
          </a:p>
        </p:txBody>
      </p:sp>
      <p:sp>
        <p:nvSpPr>
          <p:cNvPr id="3" name="Symbol zastępczy zawartości 2"/>
          <p:cNvSpPr>
            <a:spLocks noGrp="1"/>
          </p:cNvSpPr>
          <p:nvPr>
            <p:ph idx="1"/>
          </p:nvPr>
        </p:nvSpPr>
        <p:spPr/>
        <p:txBody>
          <a:bodyPr/>
          <a:lstStyle/>
          <a:p>
            <a:pPr marL="0" indent="0">
              <a:buNone/>
            </a:pPr>
            <a:r>
              <a:rPr lang="en-US" dirty="0"/>
              <a:t>A.	7.81%.</a:t>
            </a:r>
          </a:p>
          <a:p>
            <a:pPr marL="0" indent="0">
              <a:buNone/>
            </a:pPr>
            <a:r>
              <a:rPr lang="en-US" dirty="0"/>
              <a:t>B.	8.13%.</a:t>
            </a:r>
          </a:p>
          <a:p>
            <a:pPr marL="0" indent="0">
              <a:buNone/>
            </a:pPr>
            <a:r>
              <a:rPr lang="en-US" dirty="0"/>
              <a:t>C.	8.24%.</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69</a:t>
            </a:fld>
            <a:endParaRPr lang="en-US"/>
          </a:p>
        </p:txBody>
      </p:sp>
    </p:spTree>
    <p:extLst>
      <p:ext uri="{BB962C8B-B14F-4D97-AF65-F5344CB8AC3E}">
        <p14:creationId xmlns:p14="http://schemas.microsoft.com/office/powerpoint/2010/main" val="173313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640715"/>
          </a:xfrm>
        </p:spPr>
        <p:txBody>
          <a:bodyPr>
            <a:normAutofit fontScale="90000"/>
          </a:bodyPr>
          <a:lstStyle/>
          <a:p>
            <a:pPr algn="ctr"/>
            <a:r>
              <a:rPr lang="en-US" dirty="0"/>
              <a:t>Two sources of liquidity for a company</a:t>
            </a:r>
          </a:p>
        </p:txBody>
      </p:sp>
      <p:sp>
        <p:nvSpPr>
          <p:cNvPr id="3" name="Symbol zastępczy zawartości 2"/>
          <p:cNvSpPr>
            <a:spLocks noGrp="1"/>
          </p:cNvSpPr>
          <p:nvPr>
            <p:ph idx="1"/>
          </p:nvPr>
        </p:nvSpPr>
        <p:spPr>
          <a:xfrm>
            <a:off x="490728" y="874648"/>
            <a:ext cx="11396472" cy="5288407"/>
          </a:xfrm>
        </p:spPr>
        <p:txBody>
          <a:bodyPr>
            <a:normAutofit/>
          </a:bodyPr>
          <a:lstStyle/>
          <a:p>
            <a:pPr marL="0" indent="0">
              <a:buNone/>
            </a:pPr>
            <a:r>
              <a:rPr lang="en-US" dirty="0"/>
              <a:t>1.	Primary sources:</a:t>
            </a:r>
          </a:p>
          <a:p>
            <a:r>
              <a:rPr lang="en-US" dirty="0"/>
              <a:t>Cash sources used in day-to-day operations.</a:t>
            </a:r>
          </a:p>
          <a:p>
            <a:r>
              <a:rPr lang="en-US" dirty="0"/>
              <a:t>For example, cash balances, trade credit, lines of credit from bank etc. </a:t>
            </a:r>
          </a:p>
          <a:p>
            <a:pPr marL="0" indent="0">
              <a:buNone/>
            </a:pPr>
            <a:r>
              <a:rPr lang="en-US" dirty="0"/>
              <a:t>2.	Secondary sources:</a:t>
            </a:r>
          </a:p>
          <a:p>
            <a:r>
              <a:rPr lang="en-US" dirty="0"/>
              <a:t>For example, liquidating assets, filing for bankruptcy, negotiating debt agreements etc.</a:t>
            </a:r>
          </a:p>
          <a:p>
            <a:r>
              <a:rPr lang="en-US" dirty="0"/>
              <a:t>The main difference between the two is that using primary sources has no effect on the operations of a company while using secondary sources may negatively impact a company's financial position.</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7</a:t>
            </a:fld>
            <a:endParaRPr lang="en-US"/>
          </a:p>
        </p:txBody>
      </p:sp>
    </p:spTree>
    <p:extLst>
      <p:ext uri="{BB962C8B-B14F-4D97-AF65-F5344CB8AC3E}">
        <p14:creationId xmlns:p14="http://schemas.microsoft.com/office/powerpoint/2010/main" val="11813972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6.	For an 181-day $100,000 T-bill which is being sold at a discounted rate of 7.81%, the money market yield is closest </a:t>
            </a:r>
          </a:p>
        </p:txBody>
      </p:sp>
      <p:sp>
        <p:nvSpPr>
          <p:cNvPr id="3" name="Symbol zastępczy zawartości 2"/>
          <p:cNvSpPr>
            <a:spLocks noGrp="1"/>
          </p:cNvSpPr>
          <p:nvPr>
            <p:ph idx="1"/>
          </p:nvPr>
        </p:nvSpPr>
        <p:spPr/>
        <p:txBody>
          <a:bodyPr>
            <a:normAutofit fontScale="92500" lnSpcReduction="10000"/>
          </a:bodyPr>
          <a:lstStyle/>
          <a:p>
            <a:pPr marL="0" indent="0">
              <a:buNone/>
            </a:pPr>
            <a:r>
              <a:rPr lang="en-US" dirty="0"/>
              <a:t>A.	7.81%.</a:t>
            </a:r>
          </a:p>
          <a:p>
            <a:pPr marL="0" indent="0">
              <a:buNone/>
            </a:pPr>
            <a:r>
              <a:rPr lang="en-US" b="1" dirty="0">
                <a:solidFill>
                  <a:srgbClr val="FF0000"/>
                </a:solidFill>
              </a:rPr>
              <a:t>B.	8.13%.</a:t>
            </a:r>
          </a:p>
          <a:p>
            <a:pPr marL="514350" indent="-514350">
              <a:buAutoNum type="alphaUcPeriod" startAt="3"/>
            </a:pPr>
            <a:r>
              <a:rPr lang="en-US" dirty="0"/>
              <a:t>8.24%.</a:t>
            </a:r>
            <a:endParaRPr lang="pl-PL" dirty="0"/>
          </a:p>
          <a:p>
            <a:pPr marL="514350" indent="-514350">
              <a:buAutoNum type="alphaUcPeriod" startAt="3"/>
            </a:pPr>
            <a:endParaRPr lang="pl-PL" dirty="0"/>
          </a:p>
          <a:p>
            <a:r>
              <a:rPr lang="en-US" dirty="0">
                <a:solidFill>
                  <a:srgbClr val="FF0000"/>
                </a:solidFill>
              </a:rPr>
              <a:t>Money- market yield = [(face value - purchase price) / Purchase price] * (360/ days to maturity)</a:t>
            </a:r>
          </a:p>
          <a:p>
            <a:r>
              <a:rPr lang="en-US" dirty="0">
                <a:solidFill>
                  <a:srgbClr val="FF0000"/>
                </a:solidFill>
              </a:rPr>
              <a:t>Purchase price = 100,000 - [0.0781 * (181/360) * 100,000] = $96,073.31</a:t>
            </a:r>
            <a:endParaRPr lang="pl-PL" dirty="0">
              <a:solidFill>
                <a:srgbClr val="FF0000"/>
              </a:solidFill>
            </a:endParaRPr>
          </a:p>
          <a:p>
            <a:r>
              <a:rPr lang="en-US" dirty="0">
                <a:solidFill>
                  <a:srgbClr val="FF0000"/>
                </a:solidFill>
              </a:rPr>
              <a:t>Money market yield = [(100,000 - 96,073.31)/ 96,073.31] x (360/181) = 8.13%</a:t>
            </a:r>
            <a:br>
              <a:rPr lang="en-US" dirty="0"/>
            </a:br>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70</a:t>
            </a:fld>
            <a:endParaRPr lang="en-US"/>
          </a:p>
        </p:txBody>
      </p:sp>
    </p:spTree>
    <p:extLst>
      <p:ext uri="{BB962C8B-B14F-4D97-AF65-F5344CB8AC3E}">
        <p14:creationId xmlns:p14="http://schemas.microsoft.com/office/powerpoint/2010/main" val="28789128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7.	A company uses trade credit terms of 4/10 net 60. If the account is paid on the 50th day, the cost of trade credit is closest to:</a:t>
            </a:r>
          </a:p>
        </p:txBody>
      </p:sp>
      <p:sp>
        <p:nvSpPr>
          <p:cNvPr id="3" name="Symbol zastępczy zawartości 2"/>
          <p:cNvSpPr>
            <a:spLocks noGrp="1"/>
          </p:cNvSpPr>
          <p:nvPr>
            <p:ph idx="1"/>
          </p:nvPr>
        </p:nvSpPr>
        <p:spPr/>
        <p:txBody>
          <a:bodyPr/>
          <a:lstStyle/>
          <a:p>
            <a:pPr marL="0" indent="0">
              <a:buNone/>
            </a:pPr>
            <a:r>
              <a:rPr lang="en-US" dirty="0"/>
              <a:t>A.	64.32 percent.</a:t>
            </a:r>
          </a:p>
          <a:p>
            <a:pPr marL="0" indent="0">
              <a:buNone/>
            </a:pPr>
            <a:r>
              <a:rPr lang="en-US" dirty="0"/>
              <a:t>B.	34.72 percent.</a:t>
            </a:r>
          </a:p>
          <a:p>
            <a:pPr marL="0" indent="0">
              <a:buNone/>
            </a:pPr>
            <a:r>
              <a:rPr lang="en-US" dirty="0"/>
              <a:t>C.	45.13 percent.</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71</a:t>
            </a:fld>
            <a:endParaRPr lang="en-US"/>
          </a:p>
        </p:txBody>
      </p:sp>
    </p:spTree>
    <p:extLst>
      <p:ext uri="{BB962C8B-B14F-4D97-AF65-F5344CB8AC3E}">
        <p14:creationId xmlns:p14="http://schemas.microsoft.com/office/powerpoint/2010/main" val="40532993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7.	A company uses trade credit terms of 4/10 net 60. If the account is paid on the 50th day, the cost of trade credit is closest to:</a:t>
            </a:r>
          </a:p>
        </p:txBody>
      </p:sp>
      <p:sp>
        <p:nvSpPr>
          <p:cNvPr id="3" name="Symbol zastępczy zawartości 2"/>
          <p:cNvSpPr>
            <a:spLocks noGrp="1"/>
          </p:cNvSpPr>
          <p:nvPr>
            <p:ph idx="1"/>
          </p:nvPr>
        </p:nvSpPr>
        <p:spPr/>
        <p:txBody>
          <a:bodyPr/>
          <a:lstStyle/>
          <a:p>
            <a:pPr marL="0" indent="0">
              <a:buNone/>
            </a:pPr>
            <a:r>
              <a:rPr lang="en-US" dirty="0"/>
              <a:t>A.	64.32 percent.</a:t>
            </a:r>
          </a:p>
          <a:p>
            <a:pPr marL="0" indent="0">
              <a:buNone/>
            </a:pPr>
            <a:r>
              <a:rPr lang="en-US" dirty="0"/>
              <a:t>B.	34.72 percent.</a:t>
            </a:r>
          </a:p>
          <a:p>
            <a:pPr marL="514350" indent="-514350">
              <a:buAutoNum type="alphaUcPeriod" startAt="3"/>
            </a:pPr>
            <a:r>
              <a:rPr lang="en-US" b="1" dirty="0">
                <a:solidFill>
                  <a:srgbClr val="FF0000"/>
                </a:solidFill>
              </a:rPr>
              <a:t>45.13 percent</a:t>
            </a:r>
            <a:r>
              <a:rPr lang="en-US" dirty="0"/>
              <a:t>.</a:t>
            </a:r>
            <a:endParaRPr lang="pl-PL" dirty="0"/>
          </a:p>
          <a:p>
            <a:pPr marL="0" indent="0">
              <a:buNone/>
            </a:pPr>
            <a:endParaRPr lang="pl-PL" dirty="0"/>
          </a:p>
          <a:p>
            <a:pPr marL="0" indent="0">
              <a:buNone/>
            </a:pPr>
            <a:r>
              <a:rPr lang="pl-PL" dirty="0" err="1">
                <a:solidFill>
                  <a:srgbClr val="FF0000"/>
                </a:solidFill>
              </a:rPr>
              <a:t>Cost</a:t>
            </a:r>
            <a:r>
              <a:rPr lang="pl-PL" dirty="0">
                <a:solidFill>
                  <a:srgbClr val="FF0000"/>
                </a:solidFill>
              </a:rPr>
              <a:t> of trade </a:t>
            </a:r>
            <a:r>
              <a:rPr lang="pl-PL" dirty="0" err="1">
                <a:solidFill>
                  <a:srgbClr val="FF0000"/>
                </a:solidFill>
              </a:rPr>
              <a:t>credit</a:t>
            </a:r>
            <a:r>
              <a:rPr lang="pl-PL" dirty="0">
                <a:solidFill>
                  <a:srgbClr val="FF0000"/>
                </a:solidFill>
              </a:rPr>
              <a:t>:</a:t>
            </a:r>
            <a:endParaRPr lang="en-US" dirty="0">
              <a:solidFill>
                <a:srgbClr val="FF0000"/>
              </a:solidFill>
            </a:endParaRPr>
          </a:p>
        </p:txBody>
      </p:sp>
      <p:sp>
        <p:nvSpPr>
          <p:cNvPr id="4" name="Symbol zastępczy numeru slajdu 3"/>
          <p:cNvSpPr>
            <a:spLocks noGrp="1"/>
          </p:cNvSpPr>
          <p:nvPr>
            <p:ph type="sldNum" sz="quarter" idx="12"/>
          </p:nvPr>
        </p:nvSpPr>
        <p:spPr/>
        <p:txBody>
          <a:bodyPr/>
          <a:lstStyle/>
          <a:p>
            <a:fld id="{E4563B8F-EC9C-4CCB-9DF8-F795186A1762}" type="slidenum">
              <a:rPr lang="en-US" smtClean="0"/>
              <a:t>72</a:t>
            </a:fld>
            <a:endParaRPr lang="en-US"/>
          </a:p>
        </p:txBody>
      </p:sp>
      <mc:AlternateContent xmlns:mc="http://schemas.openxmlformats.org/markup-compatibility/2006" xmlns:a14="http://schemas.microsoft.com/office/drawing/2010/main">
        <mc:Choice Requires="a14">
          <p:sp>
            <p:nvSpPr>
              <p:cNvPr id="5" name="Prostokąt 4"/>
              <p:cNvSpPr/>
              <p:nvPr/>
            </p:nvSpPr>
            <p:spPr>
              <a:xfrm>
                <a:off x="1844842" y="4510663"/>
                <a:ext cx="6096000" cy="1755994"/>
              </a:xfrm>
              <a:prstGeom prst="rect">
                <a:avLst/>
              </a:prstGeom>
            </p:spPr>
            <p:txBody>
              <a:bodyPr>
                <a:spAutoFit/>
              </a:bodyPr>
              <a:lstStyle/>
              <a:p>
                <a:pPr/>
                <a14:m>
                  <m:oMathPara xmlns:m="http://schemas.openxmlformats.org/officeDocument/2006/math">
                    <m:oMathParaPr>
                      <m:jc m:val="centerGroup"/>
                    </m:oMathParaPr>
                    <m:oMath xmlns:m="http://schemas.openxmlformats.org/officeDocument/2006/math">
                      <m:d>
                        <m:dPr>
                          <m:begChr m:val="{"/>
                          <m:endChr m:val="}"/>
                          <m:ctrlPr>
                            <a:rPr lang="en-US" i="1" smtClean="0">
                              <a:solidFill>
                                <a:srgbClr val="FF0000"/>
                              </a:solidFill>
                              <a:latin typeface="Cambria Math" panose="02040503050406030204" pitchFamily="18" charset="0"/>
                            </a:rPr>
                          </m:ctrlPr>
                        </m:dPr>
                        <m:e>
                          <m:sSup>
                            <m:sSupPr>
                              <m:ctrlPr>
                                <a:rPr lang="en-US" i="1">
                                  <a:solidFill>
                                    <a:srgbClr val="FF0000"/>
                                  </a:solidFill>
                                  <a:latin typeface="Cambria Math" panose="02040503050406030204" pitchFamily="18" charset="0"/>
                                </a:rPr>
                              </m:ctrlPr>
                            </m:sSupPr>
                            <m:e>
                              <m:d>
                                <m:dPr>
                                  <m:ctrlPr>
                                    <a:rPr lang="en-US" i="1">
                                      <a:solidFill>
                                        <a:srgbClr val="FF0000"/>
                                      </a:solidFill>
                                      <a:latin typeface="Cambria Math" panose="02040503050406030204" pitchFamily="18" charset="0"/>
                                    </a:rPr>
                                  </m:ctrlPr>
                                </m:dPr>
                                <m:e>
                                  <m:r>
                                    <a:rPr lang="en-US">
                                      <a:solidFill>
                                        <a:srgbClr val="FF0000"/>
                                      </a:solidFill>
                                      <a:latin typeface="Cambria Math" panose="02040503050406030204" pitchFamily="18" charset="0"/>
                                    </a:rPr>
                                    <m:t>1</m:t>
                                  </m:r>
                                  <m:r>
                                    <a:rPr lang="en-US" i="0">
                                      <a:solidFill>
                                        <a:srgbClr val="FF0000"/>
                                      </a:solidFill>
                                      <a:latin typeface="Cambria Math" panose="02040503050406030204" pitchFamily="18" charset="0"/>
                                    </a:rPr>
                                    <m:t>+</m:t>
                                  </m:r>
                                  <m:f>
                                    <m:fPr>
                                      <m:ctrlPr>
                                        <a:rPr lang="en-US" i="1">
                                          <a:solidFill>
                                            <a:srgbClr val="FF0000"/>
                                          </a:solidFill>
                                          <a:latin typeface="Cambria Math" panose="02040503050406030204" pitchFamily="18" charset="0"/>
                                        </a:rPr>
                                      </m:ctrlPr>
                                    </m:fPr>
                                    <m:num>
                                      <m:r>
                                        <a:rPr lang="en-US" i="1">
                                          <a:solidFill>
                                            <a:srgbClr val="FF0000"/>
                                          </a:solidFill>
                                          <a:latin typeface="Cambria Math" panose="02040503050406030204" pitchFamily="18" charset="0"/>
                                        </a:rPr>
                                        <m:t>𝐷𝑖𝑠𝑐𝑜𝑢𝑛𝑡</m:t>
                                      </m:r>
                                    </m:num>
                                    <m:den>
                                      <m:r>
                                        <a:rPr lang="en-US" i="0">
                                          <a:solidFill>
                                            <a:srgbClr val="FF0000"/>
                                          </a:solidFill>
                                          <a:latin typeface="Cambria Math" panose="02040503050406030204" pitchFamily="18" charset="0"/>
                                        </a:rPr>
                                        <m:t>1</m:t>
                                      </m:r>
                                      <m:r>
                                        <a:rPr lang="en-US" i="0">
                                          <a:solidFill>
                                            <a:srgbClr val="FF0000"/>
                                          </a:solidFill>
                                          <a:latin typeface="Cambria Math" panose="02040503050406030204" pitchFamily="18" charset="0"/>
                                        </a:rPr>
                                        <m:t>−</m:t>
                                      </m:r>
                                      <m:r>
                                        <a:rPr lang="en-US" i="1">
                                          <a:solidFill>
                                            <a:srgbClr val="FF0000"/>
                                          </a:solidFill>
                                          <a:latin typeface="Cambria Math" panose="02040503050406030204" pitchFamily="18" charset="0"/>
                                        </a:rPr>
                                        <m:t>𝐷𝑖𝑠𝑐𝑜𝑢𝑛𝑡</m:t>
                                      </m:r>
                                    </m:den>
                                  </m:f>
                                </m:e>
                              </m:d>
                            </m:e>
                            <m:sup>
                              <m:f>
                                <m:fPr>
                                  <m:ctrlPr>
                                    <a:rPr lang="en-US" i="1">
                                      <a:solidFill>
                                        <a:srgbClr val="FF0000"/>
                                      </a:solidFill>
                                      <a:latin typeface="Cambria Math" panose="02040503050406030204" pitchFamily="18" charset="0"/>
                                    </a:rPr>
                                  </m:ctrlPr>
                                </m:fPr>
                                <m:num>
                                  <m:r>
                                    <a:rPr lang="en-US" i="0">
                                      <a:solidFill>
                                        <a:srgbClr val="FF0000"/>
                                      </a:solidFill>
                                      <a:latin typeface="Cambria Math" panose="02040503050406030204" pitchFamily="18" charset="0"/>
                                    </a:rPr>
                                    <m:t>365</m:t>
                                  </m:r>
                                </m:num>
                                <m:den>
                                  <m:r>
                                    <a:rPr lang="en-US" i="1">
                                      <a:solidFill>
                                        <a:srgbClr val="FF0000"/>
                                      </a:solidFill>
                                      <a:latin typeface="Cambria Math" panose="02040503050406030204" pitchFamily="18" charset="0"/>
                                    </a:rPr>
                                    <m:t>𝐷𝑎𝑦𝑠</m:t>
                                  </m:r>
                                  <m:r>
                                    <a:rPr lang="en-US" i="0">
                                      <a:solidFill>
                                        <a:srgbClr val="FF0000"/>
                                      </a:solidFill>
                                      <a:latin typeface="Cambria Math" panose="02040503050406030204" pitchFamily="18" charset="0"/>
                                    </a:rPr>
                                    <m:t> </m:t>
                                  </m:r>
                                  <m:r>
                                    <a:rPr lang="en-US" i="1">
                                      <a:solidFill>
                                        <a:srgbClr val="FF0000"/>
                                      </a:solidFill>
                                      <a:latin typeface="Cambria Math" panose="02040503050406030204" pitchFamily="18" charset="0"/>
                                    </a:rPr>
                                    <m:t>𝑝𝑎𝑠𝑡</m:t>
                                  </m:r>
                                  <m:r>
                                    <a:rPr lang="en-US" i="0">
                                      <a:solidFill>
                                        <a:srgbClr val="FF0000"/>
                                      </a:solidFill>
                                      <a:latin typeface="Cambria Math" panose="02040503050406030204" pitchFamily="18" charset="0"/>
                                    </a:rPr>
                                    <m:t> </m:t>
                                  </m:r>
                                  <m:r>
                                    <a:rPr lang="en-US" i="1">
                                      <a:solidFill>
                                        <a:srgbClr val="FF0000"/>
                                      </a:solidFill>
                                      <a:latin typeface="Cambria Math" panose="02040503050406030204" pitchFamily="18" charset="0"/>
                                    </a:rPr>
                                    <m:t>𝑑𝑖𝑠𝑐𝑜𝑢𝑛𝑡</m:t>
                                  </m:r>
                                  <m:r>
                                    <a:rPr lang="en-US" i="0">
                                      <a:solidFill>
                                        <a:srgbClr val="FF0000"/>
                                      </a:solidFill>
                                      <a:latin typeface="Cambria Math" panose="02040503050406030204" pitchFamily="18" charset="0"/>
                                    </a:rPr>
                                    <m:t> </m:t>
                                  </m:r>
                                  <m:r>
                                    <a:rPr lang="en-US" i="1">
                                      <a:solidFill>
                                        <a:srgbClr val="FF0000"/>
                                      </a:solidFill>
                                      <a:latin typeface="Cambria Math" panose="02040503050406030204" pitchFamily="18" charset="0"/>
                                    </a:rPr>
                                    <m:t>𝑝𝑒𝑟𝑖𝑜𝑑</m:t>
                                  </m:r>
                                </m:den>
                              </m:f>
                            </m:sup>
                          </m:sSup>
                        </m:e>
                      </m:d>
                      <m:r>
                        <a:rPr lang="en-US" i="0">
                          <a:solidFill>
                            <a:srgbClr val="FF0000"/>
                          </a:solidFill>
                          <a:latin typeface="Cambria Math" panose="02040503050406030204" pitchFamily="18" charset="0"/>
                        </a:rPr>
                        <m:t>−</m:t>
                      </m:r>
                      <m:r>
                        <a:rPr lang="en-US" i="0">
                          <a:solidFill>
                            <a:srgbClr val="FF0000"/>
                          </a:solidFill>
                          <a:latin typeface="Cambria Math" panose="02040503050406030204" pitchFamily="18" charset="0"/>
                        </a:rPr>
                        <m:t>1</m:t>
                      </m:r>
                      <m:r>
                        <a:rPr lang="en-US" i="0">
                          <a:solidFill>
                            <a:srgbClr val="FF0000"/>
                          </a:solidFill>
                          <a:latin typeface="Cambria Math" panose="02040503050406030204" pitchFamily="18" charset="0"/>
                        </a:rPr>
                        <m:t>=</m:t>
                      </m:r>
                      <m:sSup>
                        <m:sSupPr>
                          <m:ctrlPr>
                            <a:rPr lang="en-US" i="1">
                              <a:solidFill>
                                <a:srgbClr val="FF0000"/>
                              </a:solidFill>
                              <a:latin typeface="Cambria Math" panose="02040503050406030204" pitchFamily="18" charset="0"/>
                            </a:rPr>
                          </m:ctrlPr>
                        </m:sSupPr>
                        <m:e>
                          <m:d>
                            <m:dPr>
                              <m:ctrlPr>
                                <a:rPr lang="en-US" i="1">
                                  <a:solidFill>
                                    <a:srgbClr val="FF0000"/>
                                  </a:solidFill>
                                  <a:latin typeface="Cambria Math" panose="02040503050406030204" pitchFamily="18" charset="0"/>
                                </a:rPr>
                              </m:ctrlPr>
                            </m:dPr>
                            <m:e>
                              <m:r>
                                <a:rPr lang="en-US" i="0">
                                  <a:solidFill>
                                    <a:srgbClr val="FF0000"/>
                                  </a:solidFill>
                                  <a:latin typeface="Cambria Math" panose="02040503050406030204" pitchFamily="18" charset="0"/>
                                </a:rPr>
                                <m:t>1</m:t>
                              </m:r>
                              <m:r>
                                <a:rPr lang="en-US" i="0">
                                  <a:solidFill>
                                    <a:srgbClr val="FF0000"/>
                                  </a:solidFill>
                                  <a:latin typeface="Cambria Math" panose="02040503050406030204" pitchFamily="18" charset="0"/>
                                </a:rPr>
                                <m:t>+</m:t>
                              </m:r>
                              <m:f>
                                <m:fPr>
                                  <m:ctrlPr>
                                    <a:rPr lang="en-US" i="1">
                                      <a:solidFill>
                                        <a:srgbClr val="FF0000"/>
                                      </a:solidFill>
                                      <a:latin typeface="Cambria Math" panose="02040503050406030204" pitchFamily="18" charset="0"/>
                                    </a:rPr>
                                  </m:ctrlPr>
                                </m:fPr>
                                <m:num>
                                  <m:r>
                                    <a:rPr lang="en-US" i="0">
                                      <a:solidFill>
                                        <a:srgbClr val="FF0000"/>
                                      </a:solidFill>
                                      <a:latin typeface="Cambria Math" panose="02040503050406030204" pitchFamily="18" charset="0"/>
                                    </a:rPr>
                                    <m:t>0</m:t>
                                  </m:r>
                                  <m:r>
                                    <a:rPr lang="en-US" i="0">
                                      <a:solidFill>
                                        <a:srgbClr val="FF0000"/>
                                      </a:solidFill>
                                      <a:latin typeface="Cambria Math" panose="02040503050406030204" pitchFamily="18" charset="0"/>
                                    </a:rPr>
                                    <m:t>.</m:t>
                                  </m:r>
                                  <m:r>
                                    <a:rPr lang="en-US" i="0">
                                      <a:solidFill>
                                        <a:srgbClr val="FF0000"/>
                                      </a:solidFill>
                                      <a:latin typeface="Cambria Math" panose="02040503050406030204" pitchFamily="18" charset="0"/>
                                    </a:rPr>
                                    <m:t>04</m:t>
                                  </m:r>
                                </m:num>
                                <m:den>
                                  <m:r>
                                    <a:rPr lang="en-US" i="0">
                                      <a:solidFill>
                                        <a:srgbClr val="FF0000"/>
                                      </a:solidFill>
                                      <a:latin typeface="Cambria Math" panose="02040503050406030204" pitchFamily="18" charset="0"/>
                                    </a:rPr>
                                    <m:t>1</m:t>
                                  </m:r>
                                  <m:r>
                                    <a:rPr lang="en-US" i="0">
                                      <a:solidFill>
                                        <a:srgbClr val="FF0000"/>
                                      </a:solidFill>
                                      <a:latin typeface="Cambria Math" panose="02040503050406030204" pitchFamily="18" charset="0"/>
                                    </a:rPr>
                                    <m:t>−</m:t>
                                  </m:r>
                                  <m:r>
                                    <a:rPr lang="en-US" i="0">
                                      <a:solidFill>
                                        <a:srgbClr val="FF0000"/>
                                      </a:solidFill>
                                      <a:latin typeface="Cambria Math" panose="02040503050406030204" pitchFamily="18" charset="0"/>
                                    </a:rPr>
                                    <m:t>0</m:t>
                                  </m:r>
                                  <m:r>
                                    <a:rPr lang="en-US" i="0">
                                      <a:solidFill>
                                        <a:srgbClr val="FF0000"/>
                                      </a:solidFill>
                                      <a:latin typeface="Cambria Math" panose="02040503050406030204" pitchFamily="18" charset="0"/>
                                    </a:rPr>
                                    <m:t>.</m:t>
                                  </m:r>
                                  <m:r>
                                    <a:rPr lang="en-US" i="0">
                                      <a:solidFill>
                                        <a:srgbClr val="FF0000"/>
                                      </a:solidFill>
                                      <a:latin typeface="Cambria Math" panose="02040503050406030204" pitchFamily="18" charset="0"/>
                                    </a:rPr>
                                    <m:t>04</m:t>
                                  </m:r>
                                </m:den>
                              </m:f>
                            </m:e>
                          </m:d>
                        </m:e>
                        <m:sup>
                          <m:f>
                            <m:fPr>
                              <m:ctrlPr>
                                <a:rPr lang="en-US" i="1">
                                  <a:solidFill>
                                    <a:srgbClr val="FF0000"/>
                                  </a:solidFill>
                                  <a:latin typeface="Cambria Math" panose="02040503050406030204" pitchFamily="18" charset="0"/>
                                </a:rPr>
                              </m:ctrlPr>
                            </m:fPr>
                            <m:num>
                              <m:r>
                                <a:rPr lang="en-US" i="0">
                                  <a:solidFill>
                                    <a:srgbClr val="FF0000"/>
                                  </a:solidFill>
                                  <a:latin typeface="Cambria Math" panose="02040503050406030204" pitchFamily="18" charset="0"/>
                                </a:rPr>
                                <m:t>365</m:t>
                              </m:r>
                            </m:num>
                            <m:den>
                              <m:r>
                                <a:rPr lang="en-US" i="0">
                                  <a:solidFill>
                                    <a:srgbClr val="FF0000"/>
                                  </a:solidFill>
                                  <a:latin typeface="Cambria Math" panose="02040503050406030204" pitchFamily="18" charset="0"/>
                                </a:rPr>
                                <m:t>50</m:t>
                              </m:r>
                              <m:r>
                                <a:rPr lang="en-US" i="0">
                                  <a:solidFill>
                                    <a:srgbClr val="FF0000"/>
                                  </a:solidFill>
                                  <a:latin typeface="Cambria Math" panose="02040503050406030204" pitchFamily="18" charset="0"/>
                                </a:rPr>
                                <m:t>−</m:t>
                              </m:r>
                              <m:r>
                                <a:rPr lang="en-US" i="0">
                                  <a:solidFill>
                                    <a:srgbClr val="FF0000"/>
                                  </a:solidFill>
                                  <a:latin typeface="Cambria Math" panose="02040503050406030204" pitchFamily="18" charset="0"/>
                                </a:rPr>
                                <m:t>10</m:t>
                              </m:r>
                            </m:den>
                          </m:f>
                        </m:sup>
                      </m:sSup>
                      <m:r>
                        <a:rPr lang="en-US" i="0">
                          <a:solidFill>
                            <a:srgbClr val="FF0000"/>
                          </a:solidFill>
                          <a:latin typeface="Cambria Math" panose="02040503050406030204" pitchFamily="18" charset="0"/>
                        </a:rPr>
                        <m:t>−</m:t>
                      </m:r>
                      <m:r>
                        <a:rPr lang="en-US" i="0">
                          <a:solidFill>
                            <a:srgbClr val="FF0000"/>
                          </a:solidFill>
                          <a:latin typeface="Cambria Math" panose="02040503050406030204" pitchFamily="18" charset="0"/>
                        </a:rPr>
                        <m:t>1</m:t>
                      </m:r>
                      <m:r>
                        <a:rPr lang="en-US" i="0">
                          <a:solidFill>
                            <a:srgbClr val="FF0000"/>
                          </a:solidFill>
                          <a:latin typeface="Cambria Math" panose="02040503050406030204" pitchFamily="18" charset="0"/>
                        </a:rPr>
                        <m:t>=</m:t>
                      </m:r>
                      <m:r>
                        <a:rPr lang="en-US" i="0">
                          <a:solidFill>
                            <a:srgbClr val="FF0000"/>
                          </a:solidFill>
                          <a:latin typeface="Cambria Math" panose="02040503050406030204" pitchFamily="18" charset="0"/>
                        </a:rPr>
                        <m:t>45</m:t>
                      </m:r>
                      <m:r>
                        <a:rPr lang="en-US" i="0">
                          <a:solidFill>
                            <a:srgbClr val="FF0000"/>
                          </a:solidFill>
                          <a:latin typeface="Cambria Math" panose="02040503050406030204" pitchFamily="18" charset="0"/>
                        </a:rPr>
                        <m:t>.</m:t>
                      </m:r>
                      <m:r>
                        <a:rPr lang="en-US" i="0">
                          <a:solidFill>
                            <a:srgbClr val="FF0000"/>
                          </a:solidFill>
                          <a:latin typeface="Cambria Math" panose="02040503050406030204" pitchFamily="18" charset="0"/>
                        </a:rPr>
                        <m:t>13</m:t>
                      </m:r>
                      <m:r>
                        <a:rPr lang="en-US" i="0">
                          <a:solidFill>
                            <a:srgbClr val="FF0000"/>
                          </a:solidFill>
                          <a:latin typeface="Cambria Math" panose="02040503050406030204" pitchFamily="18" charset="0"/>
                        </a:rPr>
                        <m:t>%</m:t>
                      </m:r>
                    </m:oMath>
                  </m:oMathPara>
                </a14:m>
                <a:endParaRPr lang="en-US" dirty="0">
                  <a:solidFill>
                    <a:srgbClr val="FF0000"/>
                  </a:solidFill>
                </a:endParaRPr>
              </a:p>
            </p:txBody>
          </p:sp>
        </mc:Choice>
        <mc:Fallback xmlns="">
          <p:sp>
            <p:nvSpPr>
              <p:cNvPr id="5" name="Prostokąt 4"/>
              <p:cNvSpPr>
                <a:spLocks noRot="1" noChangeAspect="1" noMove="1" noResize="1" noEditPoints="1" noAdjustHandles="1" noChangeArrowheads="1" noChangeShapeType="1" noTextEdit="1"/>
              </p:cNvSpPr>
              <p:nvPr/>
            </p:nvSpPr>
            <p:spPr>
              <a:xfrm>
                <a:off x="1844842" y="4510663"/>
                <a:ext cx="6096000" cy="1755994"/>
              </a:xfrm>
              <a:prstGeom prst="rect">
                <a:avLst/>
              </a:prstGeo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950213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2800" dirty="0"/>
              <a:t>8.	Catherine Jones, a treasury manager in a company has to borrow $500,000 for a month to meet an unforeseen short-term expense. Which of the following borrowing facilities would be the best alternative?</a:t>
            </a:r>
          </a:p>
        </p:txBody>
      </p:sp>
      <p:sp>
        <p:nvSpPr>
          <p:cNvPr id="3" name="Symbol zastępczy zawartości 2"/>
          <p:cNvSpPr>
            <a:spLocks noGrp="1"/>
          </p:cNvSpPr>
          <p:nvPr>
            <p:ph idx="1"/>
          </p:nvPr>
        </p:nvSpPr>
        <p:spPr/>
        <p:txBody>
          <a:bodyPr/>
          <a:lstStyle/>
          <a:p>
            <a:pPr marL="0" indent="0">
              <a:buNone/>
            </a:pPr>
            <a:r>
              <a:rPr lang="en-US" dirty="0"/>
              <a:t>A.	A commercial paper at 6.25% with a dealer’s commission of 1/5% and a backup line cost of 1/4%, both of which would be assessed on the $500,000 of commercial paper issued.</a:t>
            </a:r>
          </a:p>
          <a:p>
            <a:pPr marL="0" indent="0">
              <a:buNone/>
            </a:pPr>
            <a:endParaRPr lang="pl-PL" dirty="0"/>
          </a:p>
          <a:p>
            <a:pPr marL="0" indent="0">
              <a:buNone/>
            </a:pPr>
            <a:r>
              <a:rPr lang="en-US" dirty="0"/>
              <a:t>B.	A banker’s acceptance at 6.50%, an all-inclusive rate.</a:t>
            </a:r>
          </a:p>
          <a:p>
            <a:pPr marL="0" indent="0">
              <a:buNone/>
            </a:pPr>
            <a:endParaRPr lang="pl-PL" dirty="0"/>
          </a:p>
          <a:p>
            <a:pPr marL="0" indent="0">
              <a:buNone/>
            </a:pPr>
            <a:r>
              <a:rPr lang="en-US" dirty="0"/>
              <a:t>C.	A line of credit at 6.75% with a % % commitment fee on the full amount with no compensating balances.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73</a:t>
            </a:fld>
            <a:endParaRPr lang="en-US"/>
          </a:p>
        </p:txBody>
      </p:sp>
    </p:spTree>
    <p:extLst>
      <p:ext uri="{BB962C8B-B14F-4D97-AF65-F5344CB8AC3E}">
        <p14:creationId xmlns:p14="http://schemas.microsoft.com/office/powerpoint/2010/main" val="6313509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2800" dirty="0"/>
              <a:t>8.	Catherine Jones, a treasury manager in a company has to borrow $500,000 for a month to meet an unforeseen short-term expense. Which of the following borrowing facilities would be the best alternative?</a:t>
            </a:r>
          </a:p>
        </p:txBody>
      </p:sp>
      <p:sp>
        <p:nvSpPr>
          <p:cNvPr id="3" name="Symbol zastępczy zawartości 2"/>
          <p:cNvSpPr>
            <a:spLocks noGrp="1"/>
          </p:cNvSpPr>
          <p:nvPr>
            <p:ph idx="1"/>
          </p:nvPr>
        </p:nvSpPr>
        <p:spPr/>
        <p:txBody>
          <a:bodyPr/>
          <a:lstStyle/>
          <a:p>
            <a:pPr marL="0" indent="0">
              <a:buNone/>
            </a:pPr>
            <a:r>
              <a:rPr lang="en-US" dirty="0"/>
              <a:t>A.	A commercial paper at 6.25% with a dealer’s commission of 1/5% and a backup line cost of 1/4%, both of which would be assessed on the $500,000 of commercial paper issued.</a:t>
            </a:r>
          </a:p>
          <a:p>
            <a:pPr marL="0" indent="0">
              <a:buNone/>
            </a:pPr>
            <a:endParaRPr lang="pl-PL" dirty="0"/>
          </a:p>
          <a:p>
            <a:pPr marL="0" indent="0">
              <a:buNone/>
            </a:pPr>
            <a:r>
              <a:rPr lang="en-US" b="1" dirty="0">
                <a:solidFill>
                  <a:srgbClr val="FF0000"/>
                </a:solidFill>
              </a:rPr>
              <a:t>B.	A banker’s acceptance at 6.50%, an all-inclusive rate.</a:t>
            </a:r>
          </a:p>
          <a:p>
            <a:pPr marL="0" indent="0">
              <a:buNone/>
            </a:pPr>
            <a:endParaRPr lang="pl-PL" dirty="0"/>
          </a:p>
          <a:p>
            <a:pPr marL="0" indent="0">
              <a:buNone/>
            </a:pPr>
            <a:r>
              <a:rPr lang="en-US" dirty="0"/>
              <a:t>C.	A line of credit at 6.75% with a % % commitment fee on the full amount with no compensating balances.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74</a:t>
            </a:fld>
            <a:endParaRPr lang="en-US"/>
          </a:p>
        </p:txBody>
      </p:sp>
    </p:spTree>
    <p:extLst>
      <p:ext uri="{BB962C8B-B14F-4D97-AF65-F5344CB8AC3E}">
        <p14:creationId xmlns:p14="http://schemas.microsoft.com/office/powerpoint/2010/main" val="290916704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2800" dirty="0"/>
              <a:t>8.	Catherine Jones, a treasury manager in a company has to borrow $500,000 for a month to meet an unforeseen short-term expense. Which of the following borrowing facilities would be the best alternative?</a:t>
            </a:r>
          </a:p>
        </p:txBody>
      </p:sp>
      <p:sp>
        <p:nvSpPr>
          <p:cNvPr id="3" name="Symbol zastępczy zawartości 2"/>
          <p:cNvSpPr>
            <a:spLocks noGrp="1"/>
          </p:cNvSpPr>
          <p:nvPr>
            <p:ph idx="1"/>
          </p:nvPr>
        </p:nvSpPr>
        <p:spPr/>
        <p:txBody>
          <a:bodyPr>
            <a:normAutofit fontScale="70000" lnSpcReduction="20000"/>
          </a:bodyPr>
          <a:lstStyle/>
          <a:p>
            <a:pPr marL="0" indent="0">
              <a:buNone/>
            </a:pPr>
            <a:r>
              <a:rPr lang="en-US" dirty="0">
                <a:solidFill>
                  <a:srgbClr val="FF0000"/>
                </a:solidFill>
              </a:rPr>
              <a:t>Commercial Paper Cost:</a:t>
            </a:r>
          </a:p>
          <a:p>
            <a:pPr marL="0" indent="0">
              <a:buNone/>
            </a:pPr>
            <a:r>
              <a:rPr lang="en-US" dirty="0">
                <a:solidFill>
                  <a:srgbClr val="FF0000"/>
                </a:solidFill>
              </a:rPr>
              <a:t> </a:t>
            </a:r>
          </a:p>
          <a:p>
            <a:pPr marL="0" indent="0">
              <a:buNone/>
            </a:pPr>
            <a:r>
              <a:rPr lang="en-US" dirty="0">
                <a:solidFill>
                  <a:srgbClr val="FF0000"/>
                </a:solidFill>
              </a:rPr>
              <a:t>Commercial paper cost = [(Interest + dealer's commissions + backup costs) + net proceeds] x 12</a:t>
            </a:r>
          </a:p>
          <a:p>
            <a:pPr marL="0" indent="0">
              <a:buNone/>
            </a:pPr>
            <a:r>
              <a:rPr lang="en-US" dirty="0">
                <a:solidFill>
                  <a:srgbClr val="FF0000"/>
                </a:solidFill>
              </a:rPr>
              <a:t> </a:t>
            </a:r>
          </a:p>
          <a:p>
            <a:pPr marL="0" indent="0">
              <a:buNone/>
            </a:pPr>
            <a:r>
              <a:rPr lang="en-US" dirty="0">
                <a:solidFill>
                  <a:srgbClr val="FF0000"/>
                </a:solidFill>
              </a:rPr>
              <a:t>Interest = (0.0625/12) x 500,000 = 2,604.17</a:t>
            </a:r>
            <a:br>
              <a:rPr lang="en-US" dirty="0">
                <a:solidFill>
                  <a:srgbClr val="FF0000"/>
                </a:solidFill>
              </a:rPr>
            </a:br>
            <a:endParaRPr lang="en-US" dirty="0">
              <a:solidFill>
                <a:srgbClr val="FF0000"/>
              </a:solidFill>
            </a:endParaRPr>
          </a:p>
          <a:p>
            <a:pPr marL="0" indent="0">
              <a:buNone/>
            </a:pPr>
            <a:r>
              <a:rPr lang="en-US" dirty="0">
                <a:solidFill>
                  <a:srgbClr val="FF0000"/>
                </a:solidFill>
              </a:rPr>
              <a:t>Dealer’s commissions = (0.0020/12) x 500,000 = 83.33</a:t>
            </a:r>
            <a:br>
              <a:rPr lang="en-US" dirty="0">
                <a:solidFill>
                  <a:srgbClr val="FF0000"/>
                </a:solidFill>
              </a:rPr>
            </a:br>
            <a:endParaRPr lang="en-US" dirty="0">
              <a:solidFill>
                <a:srgbClr val="FF0000"/>
              </a:solidFill>
            </a:endParaRPr>
          </a:p>
          <a:p>
            <a:pPr marL="0" indent="0">
              <a:buNone/>
            </a:pPr>
            <a:r>
              <a:rPr lang="en-US" dirty="0">
                <a:solidFill>
                  <a:srgbClr val="FF0000"/>
                </a:solidFill>
              </a:rPr>
              <a:t>Backup costs = (0.0025/12) x 500,000 = 104.17</a:t>
            </a:r>
            <a:br>
              <a:rPr lang="en-US" dirty="0">
                <a:solidFill>
                  <a:srgbClr val="FF0000"/>
                </a:solidFill>
              </a:rPr>
            </a:br>
            <a:endParaRPr lang="en-US" dirty="0">
              <a:solidFill>
                <a:srgbClr val="FF0000"/>
              </a:solidFill>
            </a:endParaRPr>
          </a:p>
          <a:p>
            <a:pPr marL="0" indent="0">
              <a:buNone/>
            </a:pPr>
            <a:r>
              <a:rPr lang="en-US" dirty="0">
                <a:solidFill>
                  <a:srgbClr val="FF0000"/>
                </a:solidFill>
              </a:rPr>
              <a:t>Net proceeds = 500,000 - 2,604.17 = 497,395.83</a:t>
            </a:r>
          </a:p>
          <a:p>
            <a:pPr marL="0" indent="0">
              <a:buNone/>
            </a:pPr>
            <a:r>
              <a:rPr lang="en-US" dirty="0">
                <a:solidFill>
                  <a:srgbClr val="FF0000"/>
                </a:solidFill>
              </a:rPr>
              <a:t> </a:t>
            </a:r>
          </a:p>
          <a:p>
            <a:pPr marL="0" indent="0">
              <a:buNone/>
            </a:pPr>
            <a:r>
              <a:rPr lang="en-US" dirty="0">
                <a:solidFill>
                  <a:srgbClr val="FF0000"/>
                </a:solidFill>
              </a:rPr>
              <a:t>Commercial paper cost = [(2,604.17 + 83.33+ 104.17) + 497,395.83] x 12 = 6.74%</a:t>
            </a:r>
            <a:br>
              <a:rPr lang="en-US" dirty="0">
                <a:solidFill>
                  <a:srgbClr val="FF0000"/>
                </a:solidFill>
              </a:rPr>
            </a:br>
            <a:endParaRPr lang="en-US" dirty="0">
              <a:solidFill>
                <a:srgbClr val="FF0000"/>
              </a:solidFill>
            </a:endParaRPr>
          </a:p>
        </p:txBody>
      </p:sp>
      <p:sp>
        <p:nvSpPr>
          <p:cNvPr id="4" name="Symbol zastępczy numeru slajdu 3"/>
          <p:cNvSpPr>
            <a:spLocks noGrp="1"/>
          </p:cNvSpPr>
          <p:nvPr>
            <p:ph type="sldNum" sz="quarter" idx="12"/>
          </p:nvPr>
        </p:nvSpPr>
        <p:spPr/>
        <p:txBody>
          <a:bodyPr/>
          <a:lstStyle/>
          <a:p>
            <a:fld id="{E4563B8F-EC9C-4CCB-9DF8-F795186A1762}" type="slidenum">
              <a:rPr lang="en-US" smtClean="0"/>
              <a:t>75</a:t>
            </a:fld>
            <a:endParaRPr lang="en-US"/>
          </a:p>
        </p:txBody>
      </p:sp>
    </p:spTree>
    <p:extLst>
      <p:ext uri="{BB962C8B-B14F-4D97-AF65-F5344CB8AC3E}">
        <p14:creationId xmlns:p14="http://schemas.microsoft.com/office/powerpoint/2010/main" val="33141212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2800" dirty="0"/>
              <a:t>8.	Catherine Jones, a treasury manager in a company has to borrow $500,000 for a month to meet an unforeseen short-term expense. Which of the following borrowing facilities would be the best alternative?</a:t>
            </a:r>
          </a:p>
        </p:txBody>
      </p:sp>
      <p:sp>
        <p:nvSpPr>
          <p:cNvPr id="3" name="Symbol zastępczy zawartości 2"/>
          <p:cNvSpPr>
            <a:spLocks noGrp="1"/>
          </p:cNvSpPr>
          <p:nvPr>
            <p:ph idx="1"/>
          </p:nvPr>
        </p:nvSpPr>
        <p:spPr/>
        <p:txBody>
          <a:bodyPr>
            <a:normAutofit fontScale="92500" lnSpcReduction="10000"/>
          </a:bodyPr>
          <a:lstStyle/>
          <a:p>
            <a:pPr marL="0" indent="0">
              <a:buNone/>
            </a:pPr>
            <a:r>
              <a:rPr lang="en-US" dirty="0">
                <a:solidFill>
                  <a:srgbClr val="FF0000"/>
                </a:solidFill>
              </a:rPr>
              <a:t>Banker's Acceptance Cost:</a:t>
            </a:r>
          </a:p>
          <a:p>
            <a:pPr marL="0" indent="0">
              <a:buNone/>
            </a:pPr>
            <a:r>
              <a:rPr lang="en-US" dirty="0">
                <a:solidFill>
                  <a:srgbClr val="FF0000"/>
                </a:solidFill>
              </a:rPr>
              <a:t> </a:t>
            </a:r>
          </a:p>
          <a:p>
            <a:pPr marL="0" indent="0">
              <a:buNone/>
            </a:pPr>
            <a:r>
              <a:rPr lang="en-US" dirty="0">
                <a:solidFill>
                  <a:srgbClr val="FF0000"/>
                </a:solidFill>
              </a:rPr>
              <a:t>Banker’s acceptance cost = (interest + net proceeds) x 12</a:t>
            </a:r>
            <a:br>
              <a:rPr lang="en-US" dirty="0">
                <a:solidFill>
                  <a:srgbClr val="FF0000"/>
                </a:solidFill>
              </a:rPr>
            </a:br>
            <a:endParaRPr lang="en-US" dirty="0">
              <a:solidFill>
                <a:srgbClr val="FF0000"/>
              </a:solidFill>
            </a:endParaRPr>
          </a:p>
          <a:p>
            <a:pPr marL="0" indent="0">
              <a:buNone/>
            </a:pPr>
            <a:r>
              <a:rPr lang="en-US" dirty="0">
                <a:solidFill>
                  <a:srgbClr val="FF0000"/>
                </a:solidFill>
              </a:rPr>
              <a:t>Interest = (0.0650/12) x 500,000 = 2,708.33</a:t>
            </a:r>
            <a:br>
              <a:rPr lang="en-US" dirty="0">
                <a:solidFill>
                  <a:srgbClr val="FF0000"/>
                </a:solidFill>
              </a:rPr>
            </a:br>
            <a:endParaRPr lang="en-US" dirty="0">
              <a:solidFill>
                <a:srgbClr val="FF0000"/>
              </a:solidFill>
            </a:endParaRPr>
          </a:p>
          <a:p>
            <a:pPr marL="0" indent="0">
              <a:buNone/>
            </a:pPr>
            <a:r>
              <a:rPr lang="en-US" dirty="0">
                <a:solidFill>
                  <a:srgbClr val="FF0000"/>
                </a:solidFill>
              </a:rPr>
              <a:t>Net proceeds = 500,000 - 2,708.33 = 497,291.67</a:t>
            </a:r>
          </a:p>
          <a:p>
            <a:pPr marL="0" indent="0">
              <a:buNone/>
            </a:pPr>
            <a:br>
              <a:rPr lang="en-US" dirty="0">
                <a:solidFill>
                  <a:srgbClr val="FF0000"/>
                </a:solidFill>
              </a:rPr>
            </a:br>
            <a:r>
              <a:rPr lang="en-US" dirty="0">
                <a:solidFill>
                  <a:srgbClr val="FF0000"/>
                </a:solidFill>
              </a:rPr>
              <a:t>Banker’s acceptance cost = (2,708.33 + 497,291.67) x 12 =6.54%</a:t>
            </a:r>
          </a:p>
          <a:p>
            <a:pPr marL="0" indent="0">
              <a:buNone/>
            </a:pPr>
            <a:br>
              <a:rPr lang="en-US" dirty="0">
                <a:solidFill>
                  <a:srgbClr val="FF0000"/>
                </a:solidFill>
              </a:rPr>
            </a:br>
            <a:endParaRPr lang="en-US" dirty="0">
              <a:solidFill>
                <a:srgbClr val="FF0000"/>
              </a:solidFill>
            </a:endParaRPr>
          </a:p>
        </p:txBody>
      </p:sp>
      <p:sp>
        <p:nvSpPr>
          <p:cNvPr id="4" name="Symbol zastępczy numeru slajdu 3"/>
          <p:cNvSpPr>
            <a:spLocks noGrp="1"/>
          </p:cNvSpPr>
          <p:nvPr>
            <p:ph type="sldNum" sz="quarter" idx="12"/>
          </p:nvPr>
        </p:nvSpPr>
        <p:spPr/>
        <p:txBody>
          <a:bodyPr/>
          <a:lstStyle/>
          <a:p>
            <a:fld id="{E4563B8F-EC9C-4CCB-9DF8-F795186A1762}" type="slidenum">
              <a:rPr lang="en-US" smtClean="0"/>
              <a:t>76</a:t>
            </a:fld>
            <a:endParaRPr lang="en-US"/>
          </a:p>
        </p:txBody>
      </p:sp>
    </p:spTree>
    <p:extLst>
      <p:ext uri="{BB962C8B-B14F-4D97-AF65-F5344CB8AC3E}">
        <p14:creationId xmlns:p14="http://schemas.microsoft.com/office/powerpoint/2010/main" val="18111288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2800" dirty="0"/>
              <a:t>8.	Catherine Jones, a treasury manager in a company has to borrow $500,000 for a month to meet an unforeseen short-term expense. Which of the following borrowing facilities would be the best alternative?</a:t>
            </a:r>
          </a:p>
        </p:txBody>
      </p:sp>
      <p:sp>
        <p:nvSpPr>
          <p:cNvPr id="3" name="Symbol zastępczy zawartości 2"/>
          <p:cNvSpPr>
            <a:spLocks noGrp="1"/>
          </p:cNvSpPr>
          <p:nvPr>
            <p:ph idx="1"/>
          </p:nvPr>
        </p:nvSpPr>
        <p:spPr/>
        <p:txBody>
          <a:bodyPr>
            <a:normAutofit fontScale="92500"/>
          </a:bodyPr>
          <a:lstStyle/>
          <a:p>
            <a:pPr marL="0" indent="0">
              <a:buNone/>
            </a:pPr>
            <a:r>
              <a:rPr lang="en-US" dirty="0">
                <a:solidFill>
                  <a:srgbClr val="FF0000"/>
                </a:solidFill>
              </a:rPr>
              <a:t>Line Cost:</a:t>
            </a:r>
          </a:p>
          <a:p>
            <a:pPr marL="0" indent="0">
              <a:buNone/>
            </a:pPr>
            <a:r>
              <a:rPr lang="en-US" dirty="0">
                <a:solidFill>
                  <a:srgbClr val="FF0000"/>
                </a:solidFill>
              </a:rPr>
              <a:t> </a:t>
            </a:r>
          </a:p>
          <a:p>
            <a:pPr marL="0" indent="0">
              <a:buNone/>
            </a:pPr>
            <a:r>
              <a:rPr lang="en-US" dirty="0">
                <a:solidFill>
                  <a:srgbClr val="FF0000"/>
                </a:solidFill>
              </a:rPr>
              <a:t>Line of credit cost = [(interest + commitment fee) + usable loan amount] x 12</a:t>
            </a:r>
          </a:p>
          <a:p>
            <a:pPr marL="0" indent="0">
              <a:buNone/>
            </a:pPr>
            <a:r>
              <a:rPr lang="en-US" dirty="0">
                <a:solidFill>
                  <a:srgbClr val="FF0000"/>
                </a:solidFill>
              </a:rPr>
              <a:t> </a:t>
            </a:r>
          </a:p>
          <a:p>
            <a:pPr marL="0" indent="0">
              <a:buNone/>
            </a:pPr>
            <a:r>
              <a:rPr lang="en-US" dirty="0">
                <a:solidFill>
                  <a:srgbClr val="FF0000"/>
                </a:solidFill>
              </a:rPr>
              <a:t>Interest = (0.0675/12) x 500,000 = 2,812.5</a:t>
            </a:r>
          </a:p>
          <a:p>
            <a:pPr marL="0" indent="0">
              <a:buNone/>
            </a:pPr>
            <a:r>
              <a:rPr lang="en-US" dirty="0">
                <a:solidFill>
                  <a:srgbClr val="FF0000"/>
                </a:solidFill>
              </a:rPr>
              <a:t> </a:t>
            </a:r>
          </a:p>
          <a:p>
            <a:pPr marL="0" indent="0">
              <a:buNone/>
            </a:pPr>
            <a:r>
              <a:rPr lang="en-US" dirty="0">
                <a:solidFill>
                  <a:srgbClr val="FF0000"/>
                </a:solidFill>
              </a:rPr>
              <a:t>Commitment fee = (0.005/12) x 500,000 =208.33</a:t>
            </a:r>
          </a:p>
          <a:p>
            <a:endParaRPr lang="en-US" dirty="0">
              <a:solidFill>
                <a:srgbClr val="FF0000"/>
              </a:solidFill>
            </a:endParaRPr>
          </a:p>
          <a:p>
            <a:pPr marL="0" indent="0">
              <a:buNone/>
            </a:pPr>
            <a:r>
              <a:rPr lang="en-US" dirty="0">
                <a:solidFill>
                  <a:srgbClr val="FF0000"/>
                </a:solidFill>
              </a:rPr>
              <a:t>Line of credit cost = [(2,812.5+ 208.33) + 500,000] x 12 = 7.25% </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77</a:t>
            </a:fld>
            <a:endParaRPr lang="en-US"/>
          </a:p>
        </p:txBody>
      </p:sp>
    </p:spTree>
    <p:extLst>
      <p:ext uri="{BB962C8B-B14F-4D97-AF65-F5344CB8AC3E}">
        <p14:creationId xmlns:p14="http://schemas.microsoft.com/office/powerpoint/2010/main" val="40029680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en-US"/>
          </a:p>
        </p:txBody>
      </p:sp>
      <p:sp>
        <p:nvSpPr>
          <p:cNvPr id="3" name="Symbol zastępczy zawartości 2"/>
          <p:cNvSpPr>
            <a:spLocks noGrp="1"/>
          </p:cNvSpPr>
          <p:nvPr>
            <p:ph idx="1"/>
          </p:nvPr>
        </p:nvSpPr>
        <p:spPr/>
        <p:txBody>
          <a:bodyPr/>
          <a:lstStyle/>
          <a:p>
            <a:endParaRPr lang="en-US"/>
          </a:p>
        </p:txBody>
      </p:sp>
      <p:sp>
        <p:nvSpPr>
          <p:cNvPr id="4" name="Symbol zastępczy numeru slajdu 3"/>
          <p:cNvSpPr>
            <a:spLocks noGrp="1"/>
          </p:cNvSpPr>
          <p:nvPr>
            <p:ph type="sldNum" sz="quarter" idx="12"/>
          </p:nvPr>
        </p:nvSpPr>
        <p:spPr/>
        <p:txBody>
          <a:bodyPr/>
          <a:lstStyle/>
          <a:p>
            <a:fld id="{E4563B8F-EC9C-4CCB-9DF8-F795186A1762}" type="slidenum">
              <a:rPr lang="en-US" smtClean="0"/>
              <a:t>78</a:t>
            </a:fld>
            <a:endParaRPr lang="en-US"/>
          </a:p>
        </p:txBody>
      </p:sp>
      <p:pic>
        <p:nvPicPr>
          <p:cNvPr id="5" name="Picture 2" descr="Znalezione obrazy dla zapytania the end">
            <a:extLst>
              <a:ext uri="{FF2B5EF4-FFF2-40B4-BE49-F238E27FC236}">
                <a16:creationId xmlns:a16="http://schemas.microsoft.com/office/drawing/2014/main" id="{653C53F1-E7D9-429C-BFDD-1CB9E8D8A0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7250" y="2628900"/>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554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err="1"/>
              <a:t>Drags</a:t>
            </a:r>
            <a:r>
              <a:rPr lang="pl-PL" dirty="0"/>
              <a:t> and </a:t>
            </a:r>
            <a:r>
              <a:rPr lang="pl-PL" dirty="0" err="1"/>
              <a:t>pulls</a:t>
            </a:r>
            <a:r>
              <a:rPr lang="pl-PL" dirty="0"/>
              <a:t> on </a:t>
            </a:r>
            <a:r>
              <a:rPr lang="pl-PL" dirty="0" err="1"/>
              <a:t>liquidity</a:t>
            </a:r>
            <a:endParaRPr lang="en-US" dirty="0"/>
          </a:p>
        </p:txBody>
      </p:sp>
      <p:sp>
        <p:nvSpPr>
          <p:cNvPr id="3" name="Symbol zastępczy zawartości 2"/>
          <p:cNvSpPr>
            <a:spLocks noGrp="1"/>
          </p:cNvSpPr>
          <p:nvPr>
            <p:ph idx="1"/>
          </p:nvPr>
        </p:nvSpPr>
        <p:spPr/>
        <p:txBody>
          <a:bodyPr>
            <a:normAutofit fontScale="92500" lnSpcReduction="20000"/>
          </a:bodyPr>
          <a:lstStyle/>
          <a:p>
            <a:r>
              <a:rPr lang="en-US" dirty="0"/>
              <a:t>A company’s liquidity position is affected by cash receipts and the amount of cash it has to pay.</a:t>
            </a:r>
          </a:p>
          <a:p>
            <a:pPr marL="0" indent="0">
              <a:buNone/>
            </a:pPr>
            <a:endParaRPr lang="en-US" dirty="0"/>
          </a:p>
          <a:p>
            <a:r>
              <a:rPr lang="en-US" dirty="0"/>
              <a:t>Drags on liquidity reduce cash inflows. For example, bad debts, obsolete inventory, uncollected receivables etc.</a:t>
            </a:r>
          </a:p>
          <a:p>
            <a:pPr marL="0" indent="0">
              <a:buNone/>
            </a:pPr>
            <a:r>
              <a:rPr lang="en-US" dirty="0"/>
              <a:t> </a:t>
            </a:r>
          </a:p>
          <a:p>
            <a:r>
              <a:rPr lang="en-US" dirty="0"/>
              <a:t>Pulls on liquidity accelerate cash outflows. For example, earlier payment of vendor dues etc.</a:t>
            </a:r>
            <a:endParaRPr lang="pl-PL" dirty="0"/>
          </a:p>
          <a:p>
            <a:endParaRPr lang="pl-PL" dirty="0"/>
          </a:p>
          <a:p>
            <a:r>
              <a:rPr lang="pl-PL" dirty="0" err="1"/>
              <a:t>Drags</a:t>
            </a:r>
            <a:r>
              <a:rPr lang="pl-PL" dirty="0"/>
              <a:t> and </a:t>
            </a:r>
            <a:r>
              <a:rPr lang="pl-PL" dirty="0" err="1"/>
              <a:t>pulls</a:t>
            </a:r>
            <a:r>
              <a:rPr lang="pl-PL" dirty="0"/>
              <a:t> </a:t>
            </a:r>
            <a:r>
              <a:rPr lang="pl-PL" dirty="0" err="1"/>
              <a:t>are</a:t>
            </a:r>
            <a:r>
              <a:rPr lang="pl-PL" dirty="0"/>
              <a:t> not the same as </a:t>
            </a:r>
            <a:r>
              <a:rPr lang="pl-PL" dirty="0" err="1"/>
              <a:t>leading</a:t>
            </a:r>
            <a:r>
              <a:rPr lang="pl-PL" dirty="0"/>
              <a:t> and </a:t>
            </a:r>
            <a:r>
              <a:rPr lang="pl-PL" dirty="0" err="1"/>
              <a:t>lagging</a:t>
            </a:r>
            <a:r>
              <a:rPr lang="pl-PL" dirty="0"/>
              <a:t> (re-</a:t>
            </a:r>
            <a:r>
              <a:rPr lang="pl-PL" dirty="0" err="1"/>
              <a:t>negotiation</a:t>
            </a:r>
            <a:r>
              <a:rPr lang="pl-PL" dirty="0"/>
              <a:t> of as to </a:t>
            </a:r>
            <a:r>
              <a:rPr lang="pl-PL" dirty="0" err="1"/>
              <a:t>when</a:t>
            </a:r>
            <a:r>
              <a:rPr lang="pl-PL" dirty="0"/>
              <a:t> </a:t>
            </a:r>
            <a:r>
              <a:rPr lang="pl-PL" dirty="0" err="1"/>
              <a:t>certain</a:t>
            </a:r>
            <a:r>
              <a:rPr lang="pl-PL" dirty="0"/>
              <a:t> </a:t>
            </a:r>
            <a:r>
              <a:rPr lang="pl-PL" dirty="0" err="1"/>
              <a:t>payments</a:t>
            </a:r>
            <a:r>
              <a:rPr lang="pl-PL" dirty="0"/>
              <a:t> </a:t>
            </a:r>
            <a:r>
              <a:rPr lang="pl-PL" dirty="0" err="1"/>
              <a:t>or</a:t>
            </a:r>
            <a:r>
              <a:rPr lang="pl-PL" dirty="0"/>
              <a:t> </a:t>
            </a:r>
            <a:r>
              <a:rPr lang="pl-PL" dirty="0" err="1"/>
              <a:t>collections</a:t>
            </a:r>
            <a:r>
              <a:rPr lang="pl-PL" dirty="0"/>
              <a:t> </a:t>
            </a:r>
            <a:r>
              <a:rPr lang="pl-PL" dirty="0" err="1"/>
              <a:t>would</a:t>
            </a:r>
            <a:r>
              <a:rPr lang="pl-PL" dirty="0"/>
              <a:t> </a:t>
            </a:r>
            <a:r>
              <a:rPr lang="pl-PL" dirty="0" err="1"/>
              <a:t>take</a:t>
            </a:r>
            <a:r>
              <a:rPr lang="pl-PL" dirty="0"/>
              <a:t> place, </a:t>
            </a:r>
            <a:r>
              <a:rPr lang="pl-PL" dirty="0" err="1"/>
              <a:t>faster</a:t>
            </a:r>
            <a:r>
              <a:rPr lang="pl-PL" dirty="0"/>
              <a:t>, </a:t>
            </a:r>
            <a:r>
              <a:rPr lang="pl-PL" dirty="0" err="1"/>
              <a:t>slower</a:t>
            </a:r>
            <a:r>
              <a:rPr lang="pl-PL" dirty="0"/>
              <a:t>)</a:t>
            </a:r>
            <a:endParaRPr lang="en-US" dirty="0"/>
          </a:p>
          <a:p>
            <a:endParaRPr lang="en-US" dirty="0"/>
          </a:p>
        </p:txBody>
      </p:sp>
      <p:sp>
        <p:nvSpPr>
          <p:cNvPr id="4" name="Symbol zastępczy numeru slajdu 3"/>
          <p:cNvSpPr>
            <a:spLocks noGrp="1"/>
          </p:cNvSpPr>
          <p:nvPr>
            <p:ph type="sldNum" sz="quarter" idx="12"/>
          </p:nvPr>
        </p:nvSpPr>
        <p:spPr/>
        <p:txBody>
          <a:bodyPr/>
          <a:lstStyle/>
          <a:p>
            <a:fld id="{E4563B8F-EC9C-4CCB-9DF8-F795186A1762}" type="slidenum">
              <a:rPr lang="en-US" smtClean="0"/>
              <a:t>8</a:t>
            </a:fld>
            <a:endParaRPr lang="en-US"/>
          </a:p>
        </p:txBody>
      </p:sp>
    </p:spTree>
    <p:extLst>
      <p:ext uri="{BB962C8B-B14F-4D97-AF65-F5344CB8AC3E}">
        <p14:creationId xmlns:p14="http://schemas.microsoft.com/office/powerpoint/2010/main" val="4114760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282829"/>
            <a:ext cx="12192000" cy="558419"/>
          </a:xfrm>
        </p:spPr>
        <p:txBody>
          <a:bodyPr>
            <a:normAutofit fontScale="90000"/>
          </a:bodyPr>
          <a:lstStyle/>
          <a:p>
            <a:pPr algn="ctr"/>
            <a:r>
              <a:rPr lang="en-US" sz="4000" dirty="0"/>
              <a:t>Liquidity contributes to a company’s creditworthiness.</a:t>
            </a:r>
          </a:p>
        </p:txBody>
      </p:sp>
      <p:sp>
        <p:nvSpPr>
          <p:cNvPr id="3" name="Symbol zastępczy zawartości 2"/>
          <p:cNvSpPr>
            <a:spLocks noGrp="1"/>
          </p:cNvSpPr>
          <p:nvPr>
            <p:ph idx="1"/>
          </p:nvPr>
        </p:nvSpPr>
        <p:spPr>
          <a:xfrm>
            <a:off x="426720" y="1194688"/>
            <a:ext cx="11314176" cy="4986655"/>
          </a:xfrm>
        </p:spPr>
        <p:txBody>
          <a:bodyPr>
            <a:normAutofit/>
          </a:bodyPr>
          <a:lstStyle/>
          <a:p>
            <a:pPr algn="just"/>
            <a:r>
              <a:rPr lang="en-US" dirty="0"/>
              <a:t>Creditworthiness is the perceived ability of the borrower to pay what is owed in a timely manner despite adverse conditions. A high creditworthy company is one that has the ability to make interest payments on a loan as they come due.</a:t>
            </a:r>
          </a:p>
          <a:p>
            <a:endParaRPr lang="en-US" dirty="0"/>
          </a:p>
          <a:p>
            <a:r>
              <a:rPr lang="en-US" dirty="0"/>
              <a:t>High creditworthiness allows a company to:</a:t>
            </a:r>
          </a:p>
          <a:p>
            <a:pPr lvl="1"/>
            <a:r>
              <a:rPr lang="en-US" dirty="0"/>
              <a:t>Obtain lower borrowing costs.</a:t>
            </a:r>
          </a:p>
          <a:p>
            <a:pPr lvl="1"/>
            <a:r>
              <a:rPr lang="en-US" dirty="0"/>
              <a:t>Obtain better terms for trade credit</a:t>
            </a:r>
          </a:p>
          <a:p>
            <a:pPr lvl="1"/>
            <a:r>
              <a:rPr lang="en-US" dirty="0"/>
              <a:t>Have greater flexibility.</a:t>
            </a:r>
          </a:p>
          <a:p>
            <a:pPr lvl="1"/>
            <a:r>
              <a:rPr lang="en-US" dirty="0"/>
              <a:t>Exploit profitable opportunities - as a company can raise money relatively quickly to invest in profitable projects.</a:t>
            </a:r>
          </a:p>
        </p:txBody>
      </p:sp>
      <p:sp>
        <p:nvSpPr>
          <p:cNvPr id="4" name="Symbol zastępczy numeru slajdu 3"/>
          <p:cNvSpPr>
            <a:spLocks noGrp="1"/>
          </p:cNvSpPr>
          <p:nvPr>
            <p:ph type="sldNum" sz="quarter" idx="12"/>
          </p:nvPr>
        </p:nvSpPr>
        <p:spPr/>
        <p:txBody>
          <a:bodyPr/>
          <a:lstStyle/>
          <a:p>
            <a:fld id="{E4563B8F-EC9C-4CCB-9DF8-F795186A1762}" type="slidenum">
              <a:rPr lang="en-US" smtClean="0"/>
              <a:t>9</a:t>
            </a:fld>
            <a:endParaRPr lang="en-US"/>
          </a:p>
        </p:txBody>
      </p:sp>
    </p:spTree>
    <p:extLst>
      <p:ext uri="{BB962C8B-B14F-4D97-AF65-F5344CB8AC3E}">
        <p14:creationId xmlns:p14="http://schemas.microsoft.com/office/powerpoint/2010/main" val="252453590"/>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5727</Words>
  <Application>Microsoft Office PowerPoint</Application>
  <PresentationFormat>Panoramiczny</PresentationFormat>
  <Paragraphs>767</Paragraphs>
  <Slides>78</Slides>
  <Notes>1</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78</vt:i4>
      </vt:variant>
    </vt:vector>
  </HeadingPairs>
  <TitlesOfParts>
    <vt:vector size="84" baseType="lpstr">
      <vt:lpstr>Arial</vt:lpstr>
      <vt:lpstr>Calibri</vt:lpstr>
      <vt:lpstr>Calibri Light</vt:lpstr>
      <vt:lpstr>Cambria Math</vt:lpstr>
      <vt:lpstr>Courier New</vt:lpstr>
      <vt:lpstr>Motyw pakietu Office</vt:lpstr>
      <vt:lpstr>Corporate Finance</vt:lpstr>
      <vt:lpstr>Working capital definition</vt:lpstr>
      <vt:lpstr>Internal factors that impact working capital needs</vt:lpstr>
      <vt:lpstr>External factors that impact working capital</vt:lpstr>
      <vt:lpstr>Liquidity</vt:lpstr>
      <vt:lpstr>Liquidity management</vt:lpstr>
      <vt:lpstr>Two sources of liquidity for a company</vt:lpstr>
      <vt:lpstr>Drags and pulls on liquidity</vt:lpstr>
      <vt:lpstr>Liquidity contributes to a company’s creditworthiness.</vt:lpstr>
      <vt:lpstr>Liquidity ratios</vt:lpstr>
      <vt:lpstr>(Net) Operating Cycle</vt:lpstr>
      <vt:lpstr>Managing the Cash Position</vt:lpstr>
      <vt:lpstr>Investing Short-Term Funds</vt:lpstr>
      <vt:lpstr>Yield on Short-term Investment</vt:lpstr>
      <vt:lpstr>Yield on Short-term Investment: example</vt:lpstr>
      <vt:lpstr>Strategies and Evaluation</vt:lpstr>
      <vt:lpstr>Investment Policy Statement (IPS)</vt:lpstr>
      <vt:lpstr>Active and Passive IPS</vt:lpstr>
      <vt:lpstr>Types of aggressive IPS strategy</vt:lpstr>
      <vt:lpstr>Evaluating IPS</vt:lpstr>
      <vt:lpstr>Managing Accounts Receivable</vt:lpstr>
      <vt:lpstr>Three primary activities in accounts receivable management are:</vt:lpstr>
      <vt:lpstr>Key Elements of the Trade Credit Granting Process</vt:lpstr>
      <vt:lpstr>5C’s of credit</vt:lpstr>
      <vt:lpstr>The different types of credit terms available to customers include:</vt:lpstr>
      <vt:lpstr>Managing Customers' Receipts</vt:lpstr>
      <vt:lpstr>Evaluating Accounts Receivable Management</vt:lpstr>
      <vt:lpstr>Managing Inventory</vt:lpstr>
      <vt:lpstr>Approaches to Managing Inventory Levels</vt:lpstr>
      <vt:lpstr>Economic Order Quantity</vt:lpstr>
      <vt:lpstr>EOQ</vt:lpstr>
      <vt:lpstr>EOQ</vt:lpstr>
      <vt:lpstr>EOQ</vt:lpstr>
      <vt:lpstr>Just-in-time</vt:lpstr>
      <vt:lpstr>Evaluating Inventory Management</vt:lpstr>
      <vt:lpstr>Managing Accounts Payable</vt:lpstr>
      <vt:lpstr>The Economics of Taking a Trade Discount</vt:lpstr>
      <vt:lpstr>The Economics of Taking a Trade Discount: example</vt:lpstr>
      <vt:lpstr>Managing Short-Term Financing</vt:lpstr>
      <vt:lpstr>Short-term borrowing types</vt:lpstr>
      <vt:lpstr>Computing the Costs of Borrowing</vt:lpstr>
      <vt:lpstr>Computing the Costs of Borrowing: example</vt:lpstr>
      <vt:lpstr>Computing the Costs of Borrowing: example</vt:lpstr>
      <vt:lpstr>Computing the Costs of Borrowing: example</vt:lpstr>
      <vt:lpstr>Computing the Costs of Borrowing: example</vt:lpstr>
      <vt:lpstr>Review</vt:lpstr>
      <vt:lpstr>LO.a: Describe primary and secondary sources of liquidity and factors that influence a company's liquidity position.</vt:lpstr>
      <vt:lpstr>LO.a: Describe primary and secondary sources of liquidity and factors that influence a company's liquidity position.</vt:lpstr>
      <vt:lpstr>LO.a: Describe primary and secondary sources of liquidity and factors that influence a company's liquidity position.</vt:lpstr>
      <vt:lpstr>LO.b: Compare a company's liquidity measures with those of peer companies.</vt:lpstr>
      <vt:lpstr>LO.c: Evaluate working capital effectiveness of a company based on its operating and cash conversion cycles, and compare the company's effectiveness with that of peer companies.</vt:lpstr>
      <vt:lpstr>LO.d: Describe how different types of cash flows affect a company's net daily cash position.</vt:lpstr>
      <vt:lpstr>LO.e: Calculate and interpret comparable yields on various securities, compare portfolio returns against a standard benchmark, and evaluate a company's short-term investment policy guidelines.</vt:lpstr>
      <vt:lpstr>LO.f: Evaluate a company's management of accounts receivable, inventory, and accounts payable over time and compared to peer companies.</vt:lpstr>
      <vt:lpstr>LO.f: Evaluate a company's management of accounts receivable, inventory, and accounts payable over time and compared to peer companies.</vt:lpstr>
      <vt:lpstr>LO.f: Evaluate a company's management of accounts receivable, inventory, and accounts payable over time and compared to peer companies.</vt:lpstr>
      <vt:lpstr>LO.g: Evaluate the choices of short-term funding available to a company and recommend a financing method.</vt:lpstr>
      <vt:lpstr>Quiz</vt:lpstr>
      <vt:lpstr>1. Which of the following is least likely considered to be a secondary source of liquidity?</vt:lpstr>
      <vt:lpstr>1. Which of the following is least likely considered to be a secondary source of liquidity?</vt:lpstr>
      <vt:lpstr>2. Which of the following is most likely to be considered a factor that influences a low liquidity requirement?</vt:lpstr>
      <vt:lpstr>2. Which of the following is most likely to be considered a factor that influences a low liquidity requirement?</vt:lpstr>
      <vt:lpstr>3. Which of the following is least likely considered a 'drag' on liquidity?</vt:lpstr>
      <vt:lpstr>3. Which of the following is least likely considered a 'drag' on liquidity?</vt:lpstr>
      <vt:lpstr>4.Adam Smith has gathered the following financial information for Suzlon Industries:</vt:lpstr>
      <vt:lpstr>4.Adam Smith has gathered the following financial information for Suzlon Industries:</vt:lpstr>
      <vt:lpstr>Rebecca is analyzing Turbo Industries, which operates in the auto ancillary segment She collects the following information on the company and the industry:</vt:lpstr>
      <vt:lpstr>Rebecca is analyzing Turbo Industries, which operates in the auto ancillary segment  She collects the following information on the company and the industry:</vt:lpstr>
      <vt:lpstr>6. For an 181-day $100,000 T-bill which is being sold at a discounted rate of 7.81%, the money market yield is closest </vt:lpstr>
      <vt:lpstr>6. For an 181-day $100,000 T-bill which is being sold at a discounted rate of 7.81%, the money market yield is closest </vt:lpstr>
      <vt:lpstr>7. A company uses trade credit terms of 4/10 net 60. If the account is paid on the 50th day, the cost of trade credit is closest to:</vt:lpstr>
      <vt:lpstr>7. A company uses trade credit terms of 4/10 net 60. If the account is paid on the 50th day, the cost of trade credit is closest to:</vt:lpstr>
      <vt:lpstr>8. Catherine Jones, a treasury manager in a company has to borrow $500,000 for a month to meet an unforeseen short-term expense. Which of the following borrowing facilities would be the best alternative?</vt:lpstr>
      <vt:lpstr>8. Catherine Jones, a treasury manager in a company has to borrow $500,000 for a month to meet an unforeseen short-term expense. Which of the following borrowing facilities would be the best alternative?</vt:lpstr>
      <vt:lpstr>8. Catherine Jones, a treasury manager in a company has to borrow $500,000 for a month to meet an unforeseen short-term expense. Which of the following borrowing facilities would be the best alternative?</vt:lpstr>
      <vt:lpstr>8. Catherine Jones, a treasury manager in a company has to borrow $500,000 for a month to meet an unforeseen short-term expense. Which of the following borrowing facilities would be the best alternative?</vt:lpstr>
      <vt:lpstr>8. Catherine Jones, a treasury manager in a company has to borrow $500,000 for a month to meet an unforeseen short-term expense. Which of the following borrowing facilities would be the best alternative?</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Joanna Wyrobek</dc:creator>
  <cp:lastModifiedBy>Joanna Wyrobek</cp:lastModifiedBy>
  <cp:revision>36</cp:revision>
  <dcterms:created xsi:type="dcterms:W3CDTF">2020-02-16T09:35:24Z</dcterms:created>
  <dcterms:modified xsi:type="dcterms:W3CDTF">2021-12-05T16:54:58Z</dcterms:modified>
</cp:coreProperties>
</file>