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89" r:id="rId3"/>
    <p:sldId id="292" r:id="rId4"/>
    <p:sldId id="291" r:id="rId5"/>
    <p:sldId id="293" r:id="rId6"/>
    <p:sldId id="298" r:id="rId7"/>
    <p:sldId id="299" r:id="rId8"/>
    <p:sldId id="290" r:id="rId9"/>
    <p:sldId id="294" r:id="rId10"/>
    <p:sldId id="295" r:id="rId11"/>
    <p:sldId id="296" r:id="rId12"/>
    <p:sldId id="297" r:id="rId13"/>
  </p:sldIdLst>
  <p:sldSz cx="12192000" cy="6858000"/>
  <p:notesSz cx="6858000" cy="9144000"/>
  <p:defaultTextStyle>
    <a:defPPr>
      <a:defRPr lang="pl-P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861" autoAdjust="0"/>
    <p:restoredTop sz="94660"/>
  </p:normalViewPr>
  <p:slideViewPr>
    <p:cSldViewPr snapToGrid="0">
      <p:cViewPr varScale="1">
        <p:scale>
          <a:sx n="86" d="100"/>
          <a:sy n="86" d="100"/>
        </p:scale>
        <p:origin x="384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57A894FA-F6EB-4617-8CE4-A735C01D1CE1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16F4234-558F-4BFD-AFEF-968BA7278F9E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BE28327D-4FEA-4605-B55C-205E4049045E}" type="datetimeFigureOut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id="{EB61BA1A-B60E-460F-9312-D3D84C89DE8B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pl-PL" noProof="0"/>
          </a:p>
        </p:txBody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id="{332ED4D3-526D-4EF6-B332-D7562C71022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  <a:endParaRPr lang="pl-PL" noProof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92B144-ED1B-474F-B259-0733C2EFC88A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8C347E-A022-4566-8B99-55FBCBED0F22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4FF4EC09-101F-4046-85D0-D0865F41330B}" type="slidenum">
              <a:rPr lang="pl-PL" altLang="pl-PL"/>
              <a:pPr/>
              <a:t>‹#›</a:t>
            </a:fld>
            <a:endParaRPr lang="pl-PL" alt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Slide Image Placeholder 1">
            <a:extLst>
              <a:ext uri="{FF2B5EF4-FFF2-40B4-BE49-F238E27FC236}">
                <a16:creationId xmlns:a16="http://schemas.microsoft.com/office/drawing/2014/main" id="{5EBA76A5-4527-4E9C-8757-F5E752FBFCF8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9" name="Notes Placeholder 2">
            <a:extLst>
              <a:ext uri="{FF2B5EF4-FFF2-40B4-BE49-F238E27FC236}">
                <a16:creationId xmlns:a16="http://schemas.microsoft.com/office/drawing/2014/main" id="{03E098FE-5082-44FD-8188-02ED5B1BD6D1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/>
          </a:p>
        </p:txBody>
      </p:sp>
      <p:sp>
        <p:nvSpPr>
          <p:cNvPr id="4100" name="Slide Number Placeholder 3">
            <a:extLst>
              <a:ext uri="{FF2B5EF4-FFF2-40B4-BE49-F238E27FC236}">
                <a16:creationId xmlns:a16="http://schemas.microsoft.com/office/drawing/2014/main" id="{DBD5F7EF-D06A-4EE5-A3E6-91F52774E21B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8EEC6576-D918-4251-BA7A-324D363A195F}" type="slidenum">
              <a:rPr lang="pl-PL" altLang="en-US"/>
              <a:pPr/>
              <a:t>1</a:t>
            </a:fld>
            <a:endParaRPr lang="pl-PL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pl-P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DAD66A-A6A0-43BD-89BE-8FFD641D4F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0DD411-CF1C-41E3-8935-04A30E8F1EBC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7035141-09DC-4D16-A5C8-573ED729B9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6B4A2C-2B9F-46CA-BE40-F3E15405E9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22528D-4C72-4EC8-9DA0-4D73CEFA82E6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7866612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3C6198-035B-47E0-A868-FC9CEAAE15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3C1209-4896-4F4A-BF4E-A5F63F77EE1F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0E07FF-5B2C-4CEC-B0FE-1A4FC29D34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A67F5B-FB92-4CEF-AC98-CB54CF2495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301C36-1E2A-4F12-8507-2158554D23FF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40947768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5A9EB6-E980-48EA-8057-311C3D7599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96038F-A0D0-43A4-91A6-B30262CC7E6E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F97DEE-0C43-49FA-8853-BE475A3BA3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0D4726-7A7D-4374-86D3-F55AA3DCCC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B4F9D5-8854-4638-A5A6-742D82EB7CF1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2175662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A0CB00-67D3-4357-B9A6-1B806C82B5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66FC80-7CB5-429A-9FAD-C4B8116DDC73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EED9CB-7B6C-41A6-BC4C-9F760397B8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610A8D-C679-47C6-98A3-7917321806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8DD7703-A246-4AA7-9D7B-8A3821022E4F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676985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DEC08F-21DC-4CC4-B288-F9C98973B1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403570-F759-4938-AEBC-DF5FC68F6897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9219B2-2A7C-4E9C-9B31-76F7925706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DE832E-3127-45B9-B6FD-F87A04C4CB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DADBC9-CFFA-4459-9CBD-513A2461A249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3935485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C0582DD7-6B74-4ABE-9CA6-59A96AF54A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A65425-071E-4C37-864D-78FEC7CC54A4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94587D9F-F9CD-4262-A871-D00E4274B1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45D8FC1A-6E39-4257-BC83-863B487E69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E42C52-1973-4334-9DF7-DACC3A2591A5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8803270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id="{1AC64C2C-C8C3-4DF8-A8A4-61BB93B63E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61FFF6-31D4-413B-A288-F4358B6B9D03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8" name="Footer Placeholder 4">
            <a:extLst>
              <a:ext uri="{FF2B5EF4-FFF2-40B4-BE49-F238E27FC236}">
                <a16:creationId xmlns:a16="http://schemas.microsoft.com/office/drawing/2014/main" id="{B7713126-9F28-446E-B181-67BAB866EE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id="{2ED16447-644D-4410-9AAA-9F139E2EFA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3791B2D-0C43-4A27-9934-325ACA585CF6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4571254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9EDA95A1-8F77-4511-82AB-30E20CFA83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8BF671-8B49-4B84-A6E7-6B1CA5802EAE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id="{8D63CDCC-DF9B-41BB-811E-89E14930A8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3A314F6C-4496-494D-94F5-628B3AA92D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304FDA-EAA3-45EA-9DC1-E523D2723E23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333302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565DDE8B-9CAD-4E38-9A30-591D5E8D44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606E96-F1DB-4313-A890-08A1D670BE84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3" name="Footer Placeholder 4">
            <a:extLst>
              <a:ext uri="{FF2B5EF4-FFF2-40B4-BE49-F238E27FC236}">
                <a16:creationId xmlns:a16="http://schemas.microsoft.com/office/drawing/2014/main" id="{C5682783-B2EB-4A0D-AC01-938FB273E7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4" name="Slide Number Placeholder 5">
            <a:extLst>
              <a:ext uri="{FF2B5EF4-FFF2-40B4-BE49-F238E27FC236}">
                <a16:creationId xmlns:a16="http://schemas.microsoft.com/office/drawing/2014/main" id="{B97FBF3C-6810-498F-84C6-5EF4AF04F6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6771D6-F040-4B08-B8C8-D54B164777E9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40800450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89708612-88F2-476F-A978-A2C8EDF5CB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28AB3E-1619-40DB-8377-99C2F80AACAB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1336740B-BAB5-4DAD-96E4-1F746B51A9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57B0E4A8-9CF7-4A13-9D9F-564F64CFCD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E9B66D-72AA-4A47-A978-22506CBDA76F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4953350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pl-PL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5AAE5F41-29A0-4A56-8172-A983967888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BC50C9-2C9D-40DB-946F-F2938EEC03B0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F94C7304-645A-4B20-9A99-08F5B17276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43329C12-2280-4D5E-B0D7-AE2B5AE501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E07998-A446-4CD9-9EBE-C2A64CE2E30C}" type="slidenum">
              <a:rPr lang="pl-PL" altLang="pl-PL"/>
              <a:pPr/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40249930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>
            <a:extLst>
              <a:ext uri="{FF2B5EF4-FFF2-40B4-BE49-F238E27FC236}">
                <a16:creationId xmlns:a16="http://schemas.microsoft.com/office/drawing/2014/main" id="{7DB15B4E-692F-4CBA-8E03-BACC6CFE32DB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  <a:endParaRPr lang="pl-PL" altLang="en-US"/>
          </a:p>
        </p:txBody>
      </p:sp>
      <p:sp>
        <p:nvSpPr>
          <p:cNvPr id="1027" name="Text Placeholder 2">
            <a:extLst>
              <a:ext uri="{FF2B5EF4-FFF2-40B4-BE49-F238E27FC236}">
                <a16:creationId xmlns:a16="http://schemas.microsoft.com/office/drawing/2014/main" id="{2F44C8A1-880E-4918-ADE5-08E6F47DBFD8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  <a:endParaRPr lang="pl-PL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7C0BF9-C4E3-4F31-8B8E-5C670C4AB14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45C6043-A704-427D-B3D1-132F5F36DF12}" type="datetime1">
              <a:rPr lang="pl-PL"/>
              <a:pPr>
                <a:defRPr/>
              </a:pPr>
              <a:t>07.11.2020</a:t>
            </a:fld>
            <a:endParaRPr lang="pl-P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B7A7BE-FE2B-4090-B07D-DEFA2F576E4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2A0623-5C8E-4B72-BC5B-6B19AEC313B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fld id="{4DA13554-18CD-48E9-BC5B-68D7A9170C74}" type="slidenum">
              <a:rPr lang="pl-PL" altLang="pl-PL"/>
              <a:pPr/>
              <a:t>‹#›</a:t>
            </a:fld>
            <a:endParaRPr lang="pl-PL" alt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7FE94597-FDEC-495B-8C86-54D2AE525EA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pl-PL" altLang="en-US" dirty="0"/>
              <a:t>Budowa przepływów pieniężnych w budżetowaniu kapitałowym</a:t>
            </a:r>
          </a:p>
        </p:txBody>
      </p:sp>
      <p:sp>
        <p:nvSpPr>
          <p:cNvPr id="3075" name="Subtitle 2">
            <a:extLst>
              <a:ext uri="{FF2B5EF4-FFF2-40B4-BE49-F238E27FC236}">
                <a16:creationId xmlns:a16="http://schemas.microsoft.com/office/drawing/2014/main" id="{391F9A47-CB0D-4AC8-8CBD-3AB62F20FFA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pl-PL" altLang="en-US" dirty="0"/>
              <a:t>Joanna Wyrobek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6B8C547-6A03-4E55-BED8-44161382CE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3B54BADA-A6F7-4F45-B2E9-713C1AA27780}" type="slidenum">
              <a:rPr lang="pl-PL" altLang="pl-PL">
                <a:solidFill>
                  <a:srgbClr val="898989"/>
                </a:solidFill>
              </a:rPr>
              <a:pPr/>
              <a:t>1</a:t>
            </a:fld>
            <a:endParaRPr lang="pl-PL" altLang="pl-PL">
              <a:solidFill>
                <a:srgbClr val="898989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ADB21E6-9B12-460A-B0A1-EE7AEFADA8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B3A6CED2-F14B-45AE-8A6F-468E2A7644D6}" type="slidenum">
              <a:rPr lang="pl-PL" altLang="pl-PL">
                <a:solidFill>
                  <a:srgbClr val="898989"/>
                </a:solidFill>
              </a:rPr>
              <a:pPr/>
              <a:t>10</a:t>
            </a:fld>
            <a:endParaRPr lang="pl-PL" altLang="pl-PL">
              <a:solidFill>
                <a:srgbClr val="898989"/>
              </a:solidFill>
            </a:endParaRPr>
          </a:p>
        </p:txBody>
      </p:sp>
      <p:graphicFrame>
        <p:nvGraphicFramePr>
          <p:cNvPr id="5" name="Group 612">
            <a:extLst>
              <a:ext uri="{FF2B5EF4-FFF2-40B4-BE49-F238E27FC236}">
                <a16:creationId xmlns:a16="http://schemas.microsoft.com/office/drawing/2014/main" id="{4D965957-B984-4ED7-8FA1-F90D294CC930}"/>
              </a:ext>
            </a:extLst>
          </p:cNvPr>
          <p:cNvGraphicFramePr>
            <a:graphicFrameLocks noGrp="1"/>
          </p:cNvGraphicFramePr>
          <p:nvPr>
            <p:ph/>
          </p:nvPr>
        </p:nvGraphicFramePr>
        <p:xfrm>
          <a:off x="0" y="-85725"/>
          <a:ext cx="12155488" cy="6735944"/>
        </p:xfrm>
        <a:graphic>
          <a:graphicData uri="http://schemas.openxmlformats.org/drawingml/2006/table">
            <a:tbl>
              <a:tblPr/>
              <a:tblGrid>
                <a:gridCol w="5992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350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828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5135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2523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6171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and loss statement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Sales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revenues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or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savings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Operating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inluding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depreciation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Before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Corporate 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Net profit (loss)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operating activities (CFO)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Add: Depreciation on new machine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Change of net working capital (initial purchase and recovery)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investing activities (CFI)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-100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Scrap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Value (net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flow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/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liquidation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FA)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53.35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altLang="pl-PL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III.</a:t>
                      </a:r>
                      <a:endParaRPr kumimoji="0" lang="en-GB" altLang="pl-PL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Free cash flows for firm (CFO+CFI)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09AEDDE-41C0-4956-9774-2FDBB9A80F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3977C1D5-10C7-4D93-B2B0-29E52D9D3AF3}" type="slidenum">
              <a:rPr lang="pl-PL" altLang="pl-PL">
                <a:solidFill>
                  <a:srgbClr val="898989"/>
                </a:solidFill>
              </a:rPr>
              <a:pPr/>
              <a:t>11</a:t>
            </a:fld>
            <a:endParaRPr lang="pl-PL" altLang="pl-PL">
              <a:solidFill>
                <a:srgbClr val="898989"/>
              </a:solidFill>
            </a:endParaRPr>
          </a:p>
        </p:txBody>
      </p:sp>
      <p:graphicFrame>
        <p:nvGraphicFramePr>
          <p:cNvPr id="5" name="Group 612">
            <a:extLst>
              <a:ext uri="{FF2B5EF4-FFF2-40B4-BE49-F238E27FC236}">
                <a16:creationId xmlns:a16="http://schemas.microsoft.com/office/drawing/2014/main" id="{557C66F9-3ADB-440A-A2D6-8654A5EFA2CE}"/>
              </a:ext>
            </a:extLst>
          </p:cNvPr>
          <p:cNvGraphicFramePr>
            <a:graphicFrameLocks noGrp="1"/>
          </p:cNvGraphicFramePr>
          <p:nvPr>
            <p:ph/>
            <p:extLst>
              <p:ext uri="{D42A27DB-BD31-4B8C-83A1-F6EECF244321}">
                <p14:modId xmlns:p14="http://schemas.microsoft.com/office/powerpoint/2010/main" val="1992363079"/>
              </p:ext>
            </p:extLst>
          </p:nvPr>
        </p:nvGraphicFramePr>
        <p:xfrm>
          <a:off x="0" y="-85725"/>
          <a:ext cx="12155488" cy="6735944"/>
        </p:xfrm>
        <a:graphic>
          <a:graphicData uri="http://schemas.openxmlformats.org/drawingml/2006/table">
            <a:tbl>
              <a:tblPr/>
              <a:tblGrid>
                <a:gridCol w="5992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3503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9324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5180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5180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2433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and loss statement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Sales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revenues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or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savings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Operating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inluding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depreciation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– Net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Book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Value of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liquidated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60-25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4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Interest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Before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Corporate 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-6.65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Net profit (loss)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operating activities (CFO)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Add: Depreciation on new machine</a:t>
                      </a:r>
                      <a:endParaRPr kumimoji="0" lang="en-GB" altLang="pl-PL" sz="20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(-1) *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Result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liquidation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from IS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25-60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Change of net working capital (initial purchase and recovery)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investing activities (CFI)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-100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Market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value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(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) from the sale of the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60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l-PL" altLang="pl-PL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repayment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long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-term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liabilities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III.</a:t>
                      </a:r>
                      <a:endParaRPr kumimoji="0" lang="en-GB" altLang="pl-PL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Free cash flows for </a:t>
                      </a:r>
                      <a:r>
                        <a:rPr kumimoji="0" lang="pl-PL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equity</a:t>
                      </a: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(CFO+CFI)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E8004C0-A6AC-4E4C-B392-62CDD0E930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3C566DE9-5145-4D2F-815E-14180EFD5540}" type="slidenum">
              <a:rPr lang="pl-PL" altLang="pl-PL">
                <a:solidFill>
                  <a:srgbClr val="898989"/>
                </a:solidFill>
              </a:rPr>
              <a:pPr/>
              <a:t>12</a:t>
            </a:fld>
            <a:endParaRPr lang="pl-PL" altLang="pl-PL">
              <a:solidFill>
                <a:srgbClr val="898989"/>
              </a:solidFill>
            </a:endParaRPr>
          </a:p>
        </p:txBody>
      </p:sp>
      <p:graphicFrame>
        <p:nvGraphicFramePr>
          <p:cNvPr id="5" name="Group 612">
            <a:extLst>
              <a:ext uri="{FF2B5EF4-FFF2-40B4-BE49-F238E27FC236}">
                <a16:creationId xmlns:a16="http://schemas.microsoft.com/office/drawing/2014/main" id="{8F6A07E8-286F-440A-8B95-BFCC3B4BB90E}"/>
              </a:ext>
            </a:extLst>
          </p:cNvPr>
          <p:cNvGraphicFramePr>
            <a:graphicFrameLocks noGrp="1"/>
          </p:cNvGraphicFramePr>
          <p:nvPr>
            <p:ph/>
            <p:extLst>
              <p:ext uri="{D42A27DB-BD31-4B8C-83A1-F6EECF244321}">
                <p14:modId xmlns:p14="http://schemas.microsoft.com/office/powerpoint/2010/main" val="4161926466"/>
              </p:ext>
            </p:extLst>
          </p:nvPr>
        </p:nvGraphicFramePr>
        <p:xfrm>
          <a:off x="0" y="-85725"/>
          <a:ext cx="12155488" cy="6735944"/>
        </p:xfrm>
        <a:graphic>
          <a:graphicData uri="http://schemas.openxmlformats.org/drawingml/2006/table">
            <a:tbl>
              <a:tblPr/>
              <a:tblGrid>
                <a:gridCol w="5992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350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4054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936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910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784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and loss statement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Sales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revenues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or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savings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Operating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inluding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depreciation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4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Interest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Before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Corporate 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Net profit (loss)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operating activities (CFO)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Add: Depreciation on new machine</a:t>
                      </a:r>
                      <a:endParaRPr kumimoji="0" lang="en-GB" altLang="pl-PL" sz="20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Change of net working capital (initial purchase and recovery)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investing activities (CFI)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-100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Scrap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Value (net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flow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/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liquidation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FA)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53.35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l-PL" altLang="pl-PL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repayment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long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-term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liabilities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III.</a:t>
                      </a:r>
                      <a:endParaRPr kumimoji="0" lang="en-GB" altLang="pl-PL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Free cash flows for </a:t>
                      </a:r>
                      <a:r>
                        <a:rPr kumimoji="0" lang="pl-PL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equity</a:t>
                      </a: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(CFO+CFI)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01774AD-3610-46CD-B4C0-187FB086E9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FC0E44EC-234C-40AA-9188-4BC6C6700E7A}" type="slidenum">
              <a:rPr lang="pl-PL" altLang="pl-PL">
                <a:solidFill>
                  <a:srgbClr val="898989"/>
                </a:solidFill>
              </a:rPr>
              <a:pPr/>
              <a:t>2</a:t>
            </a:fld>
            <a:endParaRPr lang="pl-PL" altLang="pl-PL">
              <a:solidFill>
                <a:srgbClr val="898989"/>
              </a:solidFill>
            </a:endParaRPr>
          </a:p>
        </p:txBody>
      </p:sp>
      <p:graphicFrame>
        <p:nvGraphicFramePr>
          <p:cNvPr id="5" name="Group 612">
            <a:extLst>
              <a:ext uri="{FF2B5EF4-FFF2-40B4-BE49-F238E27FC236}">
                <a16:creationId xmlns:a16="http://schemas.microsoft.com/office/drawing/2014/main" id="{F2288022-09AA-42E0-9706-9E166415D8BD}"/>
              </a:ext>
            </a:extLst>
          </p:cNvPr>
          <p:cNvGraphicFramePr>
            <a:graphicFrameLocks noGrp="1"/>
          </p:cNvGraphicFramePr>
          <p:nvPr>
            <p:ph/>
          </p:nvPr>
        </p:nvGraphicFramePr>
        <p:xfrm>
          <a:off x="0" y="-85725"/>
          <a:ext cx="12155488" cy="6735944"/>
        </p:xfrm>
        <a:graphic>
          <a:graphicData uri="http://schemas.openxmlformats.org/drawingml/2006/table">
            <a:tbl>
              <a:tblPr/>
              <a:tblGrid>
                <a:gridCol w="5992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350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828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5135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7748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0946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and loss statement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Sales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revenues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or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savings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Operating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inluding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depreciation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– Net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Book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Value of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liquidated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Before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Corporate 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Net profit (loss)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operating activities (CFO)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Add: Depreciation on new machine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(-1) *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Result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liquidation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from IS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Change of net working capital (initial purchase and recovery)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investing activities (CFI)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Market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value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(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) from the sale of the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altLang="pl-PL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III.</a:t>
                      </a:r>
                      <a:endParaRPr kumimoji="0" lang="en-GB" altLang="pl-PL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Free cash flows for firm (CFO+CFI)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C43E049-A5CC-4D58-8EA0-9C8F83A35B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B871D62C-3253-4324-9B9C-C39D788B6A41}" type="slidenum">
              <a:rPr lang="pl-PL" altLang="pl-PL">
                <a:solidFill>
                  <a:srgbClr val="898989"/>
                </a:solidFill>
              </a:rPr>
              <a:pPr/>
              <a:t>3</a:t>
            </a:fld>
            <a:endParaRPr lang="pl-PL" altLang="pl-PL">
              <a:solidFill>
                <a:srgbClr val="898989"/>
              </a:solidFill>
            </a:endParaRPr>
          </a:p>
        </p:txBody>
      </p:sp>
      <p:graphicFrame>
        <p:nvGraphicFramePr>
          <p:cNvPr id="5" name="Group 612">
            <a:extLst>
              <a:ext uri="{FF2B5EF4-FFF2-40B4-BE49-F238E27FC236}">
                <a16:creationId xmlns:a16="http://schemas.microsoft.com/office/drawing/2014/main" id="{AFA89439-FC7A-4CD4-8871-9CAC13845D4C}"/>
              </a:ext>
            </a:extLst>
          </p:cNvPr>
          <p:cNvGraphicFramePr>
            <a:graphicFrameLocks noGrp="1"/>
          </p:cNvGraphicFramePr>
          <p:nvPr>
            <p:ph/>
          </p:nvPr>
        </p:nvGraphicFramePr>
        <p:xfrm>
          <a:off x="0" y="-85725"/>
          <a:ext cx="12155488" cy="6735944"/>
        </p:xfrm>
        <a:graphic>
          <a:graphicData uri="http://schemas.openxmlformats.org/drawingml/2006/table">
            <a:tbl>
              <a:tblPr/>
              <a:tblGrid>
                <a:gridCol w="5992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350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828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5135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7748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0946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and loss statement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Sales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revenues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or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savings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Operating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inluding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depreciation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Before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Corporate 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Net profit (loss)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operating activities (CFO)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Add: Depreciation on new machine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Change of net working capital (initial purchase and recovery)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investing activities (CFI)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Scrap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Value (net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flow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/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liquidation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FA)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altLang="pl-PL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III.</a:t>
                      </a:r>
                      <a:endParaRPr kumimoji="0" lang="en-GB" altLang="pl-PL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Free cash flows for firm (CFO+CFI)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25D98C2-2A83-45C4-8F80-9771B3DA5D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11F8C6A2-D481-489B-A197-E1B420A257B1}" type="slidenum">
              <a:rPr lang="pl-PL" altLang="pl-PL">
                <a:solidFill>
                  <a:srgbClr val="898989"/>
                </a:solidFill>
              </a:rPr>
              <a:pPr/>
              <a:t>4</a:t>
            </a:fld>
            <a:endParaRPr lang="pl-PL" altLang="pl-PL">
              <a:solidFill>
                <a:srgbClr val="898989"/>
              </a:solidFill>
            </a:endParaRPr>
          </a:p>
        </p:txBody>
      </p:sp>
      <p:graphicFrame>
        <p:nvGraphicFramePr>
          <p:cNvPr id="5" name="Group 612">
            <a:extLst>
              <a:ext uri="{FF2B5EF4-FFF2-40B4-BE49-F238E27FC236}">
                <a16:creationId xmlns:a16="http://schemas.microsoft.com/office/drawing/2014/main" id="{FD835A8E-46F1-44E6-AE22-B0189DE7ED4D}"/>
              </a:ext>
            </a:extLst>
          </p:cNvPr>
          <p:cNvGraphicFramePr>
            <a:graphicFrameLocks noGrp="1"/>
          </p:cNvGraphicFramePr>
          <p:nvPr>
            <p:ph/>
            <p:extLst>
              <p:ext uri="{D42A27DB-BD31-4B8C-83A1-F6EECF244321}">
                <p14:modId xmlns:p14="http://schemas.microsoft.com/office/powerpoint/2010/main" val="3154829008"/>
              </p:ext>
            </p:extLst>
          </p:nvPr>
        </p:nvGraphicFramePr>
        <p:xfrm>
          <a:off x="0" y="-85725"/>
          <a:ext cx="12155488" cy="6735944"/>
        </p:xfrm>
        <a:graphic>
          <a:graphicData uri="http://schemas.openxmlformats.org/drawingml/2006/table">
            <a:tbl>
              <a:tblPr/>
              <a:tblGrid>
                <a:gridCol w="5992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350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828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5135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7748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0946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and loss statement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Sales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revenues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or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savings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Operating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inluding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depreciation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– Net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Book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Value of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liquidated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4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Interest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Before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Corporate 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Net profit (loss)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operating activities (CFO)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Add: Depreciation on new machine</a:t>
                      </a:r>
                      <a:endParaRPr kumimoji="0" lang="en-GB" altLang="pl-PL" sz="20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(-1) *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Result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liquidation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from IS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Change of net working capital (initial purchase and recovery)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investing activities (CFI)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Market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value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(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) from the sale of the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l-PL" altLang="pl-PL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repayment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long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-term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liabilities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III.</a:t>
                      </a:r>
                      <a:endParaRPr kumimoji="0" lang="en-GB" altLang="pl-PL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Free cash flows for </a:t>
                      </a:r>
                      <a:r>
                        <a:rPr kumimoji="0" lang="pl-PL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equity</a:t>
                      </a: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(CFO+CFI)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8B01EFA-AB96-48FE-9561-8A6280F6BB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3FB9C111-BC01-4818-B1A1-ED575501D694}" type="slidenum">
              <a:rPr lang="pl-PL" altLang="pl-PL">
                <a:solidFill>
                  <a:srgbClr val="898989"/>
                </a:solidFill>
              </a:rPr>
              <a:pPr/>
              <a:t>5</a:t>
            </a:fld>
            <a:endParaRPr lang="pl-PL" altLang="pl-PL">
              <a:solidFill>
                <a:srgbClr val="898989"/>
              </a:solidFill>
            </a:endParaRPr>
          </a:p>
        </p:txBody>
      </p:sp>
      <p:graphicFrame>
        <p:nvGraphicFramePr>
          <p:cNvPr id="5" name="Group 612">
            <a:extLst>
              <a:ext uri="{FF2B5EF4-FFF2-40B4-BE49-F238E27FC236}">
                <a16:creationId xmlns:a16="http://schemas.microsoft.com/office/drawing/2014/main" id="{4346B153-4297-4EAC-BEDD-8B1752FF281D}"/>
              </a:ext>
            </a:extLst>
          </p:cNvPr>
          <p:cNvGraphicFramePr>
            <a:graphicFrameLocks noGrp="1"/>
          </p:cNvGraphicFramePr>
          <p:nvPr>
            <p:ph/>
            <p:extLst>
              <p:ext uri="{D42A27DB-BD31-4B8C-83A1-F6EECF244321}">
                <p14:modId xmlns:p14="http://schemas.microsoft.com/office/powerpoint/2010/main" val="165629731"/>
              </p:ext>
            </p:extLst>
          </p:nvPr>
        </p:nvGraphicFramePr>
        <p:xfrm>
          <a:off x="0" y="-85725"/>
          <a:ext cx="12155488" cy="6735944"/>
        </p:xfrm>
        <a:graphic>
          <a:graphicData uri="http://schemas.openxmlformats.org/drawingml/2006/table">
            <a:tbl>
              <a:tblPr/>
              <a:tblGrid>
                <a:gridCol w="5992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350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828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5135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7748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0946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and loss statement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Sales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revenues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or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savings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Operating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inluding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depreciation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4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Interest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Before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Corporate 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Net profit (loss)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operating activities (CFO)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Add: Depreciation on new machine</a:t>
                      </a:r>
                      <a:endParaRPr kumimoji="0" lang="en-GB" altLang="pl-PL" sz="20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Change of net working capital (initial purchase and recovery)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investing activities (CFI)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Scrap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Value (net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flow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/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liquidation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FA)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l-PL" altLang="pl-PL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repayment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long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-term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liabilities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III.</a:t>
                      </a:r>
                      <a:endParaRPr kumimoji="0" lang="en-GB" altLang="pl-PL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Free cash flows for </a:t>
                      </a:r>
                      <a:r>
                        <a:rPr kumimoji="0" lang="pl-PL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equity</a:t>
                      </a: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(CFO+CFI)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Symbol zastępczy zawartości 4">
            <a:extLst>
              <a:ext uri="{FF2B5EF4-FFF2-40B4-BE49-F238E27FC236}">
                <a16:creationId xmlns:a16="http://schemas.microsoft.com/office/drawing/2014/main" id="{E5354394-A6EC-4E05-9827-37193896045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54842463"/>
              </p:ext>
            </p:extLst>
          </p:nvPr>
        </p:nvGraphicFramePr>
        <p:xfrm>
          <a:off x="1929462" y="1808220"/>
          <a:ext cx="6903820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151009">
                  <a:extLst>
                    <a:ext uri="{9D8B030D-6E8A-4147-A177-3AD203B41FA5}">
                      <a16:colId xmlns:a16="http://schemas.microsoft.com/office/drawing/2014/main" val="3814050364"/>
                    </a:ext>
                  </a:extLst>
                </a:gridCol>
                <a:gridCol w="1149892">
                  <a:extLst>
                    <a:ext uri="{9D8B030D-6E8A-4147-A177-3AD203B41FA5}">
                      <a16:colId xmlns:a16="http://schemas.microsoft.com/office/drawing/2014/main" val="3765241845"/>
                    </a:ext>
                  </a:extLst>
                </a:gridCol>
                <a:gridCol w="1151009">
                  <a:extLst>
                    <a:ext uri="{9D8B030D-6E8A-4147-A177-3AD203B41FA5}">
                      <a16:colId xmlns:a16="http://schemas.microsoft.com/office/drawing/2014/main" val="1582478217"/>
                    </a:ext>
                  </a:extLst>
                </a:gridCol>
                <a:gridCol w="1149892">
                  <a:extLst>
                    <a:ext uri="{9D8B030D-6E8A-4147-A177-3AD203B41FA5}">
                      <a16:colId xmlns:a16="http://schemas.microsoft.com/office/drawing/2014/main" val="2277588420"/>
                    </a:ext>
                  </a:extLst>
                </a:gridCol>
                <a:gridCol w="1151009">
                  <a:extLst>
                    <a:ext uri="{9D8B030D-6E8A-4147-A177-3AD203B41FA5}">
                      <a16:colId xmlns:a16="http://schemas.microsoft.com/office/drawing/2014/main" val="3326246440"/>
                    </a:ext>
                  </a:extLst>
                </a:gridCol>
                <a:gridCol w="1151009">
                  <a:extLst>
                    <a:ext uri="{9D8B030D-6E8A-4147-A177-3AD203B41FA5}">
                      <a16:colId xmlns:a16="http://schemas.microsoft.com/office/drawing/2014/main" val="4231507431"/>
                    </a:ext>
                  </a:extLst>
                </a:gridCol>
              </a:tblGrid>
              <a:tr h="209471"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Rok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1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2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3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4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5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extLst>
                  <a:ext uri="{0D108BD9-81ED-4DB2-BD59-A6C34878D82A}">
                    <a16:rowId xmlns:a16="http://schemas.microsoft.com/office/drawing/2014/main" val="3345873640"/>
                  </a:ext>
                </a:extLst>
              </a:tr>
              <a:tr h="153670"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Sprzedaż 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200 000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400 000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500 000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>
                          <a:effectLst/>
                        </a:rPr>
                        <a:t>600 000</a:t>
                      </a:r>
                      <a:endParaRPr lang="pl-PL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800" dirty="0">
                          <a:effectLst/>
                        </a:rPr>
                        <a:t>200 000</a:t>
                      </a:r>
                      <a:endParaRPr lang="pl-PL" sz="2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9050" marR="19050" marT="0" marB="0"/>
                </a:tc>
                <a:extLst>
                  <a:ext uri="{0D108BD9-81ED-4DB2-BD59-A6C34878D82A}">
                    <a16:rowId xmlns:a16="http://schemas.microsoft.com/office/drawing/2014/main" val="88676106"/>
                  </a:ext>
                </a:extLst>
              </a:tr>
            </a:tbl>
          </a:graphicData>
        </a:graphic>
      </p:graphicFrame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96963FC2-4F5E-419A-8EB9-F9191363D6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D7703-A246-4AA7-9D7B-8A3821022E4F}" type="slidenum">
              <a:rPr lang="pl-PL" altLang="pl-PL" smtClean="0"/>
              <a:pPr/>
              <a:t>6</a:t>
            </a:fld>
            <a:endParaRPr lang="pl-PL" altLang="pl-PL"/>
          </a:p>
        </p:txBody>
      </p:sp>
      <p:sp>
        <p:nvSpPr>
          <p:cNvPr id="6" name="Rectangle 1">
            <a:extLst>
              <a:ext uri="{FF2B5EF4-FFF2-40B4-BE49-F238E27FC236}">
                <a16:creationId xmlns:a16="http://schemas.microsoft.com/office/drawing/2014/main" id="{0073FFB7-09A2-48F5-86B5-096E4F4C50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9269" y="2993036"/>
            <a:ext cx="10695300" cy="30162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Pewna firma analizuje projekt inwestycyjny budowy nowego zakładu produkcyjnego. 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Nakład początkowy na majątek trwały wyniósłby 350 000 PLN, przy czym w okresie 5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 lat trwania projektu majątek ten uległby całkowitej amortyzacji liniowej, przy czym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 jego wartość likwidacyjna (wartość ekonomiczna) wynosiłaby 100 000 PLN. 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Uruchomienie produkcji wymagałoby również nakładu początkowego na majątek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 obrotowy netto 150 000 PLN, które to środki firma odzyskałaby po zakończeniu projektu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 sprzedając pozostałe produkty i zapasy. </a:t>
            </a:r>
            <a:endParaRPr kumimoji="0" lang="pl-PL" altLang="pl-PL" sz="105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Calibri" panose="020F050202020403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Firma planuje, że w kolejnych latach produkcji osiągnie następujące przychody ze sprzedaży: </a:t>
            </a:r>
            <a:endParaRPr kumimoji="0" lang="pl-PL" altLang="pl-PL" sz="105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Calibri" panose="020F050202020403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Koszty stałe każdego roku wyniosą 50 000 PLN, a koszty zmienne 15% przychodów ze sprzedaży.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 Jeżeli stopa opodatkowania wynosi 35% a odpowiednia stopa dyskontowa 25%, oblicz wartość bieżącą projektu.</a:t>
            </a:r>
            <a:endParaRPr kumimoji="0" lang="pl-PL" altLang="pl-PL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Calibri" panose="020F0502020204030204" pitchFamily="34" charset="0"/>
            </a:endParaRPr>
          </a:p>
        </p:txBody>
      </p:sp>
      <p:sp>
        <p:nvSpPr>
          <p:cNvPr id="7" name="pole tekstowe 6">
            <a:extLst>
              <a:ext uri="{FF2B5EF4-FFF2-40B4-BE49-F238E27FC236}">
                <a16:creationId xmlns:a16="http://schemas.microsoft.com/office/drawing/2014/main" id="{4E4E0E1E-D0DD-4F13-B3E6-A0F1D749F75A}"/>
              </a:ext>
            </a:extLst>
          </p:cNvPr>
          <p:cNvSpPr txBox="1"/>
          <p:nvPr/>
        </p:nvSpPr>
        <p:spPr>
          <a:xfrm>
            <a:off x="1500326" y="1118586"/>
            <a:ext cx="79366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/>
              <a:t>Prognoza sprzedaży</a:t>
            </a:r>
          </a:p>
        </p:txBody>
      </p:sp>
      <p:sp>
        <p:nvSpPr>
          <p:cNvPr id="8" name="Tytuł 1">
            <a:extLst>
              <a:ext uri="{FF2B5EF4-FFF2-40B4-BE49-F238E27FC236}">
                <a16:creationId xmlns:a16="http://schemas.microsoft.com/office/drawing/2014/main" id="{D347DE67-EF15-4210-8409-9B108CB1DE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567030"/>
          </a:xfrm>
        </p:spPr>
        <p:txBody>
          <a:bodyPr/>
          <a:lstStyle/>
          <a:p>
            <a:pPr algn="ctr"/>
            <a:r>
              <a:rPr lang="pl-PL" dirty="0"/>
              <a:t>Przykład</a:t>
            </a:r>
          </a:p>
        </p:txBody>
      </p:sp>
    </p:spTree>
    <p:extLst>
      <p:ext uri="{BB962C8B-B14F-4D97-AF65-F5344CB8AC3E}">
        <p14:creationId xmlns:p14="http://schemas.microsoft.com/office/powerpoint/2010/main" val="27143266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3A4C75A-9C95-4F68-84BE-D1037D1C36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dirty="0"/>
              <a:t>Rozwiązanie</a:t>
            </a:r>
          </a:p>
        </p:txBody>
      </p:sp>
      <p:graphicFrame>
        <p:nvGraphicFramePr>
          <p:cNvPr id="5" name="Symbol zastępczy zawartości 4">
            <a:extLst>
              <a:ext uri="{FF2B5EF4-FFF2-40B4-BE49-F238E27FC236}">
                <a16:creationId xmlns:a16="http://schemas.microsoft.com/office/drawing/2014/main" id="{4864A940-8C37-4BCC-8A88-6F2B626BA0E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41025"/>
              </p:ext>
            </p:extLst>
          </p:nvPr>
        </p:nvGraphicFramePr>
        <p:xfrm>
          <a:off x="838200" y="2429669"/>
          <a:ext cx="10515601" cy="314325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24422">
                  <a:extLst>
                    <a:ext uri="{9D8B030D-6E8A-4147-A177-3AD203B41FA5}">
                      <a16:colId xmlns:a16="http://schemas.microsoft.com/office/drawing/2014/main" val="3501154039"/>
                    </a:ext>
                  </a:extLst>
                </a:gridCol>
                <a:gridCol w="1139891">
                  <a:extLst>
                    <a:ext uri="{9D8B030D-6E8A-4147-A177-3AD203B41FA5}">
                      <a16:colId xmlns:a16="http://schemas.microsoft.com/office/drawing/2014/main" val="1650698958"/>
                    </a:ext>
                  </a:extLst>
                </a:gridCol>
                <a:gridCol w="1139891">
                  <a:extLst>
                    <a:ext uri="{9D8B030D-6E8A-4147-A177-3AD203B41FA5}">
                      <a16:colId xmlns:a16="http://schemas.microsoft.com/office/drawing/2014/main" val="1785110528"/>
                    </a:ext>
                  </a:extLst>
                </a:gridCol>
                <a:gridCol w="1274491">
                  <a:extLst>
                    <a:ext uri="{9D8B030D-6E8A-4147-A177-3AD203B41FA5}">
                      <a16:colId xmlns:a16="http://schemas.microsoft.com/office/drawing/2014/main" val="3948124337"/>
                    </a:ext>
                  </a:extLst>
                </a:gridCol>
                <a:gridCol w="1013704">
                  <a:extLst>
                    <a:ext uri="{9D8B030D-6E8A-4147-A177-3AD203B41FA5}">
                      <a16:colId xmlns:a16="http://schemas.microsoft.com/office/drawing/2014/main" val="3628422939"/>
                    </a:ext>
                  </a:extLst>
                </a:gridCol>
                <a:gridCol w="1013704">
                  <a:extLst>
                    <a:ext uri="{9D8B030D-6E8A-4147-A177-3AD203B41FA5}">
                      <a16:colId xmlns:a16="http://schemas.microsoft.com/office/drawing/2014/main" val="1839178622"/>
                    </a:ext>
                  </a:extLst>
                </a:gridCol>
                <a:gridCol w="1009498">
                  <a:extLst>
                    <a:ext uri="{9D8B030D-6E8A-4147-A177-3AD203B41FA5}">
                      <a16:colId xmlns:a16="http://schemas.microsoft.com/office/drawing/2014/main" val="3287384611"/>
                    </a:ext>
                  </a:extLst>
                </a:gridCol>
              </a:tblGrid>
              <a:tr h="171450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Pozycja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2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3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4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5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1028792938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Przychody ze sprzedaży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200 000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400 000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500 000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600 000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200 000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2665491132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Amortyzacja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285038685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Stałe koszty operacyjne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702449631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Zmienne koszty operacyjne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-30 000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-60 000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-75 000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-90 000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-30 000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764669492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Pozostałe przych operacyjne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100 000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3983619818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Pozostałe koszty operacyjne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862327007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Wynik finansowy brutto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220 000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305 000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390 000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4080917003"/>
                  </a:ext>
                </a:extLst>
              </a:tr>
              <a:tr h="171450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Podatek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-17 500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-77 000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-106 750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-136 500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-52 500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2258688069"/>
                  </a:ext>
                </a:extLst>
              </a:tr>
              <a:tr h="171450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Wynik finansowy netto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32 500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143 000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198 250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253 500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97 500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1544766706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Amortyzacja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70 000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2458676580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Zmiana kapitału obrotowego netto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-150 000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772903634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Wynik na działalności inwestycyjnej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-100 000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2818526928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Wydatki na zakup środków trwałych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-350 000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785847918"/>
                  </a:ext>
                </a:extLst>
              </a:tr>
              <a:tr h="171450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Wpływy z likwidacji środków trwałych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100 000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1056688750"/>
                  </a:ext>
                </a:extLst>
              </a:tr>
              <a:tr h="171450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Przepływy pien związane z projektem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-350 000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-47 500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213 000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268 250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323 500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317 500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1534996379"/>
                  </a:ext>
                </a:extLst>
              </a:tr>
              <a:tr h="161925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DF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0,800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0,640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0,512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0,410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0,328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4201340606"/>
                  </a:ext>
                </a:extLst>
              </a:tr>
              <a:tr h="171450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PV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-350 000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-38 000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136 320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137 344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132 506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104 038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600287122"/>
                  </a:ext>
                </a:extLst>
              </a:tr>
              <a:tr h="171450">
                <a:tc>
                  <a:txBody>
                    <a:bodyPr/>
                    <a:lstStyle/>
                    <a:p>
                      <a:pPr algn="l"/>
                      <a:r>
                        <a:rPr lang="pl-PL" sz="1050">
                          <a:effectLst/>
                        </a:rPr>
                        <a:t>NPV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122 208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>
                          <a:effectLst/>
                        </a:rPr>
                        <a:t> </a:t>
                      </a:r>
                      <a:endParaRPr lang="pl-PL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050" dirty="0">
                          <a:effectLst/>
                        </a:rPr>
                        <a:t> </a:t>
                      </a:r>
                      <a:endParaRPr lang="pl-PL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4450" marR="44450" marT="0" marB="0" anchor="b"/>
                </a:tc>
                <a:extLst>
                  <a:ext uri="{0D108BD9-81ED-4DB2-BD59-A6C34878D82A}">
                    <a16:rowId xmlns:a16="http://schemas.microsoft.com/office/drawing/2014/main" val="227828622"/>
                  </a:ext>
                </a:extLst>
              </a:tr>
            </a:tbl>
          </a:graphicData>
        </a:graphic>
      </p:graphicFrame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04C42E90-31E7-4968-94DB-0B0C3801F8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D7703-A246-4AA7-9D7B-8A3821022E4F}" type="slidenum">
              <a:rPr lang="pl-PL" altLang="pl-PL" smtClean="0"/>
              <a:pPr/>
              <a:t>7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19034435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Title 1">
            <a:extLst>
              <a:ext uri="{FF2B5EF4-FFF2-40B4-BE49-F238E27FC236}">
                <a16:creationId xmlns:a16="http://schemas.microsoft.com/office/drawing/2014/main" id="{806AFFF7-C422-47F6-AFA6-1CC788B4F3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pl-PL" altLang="en-US"/>
              <a:t>Liquidation of Fixed Asset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BE50FD-A6A8-44CC-86CB-EE1650A162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pl-PL" dirty="0" err="1"/>
              <a:t>Initial</a:t>
            </a:r>
            <a:r>
              <a:rPr lang="pl-PL" dirty="0"/>
              <a:t> Value (</a:t>
            </a:r>
            <a:r>
              <a:rPr lang="pl-PL" dirty="0" err="1"/>
              <a:t>historical</a:t>
            </a:r>
            <a:r>
              <a:rPr lang="pl-PL" dirty="0"/>
              <a:t> </a:t>
            </a:r>
            <a:r>
              <a:rPr lang="pl-PL" dirty="0" err="1"/>
              <a:t>cost</a:t>
            </a:r>
            <a:r>
              <a:rPr lang="pl-PL" dirty="0"/>
              <a:t>) 		$ 100,000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l-PL" dirty="0" err="1"/>
              <a:t>Accumulated</a:t>
            </a:r>
            <a:r>
              <a:rPr lang="pl-PL" dirty="0"/>
              <a:t> </a:t>
            </a:r>
            <a:r>
              <a:rPr lang="pl-PL" dirty="0" err="1"/>
              <a:t>depreciation</a:t>
            </a:r>
            <a:r>
              <a:rPr lang="pl-PL" dirty="0"/>
              <a:t>		$  75,000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l-PL" dirty="0" err="1"/>
              <a:t>Current</a:t>
            </a:r>
            <a:r>
              <a:rPr lang="pl-PL" dirty="0"/>
              <a:t> Market Value			$   60,000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l-PL" dirty="0" err="1"/>
              <a:t>Corporate</a:t>
            </a:r>
            <a:r>
              <a:rPr lang="pl-PL" dirty="0"/>
              <a:t> </a:t>
            </a:r>
            <a:r>
              <a:rPr lang="pl-PL" dirty="0" err="1"/>
              <a:t>Tax</a:t>
            </a:r>
            <a:r>
              <a:rPr lang="pl-PL" dirty="0"/>
              <a:t> </a:t>
            </a:r>
            <a:r>
              <a:rPr lang="pl-PL" dirty="0" err="1"/>
              <a:t>Rate</a:t>
            </a:r>
            <a:r>
              <a:rPr lang="pl-PL" dirty="0"/>
              <a:t>			19%</a:t>
            </a:r>
          </a:p>
          <a:p>
            <a:pPr eaLnBrk="1" fontAlgn="auto" hangingPunct="1">
              <a:spcAft>
                <a:spcPts val="0"/>
              </a:spcAft>
              <a:defRPr/>
            </a:pPr>
            <a:endParaRPr lang="pl-PL" dirty="0"/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l-PL" dirty="0"/>
              <a:t>Net </a:t>
            </a:r>
            <a:r>
              <a:rPr lang="pl-PL" dirty="0" err="1"/>
              <a:t>Book</a:t>
            </a:r>
            <a:r>
              <a:rPr lang="pl-PL" dirty="0"/>
              <a:t> Value				$ 100,000 – 75,000 = $ 25,000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l-PL" dirty="0"/>
              <a:t>Net </a:t>
            </a:r>
            <a:r>
              <a:rPr lang="pl-PL" dirty="0" err="1"/>
              <a:t>revenue</a:t>
            </a:r>
            <a:r>
              <a:rPr lang="pl-PL" dirty="0"/>
              <a:t> </a:t>
            </a:r>
            <a:r>
              <a:rPr lang="pl-PL" dirty="0" err="1"/>
              <a:t>before</a:t>
            </a:r>
            <a:r>
              <a:rPr lang="pl-PL" dirty="0"/>
              <a:t> </a:t>
            </a:r>
            <a:r>
              <a:rPr lang="pl-PL" dirty="0" err="1"/>
              <a:t>tax</a:t>
            </a:r>
            <a:r>
              <a:rPr lang="pl-PL" dirty="0"/>
              <a:t>			$60,000 - $ 25,000 = $ 35,000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l-PL" dirty="0" err="1"/>
              <a:t>Tax</a:t>
            </a:r>
            <a:r>
              <a:rPr lang="pl-PL" dirty="0"/>
              <a:t> on </a:t>
            </a:r>
            <a:r>
              <a:rPr lang="pl-PL" dirty="0" err="1"/>
              <a:t>liquidation</a:t>
            </a:r>
            <a:r>
              <a:rPr lang="pl-PL" dirty="0"/>
              <a:t> of FA			19% * $ 35,000 = $ 6 650</a:t>
            </a: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pl-PL" dirty="0"/>
              <a:t>Net </a:t>
            </a:r>
            <a:r>
              <a:rPr lang="pl-PL" dirty="0" err="1"/>
              <a:t>revenue</a:t>
            </a:r>
            <a:r>
              <a:rPr lang="pl-PL" dirty="0"/>
              <a:t> on </a:t>
            </a:r>
            <a:r>
              <a:rPr lang="pl-PL" dirty="0" err="1"/>
              <a:t>liquidation</a:t>
            </a:r>
            <a:r>
              <a:rPr lang="pl-PL" dirty="0"/>
              <a:t> of FA	$ 53,350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53E8B7-8538-4CC9-8A8D-358A450002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91FD5BA1-8643-4562-ACD6-85D43A0F067B}" type="slidenum">
              <a:rPr lang="pl-PL" altLang="pl-PL">
                <a:solidFill>
                  <a:srgbClr val="898989"/>
                </a:solidFill>
              </a:rPr>
              <a:pPr/>
              <a:t>8</a:t>
            </a:fld>
            <a:endParaRPr lang="pl-PL" altLang="pl-PL">
              <a:solidFill>
                <a:srgbClr val="898989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9C214F2-196F-42E6-A168-B0946C7DFB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1FCC48BE-9DFF-497D-9008-340E67D16BB0}" type="slidenum">
              <a:rPr lang="pl-PL" altLang="pl-PL">
                <a:solidFill>
                  <a:srgbClr val="898989"/>
                </a:solidFill>
              </a:rPr>
              <a:pPr/>
              <a:t>9</a:t>
            </a:fld>
            <a:endParaRPr lang="pl-PL" altLang="pl-PL">
              <a:solidFill>
                <a:srgbClr val="898989"/>
              </a:solidFill>
            </a:endParaRPr>
          </a:p>
        </p:txBody>
      </p:sp>
      <p:graphicFrame>
        <p:nvGraphicFramePr>
          <p:cNvPr id="5" name="Group 612">
            <a:extLst>
              <a:ext uri="{FF2B5EF4-FFF2-40B4-BE49-F238E27FC236}">
                <a16:creationId xmlns:a16="http://schemas.microsoft.com/office/drawing/2014/main" id="{E3DCFA1D-9A48-4B66-A599-AB157E659082}"/>
              </a:ext>
            </a:extLst>
          </p:cNvPr>
          <p:cNvGraphicFramePr>
            <a:graphicFrameLocks noGrp="1"/>
          </p:cNvGraphicFramePr>
          <p:nvPr>
            <p:ph/>
          </p:nvPr>
        </p:nvGraphicFramePr>
        <p:xfrm>
          <a:off x="0" y="-85725"/>
          <a:ext cx="12155488" cy="6735944"/>
        </p:xfrm>
        <a:graphic>
          <a:graphicData uri="http://schemas.openxmlformats.org/drawingml/2006/table">
            <a:tbl>
              <a:tblPr/>
              <a:tblGrid>
                <a:gridCol w="5992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350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828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6216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910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2770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and loss statement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Sales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revenues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or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savings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Operating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expenses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inluding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depreciation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Revenue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– Net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Book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Value of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liquidated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60-25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Profit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Before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Corporate tax</a:t>
                      </a: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endParaRPr kumimoji="0" lang="en-GB" alt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Net profit (loss)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-6.65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operating activities (CFO)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Add: Depreciation on new machine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(-1) *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Result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on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liquidation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r>
                        <a:rPr kumimoji="0" lang="pl-PL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from IS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25-60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Change of net working capital (initial purchase and recovery)</a:t>
                      </a: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II.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Cash flows from investing activities (CFI)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Cost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of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new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-100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Market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value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(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receipt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) from the sale of the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Fixed</a:t>
                      </a: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pl-PL" altLang="pl-PL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accent5">
                              <a:lumMod val="75000"/>
                            </a:schemeClr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Asset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accent5">
                            <a:lumMod val="75000"/>
                          </a:schemeClr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60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96221"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altLang="pl-PL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l-PL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96221"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l-PL" altLang="pl-PL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III.</a:t>
                      </a:r>
                      <a:endParaRPr kumimoji="0" lang="en-GB" altLang="pl-PL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pl-PL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Free cash flows for firm (CFO+CFI)</a:t>
                      </a: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342900" indent="-34290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marL="25146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marL="29718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marL="34290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marL="3886200" indent="-228600"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pl-PL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42" marR="91442" marT="45716" marB="45716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300</TotalTime>
  <Words>1527</Words>
  <Application>Microsoft Office PowerPoint</Application>
  <PresentationFormat>Panoramiczny</PresentationFormat>
  <Paragraphs>473</Paragraphs>
  <Slides>12</Slides>
  <Notes>1</Notes>
  <HiddenSlides>0</HiddenSlides>
  <MMClips>0</MMClips>
  <ScaleCrop>false</ScaleCrop>
  <HeadingPairs>
    <vt:vector size="6" baseType="variant">
      <vt:variant>
        <vt:lpstr>Używane czcionki</vt:lpstr>
      </vt:variant>
      <vt:variant>
        <vt:i4>6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12</vt:i4>
      </vt:variant>
    </vt:vector>
  </HeadingPairs>
  <TitlesOfParts>
    <vt:vector size="19" baseType="lpstr">
      <vt:lpstr>Calibri</vt:lpstr>
      <vt:lpstr>Arial</vt:lpstr>
      <vt:lpstr>Calibri Light</vt:lpstr>
      <vt:lpstr>Arial Narrow</vt:lpstr>
      <vt:lpstr>Arial Unicode MS</vt:lpstr>
      <vt:lpstr>Times New Roman</vt:lpstr>
      <vt:lpstr>Office Theme</vt:lpstr>
      <vt:lpstr>Budowa przepływów pieniężnych w budżetowaniu kapitałowym</vt:lpstr>
      <vt:lpstr>Prezentacja programu PowerPoint</vt:lpstr>
      <vt:lpstr>Prezentacja programu PowerPoint</vt:lpstr>
      <vt:lpstr>Prezentacja programu PowerPoint</vt:lpstr>
      <vt:lpstr>Prezentacja programu PowerPoint</vt:lpstr>
      <vt:lpstr>Przykład</vt:lpstr>
      <vt:lpstr>Rozwiązanie</vt:lpstr>
      <vt:lpstr>Liquidation of Fixed Asset</vt:lpstr>
      <vt:lpstr>Prezentacja programu PowerPoint</vt:lpstr>
      <vt:lpstr>Prezentacja programu PowerPoint</vt:lpstr>
      <vt:lpstr>Prezentacja programu PowerPoint</vt:lpstr>
      <vt:lpstr>Prezentacja programu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Joanna Wyrobek</dc:creator>
  <cp:lastModifiedBy>Joanna Wyrobek</cp:lastModifiedBy>
  <cp:revision>80</cp:revision>
  <dcterms:created xsi:type="dcterms:W3CDTF">2015-08-11T19:41:49Z</dcterms:created>
  <dcterms:modified xsi:type="dcterms:W3CDTF">2020-11-07T10:45:14Z</dcterms:modified>
</cp:coreProperties>
</file>

<file path=docProps/thumbnail.jpeg>
</file>