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58" r:id="rId3"/>
    <p:sldId id="446" r:id="rId4"/>
    <p:sldId id="445" r:id="rId5"/>
    <p:sldId id="447" r:id="rId6"/>
    <p:sldId id="448" r:id="rId7"/>
    <p:sldId id="450" r:id="rId8"/>
    <p:sldId id="449" r:id="rId9"/>
    <p:sldId id="453" r:id="rId10"/>
    <p:sldId id="454" r:id="rId11"/>
    <p:sldId id="455" r:id="rId12"/>
    <p:sldId id="456" r:id="rId13"/>
    <p:sldId id="463" r:id="rId14"/>
    <p:sldId id="464" r:id="rId15"/>
    <p:sldId id="465" r:id="rId16"/>
    <p:sldId id="466" r:id="rId17"/>
    <p:sldId id="467" r:id="rId18"/>
    <p:sldId id="468" r:id="rId19"/>
    <p:sldId id="469" r:id="rId20"/>
    <p:sldId id="470" r:id="rId21"/>
    <p:sldId id="471" r:id="rId22"/>
    <p:sldId id="472" r:id="rId23"/>
    <p:sldId id="473" r:id="rId24"/>
    <p:sldId id="474" r:id="rId25"/>
    <p:sldId id="475" r:id="rId26"/>
    <p:sldId id="476" r:id="rId27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96" autoAdjust="0"/>
    <p:restoredTop sz="94660"/>
  </p:normalViewPr>
  <p:slideViewPr>
    <p:cSldViewPr snapToGrid="0">
      <p:cViewPr varScale="1">
        <p:scale>
          <a:sx n="85" d="100"/>
          <a:sy n="85" d="100"/>
        </p:scale>
        <p:origin x="9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15.12.2024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60587" y="2942602"/>
            <a:ext cx="9530575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096869" y="2944634"/>
            <a:ext cx="1587131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0283619" y="3136658"/>
            <a:ext cx="1213632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3978" y="3055622"/>
            <a:ext cx="926379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82435" y="4625268"/>
            <a:ext cx="1016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CA700A2-3A05-4F43-91E4-42A94F70C0A5}" type="slidenum">
              <a:rPr lang="pl-PL" smtClean="0">
                <a:solidFill>
                  <a:srgbClr val="93A299">
                    <a:lumMod val="50000"/>
                  </a:srgbClr>
                </a:solidFill>
              </a:rPr>
              <a:pPr/>
              <a:t>‹#›</a:t>
            </a:fld>
            <a:endParaRPr lang="pl-PL">
              <a:solidFill>
                <a:srgbClr val="93A299">
                  <a:lumMod val="50000"/>
                </a:srgbClr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22429" y="4559277"/>
            <a:ext cx="9006888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18628" y="3139440"/>
            <a:ext cx="9014491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073" y="4648200"/>
            <a:ext cx="8737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273" y="3227034"/>
            <a:ext cx="88392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9949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15.12.2024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6271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8936" y="228600"/>
            <a:ext cx="247904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3634" y="351410"/>
            <a:ext cx="2229647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103" y="395428"/>
            <a:ext cx="1980708" cy="578898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229600" cy="579120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15.12.2024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12799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15.12.2024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Rectangle 8"/>
          <p:cNvSpPr/>
          <p:nvPr/>
        </p:nvSpPr>
        <p:spPr>
          <a:xfrm>
            <a:off x="460587" y="2942602"/>
            <a:ext cx="9530575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10096869" y="2944634"/>
            <a:ext cx="1587131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3" name="Rectangle 12"/>
          <p:cNvSpPr/>
          <p:nvPr/>
        </p:nvSpPr>
        <p:spPr>
          <a:xfrm>
            <a:off x="10283619" y="3136658"/>
            <a:ext cx="1213632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4" name="Rectangle 13"/>
          <p:cNvSpPr/>
          <p:nvPr/>
        </p:nvSpPr>
        <p:spPr>
          <a:xfrm>
            <a:off x="593978" y="3055622"/>
            <a:ext cx="926379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82435" y="4625268"/>
            <a:ext cx="1016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1" name="Rectangle 10"/>
          <p:cNvSpPr/>
          <p:nvPr/>
        </p:nvSpPr>
        <p:spPr>
          <a:xfrm>
            <a:off x="722429" y="4559277"/>
            <a:ext cx="9006888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718628" y="3139440"/>
            <a:ext cx="9014491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073" y="4648200"/>
            <a:ext cx="87376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6273" y="3227034"/>
            <a:ext cx="88392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4920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15.12.2024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304338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15.12.2024</a:t>
            </a:fld>
            <a:endParaRPr lang="pl-PL"/>
          </a:p>
        </p:txBody>
      </p:sp>
      <p:sp>
        <p:nvSpPr>
          <p:cNvPr id="13" name="Rectangle 12"/>
          <p:cNvSpPr/>
          <p:nvPr/>
        </p:nvSpPr>
        <p:spPr>
          <a:xfrm>
            <a:off x="602635" y="2946400"/>
            <a:ext cx="11020213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6" name="Rectangle 15"/>
          <p:cNvSpPr/>
          <p:nvPr/>
        </p:nvSpPr>
        <p:spPr>
          <a:xfrm>
            <a:off x="756875" y="3048000"/>
            <a:ext cx="1071173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1" y="3200400"/>
            <a:ext cx="102616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00661" y="4541521"/>
            <a:ext cx="1042416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941" y="4607511"/>
            <a:ext cx="102616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01010" y="3124200"/>
            <a:ext cx="10423465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095934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8171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15.12.2024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85253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171" y="1722438"/>
            <a:ext cx="5386917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171" y="2438400"/>
            <a:ext cx="5386917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15.12.2024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410666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15.12.2024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074032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11" name="Rounded Rectangle 10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15.12.2024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142198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12" name="Rounded Rectangle 11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685800"/>
            <a:ext cx="6096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15.12.2024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Rectangle 7"/>
          <p:cNvSpPr/>
          <p:nvPr/>
        </p:nvSpPr>
        <p:spPr>
          <a:xfrm>
            <a:off x="746712" y="1505712"/>
            <a:ext cx="3622088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/>
        </p:nvSpPr>
        <p:spPr>
          <a:xfrm>
            <a:off x="902254" y="1642472"/>
            <a:ext cx="3311005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334" y="2971800"/>
            <a:ext cx="3064845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334" y="1734312"/>
            <a:ext cx="3064845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5454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15.12.2024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4603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9" name="Rounded Rectangle 8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621437"/>
            <a:ext cx="103632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15.12.2024</a:t>
            </a:fld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10" name="Rectangle 9"/>
          <p:cNvSpPr/>
          <p:nvPr/>
        </p:nvSpPr>
        <p:spPr>
          <a:xfrm>
            <a:off x="914400" y="4953000"/>
            <a:ext cx="103632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2" name="Rectangle 11"/>
          <p:cNvSpPr/>
          <p:nvPr/>
        </p:nvSpPr>
        <p:spPr>
          <a:xfrm>
            <a:off x="1016000" y="5029200"/>
            <a:ext cx="10134353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3" name="Rectangle 12"/>
          <p:cNvSpPr/>
          <p:nvPr/>
        </p:nvSpPr>
        <p:spPr>
          <a:xfrm>
            <a:off x="1219200" y="5638800"/>
            <a:ext cx="9771352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1" name="Rectangle 10"/>
          <p:cNvSpPr/>
          <p:nvPr/>
        </p:nvSpPr>
        <p:spPr>
          <a:xfrm>
            <a:off x="807452" y="5074920"/>
            <a:ext cx="10594848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5052" y="5656557"/>
            <a:ext cx="9659648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05401"/>
            <a:ext cx="9771352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16691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15.12.2024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608310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148936" y="228600"/>
            <a:ext cx="247904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9273634" y="351410"/>
            <a:ext cx="2229647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98103" y="395428"/>
            <a:ext cx="1980708" cy="5788981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81000"/>
            <a:ext cx="8229600" cy="5791201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/>
              <a:pPr/>
              <a:t>15.12.2024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66940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8" name="Rounded Rectangle 7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15.12.2024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02635" y="2946400"/>
            <a:ext cx="11020213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756875" y="3048000"/>
            <a:ext cx="10711733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1941" y="3200400"/>
            <a:ext cx="102616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900661" y="4541521"/>
            <a:ext cx="1042416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1941" y="4607511"/>
            <a:ext cx="102616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Rectangle 13"/>
          <p:cNvSpPr/>
          <p:nvPr/>
        </p:nvSpPr>
        <p:spPr>
          <a:xfrm>
            <a:off x="901010" y="3124200"/>
            <a:ext cx="10423465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96497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68171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19071"/>
            <a:ext cx="53848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15.12.2024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0262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</p:spPr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68171" y="1722438"/>
            <a:ext cx="5386917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8171" y="2438400"/>
            <a:ext cx="5386917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722438"/>
            <a:ext cx="5389033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38400"/>
            <a:ext cx="5389033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15.12.2024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0081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15.12.2024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0621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1" name="Rounded Rectangle 10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15.12.2024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9111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12" name="Rounded Rectangle 11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685800"/>
            <a:ext cx="6096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15.12.2024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46712" y="1505712"/>
            <a:ext cx="3622088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02254" y="1642472"/>
            <a:ext cx="3311005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5334" y="2971800"/>
            <a:ext cx="3064845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5334" y="1734312"/>
            <a:ext cx="3064845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706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9" name="Rounded Rectangle 8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914400" y="621437"/>
            <a:ext cx="103632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15.12.2024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14400" y="4953000"/>
            <a:ext cx="103632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16000" y="5029200"/>
            <a:ext cx="10134353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219200" y="5638800"/>
            <a:ext cx="9771352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07452" y="5074920"/>
            <a:ext cx="10594848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75052" y="5656557"/>
            <a:ext cx="9659648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5105401"/>
            <a:ext cx="9771352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0036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 useBgFill="1">
        <p:nvSpPr>
          <p:cNvPr id="7" name="Rounded Rectangle 6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972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2889B70-222A-4868-B9CF-98206BFEDC84}" type="datetimeFigureOut">
              <a:rPr lang="pl-PL" smtClean="0">
                <a:solidFill>
                  <a:srgbClr val="564B3C"/>
                </a:solidFill>
              </a:rPr>
              <a:pPr/>
              <a:t>15.12.2024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l-PL">
              <a:solidFill>
                <a:srgbClr val="564B3C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CA700A2-3A05-4F43-91E4-42A94F70C0A5}" type="slidenum">
              <a:rPr lang="pl-PL" smtClean="0">
                <a:solidFill>
                  <a:srgbClr val="564B3C"/>
                </a:solidFill>
              </a:rPr>
              <a:pPr/>
              <a:t>‹#›</a:t>
            </a:fld>
            <a:endParaRPr lang="pl-PL">
              <a:solidFill>
                <a:srgbClr val="564B3C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65760" y="278166"/>
            <a:ext cx="1146048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7151" y="372862"/>
            <a:ext cx="11174027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prstClr val="white"/>
              </a:solidFill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8613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 useBgFill="1">
        <p:nvSpPr>
          <p:cNvPr id="7" name="Rounded Rectangle 6"/>
          <p:cNvSpPr/>
          <p:nvPr/>
        </p:nvSpPr>
        <p:spPr>
          <a:xfrm>
            <a:off x="121920" y="101600"/>
            <a:ext cx="1194816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52601"/>
            <a:ext cx="109728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72889B70-222A-4868-B9CF-98206BFEDC84}" type="datetimeFigureOut">
              <a:rPr lang="pl-PL" smtClean="0"/>
              <a:pPr/>
              <a:t>15.12.2024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CA700A2-3A05-4F43-91E4-42A94F70C0A5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Rectangle 8"/>
          <p:cNvSpPr/>
          <p:nvPr/>
        </p:nvSpPr>
        <p:spPr>
          <a:xfrm>
            <a:off x="365760" y="278166"/>
            <a:ext cx="1146048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497151" y="372862"/>
            <a:ext cx="11174027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68171" y="408373"/>
            <a:ext cx="11014229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0209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pl-PL" dirty="0"/>
              <a:t>Wykład 9</a:t>
            </a:r>
          </a:p>
          <a:p>
            <a:r>
              <a:rPr lang="pl-PL" dirty="0"/>
              <a:t>EESRS1-1111, EESRS1-1112 </a:t>
            </a:r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Podstawy prawa</a:t>
            </a:r>
          </a:p>
        </p:txBody>
      </p:sp>
    </p:spTree>
    <p:extLst>
      <p:ext uri="{BB962C8B-B14F-4D97-AF65-F5344CB8AC3E}">
        <p14:creationId xmlns:p14="http://schemas.microsoft.com/office/powerpoint/2010/main" val="29503167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Postanowienia c.d.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Elementy postanowienia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data wydania postanowienia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oznaczenie organu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oznaczenie adresata np. strona, świadek, biegły, uczestnik postępowania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podstawa prawna – głównie przepisy proceduralne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rozstrzygnięcie (osnowa)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uzasadnienie faktyczne i prawne – jeżeli na postanowienie przysługuje zażalenie/ skarga do sądu albo jest to postanowienie wydane po rozpatrzeniu zażalenia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pouczenie o przysługujących środkach prawnych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podpis pracownika organu</a:t>
            </a:r>
          </a:p>
        </p:txBody>
      </p:sp>
    </p:spTree>
    <p:extLst>
      <p:ext uri="{BB962C8B-B14F-4D97-AF65-F5344CB8AC3E}">
        <p14:creationId xmlns:p14="http://schemas.microsoft.com/office/powerpoint/2010/main" val="89042312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kontrola rozstrzygnięć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Środki prawne</a:t>
            </a:r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zwykłe</a:t>
            </a:r>
            <a:r>
              <a:rPr lang="pl-PL" sz="1600" dirty="0"/>
              <a:t> – przysługują w stosunku do rozstrzygnięć nieostatecznych</a:t>
            </a:r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nadzwyczajne</a:t>
            </a:r>
            <a:r>
              <a:rPr lang="pl-PL" sz="1600" dirty="0"/>
              <a:t> – przysługują w stosunku do rozstrzygnięć ostatecznych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Podział środków prawnych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samoistne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niesamoistne</a:t>
            </a:r>
          </a:p>
          <a:p>
            <a:pPr marL="114300" indent="0">
              <a:buNone/>
            </a:pPr>
            <a:endParaRPr lang="pl-PL" sz="1600" dirty="0"/>
          </a:p>
          <a:p>
            <a:pPr>
              <a:buFont typeface="Wingdings" pitchFamily="2" charset="2"/>
              <a:buChar char="Ø"/>
            </a:pPr>
            <a:r>
              <a:rPr lang="pl-PL" sz="1600" dirty="0" err="1"/>
              <a:t>dewolutywne</a:t>
            </a:r>
            <a:r>
              <a:rPr lang="pl-PL" sz="1600" dirty="0"/>
              <a:t> 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 err="1"/>
              <a:t>niedewolutywne</a:t>
            </a: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suspensywne</a:t>
            </a:r>
          </a:p>
          <a:p>
            <a:pPr>
              <a:buFont typeface="Wingdings" pitchFamily="2" charset="2"/>
              <a:buChar char="Ø"/>
            </a:pPr>
            <a:r>
              <a:rPr lang="pl-PL" sz="1600" dirty="0"/>
              <a:t>niesuspensywne</a:t>
            </a:r>
          </a:p>
        </p:txBody>
      </p:sp>
    </p:spTree>
    <p:extLst>
      <p:ext uri="{BB962C8B-B14F-4D97-AF65-F5344CB8AC3E}">
        <p14:creationId xmlns:p14="http://schemas.microsoft.com/office/powerpoint/2010/main" val="2022249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Środki prawne zwykłe - odwołanie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endParaRPr lang="pl-PL" sz="1600" b="1" dirty="0"/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Podmioty uprawnione – </a:t>
            </a:r>
            <a:r>
              <a:rPr lang="pl-PL" sz="1600" dirty="0"/>
              <a:t>strony, uczestnicy na prawach strony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Termin – </a:t>
            </a:r>
            <a:r>
              <a:rPr lang="pl-PL" sz="1600" dirty="0"/>
              <a:t>zasadniczo - 14 dni od doręczenia decyzji administracyjnej</a:t>
            </a:r>
          </a:p>
          <a:p>
            <a:pPr marL="114300" indent="0" algn="just">
              <a:buNone/>
            </a:pPr>
            <a:r>
              <a:rPr lang="pl-PL" sz="1600" dirty="0"/>
              <a:t>*uwaga – przepisy szczególne z zakresu prawa administracyjnego mogą wprowadzać inne terminy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Odwołanie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środek </a:t>
            </a:r>
            <a:r>
              <a:rPr lang="pl-PL" sz="1600" b="1" dirty="0" err="1"/>
              <a:t>dewolutywny</a:t>
            </a:r>
            <a:r>
              <a:rPr lang="pl-PL" sz="1600" b="1" dirty="0"/>
              <a:t> </a:t>
            </a:r>
            <a:r>
              <a:rPr lang="pl-PL" sz="1600" dirty="0"/>
              <a:t>(względnie </a:t>
            </a:r>
            <a:r>
              <a:rPr lang="pl-PL" sz="1600" dirty="0" err="1"/>
              <a:t>dewolutywny</a:t>
            </a:r>
            <a:r>
              <a:rPr lang="pl-PL" sz="1600" dirty="0"/>
              <a:t>)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środek </a:t>
            </a:r>
            <a:r>
              <a:rPr lang="pl-PL" sz="1600" b="1" dirty="0"/>
              <a:t>suspensywny</a:t>
            </a:r>
            <a:endParaRPr lang="pl-PL" sz="1600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</p:txBody>
      </p:sp>
    </p:spTree>
    <p:extLst>
      <p:ext uri="{BB962C8B-B14F-4D97-AF65-F5344CB8AC3E}">
        <p14:creationId xmlns:p14="http://schemas.microsoft.com/office/powerpoint/2010/main" val="3352552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Środki prawne zwykłe - odwołanie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81200" y="1654696"/>
            <a:ext cx="8229600" cy="4988768"/>
          </a:xfrm>
        </p:spPr>
        <p:txBody>
          <a:bodyPr>
            <a:normAutofit lnSpcReduction="10000"/>
          </a:bodyPr>
          <a:lstStyle/>
          <a:p>
            <a:pPr marL="114300" indent="0" algn="ctr">
              <a:buNone/>
            </a:pPr>
            <a:r>
              <a:rPr lang="pl-PL" sz="1600" b="1" dirty="0"/>
              <a:t>odwołanie</a:t>
            </a:r>
          </a:p>
          <a:p>
            <a:pPr marL="114300" indent="0" algn="ctr">
              <a:buNone/>
            </a:pPr>
            <a:r>
              <a:rPr lang="pl-PL" sz="1600" dirty="0"/>
              <a:t>wnoszone, co do zasady, w ciągu 14 dni od doręczenia decyzji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organ, który wydał decyzję w I instancji</a:t>
            </a:r>
          </a:p>
          <a:p>
            <a:pPr marL="114300" indent="0" algn="ctr">
              <a:buNone/>
            </a:pPr>
            <a:r>
              <a:rPr lang="pl-PL" sz="1600" b="1" dirty="0"/>
              <a:t>samokontrola </a:t>
            </a:r>
          </a:p>
          <a:p>
            <a:pPr marL="114300" indent="0" algn="ctr">
              <a:buNone/>
            </a:pPr>
            <a:r>
              <a:rPr lang="pl-PL" sz="1600" dirty="0"/>
              <a:t>organ, który wydał decyzję administracyjną, w ciągu 7 dni od otrzymania odwołania, może zmienić zaskarżoną decyzję, jeżeli w całości uwzględnia odwołanie strony</a:t>
            </a:r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 zmiana decyzji w trybie samokontroli                 brak zmiany decyzji</a:t>
            </a:r>
          </a:p>
          <a:p>
            <a:pPr marL="114300" indent="0" algn="just">
              <a:buNone/>
            </a:pPr>
            <a:r>
              <a:rPr lang="pl-PL" sz="1200" dirty="0"/>
              <a:t>tylko, gdy organ w całości uwzględnia żądanie strony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                        strona                                              organ wyższego stopnia</a:t>
            </a:r>
          </a:p>
          <a:p>
            <a:pPr marL="114300" indent="0" algn="just">
              <a:buNone/>
            </a:pPr>
            <a:r>
              <a:rPr lang="pl-PL" sz="1600" b="1" dirty="0"/>
              <a:t>może odwołać się od „nowej” decyzji</a:t>
            </a:r>
          </a:p>
          <a:p>
            <a:pPr marL="114300" indent="0" algn="just">
              <a:buNone/>
            </a:pPr>
            <a:r>
              <a:rPr lang="pl-PL" sz="1600" b="1" dirty="0"/>
              <a:t>                                                                                  rozpatrzenie odwołania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                                                                                decyzja organu II instancji</a:t>
            </a:r>
          </a:p>
          <a:p>
            <a:pPr marL="114300" indent="0" algn="ctr">
              <a:buNone/>
            </a:pPr>
            <a:r>
              <a:rPr lang="pl-PL" sz="1600" dirty="0"/>
              <a:t> </a:t>
            </a:r>
          </a:p>
        </p:txBody>
      </p:sp>
      <p:sp>
        <p:nvSpPr>
          <p:cNvPr id="5" name="Strzałka w dół 4"/>
          <p:cNvSpPr/>
          <p:nvPr/>
        </p:nvSpPr>
        <p:spPr>
          <a:xfrm>
            <a:off x="6023992" y="2271363"/>
            <a:ext cx="72008" cy="1440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cxnSp>
        <p:nvCxnSpPr>
          <p:cNvPr id="7" name="Łącznik prosty ze strzałką 6"/>
          <p:cNvCxnSpPr/>
          <p:nvPr/>
        </p:nvCxnSpPr>
        <p:spPr>
          <a:xfrm flipH="1">
            <a:off x="5087888" y="3717032"/>
            <a:ext cx="432048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6888088" y="3745525"/>
            <a:ext cx="432048" cy="14401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trzałka w dół 9"/>
          <p:cNvSpPr/>
          <p:nvPr/>
        </p:nvSpPr>
        <p:spPr>
          <a:xfrm>
            <a:off x="3863753" y="4581128"/>
            <a:ext cx="45719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1" name="Strzałka w dół 10"/>
          <p:cNvSpPr/>
          <p:nvPr/>
        </p:nvSpPr>
        <p:spPr>
          <a:xfrm>
            <a:off x="7968209" y="4391000"/>
            <a:ext cx="45719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3" name="Strzałka w dół 12"/>
          <p:cNvSpPr/>
          <p:nvPr/>
        </p:nvSpPr>
        <p:spPr>
          <a:xfrm>
            <a:off x="7968209" y="5001797"/>
            <a:ext cx="45719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4" name="Strzałka w dół 13"/>
          <p:cNvSpPr/>
          <p:nvPr/>
        </p:nvSpPr>
        <p:spPr>
          <a:xfrm>
            <a:off x="7970235" y="5582743"/>
            <a:ext cx="45719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23341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Środki prawne zwykłe - odwołanie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endParaRPr lang="pl-PL" sz="1600" b="1" dirty="0"/>
          </a:p>
          <a:p>
            <a:pPr marL="114300" indent="0">
              <a:buNone/>
            </a:pPr>
            <a:r>
              <a:rPr lang="pl-PL" sz="1600" b="1" dirty="0"/>
              <a:t>Rozstrzygnięcia organu II instancji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o utrzymaniu w mocy zaskarżonej decyzji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</a:t>
            </a:r>
            <a:r>
              <a:rPr lang="pl-PL" sz="1600" dirty="0" err="1"/>
              <a:t>reformatoryjna</a:t>
            </a:r>
            <a:r>
              <a:rPr lang="pl-PL" sz="1600" dirty="0"/>
              <a:t> – zmieniająca zaskarżoną decyzję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kasacyjna – uchylająca decyzję I instancji i zwracająca sprawę do ponownego rozpoznania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o uchyleniu decyzji I instancji i umorzeniu postępowania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o uchyleniu zaskarżonej decyzji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o umorzeniu postępowania odwoławczego</a:t>
            </a:r>
          </a:p>
        </p:txBody>
      </p:sp>
    </p:spTree>
    <p:extLst>
      <p:ext uri="{BB962C8B-B14F-4D97-AF65-F5344CB8AC3E}">
        <p14:creationId xmlns:p14="http://schemas.microsoft.com/office/powerpoint/2010/main" val="1750337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Środki prawne zwykłe – wniosek o ponowne rozpatrzenie sprawy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endParaRPr lang="pl-PL" dirty="0"/>
          </a:p>
          <a:p>
            <a:pPr marL="114300" indent="0" algn="just">
              <a:buNone/>
            </a:pPr>
            <a:r>
              <a:rPr lang="pl-PL" sz="1600" dirty="0"/>
              <a:t>Przysługuje, gdy </a:t>
            </a:r>
            <a:r>
              <a:rPr lang="pl-PL" sz="1600" b="1" dirty="0"/>
              <a:t>decyzja w I instancji została wydana przez ministra lub samorządowe kolegium odwoławcze.</a:t>
            </a:r>
            <a:endParaRPr lang="pl-PL" sz="1600" dirty="0"/>
          </a:p>
          <a:p>
            <a:pPr marL="114300" indent="0">
              <a:buNone/>
            </a:pPr>
            <a:endParaRPr lang="pl-PL" dirty="0"/>
          </a:p>
          <a:p>
            <a:pPr marL="114300" indent="0" algn="just">
              <a:buNone/>
            </a:pPr>
            <a:r>
              <a:rPr lang="pl-PL" sz="1600" b="1" dirty="0"/>
              <a:t>Podmioty uprawnione – </a:t>
            </a:r>
            <a:r>
              <a:rPr lang="pl-PL" sz="1600" dirty="0"/>
              <a:t>strony, uczestnicy na prawach strony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Termin – </a:t>
            </a:r>
            <a:r>
              <a:rPr lang="pl-PL" sz="1600" dirty="0"/>
              <a:t>zasadniczo - 14 dni od doręczenia decyzji administracyjnej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Wniosek o ponowne rozpatrzenie sprawy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środek </a:t>
            </a:r>
            <a:r>
              <a:rPr lang="pl-PL" sz="1600" b="1" dirty="0" err="1"/>
              <a:t>niedewolutywny</a:t>
            </a:r>
            <a:endParaRPr lang="pl-PL" sz="1600" dirty="0"/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środek </a:t>
            </a:r>
            <a:r>
              <a:rPr lang="pl-PL" sz="1600" b="1" dirty="0"/>
              <a:t>suspensywny</a:t>
            </a:r>
            <a:endParaRPr lang="pl-PL" sz="1600" dirty="0"/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300484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Środki prawne zwykłe – wniosek o ponowne rozpatrzenie sprawy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wniosek o ponowne rozpatrzenie sprawy</a:t>
            </a:r>
          </a:p>
          <a:p>
            <a:pPr marL="114300" indent="0" algn="ctr">
              <a:buNone/>
            </a:pPr>
            <a:r>
              <a:rPr lang="pl-PL" sz="1600" dirty="0"/>
              <a:t>wnoszony, co do zasady, w ciągu 14 dni od doręczenia decyzji wydanej przez ministra lub samorządowe kolegium odwoławcze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b="1" dirty="0"/>
              <a:t>organ, który wydał decyzję w I instancji </a:t>
            </a:r>
          </a:p>
          <a:p>
            <a:pPr marL="114300" indent="0" algn="ctr">
              <a:buNone/>
            </a:pPr>
            <a:r>
              <a:rPr lang="pl-PL" sz="1600" dirty="0"/>
              <a:t>rozpatrzenie wniosku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b="1" dirty="0"/>
              <a:t>decyzja administracyjna uwzględniająca/nieuwzględniająca żądania strony</a:t>
            </a:r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dirty="0"/>
              <a:t>Jeżeli decyzja w I instancji została wydana przez ministra lub SKO, strona może wnieść od decyzji wydanej po raz pierwszy </a:t>
            </a:r>
            <a:r>
              <a:rPr lang="pl-PL" sz="1600" b="1" dirty="0"/>
              <a:t>skargę do wojewódzkiego sądu administracyjnego</a:t>
            </a:r>
            <a:r>
              <a:rPr lang="pl-PL" sz="1600" dirty="0"/>
              <a:t> w terminie 30 dni od doręczenia decyzji administracyjnej – bez konieczności uprzedniego wniesienia wniosku o ponowne rozpatrzenie sprawy.</a:t>
            </a:r>
          </a:p>
        </p:txBody>
      </p:sp>
      <p:sp>
        <p:nvSpPr>
          <p:cNvPr id="6" name="Strzałka w dół 5"/>
          <p:cNvSpPr/>
          <p:nvPr/>
        </p:nvSpPr>
        <p:spPr>
          <a:xfrm>
            <a:off x="6023992" y="2636912"/>
            <a:ext cx="72008" cy="1440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0" name="Strzałka w dół 9"/>
          <p:cNvSpPr/>
          <p:nvPr/>
        </p:nvSpPr>
        <p:spPr>
          <a:xfrm>
            <a:off x="6023992" y="3501008"/>
            <a:ext cx="72008" cy="1440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2538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Środki prawne zwykłe - zażalenie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dirty="0"/>
              <a:t>Środek, przy pomocy którego można zakwestionować postanowienie, jeżeli ustawa tak stanowi.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Podmioty uprawnione – </a:t>
            </a:r>
            <a:r>
              <a:rPr lang="pl-PL" sz="1600" dirty="0"/>
              <a:t>adresaci postanowienia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Termin – </a:t>
            </a:r>
            <a:r>
              <a:rPr lang="pl-PL" sz="1600" dirty="0"/>
              <a:t>zasadniczo - 7 dni od doręczenia postanowienia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Zażalenie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środek </a:t>
            </a:r>
            <a:r>
              <a:rPr lang="pl-PL" sz="1600" b="1" dirty="0" err="1"/>
              <a:t>dewolutywny</a:t>
            </a:r>
            <a:r>
              <a:rPr lang="pl-PL" sz="1600" b="1" dirty="0"/>
              <a:t> </a:t>
            </a:r>
            <a:r>
              <a:rPr lang="pl-PL" sz="1600" dirty="0"/>
              <a:t>(względnie </a:t>
            </a:r>
            <a:r>
              <a:rPr lang="pl-PL" sz="1600" dirty="0" err="1"/>
              <a:t>dewolutywny</a:t>
            </a:r>
            <a:r>
              <a:rPr lang="pl-PL" sz="1600" dirty="0"/>
              <a:t>)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środek </a:t>
            </a:r>
            <a:r>
              <a:rPr lang="pl-PL" sz="1600" b="1" dirty="0"/>
              <a:t>niesuspensywny </a:t>
            </a:r>
            <a:r>
              <a:rPr lang="pl-PL" sz="1600" dirty="0"/>
              <a:t>(względnie suspensywny)</a:t>
            </a:r>
          </a:p>
          <a:p>
            <a:pPr marL="114300" indent="0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4021949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Środki prawne zwykłe - zażalenie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14300" indent="0" algn="ctr">
              <a:buNone/>
            </a:pPr>
            <a:r>
              <a:rPr lang="pl-PL" sz="1600" b="1" dirty="0"/>
              <a:t>zażalenie</a:t>
            </a:r>
          </a:p>
          <a:p>
            <a:pPr marL="114300" indent="0" algn="ctr">
              <a:buNone/>
            </a:pPr>
            <a:r>
              <a:rPr lang="pl-PL" sz="1600" dirty="0"/>
              <a:t>wnoszone, co do zasady, w ciągu 7 dni od doręczenia postanowienia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dirty="0"/>
              <a:t>organ, który wydał postanowienie w I instancji</a:t>
            </a:r>
          </a:p>
          <a:p>
            <a:pPr marL="114300" indent="0" algn="ctr">
              <a:buNone/>
            </a:pPr>
            <a:r>
              <a:rPr lang="pl-PL" sz="1600" b="1" dirty="0"/>
              <a:t>samokontrola </a:t>
            </a:r>
          </a:p>
          <a:p>
            <a:pPr marL="114300" indent="0" algn="ctr">
              <a:buNone/>
            </a:pPr>
            <a:r>
              <a:rPr lang="pl-PL" sz="1600" dirty="0"/>
              <a:t>organ, który wydał postanowienie, w ciągu 7 dni od otrzymania zażalenia, może zmienić zaskarżone postanowienie, jeżeli w całości uwzględnia zażalenie</a:t>
            </a:r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 zmiana postanowienia w trybie samokontroli                 brak zmiany postanowienia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                       adresat                                                              organ wyższego stopnia</a:t>
            </a:r>
          </a:p>
          <a:p>
            <a:pPr marL="114300" indent="0" algn="just">
              <a:buNone/>
            </a:pPr>
            <a:r>
              <a:rPr lang="pl-PL" sz="1600" b="1" dirty="0"/>
              <a:t>może wnieść zażalenie na „nowe” postanowienie</a:t>
            </a:r>
          </a:p>
          <a:p>
            <a:pPr marL="114300" indent="0" algn="just">
              <a:buNone/>
            </a:pPr>
            <a:r>
              <a:rPr lang="pl-PL" sz="1600" b="1" dirty="0"/>
              <a:t>                                                                                                  rozpatrzenie zażalenia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                                                                                          postanowienie organu II instancji</a:t>
            </a:r>
          </a:p>
          <a:p>
            <a:pPr marL="114300" indent="0" algn="ctr">
              <a:buNone/>
            </a:pPr>
            <a:r>
              <a:rPr lang="pl-PL" sz="1600" dirty="0"/>
              <a:t> </a:t>
            </a:r>
          </a:p>
          <a:p>
            <a:pPr marL="114300" indent="0">
              <a:buNone/>
            </a:pPr>
            <a:endParaRPr lang="pl-PL" sz="1600" dirty="0"/>
          </a:p>
        </p:txBody>
      </p:sp>
      <p:sp>
        <p:nvSpPr>
          <p:cNvPr id="5" name="Strzałka w dół 4"/>
          <p:cNvSpPr/>
          <p:nvPr/>
        </p:nvSpPr>
        <p:spPr>
          <a:xfrm>
            <a:off x="6096000" y="2276872"/>
            <a:ext cx="72008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cxnSp>
        <p:nvCxnSpPr>
          <p:cNvPr id="7" name="Łącznik prosty ze strzałką 6"/>
          <p:cNvCxnSpPr/>
          <p:nvPr/>
        </p:nvCxnSpPr>
        <p:spPr>
          <a:xfrm flipH="1">
            <a:off x="4583832" y="3501008"/>
            <a:ext cx="648072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6960096" y="3501008"/>
            <a:ext cx="648072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trzałka w dół 9"/>
          <p:cNvSpPr/>
          <p:nvPr/>
        </p:nvSpPr>
        <p:spPr>
          <a:xfrm>
            <a:off x="2269877" y="3992124"/>
            <a:ext cx="72008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1" name="Strzałka w dół 10"/>
          <p:cNvSpPr/>
          <p:nvPr/>
        </p:nvSpPr>
        <p:spPr>
          <a:xfrm>
            <a:off x="7248128" y="3992124"/>
            <a:ext cx="72008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3" name="Strzałka w dół 12"/>
          <p:cNvSpPr/>
          <p:nvPr/>
        </p:nvSpPr>
        <p:spPr>
          <a:xfrm>
            <a:off x="7248128" y="4483240"/>
            <a:ext cx="72008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14" name="Strzałka w dół 13"/>
          <p:cNvSpPr/>
          <p:nvPr/>
        </p:nvSpPr>
        <p:spPr>
          <a:xfrm>
            <a:off x="7248128" y="5052980"/>
            <a:ext cx="45719" cy="21602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683054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Środki prawne nadzwyczajne – wznowienie postępowania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68171" y="1730433"/>
            <a:ext cx="11080731" cy="4916760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Przesłanki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dowody, na podstawie których ustalono istotne dla sprawy okoliczności, okazały się fałszywe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wydana została w wyniku przestępstwa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wydana została przez pracownika lub organ podlegający wyłączeniu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strona bez własnej winy nie brała udziału w postępowaniu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wyjdą na jaw istotne dla sprawy nowe okoliczności faktyczne lub nowe dowody istniejące w dniu wydania decyzji, nieznane organowi, który wydał decyzję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wydana została bez wymaganego prawem stanowiska innego organu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zagadnienie wstępne zostało rozstrzygnięte przez właściwy organ lub sąd odmiennie od oceny przyjętej przez organ przy wydaniu decyzji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została wydana w oparciu o inną decyzję lub orzeczenie sądu, które zostało następnie uchylone lub zmienione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Trybunał Konstytucyjny stwierdził niezgodność z Konstytucją lub innym aktem hierarchicznie wyższym aktu normatywnego, który był podstawą wydania decyzji 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Trybunał Sprawiedliwości UE wydał orzeczenie, które ma wpływ na treść wydanej decyzji administracyjnej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sąd stwierdził naruszenie zasady równego traktowania, które miało wpływ na wynik rozstrzygnięcia sprawy</a:t>
            </a:r>
          </a:p>
        </p:txBody>
      </p:sp>
    </p:spTree>
    <p:extLst>
      <p:ext uri="{BB962C8B-B14F-4D97-AF65-F5344CB8AC3E}">
        <p14:creationId xmlns:p14="http://schemas.microsoft.com/office/powerpoint/2010/main" val="4198748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Załatwienie sprawy co do istoty: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administracyjna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milczące załatwienie sprawy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ugoda administracyjna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Załatwienie spraw o charakterze proceduralnym: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postanowienie </a:t>
            </a:r>
          </a:p>
        </p:txBody>
      </p:sp>
    </p:spTree>
    <p:extLst>
      <p:ext uri="{BB962C8B-B14F-4D97-AF65-F5344CB8AC3E}">
        <p14:creationId xmlns:p14="http://schemas.microsoft.com/office/powerpoint/2010/main" val="14347001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Środki prawne nadzwyczajne – wznowienie postępowania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Ograniczenia czasowe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 przypadku żądania wznowienia ze względu na fałszywe dowody lub popełnienie przestępstwa przy wydaniu decyzji – 10 lat od doręczenia lub ogłoszenia decyzji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pozostałe przesłanki – 5 lat od doręczenia lub ogłoszenia decyzji</a:t>
            </a:r>
          </a:p>
        </p:txBody>
      </p:sp>
    </p:spTree>
    <p:extLst>
      <p:ext uri="{BB962C8B-B14F-4D97-AF65-F5344CB8AC3E}">
        <p14:creationId xmlns:p14="http://schemas.microsoft.com/office/powerpoint/2010/main" val="20428861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Środki prawne nadzwyczajne – wznowienie postępowania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549" y="1752600"/>
            <a:ext cx="8415251" cy="4988768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r>
              <a:rPr lang="pl-PL" sz="1600" b="1" dirty="0"/>
              <a:t>podanie o wznowienie postępowania</a:t>
            </a:r>
          </a:p>
          <a:p>
            <a:pPr marL="114300" indent="0" algn="ctr">
              <a:buNone/>
            </a:pPr>
            <a:r>
              <a:rPr lang="pl-PL" sz="1600" dirty="0"/>
              <a:t>wnoszone w terminie miesiąca od dnia, w którym strona dowiedziała się o przesłance wznowienia postępowania </a:t>
            </a:r>
          </a:p>
          <a:p>
            <a:pPr marL="114300" indent="0" algn="ctr">
              <a:buNone/>
            </a:pPr>
            <a:endParaRPr lang="pl-PL" sz="1600" dirty="0"/>
          </a:p>
          <a:p>
            <a:pPr marL="114300" indent="0" algn="ctr">
              <a:buNone/>
            </a:pPr>
            <a:r>
              <a:rPr lang="pl-PL" sz="1600" b="1" dirty="0"/>
              <a:t>organ, który wydał decyzję w I instancji</a:t>
            </a:r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ctr">
              <a:buNone/>
            </a:pPr>
            <a:r>
              <a:rPr lang="pl-PL" sz="1600" b="1" dirty="0"/>
              <a:t>organ, który wydał decyzję w ostatniej instancji, a jeżeli jego działanie jest przyczyną wznowienie – organ wyższej instancji</a:t>
            </a:r>
          </a:p>
          <a:p>
            <a:pPr marL="114300" indent="0" algn="ctr">
              <a:buNone/>
            </a:pPr>
            <a:r>
              <a:rPr lang="pl-PL" sz="1600" dirty="0"/>
              <a:t>w przypadku decyzji wydanych przez ministra lub SKO – ten sam organ</a:t>
            </a:r>
          </a:p>
          <a:p>
            <a:pPr marL="114300" indent="0" algn="ctr">
              <a:buNone/>
            </a:pPr>
            <a:r>
              <a:rPr lang="pl-PL" sz="1600" b="1" dirty="0"/>
              <a:t>organ prowadzi postępowanie co do przyczyn wznowienia i co do rozstrzygnięcia istoty sprawy</a:t>
            </a:r>
          </a:p>
          <a:p>
            <a:pPr marL="114300" indent="0" algn="ctr">
              <a:buNone/>
            </a:pPr>
            <a:endParaRPr lang="pl-PL" sz="1600" b="1" dirty="0"/>
          </a:p>
          <a:p>
            <a:pPr marL="114300" indent="0" algn="ctr">
              <a:buNone/>
            </a:pPr>
            <a:r>
              <a:rPr lang="pl-PL" sz="1600" b="1" dirty="0"/>
              <a:t>decyzja</a:t>
            </a:r>
          </a:p>
          <a:p>
            <a:pPr algn="ctr">
              <a:buFont typeface="Wingdings" pitchFamily="2" charset="2"/>
              <a:buChar char="Ø"/>
            </a:pPr>
            <a:r>
              <a:rPr lang="pl-PL" sz="1600" dirty="0"/>
              <a:t>odmowa uchylenia decyzji z powodu braku podstaw wznowienia</a:t>
            </a:r>
          </a:p>
          <a:p>
            <a:pPr algn="ctr">
              <a:buFont typeface="Wingdings" pitchFamily="2" charset="2"/>
              <a:buChar char="Ø"/>
            </a:pPr>
            <a:r>
              <a:rPr lang="pl-PL" sz="1600" dirty="0"/>
              <a:t>uchylenie decyzji dotychczasowej i wydanie nowej decyzji w sprawie</a:t>
            </a:r>
          </a:p>
          <a:p>
            <a:pPr algn="ctr">
              <a:buFont typeface="Wingdings" pitchFamily="2" charset="2"/>
              <a:buChar char="Ø"/>
            </a:pPr>
            <a:r>
              <a:rPr lang="pl-PL" sz="1600" dirty="0"/>
              <a:t>wydanie decyzji stwierdzającej wydanie kwestionowanej decyzji z naruszeniem przepisów prawa – gdy nie można z powodu upływu czasu uchylić decyzji </a:t>
            </a:r>
          </a:p>
        </p:txBody>
      </p:sp>
      <p:sp>
        <p:nvSpPr>
          <p:cNvPr id="4" name="Strzałka w dół 3"/>
          <p:cNvSpPr/>
          <p:nvPr/>
        </p:nvSpPr>
        <p:spPr>
          <a:xfrm>
            <a:off x="6023992" y="2636912"/>
            <a:ext cx="72008" cy="1440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5" name="Strzałka w dół 4"/>
          <p:cNvSpPr/>
          <p:nvPr/>
        </p:nvSpPr>
        <p:spPr>
          <a:xfrm>
            <a:off x="6023992" y="3212976"/>
            <a:ext cx="72008" cy="1440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  <p:sp>
        <p:nvSpPr>
          <p:cNvPr id="6" name="Strzałka w dół 5"/>
          <p:cNvSpPr/>
          <p:nvPr/>
        </p:nvSpPr>
        <p:spPr>
          <a:xfrm>
            <a:off x="6059997" y="4869160"/>
            <a:ext cx="45719" cy="14401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pl-PL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70437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Środki prawne nadzwyczajne – uchylenie lub zmiana decyzji, przez którą strona nie nabyła uprawnień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Decyzja ostateczna, przez którą strona nie nabyła uprawnień, może być w każdym czasie uchylona lub zmieniona przez organ </a:t>
            </a:r>
            <a:r>
              <a:rPr lang="pl-PL" sz="1600" b="1" dirty="0"/>
              <a:t>bez zgody strony</a:t>
            </a:r>
            <a:r>
              <a:rPr lang="pl-PL" sz="1600" dirty="0"/>
              <a:t>, jeżeli przemawia za tym interes społeczny lub słuszny interes strony.</a:t>
            </a:r>
          </a:p>
        </p:txBody>
      </p:sp>
    </p:spTree>
    <p:extLst>
      <p:ext uri="{BB962C8B-B14F-4D97-AF65-F5344CB8AC3E}">
        <p14:creationId xmlns:p14="http://schemas.microsoft.com/office/powerpoint/2010/main" val="28975418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Środki prawne nadzwyczajne – uchylenie lub zmiana decyzji, przez którą strona nabyła uprawnienia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Decyzja ostateczna, przez którą strona nabyła uprawnienia, może być w każdym czasie zmieniona lub uchylona </a:t>
            </a:r>
            <a:r>
              <a:rPr lang="pl-PL" sz="1600" b="1" dirty="0"/>
              <a:t>za zgodą strony </a:t>
            </a:r>
            <a:r>
              <a:rPr lang="pl-PL" sz="1600" dirty="0"/>
              <a:t>przez organ, który ją wydał, jeżeli przepisy szczególne nie sprzeciwiają się temu i przemawia za tym interes społeczny lub słuszny interes strony. </a:t>
            </a:r>
          </a:p>
        </p:txBody>
      </p:sp>
    </p:spTree>
    <p:extLst>
      <p:ext uri="{BB962C8B-B14F-4D97-AF65-F5344CB8AC3E}">
        <p14:creationId xmlns:p14="http://schemas.microsoft.com/office/powerpoint/2010/main" val="27564833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Środki prawne nadzwyczajne – stwierdzenie nieważności decyzji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Przesłanki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została wydana przez organ niewłaściwy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została wydana bez podstawy prawnej lub z rażącym naruszeniem prawa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dotyczy sprawy już poprzednio załatwionej inną decyzją ostateczną albo sprawy załatwionej milcząco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została skierowana do osoby niebędącej stroną w sprawie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była niewykonalna w dniu jej wydania i niewykonalność ma charakter trwały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w razie wykonania wywoła czyn zagrożony karą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zawiera wadę powodującą jej nieważność z mocy prawa</a:t>
            </a:r>
          </a:p>
          <a:p>
            <a:pPr algn="just">
              <a:buFont typeface="Wingdings" pitchFamily="2" charset="2"/>
              <a:buChar char="Ø"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850371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Środki prawne nadzwyczajne – stwierdzenie nieważności decyzji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dirty="0"/>
              <a:t>Ograniczenie czasowe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brak możliwości stwierdzenia nieważności decyzji, jeżeli upłynęło 10 lat od doręczenia lub ogłoszenia decyzji lub gdy decyzja wywołała nieodwracalne skutki prawne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nie można wszcząć postępowania w sprawie stwierdzenia nieważności decyzji, jeżeli od dnia doręczenia lub ogłoszenia decyzji upłynęło trzydzieści lat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Organ właściwy do rozpatrzenia wniosku – </a:t>
            </a:r>
            <a:r>
              <a:rPr lang="pl-PL" sz="1600" b="1" dirty="0"/>
              <a:t>organ wyższego stopnia nad tym, którego decyzja jest dotknięta wadą. </a:t>
            </a:r>
            <a:r>
              <a:rPr lang="pl-PL" sz="1600" dirty="0"/>
              <a:t>W przypadku decyzji wydanej przez ministra lub SKO – </a:t>
            </a:r>
            <a:r>
              <a:rPr lang="pl-PL" sz="1600" b="1" dirty="0"/>
              <a:t>ten sam organ.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Rozstrzygnięcie: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o stwierdzeniu nieważności decyzji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o odmowie stwierdzenia nieważności decyzji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decyzja stwierdzająca wydanie decyzji w sprawie z naruszeniem przepisów prawa</a:t>
            </a:r>
          </a:p>
        </p:txBody>
      </p:sp>
    </p:spTree>
    <p:extLst>
      <p:ext uri="{BB962C8B-B14F-4D97-AF65-F5344CB8AC3E}">
        <p14:creationId xmlns:p14="http://schemas.microsoft.com/office/powerpoint/2010/main" val="2564594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Decyzje administracyjne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42109" y="1752600"/>
            <a:ext cx="10318866" cy="4772744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dirty="0"/>
              <a:t>Klasyfikacja decyzji administracyjnych</a:t>
            </a:r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decyzje deklaratoryjne</a:t>
            </a:r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decyzje konstytutywne</a:t>
            </a:r>
          </a:p>
          <a:p>
            <a:pPr marL="114300" indent="0">
              <a:buNone/>
            </a:pPr>
            <a:endParaRPr lang="pl-PL" sz="1600" dirty="0"/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decyzje stanowcze </a:t>
            </a:r>
            <a:r>
              <a:rPr lang="pl-PL" sz="1600" dirty="0"/>
              <a:t>(definitywne)</a:t>
            </a:r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decyzje tymczasowe </a:t>
            </a:r>
            <a:r>
              <a:rPr lang="pl-PL" sz="1600" dirty="0"/>
              <a:t>(prowizoryczne)</a:t>
            </a:r>
          </a:p>
          <a:p>
            <a:pPr marL="114300" indent="0">
              <a:buNone/>
            </a:pPr>
            <a:endParaRPr lang="pl-PL" sz="1600" dirty="0"/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decyzje pozytywne</a:t>
            </a:r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decyzje negatywne</a:t>
            </a:r>
          </a:p>
          <a:p>
            <a:pPr marL="114300" indent="0">
              <a:buNone/>
            </a:pPr>
            <a:endParaRPr lang="pl-PL" sz="1600" dirty="0"/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decyzje swobodne</a:t>
            </a:r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decyzje związane</a:t>
            </a:r>
          </a:p>
          <a:p>
            <a:pPr marL="114300" indent="0">
              <a:buNone/>
            </a:pPr>
            <a:endParaRPr lang="pl-PL" sz="1600" dirty="0"/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decyzje nieostateczne</a:t>
            </a:r>
          </a:p>
          <a:p>
            <a:pPr>
              <a:buFont typeface="Wingdings" pitchFamily="2" charset="2"/>
              <a:buChar char="Ø"/>
            </a:pPr>
            <a:r>
              <a:rPr lang="pl-PL" sz="1600" b="1" dirty="0"/>
              <a:t>decyzje ostateczne</a:t>
            </a:r>
          </a:p>
        </p:txBody>
      </p:sp>
    </p:spTree>
    <p:extLst>
      <p:ext uri="{BB962C8B-B14F-4D97-AF65-F5344CB8AC3E}">
        <p14:creationId xmlns:p14="http://schemas.microsoft.com/office/powerpoint/2010/main" val="2383006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decyzje administracyjne c.d.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36815" y="1752600"/>
            <a:ext cx="10684625" cy="4772744"/>
          </a:xfrm>
        </p:spPr>
        <p:txBody>
          <a:bodyPr>
            <a:normAutofit fontScale="85000" lnSpcReduction="20000"/>
          </a:bodyPr>
          <a:lstStyle/>
          <a:p>
            <a:pPr marL="114300" indent="0" algn="just">
              <a:buNone/>
            </a:pPr>
            <a:r>
              <a:rPr lang="pl-PL" sz="1600" b="1" dirty="0"/>
              <a:t>Elementy decyzji administracyjnej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oznaczenie daty wydania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oznaczenie organu 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oznaczenie adresata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podstawa prawna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rozstrzygnięcie (osnowa)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uzasadnienie faktyczne i prawne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pouczenie o przysługujących środkach i o możliwości rezygnacji z nich, a w przypadku, gdy przysługuje skarga do sądu – także o wysokości wpisu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podpis pracownika organu, który wydał decyzję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 przypadku decyzji, od których może być wniesione powództwo do sądu powszechnego, sprzeciw od decyzji  lub skarga do sądu administracyjnego – pouczenie o możliwości wniesienia powództwa, sprzeciwu od decyzji lub skargi oraz o wysokości opłaty od powództwa lub skargi, a także o możliwości ubiegania się o zwolnienie od kosztów i przyznanie pomocy prawnej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Elementy dodatkowe decyzji – mogą być zamieszczane tylko wtedy, gdy zezwalają na to przepisy szczególne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termin 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warunek zawieszający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warunek rozwiązujący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klauzula odwołalności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zlecenie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rygor natychmiastowej wykonalności </a:t>
            </a:r>
          </a:p>
          <a:p>
            <a:pPr algn="just">
              <a:buFont typeface="Wingdings" pitchFamily="2" charset="2"/>
              <a:buChar char="Ø"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1733452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7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milczące załatwienie sprawy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53935" y="1752600"/>
            <a:ext cx="10928465" cy="5105400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dirty="0"/>
              <a:t>W taki sposób można załatwić sprawę tylko wtedy, gdy przepisy szczególne na to zezwalają.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Sprawę uważa się za załatwioną milcząco</a:t>
            </a:r>
            <a:r>
              <a:rPr lang="pl-PL" sz="1600" dirty="0"/>
              <a:t> w sposób w całości uwzględniający żądanie strony, jeżeli w ciągu miesiąca od dnia doręczenia żądania strony właściwemu organowi albo w innym terminie: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organ nie wyda decyzji lub postanowienia kończącego postępowanie w sprawie (milczące zakończenie postępowania) albo 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organ nie wniesie sprzeciwu w drodze decyzji  (milcząca zgoda)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Dzień wydania decyzji lub postanowienia kończącego postępowanie w sprawie albo dzień wydania sprzeciwu: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dzień nadania sprzeciwu, decyzji lub postanowienia przez operatora pocztowego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dzień doręczenia sprzeciwu, decyzji lub postanowienia przez pracownika organu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dzień wprowadzenia sprzeciwu, decyzji lub postanowienia do systemu teleinformatycznego </a:t>
            </a:r>
          </a:p>
        </p:txBody>
      </p:sp>
    </p:spTree>
    <p:extLst>
      <p:ext uri="{BB962C8B-B14F-4D97-AF65-F5344CB8AC3E}">
        <p14:creationId xmlns:p14="http://schemas.microsoft.com/office/powerpoint/2010/main" val="857572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milczące załatwienie sprawy c.d.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6102" y="1752600"/>
            <a:ext cx="10906298" cy="4988768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Dzień milczącego załatwienia sprawy </a:t>
            </a:r>
            <a:r>
              <a:rPr lang="pl-PL" sz="1600" dirty="0"/>
              <a:t>– dzień, który następuje po dniu, w którym upływa termin do wydania decyzji lub postanowienia kończącego postępowanie w sprawie albo wniesienia sprzeciwu.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Zaświadczenie o milczącym załatwieniu sprawy – </a:t>
            </a:r>
            <a:r>
              <a:rPr lang="pl-PL" sz="1600" dirty="0"/>
              <a:t>wydawane w formie postanowienia na wniosek.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b="1" dirty="0"/>
              <a:t>Elementy postanowienia – zaświadczenia o milczącym załatwieniu sprawy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oznaczenie organu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data wydania zaświadczenia o milczącym załatwieniu sprawy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oznaczenie strony/stron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podstawa prawna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treść rozstrzygnięcia sprawy załatwionej milcząco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data milczącego załatwienia sprawy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pouczenie o możliwości wniesienia zażalenia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podpis pracownika organu</a:t>
            </a:r>
          </a:p>
          <a:p>
            <a:pPr algn="just">
              <a:buFont typeface="Wingdings" pitchFamily="2" charset="2"/>
              <a:buChar char="Ø"/>
            </a:pPr>
            <a:endParaRPr lang="pl-PL" sz="1600" dirty="0"/>
          </a:p>
          <a:p>
            <a:pPr algn="just">
              <a:buFont typeface="Wingdings" pitchFamily="2" charset="2"/>
              <a:buChar char="Ø"/>
            </a:pPr>
            <a:endParaRPr lang="pl-PL" sz="1600" dirty="0"/>
          </a:p>
          <a:p>
            <a:pPr marL="114300" indent="0" algn="just">
              <a:buNone/>
            </a:pPr>
            <a:endParaRPr lang="pl-PL" sz="1600" dirty="0"/>
          </a:p>
        </p:txBody>
      </p:sp>
    </p:spTree>
    <p:extLst>
      <p:ext uri="{BB962C8B-B14F-4D97-AF65-F5344CB8AC3E}">
        <p14:creationId xmlns:p14="http://schemas.microsoft.com/office/powerpoint/2010/main" val="2887374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ugoda administracyjna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0683" y="1752600"/>
            <a:ext cx="11014229" cy="4772744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endParaRPr lang="pl-PL" sz="1600" dirty="0"/>
          </a:p>
          <a:p>
            <a:pPr marL="114300" indent="0">
              <a:buNone/>
            </a:pPr>
            <a:r>
              <a:rPr lang="pl-PL" sz="1600" dirty="0"/>
              <a:t>Przesłanki do zawarcia ugody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uproszczenie i przyspieszenie postępowania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w czasie trwania postępowania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sprawa ma charakter sporny (co najmniej dwie strony o spornych interesach)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zawarciu ugody nie sprzeciwiają się przepisy prawa</a:t>
            </a:r>
          </a:p>
          <a:p>
            <a:pPr algn="just">
              <a:buFont typeface="Wingdings" pitchFamily="2" charset="2"/>
              <a:buChar char="Ø"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Ugoda zawierana jest przez strony postępowania, </a:t>
            </a:r>
            <a:r>
              <a:rPr lang="pl-PL" sz="1600" dirty="0"/>
              <a:t>a nie przez stronę i organ administracji publicznej.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dirty="0"/>
              <a:t>W celu zawarcia ugody organ administracji publicznej odracza termin wydania decyzji administracyjnej.</a:t>
            </a:r>
          </a:p>
        </p:txBody>
      </p:sp>
    </p:spTree>
    <p:extLst>
      <p:ext uri="{BB962C8B-B14F-4D97-AF65-F5344CB8AC3E}">
        <p14:creationId xmlns:p14="http://schemas.microsoft.com/office/powerpoint/2010/main" val="814223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ugoda administracyjna c.d.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31520" y="1752600"/>
            <a:ext cx="10906298" cy="4844752"/>
          </a:xfrm>
        </p:spPr>
        <p:txBody>
          <a:bodyPr>
            <a:normAutofit/>
          </a:bodyPr>
          <a:lstStyle/>
          <a:p>
            <a:pPr marL="114300" indent="0" algn="just">
              <a:buNone/>
            </a:pPr>
            <a:r>
              <a:rPr lang="pl-PL" sz="1600" b="1" dirty="0"/>
              <a:t>Elementy ugody administracyjnej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oznaczenie organu, przed którym ugoda została zawarta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oznaczenie stron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data sporządzenia ugody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przedmiot i treść uzgodnień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dirty="0"/>
              <a:t>podpisy stron oraz podpis upoważnionego pracownika organu administracji publicznej</a:t>
            </a:r>
          </a:p>
          <a:p>
            <a:pPr marL="114300" indent="0" algn="just">
              <a:buNone/>
            </a:pPr>
            <a:r>
              <a:rPr lang="pl-PL" sz="1600" dirty="0"/>
              <a:t>*W przypadku ugody zawieranej na piśmie – przed podpisaniem odczytuje się ugodę. W przypadku ugody w formie dokumentu elektronicznego nie odczytuje się ugody.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Zatwierdzenie ugody przez organ – </a:t>
            </a:r>
            <a:r>
              <a:rPr lang="pl-PL" sz="1600" dirty="0"/>
              <a:t>w ciągu 7 dni od dnia zawarcia ugody</a:t>
            </a:r>
            <a:endParaRPr lang="pl-PL" sz="1600" b="1" dirty="0"/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postanowienie o zatwierdzeniu ugody </a:t>
            </a:r>
            <a:endParaRPr lang="pl-PL" sz="1600" dirty="0"/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postanowienie o odmowie zatwierdzenia ugody</a:t>
            </a:r>
          </a:p>
          <a:p>
            <a:pPr marL="114300" indent="0" algn="just">
              <a:buNone/>
            </a:pPr>
            <a:endParaRPr lang="pl-PL" sz="1600" b="1" dirty="0"/>
          </a:p>
          <a:p>
            <a:pPr marL="114300" indent="0" algn="just">
              <a:buNone/>
            </a:pPr>
            <a:r>
              <a:rPr lang="pl-PL" sz="1600" dirty="0"/>
              <a:t>Na postanowienie o zatwierdzeniu lub odmowie zatwierdzenia ugody służy zażalenie. </a:t>
            </a:r>
          </a:p>
        </p:txBody>
      </p:sp>
    </p:spTree>
    <p:extLst>
      <p:ext uri="{BB962C8B-B14F-4D97-AF65-F5344CB8AC3E}">
        <p14:creationId xmlns:p14="http://schemas.microsoft.com/office/powerpoint/2010/main" val="9632497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000" dirty="0"/>
              <a:t>Postępowanie administracyjne</a:t>
            </a:r>
            <a:br>
              <a:rPr lang="pl-PL" sz="2000" dirty="0"/>
            </a:br>
            <a:r>
              <a:rPr lang="pl-PL" sz="2000" dirty="0"/>
              <a:t>Postanowienia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92233" y="1752600"/>
            <a:ext cx="10490662" cy="4844752"/>
          </a:xfrm>
        </p:spPr>
        <p:txBody>
          <a:bodyPr>
            <a:normAutofit/>
          </a:bodyPr>
          <a:lstStyle/>
          <a:p>
            <a:pPr marL="114300" indent="0">
              <a:buNone/>
            </a:pPr>
            <a:r>
              <a:rPr lang="pl-PL" sz="1600" b="1" dirty="0"/>
              <a:t>Zasadniczo</a:t>
            </a:r>
            <a:r>
              <a:rPr lang="pl-PL" sz="1600" dirty="0"/>
              <a:t> – nie rozstrzygają sprawy administracyjnej co do istoty.</a:t>
            </a:r>
          </a:p>
          <a:p>
            <a:pPr marL="114300" indent="0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dirty="0"/>
              <a:t>W drodze postanowień załatwiane są zagadnienia pojawiające się w toku postępowania.</a:t>
            </a:r>
          </a:p>
          <a:p>
            <a:pPr marL="114300" indent="0" algn="just">
              <a:buNone/>
            </a:pPr>
            <a:endParaRPr lang="pl-PL" sz="1600" dirty="0"/>
          </a:p>
          <a:p>
            <a:pPr marL="114300" indent="0" algn="just">
              <a:buNone/>
            </a:pPr>
            <a:r>
              <a:rPr lang="pl-PL" sz="1600" b="1" dirty="0"/>
              <a:t>Klasyfikacja postanowień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postanowienia incydentalne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postanowienia końcowe</a:t>
            </a:r>
          </a:p>
          <a:p>
            <a:pPr marL="114300" indent="0" algn="just">
              <a:buNone/>
            </a:pPr>
            <a:endParaRPr lang="pl-PL" sz="1600" dirty="0"/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postanowienia pozytywne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postanowienia negatywne</a:t>
            </a:r>
          </a:p>
          <a:p>
            <a:pPr marL="114300" indent="0" algn="just">
              <a:buNone/>
            </a:pPr>
            <a:endParaRPr lang="pl-PL" sz="1600" dirty="0"/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postanowienia ostateczne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postanowienia zaskarżalne w drodze zażalenia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postanowienia zaskarżalne łącznie z decyzją</a:t>
            </a:r>
          </a:p>
          <a:p>
            <a:pPr algn="just">
              <a:buFont typeface="Wingdings" pitchFamily="2" charset="2"/>
              <a:buChar char="Ø"/>
            </a:pPr>
            <a:r>
              <a:rPr lang="pl-PL" sz="1600" b="1" dirty="0"/>
              <a:t>postanowienia zaskarżalne w drodze skargi do sądu administracyjnego</a:t>
            </a:r>
          </a:p>
        </p:txBody>
      </p:sp>
    </p:spTree>
    <p:extLst>
      <p:ext uri="{BB962C8B-B14F-4D97-AF65-F5344CB8AC3E}">
        <p14:creationId xmlns:p14="http://schemas.microsoft.com/office/powerpoint/2010/main" val="2334825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teka">
  <a:themeElements>
    <a:clrScheme name="Aptek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tek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tek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pteka">
  <a:themeElements>
    <a:clrScheme name="Apteka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Apteka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tek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1864</Words>
  <Application>Microsoft Office PowerPoint</Application>
  <PresentationFormat>Panoramiczny</PresentationFormat>
  <Paragraphs>296</Paragraphs>
  <Slides>25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25</vt:i4>
      </vt:variant>
    </vt:vector>
  </HeadingPairs>
  <TitlesOfParts>
    <vt:vector size="31" baseType="lpstr">
      <vt:lpstr>Arial</vt:lpstr>
      <vt:lpstr>Book Antiqua</vt:lpstr>
      <vt:lpstr>Century Gothic</vt:lpstr>
      <vt:lpstr>Wingdings</vt:lpstr>
      <vt:lpstr>Apteka</vt:lpstr>
      <vt:lpstr>1_Apteka</vt:lpstr>
      <vt:lpstr>Podstawy prawa</vt:lpstr>
      <vt:lpstr>Postępowanie administracyjne</vt:lpstr>
      <vt:lpstr>Postępowanie administracyjne Decyzje administracyjne</vt:lpstr>
      <vt:lpstr>Postępowanie administracyjne decyzje administracyjne c.d.</vt:lpstr>
      <vt:lpstr>Postępowanie administracyjne milczące załatwienie sprawy</vt:lpstr>
      <vt:lpstr>Postępowanie administracyjne milczące załatwienie sprawy c.d.</vt:lpstr>
      <vt:lpstr>Postępowanie administracyjne ugoda administracyjna</vt:lpstr>
      <vt:lpstr>Postępowanie administracyjne ugoda administracyjna c.d.</vt:lpstr>
      <vt:lpstr>Postępowanie administracyjne Postanowienia</vt:lpstr>
      <vt:lpstr>Postępowanie administracyjne Postanowienia c.d.</vt:lpstr>
      <vt:lpstr>Postępowanie administracyjne kontrola rozstrzygnięć </vt:lpstr>
      <vt:lpstr>Postępowanie administracyjne Środki prawne zwykłe - odwołanie</vt:lpstr>
      <vt:lpstr>Postępowanie administracyjne Środki prawne zwykłe - odwołanie</vt:lpstr>
      <vt:lpstr>Postępowanie administracyjne Środki prawne zwykłe - odwołanie</vt:lpstr>
      <vt:lpstr>Postępowanie administracyjne Środki prawne zwykłe – wniosek o ponowne rozpatrzenie sprawy</vt:lpstr>
      <vt:lpstr>Postępowanie administracyjne Środki prawne zwykłe – wniosek o ponowne rozpatrzenie sprawy</vt:lpstr>
      <vt:lpstr>Postępowanie administracyjne Środki prawne zwykłe - zażalenie</vt:lpstr>
      <vt:lpstr>Postępowanie administracyjne Środki prawne zwykłe - zażalenie</vt:lpstr>
      <vt:lpstr>Postępowanie administracyjne Środki prawne nadzwyczajne – wznowienie postępowania</vt:lpstr>
      <vt:lpstr>Postępowanie administracyjne Środki prawne nadzwyczajne – wznowienie postępowania</vt:lpstr>
      <vt:lpstr>Postępowanie administracyjne Środki prawne nadzwyczajne – wznowienie postępowania</vt:lpstr>
      <vt:lpstr>Postępowanie administracyjne Środki prawne nadzwyczajne – uchylenie lub zmiana decyzji, przez którą strona nie nabyła uprawnień</vt:lpstr>
      <vt:lpstr>Postępowanie administracyjne Środki prawne nadzwyczajne – uchylenie lub zmiana decyzji, przez którą strona nabyła uprawnienia</vt:lpstr>
      <vt:lpstr>Postępowanie administracyjne Środki prawne nadzwyczajne – stwierdzenie nieważności decyzji</vt:lpstr>
      <vt:lpstr>Postępowanie administracyjne Środki prawne nadzwyczajne – stwierdzenie nieważności decyzji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Anna Surówka</dc:creator>
  <cp:lastModifiedBy>Anna Surówka</cp:lastModifiedBy>
  <cp:revision>1</cp:revision>
  <dcterms:created xsi:type="dcterms:W3CDTF">2024-12-15T15:35:02Z</dcterms:created>
  <dcterms:modified xsi:type="dcterms:W3CDTF">2024-12-15T15:35:51Z</dcterms:modified>
</cp:coreProperties>
</file>