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446" r:id="rId4"/>
    <p:sldId id="445" r:id="rId5"/>
    <p:sldId id="447" r:id="rId6"/>
    <p:sldId id="448" r:id="rId7"/>
    <p:sldId id="450" r:id="rId8"/>
    <p:sldId id="449" r:id="rId9"/>
    <p:sldId id="453" r:id="rId10"/>
    <p:sldId id="454" r:id="rId11"/>
    <p:sldId id="455" r:id="rId12"/>
    <p:sldId id="456" r:id="rId13"/>
    <p:sldId id="463" r:id="rId14"/>
    <p:sldId id="464" r:id="rId15"/>
    <p:sldId id="465" r:id="rId16"/>
    <p:sldId id="466" r:id="rId17"/>
    <p:sldId id="467" r:id="rId18"/>
    <p:sldId id="468" r:id="rId19"/>
    <p:sldId id="469" r:id="rId20"/>
    <p:sldId id="470" r:id="rId21"/>
    <p:sldId id="471" r:id="rId22"/>
    <p:sldId id="472" r:id="rId23"/>
    <p:sldId id="473" r:id="rId24"/>
    <p:sldId id="474" r:id="rId25"/>
    <p:sldId id="475" r:id="rId26"/>
    <p:sldId id="476" r:id="rId2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15.12.2024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949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15.12.2024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271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15.12.2024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279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15.12.2024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492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15.12.2024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0433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15.12.2024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095934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15.12.2024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525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15.12.2024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10666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15.12.2024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74032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15.12.2024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42198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15.12.2024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454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15.12.2024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6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15.12.2024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1669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15.12.2024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08310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15.12.2024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6940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15.12.2024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649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15.12.2024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262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15.12.2024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081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15.12.2024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621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15.12.2024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111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15.12.2024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706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15.12.2024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036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15.12.2024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613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/>
              <a:pPr/>
              <a:t>15.12.2024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020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Wykład 9</a:t>
            </a:r>
          </a:p>
          <a:p>
            <a:r>
              <a:rPr lang="pl-PL" dirty="0"/>
              <a:t>EESRS1-1111, EESRS1-1112 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Podstawy prawa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Postanowienia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Elementy postanowienia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data wydania postanowienia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oznaczenie organu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oznaczenie adresata np. strona, świadek, biegły, uczestnik postępowania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podstawa prawna – głównie przepisy proceduralne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rozstrzygnięcie (osnowa)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uzasadnienie faktyczne i prawne – jeżeli na postanowienie przysługuje zażalenie/ skarga do sądu albo jest to postanowienie wydane po rozpatrzeniu zażalenia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pouczenie o przysługujących środkach prawnych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podpis pracownika organu</a:t>
            </a:r>
          </a:p>
        </p:txBody>
      </p:sp>
    </p:spTree>
    <p:extLst>
      <p:ext uri="{BB962C8B-B14F-4D97-AF65-F5344CB8AC3E}">
        <p14:creationId xmlns:p14="http://schemas.microsoft.com/office/powerpoint/2010/main" val="890423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kontrola rozstrzygnięć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Środki prawne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zwykłe</a:t>
            </a:r>
            <a:r>
              <a:rPr lang="pl-PL" sz="1600" dirty="0"/>
              <a:t> – przysługują w stosunku do rozstrzygnięć nieostatecznych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nadzwyczajne</a:t>
            </a:r>
            <a:r>
              <a:rPr lang="pl-PL" sz="1600" dirty="0"/>
              <a:t> – przysługują w stosunku do rozstrzygnięć ostatecznych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Podział środków prawnych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samoistne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niesamoistne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dirty="0" err="1"/>
              <a:t>dewolutywne</a:t>
            </a:r>
            <a:r>
              <a:rPr lang="pl-PL" sz="1600" dirty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 err="1"/>
              <a:t>niedewolutywne</a:t>
            </a: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suspensywne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niesuspensywne</a:t>
            </a:r>
          </a:p>
        </p:txBody>
      </p:sp>
    </p:spTree>
    <p:extLst>
      <p:ext uri="{BB962C8B-B14F-4D97-AF65-F5344CB8AC3E}">
        <p14:creationId xmlns:p14="http://schemas.microsoft.com/office/powerpoint/2010/main" val="2022249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zwykłe - odwołanie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Podmioty uprawnione – </a:t>
            </a:r>
            <a:r>
              <a:rPr lang="pl-PL" sz="1600" dirty="0"/>
              <a:t>strony, uczestnicy na prawach strony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Termin – </a:t>
            </a:r>
            <a:r>
              <a:rPr lang="pl-PL" sz="1600" dirty="0"/>
              <a:t>zasadniczo - 14 dni od doręczenia decyzji administracyjnej</a:t>
            </a:r>
          </a:p>
          <a:p>
            <a:pPr marL="114300" indent="0" algn="just">
              <a:buNone/>
            </a:pPr>
            <a:r>
              <a:rPr lang="pl-PL" sz="1600" dirty="0"/>
              <a:t>*uwaga – przepisy szczególne z zakresu prawa administracyjnego mogą wprowadzać inne terminy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Odwołanie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środek </a:t>
            </a:r>
            <a:r>
              <a:rPr lang="pl-PL" sz="1600" b="1" dirty="0" err="1"/>
              <a:t>dewolutywny</a:t>
            </a:r>
            <a:r>
              <a:rPr lang="pl-PL" sz="1600" b="1" dirty="0"/>
              <a:t> </a:t>
            </a:r>
            <a:r>
              <a:rPr lang="pl-PL" sz="1600" dirty="0"/>
              <a:t>(względnie </a:t>
            </a:r>
            <a:r>
              <a:rPr lang="pl-PL" sz="1600" dirty="0" err="1"/>
              <a:t>dewolutywny</a:t>
            </a:r>
            <a:r>
              <a:rPr lang="pl-PL" sz="1600" dirty="0"/>
              <a:t>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środek </a:t>
            </a:r>
            <a:r>
              <a:rPr lang="pl-PL" sz="1600" b="1" dirty="0"/>
              <a:t>suspensywny</a:t>
            </a:r>
            <a:endParaRPr lang="pl-PL" sz="1600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35255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zwykłe - odwołanie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54696"/>
            <a:ext cx="8229600" cy="4988768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odwołanie</a:t>
            </a:r>
          </a:p>
          <a:p>
            <a:pPr marL="114300" indent="0" algn="ctr">
              <a:buNone/>
            </a:pPr>
            <a:r>
              <a:rPr lang="pl-PL" sz="1600" dirty="0"/>
              <a:t>wnoszone, co do zasady, w ciągu 14 dni od doręczenia decyzji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organ, który wydał decyzję w I instancji</a:t>
            </a:r>
          </a:p>
          <a:p>
            <a:pPr marL="114300" indent="0" algn="ctr">
              <a:buNone/>
            </a:pPr>
            <a:r>
              <a:rPr lang="pl-PL" sz="1600" b="1" dirty="0"/>
              <a:t>samokontrola </a:t>
            </a:r>
          </a:p>
          <a:p>
            <a:pPr marL="114300" indent="0" algn="ctr">
              <a:buNone/>
            </a:pPr>
            <a:r>
              <a:rPr lang="pl-PL" sz="1600" dirty="0"/>
              <a:t>organ, który wydał decyzję administracyjną, w ciągu 7 dni od otrzymania odwołania, może zmienić zaskarżoną decyzję, jeżeli w całości uwzględnia odwołanie strony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zmiana decyzji w trybie samokontroli                 brak zmiany decyzji</a:t>
            </a:r>
          </a:p>
          <a:p>
            <a:pPr marL="114300" indent="0" algn="just">
              <a:buNone/>
            </a:pPr>
            <a:r>
              <a:rPr lang="pl-PL" sz="1200" dirty="0"/>
              <a:t>tylko, gdy organ w całości uwzględnia żądanie strony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                       strona                                              organ wyższego stopnia</a:t>
            </a:r>
          </a:p>
          <a:p>
            <a:pPr marL="114300" indent="0" algn="just">
              <a:buNone/>
            </a:pPr>
            <a:r>
              <a:rPr lang="pl-PL" sz="1600" b="1" dirty="0"/>
              <a:t>może odwołać się od „nowej” decyzji</a:t>
            </a:r>
          </a:p>
          <a:p>
            <a:pPr marL="114300" indent="0" algn="just">
              <a:buNone/>
            </a:pPr>
            <a:r>
              <a:rPr lang="pl-PL" sz="1600" b="1" dirty="0"/>
              <a:t>                                                                                  rozpatrzenie odwołania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                                                                               decyzja organu II instancji</a:t>
            </a:r>
          </a:p>
          <a:p>
            <a:pPr marL="114300" indent="0" algn="ctr">
              <a:buNone/>
            </a:pPr>
            <a:r>
              <a:rPr lang="pl-PL" sz="1600" dirty="0"/>
              <a:t> </a:t>
            </a:r>
          </a:p>
        </p:txBody>
      </p:sp>
      <p:sp>
        <p:nvSpPr>
          <p:cNvPr id="5" name="Strzałka w dół 4"/>
          <p:cNvSpPr/>
          <p:nvPr/>
        </p:nvSpPr>
        <p:spPr>
          <a:xfrm>
            <a:off x="6023992" y="2271363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5087888" y="3717032"/>
            <a:ext cx="43204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6888088" y="3745525"/>
            <a:ext cx="43204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trzałka w dół 9"/>
          <p:cNvSpPr/>
          <p:nvPr/>
        </p:nvSpPr>
        <p:spPr>
          <a:xfrm>
            <a:off x="3863753" y="4581128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Strzałka w dół 10"/>
          <p:cNvSpPr/>
          <p:nvPr/>
        </p:nvSpPr>
        <p:spPr>
          <a:xfrm>
            <a:off x="7968209" y="4391000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3" name="Strzałka w dół 12"/>
          <p:cNvSpPr/>
          <p:nvPr/>
        </p:nvSpPr>
        <p:spPr>
          <a:xfrm>
            <a:off x="7968209" y="5001797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4" name="Strzałka w dół 13"/>
          <p:cNvSpPr/>
          <p:nvPr/>
        </p:nvSpPr>
        <p:spPr>
          <a:xfrm>
            <a:off x="7970235" y="5582743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334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zwykłe - odwołanie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Rozstrzygnięcia organu II instancji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o utrzymaniu w mocy zaskarżonej decyzji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</a:t>
            </a:r>
            <a:r>
              <a:rPr lang="pl-PL" sz="1600" dirty="0" err="1"/>
              <a:t>reformatoryjna</a:t>
            </a:r>
            <a:r>
              <a:rPr lang="pl-PL" sz="1600" dirty="0"/>
              <a:t> – zmieniająca zaskarżoną decyzję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kasacyjna – uchylająca decyzję I instancji i zwracająca sprawę do ponownego rozpoznania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o uchyleniu decyzji I instancji i umorzeniu postępowania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o uchyleniu zaskarżonej decyzji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o umorzeniu postępowania odwoławczego</a:t>
            </a:r>
          </a:p>
        </p:txBody>
      </p:sp>
    </p:spTree>
    <p:extLst>
      <p:ext uri="{BB962C8B-B14F-4D97-AF65-F5344CB8AC3E}">
        <p14:creationId xmlns:p14="http://schemas.microsoft.com/office/powerpoint/2010/main" val="1750337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zwykłe – wniosek o ponowne rozpatrzenie sprawy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l-PL" dirty="0"/>
          </a:p>
          <a:p>
            <a:pPr marL="114300" indent="0" algn="just">
              <a:buNone/>
            </a:pPr>
            <a:r>
              <a:rPr lang="pl-PL" sz="1600" dirty="0"/>
              <a:t>Przysługuje, gdy </a:t>
            </a:r>
            <a:r>
              <a:rPr lang="pl-PL" sz="1600" b="1" dirty="0"/>
              <a:t>decyzja w I instancji została wydana przez ministra lub samorządowe kolegium odwoławcze.</a:t>
            </a:r>
            <a:endParaRPr lang="pl-PL" sz="1600" dirty="0"/>
          </a:p>
          <a:p>
            <a:pPr marL="114300" indent="0">
              <a:buNone/>
            </a:pPr>
            <a:endParaRPr lang="pl-PL" dirty="0"/>
          </a:p>
          <a:p>
            <a:pPr marL="114300" indent="0" algn="just">
              <a:buNone/>
            </a:pPr>
            <a:r>
              <a:rPr lang="pl-PL" sz="1600" b="1" dirty="0"/>
              <a:t>Podmioty uprawnione – </a:t>
            </a:r>
            <a:r>
              <a:rPr lang="pl-PL" sz="1600" dirty="0"/>
              <a:t>strony, uczestnicy na prawach strony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Termin – </a:t>
            </a:r>
            <a:r>
              <a:rPr lang="pl-PL" sz="1600" dirty="0"/>
              <a:t>zasadniczo - 14 dni od doręczenia decyzji administracyjnej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Wniosek o ponowne rozpatrzenie sprawy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środek </a:t>
            </a:r>
            <a:r>
              <a:rPr lang="pl-PL" sz="1600" b="1" dirty="0" err="1"/>
              <a:t>niedewolutywny</a:t>
            </a: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środek </a:t>
            </a:r>
            <a:r>
              <a:rPr lang="pl-PL" sz="1600" b="1" dirty="0"/>
              <a:t>suspensywny</a:t>
            </a: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0048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zwykłe – wniosek o ponowne rozpatrzenie sprawy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wniosek o ponowne rozpatrzenie sprawy</a:t>
            </a:r>
          </a:p>
          <a:p>
            <a:pPr marL="114300" indent="0" algn="ctr">
              <a:buNone/>
            </a:pPr>
            <a:r>
              <a:rPr lang="pl-PL" sz="1600" dirty="0"/>
              <a:t>wnoszony, co do zasady, w ciągu 14 dni od doręczenia decyzji wydanej przez ministra lub samorządowe kolegium odwoławcze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organ, który wydał decyzję w I instancji </a:t>
            </a:r>
          </a:p>
          <a:p>
            <a:pPr marL="114300" indent="0" algn="ctr">
              <a:buNone/>
            </a:pPr>
            <a:r>
              <a:rPr lang="pl-PL" sz="1600" dirty="0"/>
              <a:t>rozpatrzenie wniosku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decyzja administracyjna uwzględniająca/nieuwzględniająca żądania strony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Jeżeli decyzja w I instancji została wydana przez ministra lub SKO, strona może wnieść od decyzji wydanej po raz pierwszy </a:t>
            </a:r>
            <a:r>
              <a:rPr lang="pl-PL" sz="1600" b="1" dirty="0"/>
              <a:t>skargę do wojewódzkiego sądu administracyjnego</a:t>
            </a:r>
            <a:r>
              <a:rPr lang="pl-PL" sz="1600" dirty="0"/>
              <a:t> w terminie 30 dni od doręczenia decyzji administracyjnej – bez konieczności uprzedniego wniesienia wniosku o ponowne rozpatrzenie sprawy.</a:t>
            </a:r>
          </a:p>
        </p:txBody>
      </p:sp>
      <p:sp>
        <p:nvSpPr>
          <p:cNvPr id="6" name="Strzałka w dół 5"/>
          <p:cNvSpPr/>
          <p:nvPr/>
        </p:nvSpPr>
        <p:spPr>
          <a:xfrm>
            <a:off x="6023992" y="2636912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Strzałka w dół 9"/>
          <p:cNvSpPr/>
          <p:nvPr/>
        </p:nvSpPr>
        <p:spPr>
          <a:xfrm>
            <a:off x="6023992" y="3501008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253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zwykłe - zażalenie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Środek, przy pomocy którego można zakwestionować postanowienie, jeżeli ustawa tak stanowi.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Podmioty uprawnione – </a:t>
            </a:r>
            <a:r>
              <a:rPr lang="pl-PL" sz="1600" dirty="0"/>
              <a:t>adresaci postanowienia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Termin – </a:t>
            </a:r>
            <a:r>
              <a:rPr lang="pl-PL" sz="1600" dirty="0"/>
              <a:t>zasadniczo - 7 dni od doręczenia postanowienia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Zażalenie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środek </a:t>
            </a:r>
            <a:r>
              <a:rPr lang="pl-PL" sz="1600" b="1" dirty="0" err="1"/>
              <a:t>dewolutywny</a:t>
            </a:r>
            <a:r>
              <a:rPr lang="pl-PL" sz="1600" b="1" dirty="0"/>
              <a:t> </a:t>
            </a:r>
            <a:r>
              <a:rPr lang="pl-PL" sz="1600" dirty="0"/>
              <a:t>(względnie </a:t>
            </a:r>
            <a:r>
              <a:rPr lang="pl-PL" sz="1600" dirty="0" err="1"/>
              <a:t>dewolutywny</a:t>
            </a:r>
            <a:r>
              <a:rPr lang="pl-PL" sz="1600" dirty="0"/>
              <a:t>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środek </a:t>
            </a:r>
            <a:r>
              <a:rPr lang="pl-PL" sz="1600" b="1" dirty="0"/>
              <a:t>niesuspensywny </a:t>
            </a:r>
            <a:r>
              <a:rPr lang="pl-PL" sz="1600" dirty="0"/>
              <a:t>(względnie suspensywny)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021949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zwykłe - zażalenie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zażalenie</a:t>
            </a:r>
          </a:p>
          <a:p>
            <a:pPr marL="114300" indent="0" algn="ctr">
              <a:buNone/>
            </a:pPr>
            <a:r>
              <a:rPr lang="pl-PL" sz="1600" dirty="0"/>
              <a:t>wnoszone, co do zasady, w ciągu 7 dni od doręczenia postanowienia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organ, który wydał postanowienie w I instancji</a:t>
            </a:r>
          </a:p>
          <a:p>
            <a:pPr marL="114300" indent="0" algn="ctr">
              <a:buNone/>
            </a:pPr>
            <a:r>
              <a:rPr lang="pl-PL" sz="1600" b="1" dirty="0"/>
              <a:t>samokontrola </a:t>
            </a:r>
          </a:p>
          <a:p>
            <a:pPr marL="114300" indent="0" algn="ctr">
              <a:buNone/>
            </a:pPr>
            <a:r>
              <a:rPr lang="pl-PL" sz="1600" dirty="0"/>
              <a:t>organ, który wydał postanowienie, w ciągu 7 dni od otrzymania zażalenia, może zmienić zaskarżone postanowienie, jeżeli w całości uwzględnia zażalenie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zmiana postanowienia w trybie samokontroli                 brak zmiany postanowienia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                      adresat                                                              organ wyższego stopnia</a:t>
            </a:r>
          </a:p>
          <a:p>
            <a:pPr marL="114300" indent="0" algn="just">
              <a:buNone/>
            </a:pPr>
            <a:r>
              <a:rPr lang="pl-PL" sz="1600" b="1" dirty="0"/>
              <a:t>może wnieść zażalenie na „nowe” postanowienie</a:t>
            </a:r>
          </a:p>
          <a:p>
            <a:pPr marL="114300" indent="0" algn="just">
              <a:buNone/>
            </a:pPr>
            <a:r>
              <a:rPr lang="pl-PL" sz="1600" b="1" dirty="0"/>
              <a:t>                                                                                                  rozpatrzenie zażalenia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                                                                                         postanowienie organu II instancji</a:t>
            </a:r>
          </a:p>
          <a:p>
            <a:pPr marL="114300" indent="0" algn="ctr">
              <a:buNone/>
            </a:pPr>
            <a:r>
              <a:rPr lang="pl-PL" sz="1600" dirty="0"/>
              <a:t> </a:t>
            </a:r>
          </a:p>
          <a:p>
            <a:pPr marL="114300" indent="0">
              <a:buNone/>
            </a:pPr>
            <a:endParaRPr lang="pl-PL" sz="1600" dirty="0"/>
          </a:p>
        </p:txBody>
      </p:sp>
      <p:sp>
        <p:nvSpPr>
          <p:cNvPr id="5" name="Strzałka w dół 4"/>
          <p:cNvSpPr/>
          <p:nvPr/>
        </p:nvSpPr>
        <p:spPr>
          <a:xfrm>
            <a:off x="6096000" y="2276872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4583832" y="3501008"/>
            <a:ext cx="64807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6960096" y="3501008"/>
            <a:ext cx="64807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trzałka w dół 9"/>
          <p:cNvSpPr/>
          <p:nvPr/>
        </p:nvSpPr>
        <p:spPr>
          <a:xfrm>
            <a:off x="2269877" y="3992124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Strzałka w dół 10"/>
          <p:cNvSpPr/>
          <p:nvPr/>
        </p:nvSpPr>
        <p:spPr>
          <a:xfrm>
            <a:off x="7248128" y="3992124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3" name="Strzałka w dół 12"/>
          <p:cNvSpPr/>
          <p:nvPr/>
        </p:nvSpPr>
        <p:spPr>
          <a:xfrm>
            <a:off x="7248128" y="4483240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4" name="Strzałka w dół 13"/>
          <p:cNvSpPr/>
          <p:nvPr/>
        </p:nvSpPr>
        <p:spPr>
          <a:xfrm>
            <a:off x="7248128" y="5052980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830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wznowienie postępowania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8171" y="1730433"/>
            <a:ext cx="11080731" cy="491676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Przesłanki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dowody, na podstawie których ustalono istotne dla sprawy okoliczności, okazały się fałszywe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wydana została w wyniku przestępstwa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wydana została przez pracownika lub organ podlegający wyłączeniu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strona bez własnej winy nie brała udziału w postępowaniu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wyjdą na jaw istotne dla sprawy nowe okoliczności faktyczne lub nowe dowody istniejące w dniu wydania decyzji, nieznane organowi, który wydał decyzję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wydana została bez wymaganego prawem stanowiska innego organu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zagadnienie wstępne zostało rozstrzygnięte przez właściwy organ lub sąd odmiennie od oceny przyjętej przez organ przy wydaniu decyzji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została wydana w oparciu o inną decyzję lub orzeczenie sądu, które zostało następnie uchylone lub zmienione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Trybunał Konstytucyjny stwierdził niezgodność z Konstytucją lub innym aktem hierarchicznie wyższym aktu normatywnego, który był podstawą wydania decyzji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Trybunał Sprawiedliwości UE wydał orzeczenie, które ma wpływ na treść wydanej decyzji administracyjnej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sąd stwierdził naruszenie zasady równego traktowania, które miało wpływ na wynik rozstrzygnięcia sprawy</a:t>
            </a:r>
          </a:p>
        </p:txBody>
      </p:sp>
    </p:spTree>
    <p:extLst>
      <p:ext uri="{BB962C8B-B14F-4D97-AF65-F5344CB8AC3E}">
        <p14:creationId xmlns:p14="http://schemas.microsoft.com/office/powerpoint/2010/main" val="4198748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Załatwienie sprawy co do istoty: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administracyjna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milczące załatwienie sprawy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ugoda administracyjna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Załatwienie spraw o charakterze proceduralnym: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postanowienie </a:t>
            </a:r>
          </a:p>
        </p:txBody>
      </p:sp>
    </p:spTree>
    <p:extLst>
      <p:ext uri="{BB962C8B-B14F-4D97-AF65-F5344CB8AC3E}">
        <p14:creationId xmlns:p14="http://schemas.microsoft.com/office/powerpoint/2010/main" val="1434700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wznowienie postępowania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Ograniczenia czasowe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przypadku żądania wznowienia ze względu na fałszywe dowody lub popełnienie przestępstwa przy wydaniu decyzji – 10 lat od doręczenia lub ogłoszenia decyzji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pozostałe przesłanki – 5 lat od doręczenia lub ogłoszenia decyzji</a:t>
            </a:r>
          </a:p>
        </p:txBody>
      </p:sp>
    </p:spTree>
    <p:extLst>
      <p:ext uri="{BB962C8B-B14F-4D97-AF65-F5344CB8AC3E}">
        <p14:creationId xmlns:p14="http://schemas.microsoft.com/office/powerpoint/2010/main" val="204288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wznowienie postępowania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549" y="1752600"/>
            <a:ext cx="8415251" cy="498876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podanie o wznowienie postępowania</a:t>
            </a:r>
          </a:p>
          <a:p>
            <a:pPr marL="114300" indent="0" algn="ctr">
              <a:buNone/>
            </a:pPr>
            <a:r>
              <a:rPr lang="pl-PL" sz="1600" dirty="0"/>
              <a:t>wnoszone w terminie miesiąca od dnia, w którym strona dowiedziała się o przesłance wznowienia postępowania 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organ, który wydał decyzję w I instancji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organ, który wydał decyzję w ostatniej instancji, a jeżeli jego działanie jest przyczyną wznowienie – organ wyższej instancji</a:t>
            </a:r>
          </a:p>
          <a:p>
            <a:pPr marL="114300" indent="0" algn="ctr">
              <a:buNone/>
            </a:pPr>
            <a:r>
              <a:rPr lang="pl-PL" sz="1600" dirty="0"/>
              <a:t>w przypadku decyzji wydanych przez ministra lub SKO – ten sam organ</a:t>
            </a:r>
          </a:p>
          <a:p>
            <a:pPr marL="114300" indent="0" algn="ctr">
              <a:buNone/>
            </a:pPr>
            <a:r>
              <a:rPr lang="pl-PL" sz="1600" b="1" dirty="0"/>
              <a:t>organ prowadzi postępowanie co do przyczyn wznowienia i co do rozstrzygnięcia istoty sprawy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decyzja</a:t>
            </a:r>
          </a:p>
          <a:p>
            <a:pPr algn="ctr">
              <a:buFont typeface="Wingdings" pitchFamily="2" charset="2"/>
              <a:buChar char="Ø"/>
            </a:pPr>
            <a:r>
              <a:rPr lang="pl-PL" sz="1600" dirty="0"/>
              <a:t>odmowa uchylenia decyzji z powodu braku podstaw wznowienia</a:t>
            </a:r>
          </a:p>
          <a:p>
            <a:pPr algn="ctr">
              <a:buFont typeface="Wingdings" pitchFamily="2" charset="2"/>
              <a:buChar char="Ø"/>
            </a:pPr>
            <a:r>
              <a:rPr lang="pl-PL" sz="1600" dirty="0"/>
              <a:t>uchylenie decyzji dotychczasowej i wydanie nowej decyzji w sprawie</a:t>
            </a:r>
          </a:p>
          <a:p>
            <a:pPr algn="ctr">
              <a:buFont typeface="Wingdings" pitchFamily="2" charset="2"/>
              <a:buChar char="Ø"/>
            </a:pPr>
            <a:r>
              <a:rPr lang="pl-PL" sz="1600" dirty="0"/>
              <a:t>wydanie decyzji stwierdzającej wydanie kwestionowanej decyzji z naruszeniem przepisów prawa – gdy nie można z powodu upływu czasu uchylić decyzji </a:t>
            </a:r>
          </a:p>
        </p:txBody>
      </p:sp>
      <p:sp>
        <p:nvSpPr>
          <p:cNvPr id="4" name="Strzałka w dół 3"/>
          <p:cNvSpPr/>
          <p:nvPr/>
        </p:nvSpPr>
        <p:spPr>
          <a:xfrm>
            <a:off x="6023992" y="2636912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 w dół 4"/>
          <p:cNvSpPr/>
          <p:nvPr/>
        </p:nvSpPr>
        <p:spPr>
          <a:xfrm>
            <a:off x="6023992" y="3212976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 w dół 5"/>
          <p:cNvSpPr/>
          <p:nvPr/>
        </p:nvSpPr>
        <p:spPr>
          <a:xfrm>
            <a:off x="6059997" y="4869160"/>
            <a:ext cx="45719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043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uchylenie lub zmiana decyzji, przez którą strona nie nabyła uprawnień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Decyzja ostateczna, przez którą strona nie nabyła uprawnień, może być w każdym czasie uchylona lub zmieniona przez organ </a:t>
            </a:r>
            <a:r>
              <a:rPr lang="pl-PL" sz="1600" b="1" dirty="0"/>
              <a:t>bez zgody strony</a:t>
            </a:r>
            <a:r>
              <a:rPr lang="pl-PL" sz="1600" dirty="0"/>
              <a:t>, jeżeli przemawia za tym interes społeczny lub słuszny interes strony.</a:t>
            </a:r>
          </a:p>
        </p:txBody>
      </p:sp>
    </p:spTree>
    <p:extLst>
      <p:ext uri="{BB962C8B-B14F-4D97-AF65-F5344CB8AC3E}">
        <p14:creationId xmlns:p14="http://schemas.microsoft.com/office/powerpoint/2010/main" val="28975418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uchylenie lub zmiana decyzji, przez którą strona nabyła uprawnienia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Decyzja ostateczna, przez którą strona nabyła uprawnienia, może być w każdym czasie zmieniona lub uchylona </a:t>
            </a:r>
            <a:r>
              <a:rPr lang="pl-PL" sz="1600" b="1" dirty="0"/>
              <a:t>za zgodą strony </a:t>
            </a:r>
            <a:r>
              <a:rPr lang="pl-PL" sz="1600" dirty="0"/>
              <a:t>przez organ, który ją wydał, jeżeli przepisy szczególne nie sprzeciwiają się temu i przemawia za tym interes społeczny lub słuszny interes strony. </a:t>
            </a:r>
          </a:p>
        </p:txBody>
      </p:sp>
    </p:spTree>
    <p:extLst>
      <p:ext uri="{BB962C8B-B14F-4D97-AF65-F5344CB8AC3E}">
        <p14:creationId xmlns:p14="http://schemas.microsoft.com/office/powerpoint/2010/main" val="27564833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stwierdzenie nieważności decyzji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Przesłanki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została wydana przez organ niewłaściwy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została wydana bez podstawy prawnej lub z rażącym naruszeniem prawa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dotyczy sprawy już poprzednio załatwionej inną decyzją ostateczną albo sprawy załatwionej milcząco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została skierowana do osoby niebędącej stroną w sprawie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była niewykonalna w dniu jej wydania i niewykonalność ma charakter trwały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w razie wykonania wywoła czyn zagrożony karą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zawiera wadę powodującą jej nieważność z mocy prawa</a:t>
            </a:r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8503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stwierdzenie nieważności decyzji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Ograniczenie czasowe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brak możliwości stwierdzenia nieważności decyzji, jeżeli upłynęło 10 lat od doręczenia lub ogłoszenia decyzji lub gdy decyzja wywołała nieodwracalne skutki prawne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nie można wszcząć postępowania w sprawie stwierdzenia nieważności decyzji, jeżeli od dnia doręczenia lub ogłoszenia decyzji upłynęło trzydzieści lat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Organ właściwy do rozpatrzenia wniosku – </a:t>
            </a:r>
            <a:r>
              <a:rPr lang="pl-PL" sz="1600" b="1" dirty="0"/>
              <a:t>organ wyższego stopnia nad tym, którego decyzja jest dotknięta wadą. </a:t>
            </a:r>
            <a:r>
              <a:rPr lang="pl-PL" sz="1600" dirty="0"/>
              <a:t>W przypadku decyzji wydanej przez ministra lub SKO – </a:t>
            </a:r>
            <a:r>
              <a:rPr lang="pl-PL" sz="1600" b="1" dirty="0"/>
              <a:t>ten sam organ.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Rozstrzygnięcie: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o stwierdzeniu nieważności decyzji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o odmowie stwierdzenia nieważności decyzji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stwierdzająca wydanie decyzji w sprawie z naruszeniem przepisów prawa</a:t>
            </a:r>
          </a:p>
        </p:txBody>
      </p:sp>
    </p:spTree>
    <p:extLst>
      <p:ext uri="{BB962C8B-B14F-4D97-AF65-F5344CB8AC3E}">
        <p14:creationId xmlns:p14="http://schemas.microsoft.com/office/powerpoint/2010/main" val="256459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Decyzje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42109" y="1752600"/>
            <a:ext cx="10318866" cy="477274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Klasyfikacja decyzji administracyjnych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deklaratoryjne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konstytutywne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stanowcze </a:t>
            </a:r>
            <a:r>
              <a:rPr lang="pl-PL" sz="1600" dirty="0"/>
              <a:t>(definitywne)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tymczasowe </a:t>
            </a:r>
            <a:r>
              <a:rPr lang="pl-PL" sz="1600" dirty="0"/>
              <a:t>(prowizoryczne)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pozytywne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negatywne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swobodne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związane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nieostateczne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ostateczne</a:t>
            </a:r>
          </a:p>
        </p:txBody>
      </p:sp>
    </p:spTree>
    <p:extLst>
      <p:ext uri="{BB962C8B-B14F-4D97-AF65-F5344CB8AC3E}">
        <p14:creationId xmlns:p14="http://schemas.microsoft.com/office/powerpoint/2010/main" val="238300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decyzje administracyjne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6815" y="1752600"/>
            <a:ext cx="10684625" cy="4772744"/>
          </a:xfrm>
        </p:spPr>
        <p:txBody>
          <a:bodyPr>
            <a:normAutofit fontScale="85000" lnSpcReduction="20000"/>
          </a:bodyPr>
          <a:lstStyle/>
          <a:p>
            <a:pPr marL="114300" indent="0" algn="just">
              <a:buNone/>
            </a:pPr>
            <a:r>
              <a:rPr lang="pl-PL" sz="1600" b="1" dirty="0"/>
              <a:t>Elementy decyzji administracyjnej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daty wydania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organu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adresata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podstawa prawna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rozstrzygnięcie (osnowa)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uzasadnienie faktyczne i prawne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pouczenie o przysługujących środkach i o możliwości rezygnacji z nich, a w przypadku, gdy przysługuje skarga do sądu – także o wysokości wpisu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podpis pracownika organu, który wydał decyzję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przypadku decyzji, od których może być wniesione powództwo do sądu powszechnego, sprzeciw od decyzji  lub skarga do sądu administracyjnego – pouczenie o możliwości wniesienia powództwa, sprzeciwu od decyzji lub skargi oraz o wysokości opłaty od powództwa lub skargi, a także o możliwości ubiegania się o zwolnienie od kosztów i przyznanie pomocy prawnej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Elementy dodatkowe decyzji – mogą być zamieszczane tylko wtedy, gdy zezwalają na to przepisy szczególne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termin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warunek zawieszający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warunek rozwiązujący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klauzula odwołalności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zlecenie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rygor natychmiastowej wykonalności </a:t>
            </a:r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73345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milczące załatwienie sprawy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53935" y="1752600"/>
            <a:ext cx="10928465" cy="510540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W taki sposób można załatwić sprawę tylko wtedy, gdy przepisy szczególne na to zezwalają.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Sprawę uważa się za załatwioną milcząco</a:t>
            </a:r>
            <a:r>
              <a:rPr lang="pl-PL" sz="1600" dirty="0"/>
              <a:t> w sposób w całości uwzględniający żądanie strony, jeżeli w ciągu miesiąca od dnia doręczenia żądania strony właściwemu organowi albo w innym terminie: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nie wyda decyzji lub postanowienia kończącego postępowanie w sprawie (milczące zakończenie postępowania) albo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nie wniesie sprzeciwu w drodze decyzji  (milcząca zgoda)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Dzień wydania decyzji lub postanowienia kończącego postępowanie w sprawie albo dzień wydania sprzeciwu: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dzień nadania sprzeciwu, decyzji lub postanowienia przez operatora pocztowego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dzień doręczenia sprzeciwu, decyzji lub postanowienia przez pracownika organu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dzień wprowadzenia sprzeciwu, decyzji lub postanowienia do systemu teleinformatycznego </a:t>
            </a:r>
          </a:p>
        </p:txBody>
      </p:sp>
    </p:spTree>
    <p:extLst>
      <p:ext uri="{BB962C8B-B14F-4D97-AF65-F5344CB8AC3E}">
        <p14:creationId xmlns:p14="http://schemas.microsoft.com/office/powerpoint/2010/main" val="85757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milczące załatwienie sprawy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6102" y="1752600"/>
            <a:ext cx="10906298" cy="498876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Dzień milczącego załatwienia sprawy </a:t>
            </a:r>
            <a:r>
              <a:rPr lang="pl-PL" sz="1600" dirty="0"/>
              <a:t>– dzień, który następuje po dniu, w którym upływa termin do wydania decyzji lub postanowienia kończącego postępowanie w sprawie albo wniesienia sprzeciwu.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Zaświadczenie o milczącym załatwieniu sprawy – </a:t>
            </a:r>
            <a:r>
              <a:rPr lang="pl-PL" sz="1600" dirty="0"/>
              <a:t>wydawane w formie postanowienia na wniosek.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Elementy postanowienia – zaświadczenia o milczącym załatwieniu sprawy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organu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data wydania zaświadczenia o milczącym załatwieniu sprawy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strony/stron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podstawa prawna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treść rozstrzygnięcia sprawy załatwionej milcząco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data milczącego załatwienia sprawy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pouczenie o możliwości wniesienia zażalenia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podpis pracownika organu</a:t>
            </a:r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88737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ugoda administracyjna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683" y="1752600"/>
            <a:ext cx="11014229" cy="477274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Przesłanki do zawarcia ugody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uproszczenie i przyspieszenie postępowania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czasie trwania postępowania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sprawa ma charakter sporny (co najmniej dwie strony o spornych interesach)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zawarciu ugody nie sprzeciwiają się przepisy prawa</a:t>
            </a:r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Ugoda zawierana jest przez strony postępowania, </a:t>
            </a:r>
            <a:r>
              <a:rPr lang="pl-PL" sz="1600" dirty="0"/>
              <a:t>a nie przez stronę i organ administracji publicznej.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W celu zawarcia ugody organ administracji publicznej odracza termin wydania decyzji administracyjnej.</a:t>
            </a:r>
          </a:p>
        </p:txBody>
      </p:sp>
    </p:spTree>
    <p:extLst>
      <p:ext uri="{BB962C8B-B14F-4D97-AF65-F5344CB8AC3E}">
        <p14:creationId xmlns:p14="http://schemas.microsoft.com/office/powerpoint/2010/main" val="81422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ugoda administracyjna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1520" y="1752600"/>
            <a:ext cx="10906298" cy="4844752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Elementy ugody administracyjnej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organu, przed którym ugoda została zawarta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stron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data sporządzenia ugody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przedmiot i treść uzgodnień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podpisy stron oraz podpis upoważnionego pracownika organu administracji publicznej</a:t>
            </a:r>
          </a:p>
          <a:p>
            <a:pPr marL="114300" indent="0" algn="just">
              <a:buNone/>
            </a:pPr>
            <a:r>
              <a:rPr lang="pl-PL" sz="1600" dirty="0"/>
              <a:t>*W przypadku ugody zawieranej na piśmie – przed podpisaniem odczytuje się ugodę. W przypadku ugody w formie dokumentu elektronicznego nie odczytuje się ugody.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Zatwierdzenie ugody przez organ – </a:t>
            </a:r>
            <a:r>
              <a:rPr lang="pl-PL" sz="1600" dirty="0"/>
              <a:t>w ciągu 7 dni od dnia zawarcia ugody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postanowienie o zatwierdzeniu ugody </a:t>
            </a: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postanowienie o odmowie zatwierdzenia ugody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Na postanowienie o zatwierdzeniu lub odmowie zatwierdzenia ugody służy zażalenie. </a:t>
            </a:r>
          </a:p>
        </p:txBody>
      </p:sp>
    </p:spTree>
    <p:extLst>
      <p:ext uri="{BB962C8B-B14F-4D97-AF65-F5344CB8AC3E}">
        <p14:creationId xmlns:p14="http://schemas.microsoft.com/office/powerpoint/2010/main" val="96324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Postanowienia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2233" y="1752600"/>
            <a:ext cx="10490662" cy="48447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Zasadniczo</a:t>
            </a:r>
            <a:r>
              <a:rPr lang="pl-PL" sz="1600" dirty="0"/>
              <a:t> – nie rozstrzygają sprawy administracyjnej co do istoty.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 drodze postanowień załatwiane są zagadnienia pojawiające się w toku postępowania.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Klasyfikacja postanowień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postanowienia incydentalne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postanowienia końcowe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postanowienia pozytywne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postanowienia negatywne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postanowienia ostateczne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postanowienia zaskarżalne w drodze zażalenia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postanowienia zaskarżalne łącznie z decyzją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postanowienia zaskarżalne w drodze skargi do sądu administracyjnego</a:t>
            </a:r>
          </a:p>
        </p:txBody>
      </p:sp>
    </p:spTree>
    <p:extLst>
      <p:ext uri="{BB962C8B-B14F-4D97-AF65-F5344CB8AC3E}">
        <p14:creationId xmlns:p14="http://schemas.microsoft.com/office/powerpoint/2010/main" val="233482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1864</Words>
  <Application>Microsoft Office PowerPoint</Application>
  <PresentationFormat>Panoramiczny</PresentationFormat>
  <Paragraphs>296</Paragraphs>
  <Slides>25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25</vt:i4>
      </vt:variant>
    </vt:vector>
  </HeadingPairs>
  <TitlesOfParts>
    <vt:vector size="31" baseType="lpstr">
      <vt:lpstr>Arial</vt:lpstr>
      <vt:lpstr>Book Antiqua</vt:lpstr>
      <vt:lpstr>Century Gothic</vt:lpstr>
      <vt:lpstr>Wingdings</vt:lpstr>
      <vt:lpstr>Apteka</vt:lpstr>
      <vt:lpstr>1_Apteka</vt:lpstr>
      <vt:lpstr>Podstawy prawa</vt:lpstr>
      <vt:lpstr>Postępowanie administracyjne</vt:lpstr>
      <vt:lpstr>Postępowanie administracyjne Decyzje administracyjne</vt:lpstr>
      <vt:lpstr>Postępowanie administracyjne decyzje administracyjne c.d.</vt:lpstr>
      <vt:lpstr>Postępowanie administracyjne milczące załatwienie sprawy</vt:lpstr>
      <vt:lpstr>Postępowanie administracyjne milczące załatwienie sprawy c.d.</vt:lpstr>
      <vt:lpstr>Postępowanie administracyjne ugoda administracyjna</vt:lpstr>
      <vt:lpstr>Postępowanie administracyjne ugoda administracyjna c.d.</vt:lpstr>
      <vt:lpstr>Postępowanie administracyjne Postanowienia</vt:lpstr>
      <vt:lpstr>Postępowanie administracyjne Postanowienia c.d.</vt:lpstr>
      <vt:lpstr>Postępowanie administracyjne kontrola rozstrzygnięć </vt:lpstr>
      <vt:lpstr>Postępowanie administracyjne Środki prawne zwykłe - odwołanie</vt:lpstr>
      <vt:lpstr>Postępowanie administracyjne Środki prawne zwykłe - odwołanie</vt:lpstr>
      <vt:lpstr>Postępowanie administracyjne Środki prawne zwykłe - odwołanie</vt:lpstr>
      <vt:lpstr>Postępowanie administracyjne Środki prawne zwykłe – wniosek o ponowne rozpatrzenie sprawy</vt:lpstr>
      <vt:lpstr>Postępowanie administracyjne Środki prawne zwykłe – wniosek o ponowne rozpatrzenie sprawy</vt:lpstr>
      <vt:lpstr>Postępowanie administracyjne Środki prawne zwykłe - zażalenie</vt:lpstr>
      <vt:lpstr>Postępowanie administracyjne Środki prawne zwykłe - zażalenie</vt:lpstr>
      <vt:lpstr>Postępowanie administracyjne Środki prawne nadzwyczajne – wznowienie postępowania</vt:lpstr>
      <vt:lpstr>Postępowanie administracyjne Środki prawne nadzwyczajne – wznowienie postępowania</vt:lpstr>
      <vt:lpstr>Postępowanie administracyjne Środki prawne nadzwyczajne – wznowienie postępowania</vt:lpstr>
      <vt:lpstr>Postępowanie administracyjne Środki prawne nadzwyczajne – uchylenie lub zmiana decyzji, przez którą strona nie nabyła uprawnień</vt:lpstr>
      <vt:lpstr>Postępowanie administracyjne Środki prawne nadzwyczajne – uchylenie lub zmiana decyzji, przez którą strona nabyła uprawnienia</vt:lpstr>
      <vt:lpstr>Postępowanie administracyjne Środki prawne nadzwyczajne – stwierdzenie nieważności decyzji</vt:lpstr>
      <vt:lpstr>Postępowanie administracyjne Środki prawne nadzwyczajne – stwierdzenie nieważności decyzji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Surówka</dc:creator>
  <cp:lastModifiedBy>Anna Surówka</cp:lastModifiedBy>
  <cp:revision>1</cp:revision>
  <dcterms:created xsi:type="dcterms:W3CDTF">2024-12-15T15:35:02Z</dcterms:created>
  <dcterms:modified xsi:type="dcterms:W3CDTF">2024-12-15T15:35:51Z</dcterms:modified>
</cp:coreProperties>
</file>