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309" r:id="rId2"/>
    <p:sldId id="258" r:id="rId3"/>
    <p:sldId id="260" r:id="rId4"/>
    <p:sldId id="270" r:id="rId5"/>
    <p:sldId id="271" r:id="rId6"/>
    <p:sldId id="272" r:id="rId7"/>
    <p:sldId id="273" r:id="rId8"/>
    <p:sldId id="274" r:id="rId9"/>
    <p:sldId id="275" r:id="rId10"/>
    <p:sldId id="259" r:id="rId11"/>
    <p:sldId id="276" r:id="rId12"/>
    <p:sldId id="277" r:id="rId13"/>
    <p:sldId id="281" r:id="rId14"/>
    <p:sldId id="278" r:id="rId15"/>
    <p:sldId id="279" r:id="rId16"/>
    <p:sldId id="280" r:id="rId17"/>
    <p:sldId id="263" r:id="rId18"/>
    <p:sldId id="266" r:id="rId19"/>
    <p:sldId id="269" r:id="rId20"/>
    <p:sldId id="290" r:id="rId21"/>
    <p:sldId id="292" r:id="rId22"/>
    <p:sldId id="302" r:id="rId23"/>
    <p:sldId id="303" r:id="rId24"/>
    <p:sldId id="265" r:id="rId25"/>
    <p:sldId id="288" r:id="rId26"/>
    <p:sldId id="310" r:id="rId27"/>
    <p:sldId id="289" r:id="rId28"/>
    <p:sldId id="311" r:id="rId29"/>
    <p:sldId id="312" r:id="rId3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737"/>
  </p:normalViewPr>
  <p:slideViewPr>
    <p:cSldViewPr snapToGrid="0">
      <p:cViewPr varScale="1">
        <p:scale>
          <a:sx n="93" d="100"/>
          <a:sy n="93" d="100"/>
        </p:scale>
        <p:origin x="21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A5E5E-67E9-CA49-97EA-D3DF89C20A6B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CA633-E4F6-F24F-BC50-8E1CA3B98B2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5251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SEM czyli pozycjonowanie, ogół działań marketingowych w wyszukiwarkach (np. Google), których celem jest zwiększenie widoczności strony internetowej w wynikach wyszukiwania i pozyskanie wartościowego ruchu</a:t>
            </a:r>
            <a:br>
              <a:rPr lang="pl-PL" dirty="0"/>
            </a:br>
            <a:br>
              <a:rPr lang="pl-PL" dirty="0"/>
            </a:br>
            <a:r>
              <a:rPr lang="pl-P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SEO czyli </a:t>
            </a:r>
            <a:r>
              <a:rPr lang="pl-PL" dirty="0"/>
              <a:t>optymalizacja stron internetowych dla wyszukiwarek</a:t>
            </a:r>
            <a:r>
              <a:rPr lang="pl-P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To proces ulepszania witryny, aby była lepiej rozumiana i oceniana przez Google (oraz inne wyszukiwarki), co przekłada się na wyższe pozycje w bezpłatnych wynikach wyszukiwania i większy ruch na stronie</a:t>
            </a:r>
            <a:endParaRPr lang="pl-PL" sz="1200" b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CA633-E4F6-F24F-BC50-8E1CA3B98B24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2382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Kampanie społeczne można finansować z wielu źródeł jednocześnie. Najskuteczniejsze projekty zwykle łączą kilka modeli finansowania, żeby zmniejszyć ryzyko i zwiększyć skalę działań. Oto najczęstsze możliwości: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CA633-E4F6-F24F-BC50-8E1CA3B98B24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60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F83BC-8BB6-55A4-AC0F-E3548D088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5F805BF-98DC-3FF4-7D72-2B130A4C1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E20AF4-357E-2214-7868-F6D84565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78C5793-4C42-71BF-1A2F-D9E738EB7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AAD1D4-1DF3-9C83-534B-F8D4A3F19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01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F86EAD-B497-BF5C-B5D8-C9C99B08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04E71D2-7EE7-5356-C252-C9F3EADF0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4FD5BC-98E6-A494-75D6-E6500C5BC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2A5091-F585-99C6-0683-44BE0DAD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D6769B-6EAC-E9B7-4695-54E9AA0CB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5993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647AB31-A5F7-F5C6-FD82-89B891F9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48E4D4C-EBB5-3E89-FC43-A416EA40D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BE71D26-764B-2856-31B2-6A8D20A4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325B249-0212-128B-58D0-10F86F12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A5FC8E3-6751-638C-A22C-04FB39B4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338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FCDCB2-BD11-BDD6-23A7-1C852FBE3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C82245-1FEF-21A1-22A2-F477F0180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00B0AB-58D7-1A67-5E10-880894B5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240814A-7E64-4878-0B86-C76A430F1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1BBD4D-39DA-9666-66F3-FC245D28F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131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3C7E75-0BB1-F7DF-3521-CBE3B9B1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78859D1-8028-8DF6-F7B4-34221D598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CE1D76-7B4F-A860-FCE6-908805519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CF90A4-3159-0053-F7CE-00EDDB990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DF11B52-0A11-CD68-1AF7-ED6A4DD2B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276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D52C8A-715F-6568-9A77-5A48009C7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7437D7-2C9C-5510-F63E-0ED8ACA2A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4EAC63B-A6D7-9843-92D2-F8C5579B5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4CAE69-9F0E-9D82-85A3-D7F8192B3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4276722-0AFE-35A1-AB86-E4DB6200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F674837-00F3-ED81-6975-EE335261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484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B724A2-6AD8-14DE-6BA1-CC84E5FD6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6C40460-A803-931B-5B35-8ABC53621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D33B64F-7A68-04E0-6F52-70D4C5AF4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4605E90-CA07-E359-000B-F61204119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2B1FE13-2568-9719-4ADE-0308F6478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A7F37E9-89DA-3C86-2DA8-E7532E598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BDB368D-5625-0325-0AEB-AB84934E2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75C060E-C37F-CAD1-AB4B-4EEE1F563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129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3F8498-2702-A2B8-0E6A-B06763DE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A3CC3C8-42DE-2428-944A-B75CD7B3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7EC0234-30A9-6CD0-52D5-2C8283AC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7DA96E-D8D5-912B-6B35-11F9BB38B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61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E5DB921-B640-C918-F4ED-A179BC19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606974D-6ECA-ADB6-55BD-1254F81D8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484F50-6FCC-5F47-9346-A43A0D60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485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BAC5C3-F4CF-3E9F-781F-A9F62257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815164-07FF-C931-4B20-0007384DC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BA2A4F6-D13A-B762-207E-3E6AFB49D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7C34F8-F86B-72BF-077C-5C9F440E3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702243-3C36-75D5-0F8C-3BA8BE13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551B1FF-C155-75EC-CB75-B4C6B68AE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027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48EE4A-A99F-494A-8715-A7010C38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5B1BDF5-007F-4A4C-3251-D4AE715CC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B723303-8AE2-012F-EF90-3241C7B33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18CD294-49EF-BB54-21F1-3C6595360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BFACCA8-2CB2-C803-C68F-34DD664A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E3142BE-1A24-D48D-DA26-50E4A5E9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0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84AFE35-AC23-312C-D746-4CB71659F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1CFFE99-A8F3-9CEF-E221-ADB3E1C8B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2BA983-F1E8-5771-5388-03CE45D99F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F130-AB6B-BC44-A0E2-A0B286965FD0}" type="datetimeFigureOut">
              <a:rPr lang="pl-PL" smtClean="0"/>
              <a:t>25.05.2026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5199AB-F517-C9E2-B584-6FEF5CBB9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98FB34-9122-403D-8253-53D5ABC5B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65787-1624-4340-993C-70B526DA55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022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F7F356-83F9-E5D2-1FED-23119A638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pl-PL" sz="5000"/>
              <a:t>Marketing zewnętrzny</a:t>
            </a:r>
            <a:endParaRPr lang="pl-PL" sz="50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393692B-B60C-9DE9-F3DE-261C32A6D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</a:rPr>
              <a:t>dr </a:t>
            </a:r>
            <a:r>
              <a:rPr lang="pl-PL" dirty="0">
                <a:latin typeface="Arial" panose="020B0604020202020204" pitchFamily="34" charset="0"/>
              </a:rPr>
              <a:t>Katarzyna Baran</a:t>
            </a:r>
            <a:endParaRPr lang="pl-PL" dirty="0"/>
          </a:p>
        </p:txBody>
      </p:sp>
      <p:pic>
        <p:nvPicPr>
          <p:cNvPr id="5" name="Picture 4" descr="Stare Wrinkled dłoni z niektórymi monetami">
            <a:extLst>
              <a:ext uri="{FF2B5EF4-FFF2-40B4-BE49-F238E27FC236}">
                <a16:creationId xmlns:a16="http://schemas.microsoft.com/office/drawing/2014/main" id="{0846219D-517E-9B3C-6472-B1962313AA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17" r="27029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34436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7CD35A-C53F-F693-C48A-A2EBEA28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Hasło kampanii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BF7C86-F000-DF4D-EDFE-C852368AB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przyciągające,</a:t>
            </a:r>
          </a:p>
          <a:p>
            <a:r>
              <a:rPr lang="pl-PL" dirty="0"/>
              <a:t>proste, </a:t>
            </a:r>
          </a:p>
          <a:p>
            <a:r>
              <a:rPr lang="en-AU" dirty="0"/>
              <a:t>call to action,</a:t>
            </a:r>
          </a:p>
          <a:p>
            <a:r>
              <a:rPr lang="pl-PL" dirty="0"/>
              <a:t>hasło główne i 3 filary pojawiają się przy każdej okazji promocji,</a:t>
            </a:r>
          </a:p>
          <a:p>
            <a:r>
              <a:rPr lang="pl-PL" dirty="0"/>
              <a:t>musimy potrafić je uzasadnić i bronić,</a:t>
            </a:r>
          </a:p>
          <a:p>
            <a:r>
              <a:rPr lang="pl-PL" dirty="0"/>
              <a:t>pełni kluczową rolę w komunikacji, działając jako skondensowany przekaz jego wartości, celów i obietnic,</a:t>
            </a:r>
          </a:p>
          <a:p>
            <a:r>
              <a:rPr lang="pl-PL" dirty="0"/>
              <a:t>zapadające w pamięć, inspirujące i przemyślane.</a:t>
            </a:r>
          </a:p>
          <a:p>
            <a:endParaRPr lang="pl-PL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7996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522AA6-C20B-775A-EAD5-63CEA7180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Jak zbudować hasło?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203075-A4FF-8D0C-DCF9-977BDEBB7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prostota i zwięzłość: hasło musi być łatwe do zapamiętania i zrozumienia na pierwszy rzut oka,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/>
              <a:t>silny emocjonalny ładunek: powinno budzić pozytywne emocje, takie jak nadzieja, duma, zaufanie, lub nawet poczucie pilnej potrzeby zmiany,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/>
              <a:t>jasne odniesienie do wartości i celów: odbiorcy powinni móc szybko skojarzyć hasło z głównymi wartościami i celami kampanii,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/>
              <a:t>unikalność: hasło powinno wyróżniać na tle konkurencji, podkreślając jego unikatowe cechy lub propozycje</a:t>
            </a:r>
            <a:r>
              <a:rPr lang="pl-PL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5992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łódka na płycie głównej komputera">
            <a:extLst>
              <a:ext uri="{FF2B5EF4-FFF2-40B4-BE49-F238E27FC236}">
                <a16:creationId xmlns:a16="http://schemas.microsoft.com/office/drawing/2014/main" id="{6670CB01-8DEC-E422-6B8B-8FA90FF8DD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77797" y="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75F4165-D7C6-3D19-DF59-76C9DEF68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1408" y="1468726"/>
            <a:ext cx="6269183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</a:rPr>
              <a:t>Rodzaje haseł i ich wpływ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9435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9371C6-9C7B-DCF5-4F53-21A81DF50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Budowanie entuzjazmu i nadziei poprzez hasła motywacyjne,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F3FDF1-FFF4-D667-04D6-77E66D86C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skoncentrowane na optymistycznym przekazie, </a:t>
            </a:r>
          </a:p>
          <a:p>
            <a:r>
              <a:rPr lang="pl-PL" dirty="0"/>
              <a:t>akcentują przyszłe możliwości i potencjał, które niosą ze sobą wybory danego kandydata lub wywołanie określonego zachowania społecznego;</a:t>
            </a:r>
          </a:p>
          <a:p>
            <a:r>
              <a:rPr lang="pl-PL" dirty="0"/>
              <a:t>motywują wyborców do aktywnego uczestnictwa w wyborach, lub/i angażując w proces zmiany.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4941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3B791D-282F-A537-C28A-1569C29A7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Przyciąganie uwagi za wszelką cenę dzięki hasłom kontrowersyjnym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6661D7-9EEF-D92E-4A8D-9564E96D1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często stosowane są w strategiach, które mają za zadanie wyróżnić kandydata bądź akcję społeczną poprzez szok, zaskoczenie lub wywołanie dyskusji,</a:t>
            </a:r>
          </a:p>
          <a:p>
            <a:r>
              <a:rPr lang="pl-PL" dirty="0"/>
              <a:t>mogą być interpretowane wielowymiarowo i często prowokują do debaty na tematy społeczne, polityczne czy ekonomiczne, </a:t>
            </a:r>
          </a:p>
          <a:p>
            <a:r>
              <a:rPr lang="pl-PL" dirty="0"/>
              <a:t>choć takie hasła ryzykują wywołaniem podziałów, to jednak skutecznie przyciągają uwagę mediów i opinii publicznej, stawiając kandydata oraz problem społeczny w centrum dyskusji,</a:t>
            </a:r>
          </a:p>
          <a:p>
            <a:r>
              <a:rPr lang="pl-PL" dirty="0"/>
              <a:t>kluczem jest znalezienie równowagi, aby nie odstręczyć potencjalnych wyborców / opinię publiczną zbyt kontrowersyjnym przekazem.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3685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FF9A2C-028C-452E-CC52-2DC095C6B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Tworzenie osobistego połączenia za pomocą haseł personalizowanych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50FB34-D3FE-9972-8AAA-0DA225E7D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hasła personalizowane mają na celu zbudowanie głębszej, osobistej więzi między kandydatem a wyborcami, lub autorami i odbiorcami kampanii społecznej,</a:t>
            </a:r>
          </a:p>
          <a:p>
            <a:r>
              <a:rPr lang="pl-PL" dirty="0"/>
              <a:t>podkreślają bezpośredni wpływ na kształtowanie rzeczywistości,</a:t>
            </a:r>
          </a:p>
          <a:p>
            <a:r>
              <a:rPr lang="pl-PL" dirty="0"/>
              <a:t>dzięki personalizacji, czujemy, że nasze opinie są ważne i że mogą mieć realny wpływ na społeczeństwo,</a:t>
            </a:r>
          </a:p>
          <a:p>
            <a:r>
              <a:rPr lang="pl-PL" dirty="0"/>
              <a:t>tego typu hasła pomagają w budowaniu zaufania i lojalności, co jest kluczowe w zdobywaniu i utrzymaniu poparcia wyborczego oraz wywołaniu konkretnego zachowania (zmiany).</a:t>
            </a:r>
          </a:p>
        </p:txBody>
      </p:sp>
    </p:spTree>
    <p:extLst>
      <p:ext uri="{BB962C8B-B14F-4D97-AF65-F5344CB8AC3E}">
        <p14:creationId xmlns:p14="http://schemas.microsoft.com/office/powerpoint/2010/main" val="907986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90A5E7-BF94-4AE0-72F3-7BF0013D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l-PL" dirty="0"/>
            </a:br>
            <a:r>
              <a:rPr lang="pl-PL" dirty="0"/>
              <a:t>Rozładowanie napięcia z uśmiechem przez hasła humorystyczne</a:t>
            </a:r>
            <a:br>
              <a:rPr lang="pl-PL" b="0" i="0" u="none" strike="noStrike" dirty="0">
                <a:solidFill>
                  <a:srgbClr val="4F657A"/>
                </a:solidFill>
                <a:effectLst/>
                <a:latin typeface="Roboto" panose="02000000000000000000" pitchFamily="2" charset="0"/>
              </a:rPr>
            </a:b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D42E86-1B24-7DD5-131C-AD2BF8A7D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/>
              <a:t>złagodzenie atmosfery i pokazanie ludzkiej strony,</a:t>
            </a:r>
          </a:p>
          <a:p>
            <a:pPr algn="l"/>
            <a:r>
              <a:rPr lang="pl-PL" dirty="0"/>
              <a:t>potrafią rozbawić, a jednocześnie zasygnalizować gotowość do podejmowania ważnych zmian, </a:t>
            </a:r>
          </a:p>
          <a:p>
            <a:pPr algn="l"/>
            <a:r>
              <a:rPr lang="pl-PL" dirty="0"/>
              <a:t>humor jest uniwersalnym językiem, który może przyciągnąć uwagę szerokiego grona odbiorców, </a:t>
            </a:r>
          </a:p>
          <a:p>
            <a:pPr algn="l"/>
            <a:r>
              <a:rPr lang="pl-PL" dirty="0"/>
              <a:t>wykorzystanie humoru w hasłach kampanii pokazuje, że dostępność, i otwartość na dialog.</a:t>
            </a:r>
          </a:p>
        </p:txBody>
      </p:sp>
    </p:spTree>
    <p:extLst>
      <p:ext uri="{BB962C8B-B14F-4D97-AF65-F5344CB8AC3E}">
        <p14:creationId xmlns:p14="http://schemas.microsoft.com/office/powerpoint/2010/main" val="2465818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941AAF-E432-0CDC-E4B2-9B2A41F7B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Pomysły programowe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96ED51-E244-797D-EE38-61E591CC9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służą do budowania narracji tematycznych,</a:t>
            </a:r>
          </a:p>
          <a:p>
            <a:r>
              <a:rPr lang="pl-PL" dirty="0"/>
              <a:t>narracje łączymy z hasłem głównym i filarami kampanii,</a:t>
            </a:r>
          </a:p>
          <a:p>
            <a:r>
              <a:rPr lang="pl-PL" dirty="0"/>
              <a:t>tworzą wiarygodność i rozpoznawalność hasła.</a:t>
            </a:r>
          </a:p>
        </p:txBody>
      </p:sp>
    </p:spTree>
    <p:extLst>
      <p:ext uri="{BB962C8B-B14F-4D97-AF65-F5344CB8AC3E}">
        <p14:creationId xmlns:p14="http://schemas.microsoft.com/office/powerpoint/2010/main" val="3408385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55AF4F-CF4C-A5B8-D432-530E4D05C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Korzyści wynikające z pomysłów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1520FC-C1D8-8FE7-5CD1-20585E7B9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konkretne,</a:t>
            </a:r>
          </a:p>
          <a:p>
            <a:r>
              <a:rPr lang="pl-PL" dirty="0"/>
              <a:t>zaadresowane do poszczególnych grup, </a:t>
            </a:r>
          </a:p>
          <a:p>
            <a:r>
              <a:rPr lang="pl-PL" dirty="0"/>
              <a:t>mierzalne,</a:t>
            </a:r>
          </a:p>
          <a:p>
            <a:r>
              <a:rPr lang="pl-PL" dirty="0"/>
              <a:t>nadają znaczenie naszym inicjatywom, odpowiadając na pytanie „co ja będę z tego miał”, „dlaczego coś jest ważne”?</a:t>
            </a:r>
          </a:p>
        </p:txBody>
      </p:sp>
    </p:spTree>
    <p:extLst>
      <p:ext uri="{BB962C8B-B14F-4D97-AF65-F5344CB8AC3E}">
        <p14:creationId xmlns:p14="http://schemas.microsoft.com/office/powerpoint/2010/main" val="1940277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D0D1B6-08FE-5E44-C79C-EF5EB2576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News </a:t>
            </a:r>
            <a:r>
              <a:rPr lang="pl-PL" dirty="0" err="1"/>
              <a:t>angle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C55AAF-0575-D6AB-670D-895EDE117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nazwa filaru, </a:t>
            </a:r>
          </a:p>
          <a:p>
            <a:r>
              <a:rPr lang="pl-PL" dirty="0"/>
              <a:t>rozbudowana nazwa filaru, </a:t>
            </a:r>
          </a:p>
          <a:p>
            <a:r>
              <a:rPr lang="pl-PL" dirty="0"/>
              <a:t>atrakcyjna nazwa pomysłu programowego.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374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4C1D826-1FD8-F5F5-434A-BB1CBB673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pl-PL" sz="5400" dirty="0"/>
              <a:t>Kampania - elementy</a:t>
            </a:r>
          </a:p>
        </p:txBody>
      </p:sp>
      <p:pic>
        <p:nvPicPr>
          <p:cNvPr id="6" name="Picture 4" descr="Trzy strzałki w dziesiątce">
            <a:extLst>
              <a:ext uri="{FF2B5EF4-FFF2-40B4-BE49-F238E27FC236}">
                <a16:creationId xmlns:a16="http://schemas.microsoft.com/office/drawing/2014/main" id="{6775D850-89BF-9165-DFD2-6A2392E866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85" r="44434" b="2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20511E-89A9-51B8-C2FF-9467DCB80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pl-PL" sz="1900" dirty="0"/>
              <a:t>hasło kampanii,</a:t>
            </a:r>
          </a:p>
          <a:p>
            <a:r>
              <a:rPr lang="pl-PL" sz="1900" dirty="0"/>
              <a:t>filary hasła kampanii,</a:t>
            </a:r>
          </a:p>
          <a:p>
            <a:r>
              <a:rPr lang="pl-PL" sz="1900" dirty="0"/>
              <a:t>pomysły programowe, </a:t>
            </a:r>
          </a:p>
          <a:p>
            <a:r>
              <a:rPr lang="pl-PL" sz="1900" dirty="0"/>
              <a:t>korzyści wynikające w pomysłów,</a:t>
            </a:r>
          </a:p>
          <a:p>
            <a:r>
              <a:rPr lang="en-US" sz="1900" dirty="0"/>
              <a:t>news angle,</a:t>
            </a:r>
          </a:p>
          <a:p>
            <a:r>
              <a:rPr lang="en-US" sz="1900" dirty="0"/>
              <a:t>core target, extended target, secondary target, </a:t>
            </a:r>
          </a:p>
          <a:p>
            <a:r>
              <a:rPr lang="pl-PL" sz="1900" dirty="0"/>
              <a:t>narzędzia komunikacji, </a:t>
            </a:r>
          </a:p>
          <a:p>
            <a:r>
              <a:rPr lang="pl-PL" sz="1900" dirty="0"/>
              <a:t>ambasadorzy (eksperci).</a:t>
            </a:r>
          </a:p>
        </p:txBody>
      </p:sp>
    </p:spTree>
    <p:extLst>
      <p:ext uri="{BB962C8B-B14F-4D97-AF65-F5344CB8AC3E}">
        <p14:creationId xmlns:p14="http://schemas.microsoft.com/office/powerpoint/2010/main" val="1120457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5EDF90-AAAE-7949-4726-C5071D3FF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Core target, extended target, secondary target, </a:t>
            </a:r>
            <a:br>
              <a:rPr lang="en-US" sz="4400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60B1D7-A28D-436A-FAD1-6AF72A0BD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core target: grupa pierwszego wyboru, do której kierujemy swoją ofertę, mając na uwadze informacje takie jak: wiek, płeć, lokalizacja, status społeczny, czy pochodzenie, </a:t>
            </a:r>
          </a:p>
          <a:p>
            <a:r>
              <a:rPr lang="pl-PL" dirty="0"/>
              <a:t>extended target: odbiorcy, którzy dodatkowo mogą być zainteresowani propozycjami programowymi, </a:t>
            </a:r>
          </a:p>
          <a:p>
            <a:r>
              <a:rPr lang="pl-PL" dirty="0"/>
              <a:t>secondary target: drugorzędna grupa docelowa, drugi najważniejszy segment odbiorców, do którego chcesz dotrzeć.</a:t>
            </a:r>
          </a:p>
        </p:txBody>
      </p:sp>
    </p:spTree>
    <p:extLst>
      <p:ext uri="{BB962C8B-B14F-4D97-AF65-F5344CB8AC3E}">
        <p14:creationId xmlns:p14="http://schemas.microsoft.com/office/powerpoint/2010/main" val="1676125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15C28C-5750-3B15-CD81-DE8CFCE1D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Skuteczna komunikacja w kampanii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C8D62E-8F50-A067-B591-0120B21FD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pl-PL" sz="3800" dirty="0"/>
              <a:t>Pięć podstawowych warunków skutecznej komunikacji:</a:t>
            </a:r>
            <a:br>
              <a:rPr lang="pl-PL" sz="3800" dirty="0"/>
            </a:br>
            <a:endParaRPr lang="pl-PL" sz="3800" dirty="0"/>
          </a:p>
          <a:p>
            <a:r>
              <a:rPr lang="pl-PL" sz="3600" dirty="0"/>
              <a:t>po pierwsze, w kampanii należy wykorzystać wiele kanałów komunikacji marketingowej, uwzględniając rodzaj przekazu, tekst, dźwięk i obraz,</a:t>
            </a:r>
          </a:p>
          <a:p>
            <a:r>
              <a:rPr lang="pl-PL" sz="3600" dirty="0"/>
              <a:t>po drugie, w kampanii muszą być wykorzystane wszystkie możliwe miejsca kontaktu z komunikatem: dom, ulica, kluby, hale sportowe, środki transportu, sklepy, zakłady pracy, itp.,</a:t>
            </a:r>
          </a:p>
          <a:p>
            <a:r>
              <a:rPr lang="pl-PL" sz="3600" dirty="0"/>
              <a:t>po trzecie, podczas trwania kampanii powinien być zapewniony jak najdłuższy czas kontaktu z danym komunikatem: poranek, droga do pracy (czy szkoły), praca, powrót do domu, zakupy, wolny czas,</a:t>
            </a:r>
          </a:p>
          <a:p>
            <a:r>
              <a:rPr lang="pl-PL" sz="3600" dirty="0"/>
              <a:t>po czwarte, w kampanii powinny być zastosowane "</a:t>
            </a:r>
            <a:r>
              <a:rPr lang="pl-PL" sz="3600" dirty="0" err="1"/>
              <a:t>constanse</a:t>
            </a:r>
            <a:r>
              <a:rPr lang="pl-PL" sz="3600" dirty="0"/>
              <a:t>" promocyjne - stałe elementy wizualne ułatwiające identyfikację nadawcy komunikatu,</a:t>
            </a:r>
          </a:p>
          <a:p>
            <a:r>
              <a:rPr lang="pl-PL" sz="3600" dirty="0"/>
              <a:t>po piąte, w kampanii powinna być zapewniona spójność komunikatów, co do treści.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2727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4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Narzędzia pracy w asortymencie">
            <a:extLst>
              <a:ext uri="{FF2B5EF4-FFF2-40B4-BE49-F238E27FC236}">
                <a16:creationId xmlns:a16="http://schemas.microsoft.com/office/drawing/2014/main" id="{D48EACA7-4F98-2483-2FE7-A3737A8534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65" b="7865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50A7980-CC02-C424-080C-971103091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Narzędzia komunikacji</a:t>
            </a:r>
          </a:p>
        </p:txBody>
      </p:sp>
    </p:spTree>
    <p:extLst>
      <p:ext uri="{BB962C8B-B14F-4D97-AF65-F5344CB8AC3E}">
        <p14:creationId xmlns:p14="http://schemas.microsoft.com/office/powerpoint/2010/main" val="251187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502E46-2C5C-4273-FC2F-63E8F371E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Narzędzia komunikacji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AB22BB-4C5F-3B64-985F-2105E7422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/>
              <a:t>strona www,</a:t>
            </a:r>
          </a:p>
          <a:p>
            <a:r>
              <a:rPr lang="pl-PL" dirty="0" err="1"/>
              <a:t>social</a:t>
            </a:r>
            <a:r>
              <a:rPr lang="pl-PL" dirty="0"/>
              <a:t> media,</a:t>
            </a:r>
            <a:endParaRPr lang="pl-PL" sz="2900" dirty="0"/>
          </a:p>
          <a:p>
            <a:r>
              <a:rPr lang="pl-PL" sz="2900" dirty="0"/>
              <a:t>google ads: SEM (</a:t>
            </a:r>
            <a:r>
              <a:rPr lang="pl-PL" sz="2900" dirty="0" err="1"/>
              <a:t>Search</a:t>
            </a:r>
            <a:r>
              <a:rPr lang="pl-PL" sz="2900" dirty="0"/>
              <a:t> Engine Marketing),</a:t>
            </a:r>
          </a:p>
          <a:p>
            <a:r>
              <a:rPr lang="pl-PL" sz="2900" dirty="0"/>
              <a:t>outodoor (</a:t>
            </a:r>
            <a:r>
              <a:rPr lang="pl-PL" dirty="0"/>
              <a:t>OOH),</a:t>
            </a:r>
          </a:p>
          <a:p>
            <a:r>
              <a:rPr lang="pl-PL" dirty="0"/>
              <a:t>wywiady, </a:t>
            </a:r>
          </a:p>
          <a:p>
            <a:r>
              <a:rPr lang="pl-PL" dirty="0"/>
              <a:t>gazetki i ulotki,</a:t>
            </a:r>
          </a:p>
          <a:p>
            <a:r>
              <a:rPr lang="pl-PL" dirty="0"/>
              <a:t>konferencje prasowe,</a:t>
            </a:r>
          </a:p>
          <a:p>
            <a:r>
              <a:rPr lang="pl-PL" dirty="0"/>
              <a:t>eventy,</a:t>
            </a:r>
          </a:p>
          <a:p>
            <a:r>
              <a:rPr lang="pl-PL" dirty="0"/>
              <a:t>rozmowy z odbiorcami kampanii, </a:t>
            </a:r>
          </a:p>
          <a:p>
            <a:r>
              <a:rPr lang="pl-PL" dirty="0"/>
              <a:t>wysyłka listów,</a:t>
            </a:r>
          </a:p>
          <a:p>
            <a:r>
              <a:rPr lang="pl-PL" dirty="0"/>
              <a:t>SMS, </a:t>
            </a:r>
          </a:p>
          <a:p>
            <a:r>
              <a:rPr lang="pl-PL" dirty="0"/>
              <a:t>real time,</a:t>
            </a:r>
          </a:p>
          <a:p>
            <a:r>
              <a:rPr lang="pl-PL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SEO</a:t>
            </a:r>
            <a:r>
              <a:rPr lang="pl-PL" sz="29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</a:t>
            </a:r>
            <a:r>
              <a:rPr lang="pl-PL" sz="2900" dirty="0">
                <a:solidFill>
                  <a:srgbClr val="000000"/>
                </a:solidFill>
                <a:latin typeface="Helvetica" pitchFamily="2" charset="0"/>
              </a:rPr>
              <a:t>(</a:t>
            </a:r>
            <a:r>
              <a:rPr lang="pl-PL" sz="2900" dirty="0" err="1"/>
              <a:t>Search</a:t>
            </a:r>
            <a:r>
              <a:rPr lang="pl-PL" sz="2900" dirty="0"/>
              <a:t> Engine </a:t>
            </a:r>
            <a:r>
              <a:rPr lang="pl-PL" sz="2900" dirty="0" err="1"/>
              <a:t>Optimization</a:t>
            </a:r>
            <a:r>
              <a:rPr lang="pl-PL" sz="29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73668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6E0501-DFDB-4F92-597A-6BD33A145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Kampania wyborcza – w ogóle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4F1D9F-740E-4887-01CA-34BD99778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dlaczego kandyduję?</a:t>
            </a:r>
          </a:p>
          <a:p>
            <a:r>
              <a:rPr lang="en-AU" dirty="0"/>
              <a:t>point of parity: </a:t>
            </a:r>
            <a:r>
              <a:rPr lang="pl-PL" dirty="0"/>
              <a:t>punkty upodabniające – POP, to skojarzenia, które niezbędne są do uznania kandydata za pełnoprawnego konkurenta. To takie cechy lub korzyści kandydata, które sprawiają, że wyborcy chętniej na nas zagłosują,</a:t>
            </a:r>
            <a:endParaRPr lang="en-AU" dirty="0"/>
          </a:p>
          <a:p>
            <a:pPr>
              <a:lnSpc>
                <a:spcPct val="100000"/>
              </a:lnSpc>
            </a:pPr>
            <a:r>
              <a:rPr lang="en-AU" dirty="0"/>
              <a:t>point of difference: </a:t>
            </a:r>
            <a:r>
              <a:rPr lang="pl-PL" dirty="0"/>
              <a:t>punkty rozróżniające – POD, punkt różnicy jest czynnikiem kandydata, który ustanawia zróżnicowanie. Zróżnicowanie to sposób, w jaki kandydat różni się od konkurentów, </a:t>
            </a:r>
            <a:endParaRPr lang="en-AU" dirty="0"/>
          </a:p>
          <a:p>
            <a:r>
              <a:rPr lang="pl-PL" dirty="0"/>
              <a:t>rozpoznawalność</a:t>
            </a:r>
            <a:r>
              <a:rPr lang="en-A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6511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ACAE30-C643-6782-DA34-14F9E7DA3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Finansowanie kampanii wyborczej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146966-5F95-D0AB-07C2-C09F9044F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środki finansowe mogą pochodzić z:</a:t>
            </a:r>
          </a:p>
          <a:p>
            <a:pPr marL="0" indent="0">
              <a:buNone/>
            </a:pPr>
            <a:r>
              <a:rPr lang="pl-PL" dirty="0"/>
              <a:t>- wpłat od obywateli zamieszkałych na terenie RP,</a:t>
            </a:r>
          </a:p>
          <a:p>
            <a:pPr marL="0" indent="0">
              <a:buNone/>
            </a:pPr>
            <a:r>
              <a:rPr lang="pl-PL" dirty="0"/>
              <a:t>- funduszy wyborczych partii politycznych,</a:t>
            </a:r>
          </a:p>
          <a:p>
            <a:pPr marL="0" indent="0">
              <a:buNone/>
            </a:pPr>
            <a:r>
              <a:rPr lang="pl-PL" dirty="0"/>
              <a:t>- kredytów bankowych zaciąganych wyłącznie na cele wyborcze,</a:t>
            </a:r>
          </a:p>
          <a:p>
            <a:r>
              <a:rPr lang="pl-PL" dirty="0"/>
              <a:t>środki te powinny być prowadzone jedynie na jednym rachunku,</a:t>
            </a:r>
          </a:p>
          <a:p>
            <a:r>
              <a:rPr lang="pl-PL" dirty="0"/>
              <a:t>w każdym komitecie musi być wyznaczona osobna odpowiadająca za finansowanie kampanii wyborczej, tj. pełnomocnik finansowy. 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8019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A44402-36CB-33C3-1B1A-FE3DB3101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Finansowanie kampanii społecznej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99EA0F-F88E-ABFA-94A0-9ABF6C954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granty i dotacje publiczne,</a:t>
            </a:r>
          </a:p>
          <a:p>
            <a:r>
              <a:rPr lang="pl-PL" dirty="0"/>
              <a:t>sponsoring firm i partnerstwa biznesowe,</a:t>
            </a:r>
          </a:p>
          <a:p>
            <a:r>
              <a:rPr lang="pl-PL" dirty="0"/>
              <a:t>crowdfunding i zbiorki społeczne,</a:t>
            </a:r>
          </a:p>
          <a:p>
            <a:r>
              <a:rPr lang="pl-PL" dirty="0"/>
              <a:t>darowizny i fundraising indywidualny,</a:t>
            </a:r>
          </a:p>
          <a:p>
            <a:r>
              <a:rPr lang="pl-PL" dirty="0"/>
              <a:t>partnerstwa medialne,</a:t>
            </a:r>
          </a:p>
          <a:p>
            <a:r>
              <a:rPr lang="pl-PL" dirty="0"/>
              <a:t>finansowane przez fundacje i organizacje grantodawcze,</a:t>
            </a:r>
          </a:p>
          <a:p>
            <a:r>
              <a:rPr lang="pl-PL" dirty="0"/>
              <a:t>in-</a:t>
            </a:r>
            <a:r>
              <a:rPr lang="pl-PL" dirty="0" err="1"/>
              <a:t>kind</a:t>
            </a:r>
            <a:r>
              <a:rPr lang="pl-PL" dirty="0"/>
              <a:t> wolontariat.</a:t>
            </a:r>
          </a:p>
        </p:txBody>
      </p:sp>
    </p:spTree>
    <p:extLst>
      <p:ext uri="{BB962C8B-B14F-4D97-AF65-F5344CB8AC3E}">
        <p14:creationId xmlns:p14="http://schemas.microsoft.com/office/powerpoint/2010/main" val="30104058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DFAA87-EF90-C486-D12C-49EF99D0F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Cele kampanii wyborczej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C7C187-340F-5A86-D9D1-1571ACE99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zwycięstwo w wyborach,</a:t>
            </a:r>
          </a:p>
          <a:p>
            <a:r>
              <a:rPr lang="pl-PL" dirty="0"/>
              <a:t>zwiększenie liczby głosów oddanych na nasze ugrupowanie,</a:t>
            </a:r>
          </a:p>
          <a:p>
            <a:r>
              <a:rPr lang="pl-PL" dirty="0"/>
              <a:t>odebranie głosów przeciwnikowi politycznemu,</a:t>
            </a:r>
          </a:p>
          <a:p>
            <a:r>
              <a:rPr lang="pl-PL" dirty="0"/>
              <a:t>zdobycie doświadczenia politycznego,</a:t>
            </a:r>
          </a:p>
          <a:p>
            <a:r>
              <a:rPr lang="pl-PL" dirty="0"/>
              <a:t>inne:</a:t>
            </a:r>
          </a:p>
          <a:p>
            <a:pPr marL="0" indent="0" algn="l" fontAlgn="base">
              <a:buNone/>
            </a:pPr>
            <a:r>
              <a:rPr lang="pl-PL" b="0" i="0" u="none" strike="noStrike" dirty="0">
                <a:solidFill>
                  <a:srgbClr val="111111"/>
                </a:solidFill>
                <a:effectLst/>
                <a:latin typeface="inherit"/>
              </a:rPr>
              <a:t>- osiągnięcie określonego % poparcia,</a:t>
            </a:r>
          </a:p>
          <a:p>
            <a:pPr marL="0" indent="0" algn="l" fontAlgn="base">
              <a:buNone/>
            </a:pPr>
            <a:r>
              <a:rPr lang="pl-PL" dirty="0">
                <a:solidFill>
                  <a:srgbClr val="111111"/>
                </a:solidFill>
                <a:latin typeface="inherit"/>
              </a:rPr>
              <a:t>- </a:t>
            </a:r>
            <a:r>
              <a:rPr lang="pl-PL" b="0" i="0" u="none" strike="noStrike" dirty="0">
                <a:solidFill>
                  <a:srgbClr val="111111"/>
                </a:solidFill>
                <a:effectLst/>
                <a:latin typeface="inherit"/>
              </a:rPr>
              <a:t>uzyskanie określonej liczby mandatów w Sejmiku Wojewódzkim,</a:t>
            </a:r>
          </a:p>
          <a:p>
            <a:pPr marL="0" indent="0" algn="l" fontAlgn="base">
              <a:buNone/>
            </a:pPr>
            <a:r>
              <a:rPr lang="pl-PL" b="0" i="0" u="none" strike="noStrike" dirty="0">
                <a:solidFill>
                  <a:srgbClr val="111111"/>
                </a:solidFill>
                <a:effectLst/>
                <a:latin typeface="inherit"/>
              </a:rPr>
              <a:t>- zdolności koalicyjne w samorządach powiatowych,</a:t>
            </a:r>
          </a:p>
          <a:p>
            <a:pPr marL="0" indent="0" algn="l" fontAlgn="base">
              <a:buNone/>
            </a:pPr>
            <a:r>
              <a:rPr lang="pl-PL" b="0" i="0" u="none" strike="noStrike" dirty="0">
                <a:solidFill>
                  <a:srgbClr val="111111"/>
                </a:solidFill>
                <a:effectLst/>
                <a:latin typeface="inherit"/>
              </a:rPr>
              <a:t>- wprowadzenie kandydatów na Prezydentów do II tury wyborów,</a:t>
            </a:r>
          </a:p>
          <a:p>
            <a:pPr marL="0" indent="0" algn="l" fontAlgn="base">
              <a:buNone/>
            </a:pPr>
            <a:r>
              <a:rPr lang="pl-PL" b="0" i="0" u="none" strike="noStrike" dirty="0">
                <a:solidFill>
                  <a:srgbClr val="111111"/>
                </a:solidFill>
                <a:effectLst/>
                <a:latin typeface="inherit"/>
              </a:rPr>
              <a:t>- wykreowanie grupy osób gotowych do objęcia funkcji w sejmiku i instytucjach publicznych.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74610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6D3163-45D6-4E63-FDE5-06B539A00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Cele kampanii społecznej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8E420D-7FD0-A7BD-87B8-1CF330D41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zwiększenie świadomości społecznej, </a:t>
            </a:r>
          </a:p>
          <a:p>
            <a:r>
              <a:rPr lang="pl-PL" dirty="0"/>
              <a:t>zmiana postaw i przekonań,</a:t>
            </a:r>
          </a:p>
          <a:p>
            <a:r>
              <a:rPr lang="pl-PL" dirty="0"/>
              <a:t>zmiana </a:t>
            </a:r>
            <a:r>
              <a:rPr lang="pl-PL" dirty="0" err="1"/>
              <a:t>zachowań</a:t>
            </a:r>
            <a:r>
              <a:rPr lang="pl-PL" dirty="0"/>
              <a:t>,</a:t>
            </a:r>
          </a:p>
          <a:p>
            <a:r>
              <a:rPr lang="pl-PL" dirty="0"/>
              <a:t>mobilizacja społeczna, </a:t>
            </a:r>
          </a:p>
          <a:p>
            <a:r>
              <a:rPr lang="pl-PL" dirty="0"/>
              <a:t>zbieranie środków lub wsparcia,</a:t>
            </a:r>
          </a:p>
          <a:p>
            <a:r>
              <a:rPr lang="pl-PL" dirty="0"/>
              <a:t>wywołanie debaty publicznej, </a:t>
            </a:r>
          </a:p>
          <a:p>
            <a:r>
              <a:rPr lang="pl-PL" dirty="0"/>
              <a:t>wpływ na politykę i prawo,</a:t>
            </a:r>
          </a:p>
          <a:p>
            <a:r>
              <a:rPr lang="pl-PL" dirty="0"/>
              <a:t>budowanie odpowiedzialności społecznej.</a:t>
            </a:r>
          </a:p>
        </p:txBody>
      </p:sp>
    </p:spTree>
    <p:extLst>
      <p:ext uri="{BB962C8B-B14F-4D97-AF65-F5344CB8AC3E}">
        <p14:creationId xmlns:p14="http://schemas.microsoft.com/office/powerpoint/2010/main" val="3908797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DB7D8F-49D1-7A6A-142D-EB5413D0D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Zaliczenie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76851B-DF36-35B8-554A-6C7950F45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pl-PL" dirty="0"/>
              <a:t>1. Elementy projektu:</a:t>
            </a:r>
          </a:p>
          <a:p>
            <a:pPr fontAlgn="base"/>
            <a:r>
              <a:rPr lang="pl-PL" dirty="0"/>
              <a:t>Program wyborczy lub program kampanii społecznej,</a:t>
            </a:r>
          </a:p>
          <a:p>
            <a:pPr marL="0" indent="0" fontAlgn="base">
              <a:buNone/>
            </a:pPr>
            <a:r>
              <a:rPr lang="pl-PL" dirty="0"/>
              <a:t>2. Prezentacja projektu przez grupę:</a:t>
            </a:r>
          </a:p>
          <a:p>
            <a:r>
              <a:rPr lang="pl-PL" dirty="0"/>
              <a:t>Czas prezentacji max 15 minut + odpowiedzi na pytania</a:t>
            </a:r>
          </a:p>
          <a:p>
            <a:pPr marL="0" indent="0">
              <a:buNone/>
            </a:pPr>
            <a:r>
              <a:rPr lang="pl-PL" dirty="0"/>
              <a:t>3. Kolejność elementów prezentacji:</a:t>
            </a:r>
          </a:p>
          <a:p>
            <a:r>
              <a:rPr lang="pl-PL" dirty="0"/>
              <a:t>Uzasadnienie hasła, </a:t>
            </a:r>
          </a:p>
          <a:p>
            <a:r>
              <a:rPr lang="pl-PL" dirty="0"/>
              <a:t>Message </a:t>
            </a:r>
            <a:r>
              <a:rPr lang="pl-PL" dirty="0" err="1"/>
              <a:t>house</a:t>
            </a:r>
            <a:r>
              <a:rPr lang="pl-PL" dirty="0"/>
              <a:t>, </a:t>
            </a:r>
          </a:p>
          <a:p>
            <a:r>
              <a:rPr lang="pl-PL" dirty="0"/>
              <a:t>Narracja do </a:t>
            </a:r>
            <a:r>
              <a:rPr lang="pl-PL" dirty="0" err="1"/>
              <a:t>message</a:t>
            </a:r>
            <a:r>
              <a:rPr lang="pl-PL" dirty="0"/>
              <a:t> </a:t>
            </a:r>
            <a:r>
              <a:rPr lang="pl-PL" dirty="0" err="1"/>
              <a:t>house</a:t>
            </a:r>
            <a:r>
              <a:rPr lang="pl-PL" dirty="0"/>
              <a:t> (tekst, max 1 strona A4),</a:t>
            </a:r>
          </a:p>
          <a:p>
            <a:r>
              <a:rPr lang="pl-PL" dirty="0"/>
              <a:t>Propozycje programowe do każdego filaru (1 przykład)</a:t>
            </a:r>
          </a:p>
          <a:p>
            <a:r>
              <a:rPr lang="pl-PL" dirty="0"/>
              <a:t>Korzyści wynikające z pomysłów,</a:t>
            </a:r>
          </a:p>
          <a:p>
            <a:r>
              <a:rPr lang="pl-PL" dirty="0"/>
              <a:t>News </a:t>
            </a:r>
            <a:r>
              <a:rPr lang="pl-PL" dirty="0" err="1"/>
              <a:t>angle</a:t>
            </a:r>
            <a:r>
              <a:rPr lang="pl-PL" dirty="0"/>
              <a:t> do pomysłów,</a:t>
            </a:r>
          </a:p>
          <a:p>
            <a:r>
              <a:rPr lang="pl-PL" dirty="0" err="1"/>
              <a:t>Core</a:t>
            </a:r>
            <a:r>
              <a:rPr lang="pl-PL" dirty="0"/>
              <a:t> target, </a:t>
            </a:r>
            <a:r>
              <a:rPr lang="pl-PL" dirty="0" err="1"/>
              <a:t>extended</a:t>
            </a:r>
            <a:r>
              <a:rPr lang="pl-PL" dirty="0"/>
              <a:t> target, </a:t>
            </a:r>
            <a:r>
              <a:rPr lang="pl-PL" dirty="0" err="1"/>
              <a:t>secondary</a:t>
            </a:r>
            <a:r>
              <a:rPr lang="pl-PL" dirty="0"/>
              <a:t> target, (względem Message House),</a:t>
            </a:r>
          </a:p>
          <a:p>
            <a:r>
              <a:rPr lang="pl-PL" dirty="0"/>
              <a:t>Narzędzia promocji pomysłów (względem Message House).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014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CB8295-CAAD-A04A-D539-9A50587C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Message house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F420D9-6844-418F-D4F8-3AFD92C90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hasło główne i 3 filary,</a:t>
            </a:r>
          </a:p>
          <a:p>
            <a:r>
              <a:rPr lang="pl-PL" dirty="0"/>
              <a:t>pojawia się zawsze gdy kandydat ma możliwość prezentacji swoich ogólnych poglądów,</a:t>
            </a:r>
          </a:p>
          <a:p>
            <a:r>
              <a:rPr lang="pl-PL" dirty="0"/>
              <a:t>pojawia się zawsze gdy ambasadorzy kampanii mają możliwość prezentacji problemu społecznego i sposobu jego rozwiązania.</a:t>
            </a:r>
          </a:p>
        </p:txBody>
      </p:sp>
    </p:spTree>
    <p:extLst>
      <p:ext uri="{BB962C8B-B14F-4D97-AF65-F5344CB8AC3E}">
        <p14:creationId xmlns:p14="http://schemas.microsoft.com/office/powerpoint/2010/main" val="587109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 descr="Obraz zawierający tekst, wizytówka, zrzut ekranu, Czcionka&#10;&#10;Opis wygenerowany automatycznie">
            <a:extLst>
              <a:ext uri="{FF2B5EF4-FFF2-40B4-BE49-F238E27FC236}">
                <a16:creationId xmlns:a16="http://schemas.microsoft.com/office/drawing/2014/main" id="{00C2B8DC-914C-E887-283C-146F95B7E4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52566"/>
            <a:ext cx="10905066" cy="455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31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D46681-7993-ED0E-A2E0-4BEAC6591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Message house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E6D180-1F4C-293F-2E71-762BDD499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narzędzie</a:t>
            </a:r>
            <a:r>
              <a:rPr lang="pl-PL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 służące do </a:t>
            </a:r>
            <a:r>
              <a:rPr lang="pl-PL" dirty="0"/>
              <a:t>tworzenia spójnej i skoncentrowanej komunikacji,</a:t>
            </a:r>
          </a:p>
          <a:p>
            <a:r>
              <a:rPr lang="pl-PL" b="0" i="0" u="none" strike="noStrike" dirty="0">
                <a:solidFill>
                  <a:srgbClr val="202124"/>
                </a:solidFill>
                <a:effectLst/>
                <a:latin typeface="Google Sans"/>
              </a:rPr>
              <a:t>głównym celem jest zapewnienie, że wszystkie komunikaty przekazywane przez osobę, zespół, czy organizację są konsekwentne i wspierają główne przesłanie,</a:t>
            </a:r>
          </a:p>
          <a:p>
            <a:r>
              <a:rPr lang="pl-PL" dirty="0">
                <a:solidFill>
                  <a:srgbClr val="202124"/>
                </a:solidFill>
                <a:latin typeface="Google Sans"/>
              </a:rPr>
              <a:t>metoda ta jest szczególnie przydatna w marketingu, PR, komunikacji wewnętrznej i zewnętrznej oraz wszędzie tam, gdzie kluczowa jest jasna i przekonująca komunikacja.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183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67DE04-7970-DFE3-8D5C-33A872A84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BDB4BF-E8E4-6164-8937-AF2139FC6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 samym szczycie “Domu Wiadomości” znajduje się główne przesłanie (</a:t>
            </a:r>
            <a:r>
              <a:rPr lang="pl-PL" dirty="0" err="1"/>
              <a:t>Main</a:t>
            </a:r>
            <a:r>
              <a:rPr lang="pl-PL" dirty="0"/>
              <a:t> Message), które jest najważniejszym komunikatem, jaki chcemy przekazać naszej grupie docelowej. Powinno być ono jasne, zwięzłe i łatwe do zapamiętania, stanowiąc esencję całej komunikacji.</a:t>
            </a:r>
          </a:p>
        </p:txBody>
      </p:sp>
    </p:spTree>
    <p:extLst>
      <p:ext uri="{BB962C8B-B14F-4D97-AF65-F5344CB8AC3E}">
        <p14:creationId xmlns:p14="http://schemas.microsoft.com/office/powerpoint/2010/main" val="236601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ED607F-02DB-68E3-8E67-1A77CAD83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Kolumny – kluczowe wiadomości wspierające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0FD19B-E772-A9DB-B9D8-BB094A777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bezpośrednio pod głównym przesłaniem umieszcza się kluczowe wiadomości wspierające (</a:t>
            </a:r>
            <a:r>
              <a:rPr lang="pl-PL" dirty="0" err="1"/>
              <a:t>Supporting</a:t>
            </a:r>
            <a:r>
              <a:rPr lang="pl-PL" dirty="0"/>
              <a:t> </a:t>
            </a:r>
            <a:r>
              <a:rPr lang="pl-PL" dirty="0" err="1"/>
              <a:t>Messages</a:t>
            </a:r>
            <a:r>
              <a:rPr lang="pl-PL" dirty="0"/>
              <a:t>), które działają jak kolumny utrzymujące strukturę. Są to argumenty lub punkty, które wspierają i rozszerzają główne przesłanie, oferując dodatkowe informacje, dowody, czy korzyści.</a:t>
            </a:r>
          </a:p>
        </p:txBody>
      </p:sp>
    </p:spTree>
    <p:extLst>
      <p:ext uri="{BB962C8B-B14F-4D97-AF65-F5344CB8AC3E}">
        <p14:creationId xmlns:p14="http://schemas.microsoft.com/office/powerpoint/2010/main" val="3054738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9B20F6-7908-1AB6-2AA9-67F9F610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Fundament – dowody i argumenty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08B7F3-6D66-1DD2-4E75-6322C45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 samym dole “Domu” znajdują się dowody i argumenty (</a:t>
            </a:r>
            <a:r>
              <a:rPr lang="pl-PL" dirty="0" err="1"/>
              <a:t>Evidence</a:t>
            </a:r>
            <a:r>
              <a:rPr lang="pl-PL" dirty="0"/>
              <a:t>), które podpierają kluczowe wiadomości wspierające. Mogą to być dane statystyczne, wyniki badań, opinie ekspertów, </a:t>
            </a:r>
            <a:r>
              <a:rPr lang="pl-PL" dirty="0" err="1"/>
              <a:t>testimonials</a:t>
            </a:r>
            <a:r>
              <a:rPr lang="pl-PL" dirty="0"/>
              <a:t>, case </a:t>
            </a:r>
            <a:r>
              <a:rPr lang="pl-PL" dirty="0" err="1"/>
              <a:t>studies</a:t>
            </a:r>
            <a:r>
              <a:rPr lang="pl-PL" dirty="0"/>
              <a:t> czy inne formy dowodów, które dodają wiarygodności i przekonują siłę naszej komunikacji.</a:t>
            </a:r>
          </a:p>
        </p:txBody>
      </p:sp>
    </p:spTree>
    <p:extLst>
      <p:ext uri="{BB962C8B-B14F-4D97-AF65-F5344CB8AC3E}">
        <p14:creationId xmlns:p14="http://schemas.microsoft.com/office/powerpoint/2010/main" val="549184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B3B392-9BA6-9542-ECD7-CCF2568A5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Dlaczego ta metoda jest skuteczna?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EC5318-FE70-6E24-09DE-FEE7095F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spójność: zapewnia, że wszystkie komunikaty są spójne z głównym przesłaniem,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/>
              <a:t>skupienie: pomaga skupić się na najważniejszych punktach, eliminując niepotrzebne informacje,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/>
              <a:t>przekonanie: umożliwia budowanie silnych argumentów popartych dowodami, co zwiększa przekonującą moc komunikatu,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dirty="0"/>
              <a:t>elastyczność: może być stosowana w różnych kontekstach i dostosowywana do różnorodnych celów komunikacyjnych.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3605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7407</TotalTime>
  <Words>1585</Words>
  <Application>Microsoft Macintosh PowerPoint</Application>
  <PresentationFormat>Panoramiczny</PresentationFormat>
  <Paragraphs>160</Paragraphs>
  <Slides>29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8" baseType="lpstr">
      <vt:lpstr>Arial</vt:lpstr>
      <vt:lpstr>Calibri</vt:lpstr>
      <vt:lpstr>Calibri Light</vt:lpstr>
      <vt:lpstr>Google Sans</vt:lpstr>
      <vt:lpstr>Helvetica</vt:lpstr>
      <vt:lpstr>inherit</vt:lpstr>
      <vt:lpstr>Open Sans</vt:lpstr>
      <vt:lpstr>Roboto</vt:lpstr>
      <vt:lpstr>Motyw pakietu Office</vt:lpstr>
      <vt:lpstr>Marketing zewnętrzny</vt:lpstr>
      <vt:lpstr>Kampania - elementy</vt:lpstr>
      <vt:lpstr>Message house</vt:lpstr>
      <vt:lpstr>Prezentacja programu PowerPoint</vt:lpstr>
      <vt:lpstr>Message house</vt:lpstr>
      <vt:lpstr>Dach</vt:lpstr>
      <vt:lpstr>Kolumny – kluczowe wiadomości wspierające</vt:lpstr>
      <vt:lpstr>Fundament – dowody i argumenty</vt:lpstr>
      <vt:lpstr>Dlaczego ta metoda jest skuteczna?</vt:lpstr>
      <vt:lpstr>Hasło kampanii</vt:lpstr>
      <vt:lpstr>Jak zbudować hasło?</vt:lpstr>
      <vt:lpstr>Rodzaje haseł i ich wpływ</vt:lpstr>
      <vt:lpstr>Budowanie entuzjazmu i nadziei poprzez hasła motywacyjne,</vt:lpstr>
      <vt:lpstr>Przyciąganie uwagi za wszelką cenę dzięki hasłom kontrowersyjnym</vt:lpstr>
      <vt:lpstr>Tworzenie osobistego połączenia za pomocą haseł personalizowanych</vt:lpstr>
      <vt:lpstr> Rozładowanie napięcia z uśmiechem przez hasła humorystyczne  </vt:lpstr>
      <vt:lpstr>Pomysły programowe</vt:lpstr>
      <vt:lpstr>Korzyści wynikające z pomysłów</vt:lpstr>
      <vt:lpstr>News angle</vt:lpstr>
      <vt:lpstr> Core target, extended target, secondary target,  </vt:lpstr>
      <vt:lpstr>Skuteczna komunikacja w kampanii</vt:lpstr>
      <vt:lpstr>Narzędzia komunikacji</vt:lpstr>
      <vt:lpstr>Narzędzia komunikacji</vt:lpstr>
      <vt:lpstr>Kampania wyborcza – w ogóle</vt:lpstr>
      <vt:lpstr>Finansowanie kampanii wyborczej</vt:lpstr>
      <vt:lpstr>Finansowanie kampanii społecznej</vt:lpstr>
      <vt:lpstr>Cele kampanii wyborczej</vt:lpstr>
      <vt:lpstr>Cele kampanii społecznej</vt:lpstr>
      <vt:lpstr>Zaliczenie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Finansowanie przedsięwzięć publicznych</dc:title>
  <dc:creator>Katarzyna Baran</dc:creator>
  <cp:lastModifiedBy>Katarzyna Baran</cp:lastModifiedBy>
  <cp:revision>15</cp:revision>
  <dcterms:created xsi:type="dcterms:W3CDTF">2023-02-25T11:03:55Z</dcterms:created>
  <dcterms:modified xsi:type="dcterms:W3CDTF">2026-05-25T12:23:47Z</dcterms:modified>
</cp:coreProperties>
</file>