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303" r:id="rId4"/>
    <p:sldId id="261" r:id="rId5"/>
    <p:sldId id="265" r:id="rId6"/>
    <p:sldId id="258" r:id="rId7"/>
    <p:sldId id="260" r:id="rId8"/>
    <p:sldId id="259" r:id="rId9"/>
    <p:sldId id="267" r:id="rId10"/>
    <p:sldId id="268" r:id="rId11"/>
    <p:sldId id="304" r:id="rId12"/>
    <p:sldId id="262" r:id="rId13"/>
    <p:sldId id="266" r:id="rId14"/>
    <p:sldId id="263" r:id="rId15"/>
    <p:sldId id="305" r:id="rId16"/>
    <p:sldId id="264" r:id="rId17"/>
    <p:sldId id="270" r:id="rId18"/>
    <p:sldId id="269" r:id="rId19"/>
    <p:sldId id="271" r:id="rId20"/>
    <p:sldId id="272" r:id="rId21"/>
    <p:sldId id="274" r:id="rId22"/>
    <p:sldId id="300" r:id="rId23"/>
    <p:sldId id="273" r:id="rId24"/>
    <p:sldId id="276" r:id="rId25"/>
    <p:sldId id="277" r:id="rId26"/>
    <p:sldId id="279" r:id="rId27"/>
    <p:sldId id="280" r:id="rId28"/>
    <p:sldId id="278" r:id="rId29"/>
    <p:sldId id="302" r:id="rId30"/>
    <p:sldId id="281" r:id="rId31"/>
    <p:sldId id="297" r:id="rId32"/>
    <p:sldId id="282" r:id="rId33"/>
    <p:sldId id="283" r:id="rId34"/>
    <p:sldId id="284" r:id="rId35"/>
    <p:sldId id="285" r:id="rId36"/>
    <p:sldId id="298" r:id="rId37"/>
    <p:sldId id="307" r:id="rId38"/>
    <p:sldId id="286" r:id="rId39"/>
    <p:sldId id="287" r:id="rId40"/>
    <p:sldId id="288" r:id="rId41"/>
    <p:sldId id="289" r:id="rId42"/>
    <p:sldId id="290" r:id="rId43"/>
    <p:sldId id="301" r:id="rId44"/>
    <p:sldId id="291" r:id="rId45"/>
    <p:sldId id="292" r:id="rId46"/>
    <p:sldId id="293" r:id="rId47"/>
    <p:sldId id="299" r:id="rId48"/>
    <p:sldId id="294" r:id="rId49"/>
    <p:sldId id="295" r:id="rId50"/>
    <p:sldId id="306" r:id="rId51"/>
    <p:sldId id="296" r:id="rId5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92"/>
  </p:normalViewPr>
  <p:slideViewPr>
    <p:cSldViewPr snapToGrid="0">
      <p:cViewPr varScale="1">
        <p:scale>
          <a:sx n="61" d="100"/>
          <a:sy n="61" d="100"/>
        </p:scale>
        <p:origin x="216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A6FC1B-3C9E-E403-AD27-CF38FA24BA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E3C84EE-EA1D-C32C-8FC3-47D1BF0F0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114F362-13C3-DBCB-D6BA-D72D078D7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AC63-F521-3E4C-823F-CE4040E58025}" type="datetimeFigureOut">
              <a:rPr lang="pl-PL" smtClean="0"/>
              <a:t>7.11.2024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2B5D099-A2B4-DEAD-10EE-011FE8BE5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876D85-1556-4C35-0458-3F16565BC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196D2-3992-8644-82A2-37416041E1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907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B09E1D-A7BC-B9E6-AB37-2EB23B2AA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94FD663-D0C0-ED9A-B905-DE44258A81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347593A-65B5-DBF0-E2D8-EB5283CDC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AC63-F521-3E4C-823F-CE4040E58025}" type="datetimeFigureOut">
              <a:rPr lang="pl-PL" smtClean="0"/>
              <a:t>7.11.2024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35304C9-742D-2E83-A192-B836D7FD2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14DB310-CA5D-DF16-41CC-42D1E8CE2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196D2-3992-8644-82A2-37416041E1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2911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20DB4B40-CB51-20BE-2502-E82CA871D3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3186CDD-253F-0E8B-C1CE-EAEE870484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9B2D0E1-FD39-B790-D869-8A9F99B81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AC63-F521-3E4C-823F-CE4040E58025}" type="datetimeFigureOut">
              <a:rPr lang="pl-PL" smtClean="0"/>
              <a:t>7.11.2024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A25F05D-845B-4542-6853-2E1A6AE91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6931DD0-746D-6AC1-B225-1E7605D3E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196D2-3992-8644-82A2-37416041E1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611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9AB37F-5FEC-221D-1212-67576C52D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1871F46-8A04-D608-B28A-9D158D4EEF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7E101D8-95AC-92FA-2980-D1BD1A5E0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AC63-F521-3E4C-823F-CE4040E58025}" type="datetimeFigureOut">
              <a:rPr lang="pl-PL" smtClean="0"/>
              <a:t>7.11.2024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791085F-D803-A6C9-CE98-7EF38BFEF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8799E48-5CB0-F8DF-9DCA-15F2D4966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196D2-3992-8644-82A2-37416041E1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0733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D88185B-C9E5-528F-C8A9-002673A2C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E0AEEB7-1698-3F80-656C-ADD7A1AA8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E9B6AC0-21AE-8123-6AB1-C52668D7B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AC63-F521-3E4C-823F-CE4040E58025}" type="datetimeFigureOut">
              <a:rPr lang="pl-PL" smtClean="0"/>
              <a:t>7.11.2024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B9D0E0C-CFFB-61BF-6E21-34BC21E2D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8D4F745-BFA9-A72F-8E67-41F0210A9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196D2-3992-8644-82A2-37416041E1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9525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3B45CB-082D-7B2C-F74B-33C215EF2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FB8BD-50CA-CA12-41F9-79A4A557DA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B12CD56-719A-0B57-47A1-FABDBF6411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1517E7A-AA2A-CBF6-B914-249CCCC01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AC63-F521-3E4C-823F-CE4040E58025}" type="datetimeFigureOut">
              <a:rPr lang="pl-PL" smtClean="0"/>
              <a:t>7.11.2024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B49B254-ECE8-A9E7-646C-C1297032C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E449FF8-9055-C3BF-D334-FD84B1638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196D2-3992-8644-82A2-37416041E1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7142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5AE62D-8361-7F4B-6A99-61BA27410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D8BC72E-261D-75A4-3709-F91743FFE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E994F78-EC3A-AC1A-85E0-B778453983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65FF6D2-3BBA-AF12-29D0-EC1240A011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763598D-E58A-34C3-ECE3-3F7C96777E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F1DE902A-C0E6-EA13-98FF-1F930A247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AC63-F521-3E4C-823F-CE4040E58025}" type="datetimeFigureOut">
              <a:rPr lang="pl-PL" smtClean="0"/>
              <a:t>7.11.2024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6221C8A-7252-37E7-0A49-5686E1014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9B8801E-9C8D-3E4C-F4AB-5852422B0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196D2-3992-8644-82A2-37416041E1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229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4F979E2-F865-FB65-F967-EB5046F54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25C7C26-BD74-84EA-D174-604791AB6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AC63-F521-3E4C-823F-CE4040E58025}" type="datetimeFigureOut">
              <a:rPr lang="pl-PL" smtClean="0"/>
              <a:t>7.11.2024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C275DFBA-C64E-AC4A-3245-EE5E3A859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74EC533-EDD6-9B92-5660-85590994A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196D2-3992-8644-82A2-37416041E1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298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81A2E73-11B5-C277-5585-29265C86E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AC63-F521-3E4C-823F-CE4040E58025}" type="datetimeFigureOut">
              <a:rPr lang="pl-PL" smtClean="0"/>
              <a:t>7.11.2024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0AB555CA-C882-95E2-EE64-7B0051D7E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319A25F-C3FF-F775-7002-F90267255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196D2-3992-8644-82A2-37416041E1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2740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21AB61-907A-AC0B-CCD1-891495880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EAA2F74-640C-BB78-3C33-ED85359B7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2CA4128-82DD-DA5C-6A68-8D373F5A16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1E50274-82EF-3ABD-C862-8D8B413F6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AC63-F521-3E4C-823F-CE4040E58025}" type="datetimeFigureOut">
              <a:rPr lang="pl-PL" smtClean="0"/>
              <a:t>7.11.2024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D233EF4-B820-6CC4-B6E1-75FAAF0A7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BDB2DB0-385F-B393-A8D2-033D00224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196D2-3992-8644-82A2-37416041E1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7997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B20519-C4EA-4C68-DF38-8983162C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4413343-A4FC-BFD7-4541-0A15BAC3EB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55356EE-7140-8C43-230A-8540A4D737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5D2CA75-EEBE-604A-E9A1-7C9A32A78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AC63-F521-3E4C-823F-CE4040E58025}" type="datetimeFigureOut">
              <a:rPr lang="pl-PL" smtClean="0"/>
              <a:t>7.11.2024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E28B00B-159F-5D9F-A100-AEE6157AB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7BA629D-D854-9948-1C30-0EA134B57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196D2-3992-8644-82A2-37416041E1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1474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0F735F54-7790-A429-1725-DE2F9DAEE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5B72B3C-D1F6-8A6E-930E-6C8A48D7C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57BF640-C74F-A9F7-82C3-2B92D198F6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B6AC63-F521-3E4C-823F-CE4040E58025}" type="datetimeFigureOut">
              <a:rPr lang="pl-PL" smtClean="0"/>
              <a:t>7.11.2024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011DB1D-92BA-3FC0-331F-B1D57291ED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860B26E-C0B7-4F9B-0DD1-0AB0BDA500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F196D2-3992-8644-82A2-37416041E1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5709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CBF9A7-77F3-D333-DD0A-5277EB5DD0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Analiza inwestycji samorządowej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74879A4-AC56-EE02-F5B3-91313E9125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Projekt zaliczeniowy</a:t>
            </a:r>
          </a:p>
        </p:txBody>
      </p:sp>
    </p:spTree>
    <p:extLst>
      <p:ext uri="{BB962C8B-B14F-4D97-AF65-F5344CB8AC3E}">
        <p14:creationId xmlns:p14="http://schemas.microsoft.com/office/powerpoint/2010/main" val="781165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132C35-54AB-DA1A-7F45-784B6FF43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pl-PL" b="0" i="0" u="none" strike="noStrike" dirty="0">
                <a:solidFill>
                  <a:srgbClr val="000000"/>
                </a:solidFill>
                <a:effectLst/>
                <a:latin typeface="Poppins" pitchFamily="2" charset="0"/>
              </a:rPr>
              <a:t>Podstawową różnicą pomiędzy misją a wizją miasta jest zmienność strategii. </a:t>
            </a:r>
            <a:r>
              <a:rPr lang="pl-PL" dirty="0">
                <a:solidFill>
                  <a:srgbClr val="000000"/>
                </a:solidFill>
                <a:latin typeface="Poppins" pitchFamily="2" charset="0"/>
              </a:rPr>
              <a:t>M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Poppins" pitchFamily="2" charset="0"/>
              </a:rPr>
              <a:t>isja nie zmienia się nigdy i jest ustalana jednorazowo. Wizja miasta może się zmieniać, zależnie od tego, jak kształtują się okoliczności funkcjonowania miasta i potrzeby mieszkańców.</a:t>
            </a:r>
          </a:p>
          <a:p>
            <a:pPr marL="0" indent="0">
              <a:buNone/>
            </a:pP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20181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1B2B030-4738-4359-9E46-144B7C8BFF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17" y="8300"/>
            <a:ext cx="12193117" cy="68497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ymbol zastępczy zawartości 4" descr="Obraz zawierający tekst, fikcja, projekt graficzny, zrzut ekranu&#10;&#10;Opis wygenerowany automatycznie">
            <a:extLst>
              <a:ext uri="{FF2B5EF4-FFF2-40B4-BE49-F238E27FC236}">
                <a16:creationId xmlns:a16="http://schemas.microsoft.com/office/drawing/2014/main" id="{5BAF4FE4-3D43-AAE8-FFE3-50AFD1F7D4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21" r="1" b="1"/>
          <a:stretch/>
        </p:blipFill>
        <p:spPr>
          <a:xfrm>
            <a:off x="20" y="10"/>
            <a:ext cx="12191980" cy="686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104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BEDDDD1-9E7B-645B-F0B5-2B9C73725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Wizja Miasta Krakowa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1363455-C7A2-6265-B3C9-5A389123D3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pl-PL" sz="2200" noProof="0" dirty="0"/>
              <a:t>Kraków przyszłości to silna europejska metropolia; </a:t>
            </a:r>
          </a:p>
          <a:p>
            <a:r>
              <a:rPr lang="pl-PL" sz="2200" noProof="0" dirty="0"/>
              <a:t>To miasto inteligentne:</a:t>
            </a:r>
          </a:p>
          <a:p>
            <a:pPr marL="0" indent="0">
              <a:buNone/>
            </a:pPr>
            <a:r>
              <a:rPr lang="pl-PL" sz="2200" noProof="0" dirty="0"/>
              <a:t>- otwarte na potrzeby mieszkańców, </a:t>
            </a:r>
          </a:p>
          <a:p>
            <a:pPr marL="0" indent="0">
              <a:buNone/>
            </a:pPr>
            <a:r>
              <a:rPr lang="pl-PL" sz="2200" dirty="0"/>
              <a:t>- </a:t>
            </a:r>
            <a:r>
              <a:rPr lang="pl-PL" sz="2200" noProof="0" dirty="0"/>
              <a:t>kreujące wspólną przestrzeń, w której każdy może znaleźć inspiracje do działania i wszechstronnego rozwoju.</a:t>
            </a:r>
          </a:p>
        </p:txBody>
      </p:sp>
      <p:pic>
        <p:nvPicPr>
          <p:cNvPr id="5" name="Symbol zastępczy zawartości 4" descr="Obraz zawierający szkic, rysowanie, Grafika liniowa, ilustracja&#10;&#10;Opis wygenerowany automatycznie">
            <a:extLst>
              <a:ext uri="{FF2B5EF4-FFF2-40B4-BE49-F238E27FC236}">
                <a16:creationId xmlns:a16="http://schemas.microsoft.com/office/drawing/2014/main" id="{FDB669B5-4174-1E59-D285-E65D2B9841A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0560" r="1368" b="-1"/>
          <a:stretch/>
        </p:blipFill>
        <p:spPr>
          <a:xfrm>
            <a:off x="6810977" y="1760989"/>
            <a:ext cx="4446012" cy="443257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22445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7FA21EBC-0FF6-D2D9-567D-D08B7AD58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Wizja rozwoju Krakowa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95ACA00-5634-64E4-4E2E-B640CF2DA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lider </a:t>
            </a:r>
            <a:r>
              <a:rPr lang="pl-PL" b="0" i="0" u="none" strike="noStrike" dirty="0">
                <a:solidFill>
                  <a:srgbClr val="071F32"/>
                </a:solidFill>
                <a:effectLst/>
                <a:latin typeface="Lato" panose="020F0502020204030203" pitchFamily="34" charset="0"/>
              </a:rPr>
              <a:t>w zakresie przedsiębiorczości opartej na kreatywności;</a:t>
            </a:r>
          </a:p>
          <a:p>
            <a:r>
              <a:rPr lang="pl-PL" b="0" i="0" u="none" strike="noStrike" dirty="0">
                <a:solidFill>
                  <a:srgbClr val="071F32"/>
                </a:solidFill>
                <a:effectLst/>
                <a:latin typeface="Lato" panose="020F0502020204030203" pitchFamily="34" charset="0"/>
              </a:rPr>
              <a:t>lider w obszarze usług dla biznesu poszukującego wysoko wykwalifikowanych kadr</a:t>
            </a:r>
            <a:r>
              <a:rPr lang="pl-PL" dirty="0">
                <a:solidFill>
                  <a:srgbClr val="071F32"/>
                </a:solidFill>
                <a:latin typeface="Lato" panose="020F0502020204030203" pitchFamily="34" charset="0"/>
              </a:rPr>
              <a:t>;</a:t>
            </a:r>
          </a:p>
          <a:p>
            <a:r>
              <a:rPr lang="pl-PL" b="0" i="0" u="none" strike="noStrike" dirty="0">
                <a:solidFill>
                  <a:srgbClr val="071F32"/>
                </a:solidFill>
                <a:effectLst/>
                <a:latin typeface="Lato" panose="020F0502020204030203" pitchFamily="34" charset="0"/>
              </a:rPr>
              <a:t>lider w kreowaniu współczesnej kultury artystycznej;</a:t>
            </a:r>
          </a:p>
          <a:p>
            <a:r>
              <a:rPr lang="pl-PL" b="0" i="0" u="none" strike="noStrike" dirty="0">
                <a:solidFill>
                  <a:srgbClr val="071F32"/>
                </a:solidFill>
                <a:effectLst/>
                <a:latin typeface="Lato" panose="020F0502020204030203" pitchFamily="34" charset="0"/>
              </a:rPr>
              <a:t>lider w obszarze jakości życia (w tym w ofercie spędzania czasu wolnego);</a:t>
            </a:r>
          </a:p>
          <a:p>
            <a:r>
              <a:rPr lang="pl-PL" dirty="0">
                <a:solidFill>
                  <a:srgbClr val="071F32"/>
                </a:solidFill>
                <a:latin typeface="Lato" panose="020F0502020204030203" pitchFamily="34" charset="0"/>
              </a:rPr>
              <a:t>najważniejsze miasto Polski obok Warszawy;</a:t>
            </a:r>
          </a:p>
          <a:p>
            <a:r>
              <a:rPr lang="pl-PL" b="0" i="0" u="none" strike="noStrike" dirty="0">
                <a:solidFill>
                  <a:srgbClr val="071F32"/>
                </a:solidFill>
                <a:effectLst/>
                <a:latin typeface="Lato" panose="020F0502020204030203" pitchFamily="34" charset="0"/>
              </a:rPr>
              <a:t>silna europejska metropolia;</a:t>
            </a:r>
          </a:p>
          <a:p>
            <a:r>
              <a:rPr lang="pl-PL" b="0" i="0" u="none" strike="noStrike" dirty="0">
                <a:solidFill>
                  <a:srgbClr val="071F32"/>
                </a:solidFill>
                <a:effectLst/>
                <a:latin typeface="Lato" panose="020F0502020204030203" pitchFamily="34" charset="0"/>
              </a:rPr>
              <a:t>miasto inteligentne i przyjazne do życia. 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22538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8B3A2D1A-45FC-4F95-B150-1C13EF2F6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F3768FD5-DD7A-43C7-8DEA-1F5DB3CB5B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9DD5ACB-0854-0B3C-6EF7-767D4EC31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746" y="3703975"/>
            <a:ext cx="4337858" cy="2398713"/>
          </a:xfrm>
        </p:spPr>
        <p:txBody>
          <a:bodyPr>
            <a:noAutofit/>
          </a:bodyPr>
          <a:lstStyle/>
          <a:p>
            <a:pPr algn="ctr"/>
            <a:r>
              <a:rPr lang="pl-PL" sz="2800" b="1" i="1" u="none" strike="noStrike" dirty="0">
                <a:solidFill>
                  <a:srgbClr val="071F32"/>
                </a:solidFill>
                <a:effectLst/>
                <a:latin typeface="Lato Bold"/>
              </a:rPr>
              <a:t>Podkreślamy atuty, wykorzystujemy szanse. Walczymy ze słabościami, minimalizujemy zagrożenia.</a:t>
            </a:r>
            <a:endParaRPr lang="pl-PL" sz="2800" dirty="0"/>
          </a:p>
        </p:txBody>
      </p:sp>
      <p:pic>
        <p:nvPicPr>
          <p:cNvPr id="4" name="Symbol zastępczy zawartości 3" descr="Obraz zawierający szkic, rysowanie, Grafika liniowa, rysunek kreskowy&#10;&#10;Opis wygenerowany automatycznie">
            <a:extLst>
              <a:ext uri="{FF2B5EF4-FFF2-40B4-BE49-F238E27FC236}">
                <a16:creationId xmlns:a16="http://schemas.microsoft.com/office/drawing/2014/main" id="{AF15A7E0-03D1-3274-416A-91C673C9FA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182"/>
          <a:stretch/>
        </p:blipFill>
        <p:spPr>
          <a:xfrm>
            <a:off x="2" y="10"/>
            <a:ext cx="12191999" cy="3154014"/>
          </a:xfrm>
          <a:custGeom>
            <a:avLst/>
            <a:gdLst/>
            <a:ahLst/>
            <a:cxnLst/>
            <a:rect l="l" t="t" r="r" b="b"/>
            <a:pathLst>
              <a:path w="12191999" h="3428999">
                <a:moveTo>
                  <a:pt x="0" y="0"/>
                </a:moveTo>
                <a:lnTo>
                  <a:pt x="12191999" y="0"/>
                </a:lnTo>
                <a:lnTo>
                  <a:pt x="12191999" y="920893"/>
                </a:lnTo>
                <a:lnTo>
                  <a:pt x="12191999" y="1514929"/>
                </a:lnTo>
                <a:lnTo>
                  <a:pt x="12191999" y="3130902"/>
                </a:lnTo>
                <a:lnTo>
                  <a:pt x="12188051" y="3131476"/>
                </a:lnTo>
                <a:cubicBezTo>
                  <a:pt x="12153000" y="3135813"/>
                  <a:pt x="12133655" y="3136025"/>
                  <a:pt x="12112012" y="3138906"/>
                </a:cubicBezTo>
                <a:cubicBezTo>
                  <a:pt x="12076970" y="3145595"/>
                  <a:pt x="12039899" y="3160769"/>
                  <a:pt x="12018752" y="3165642"/>
                </a:cubicBezTo>
                <a:lnTo>
                  <a:pt x="11985122" y="3168147"/>
                </a:lnTo>
                <a:lnTo>
                  <a:pt x="11986344" y="3172878"/>
                </a:lnTo>
                <a:lnTo>
                  <a:pt x="11973852" y="3173226"/>
                </a:lnTo>
                <a:lnTo>
                  <a:pt x="11945968" y="3173341"/>
                </a:lnTo>
                <a:cubicBezTo>
                  <a:pt x="11928568" y="3174057"/>
                  <a:pt x="11880184" y="3172923"/>
                  <a:pt x="11862470" y="3174654"/>
                </a:cubicBezTo>
                <a:cubicBezTo>
                  <a:pt x="11857360" y="3179700"/>
                  <a:pt x="11849473" y="3182451"/>
                  <a:pt x="11839688" y="3183726"/>
                </a:cubicBezTo>
                <a:lnTo>
                  <a:pt x="11818138" y="3183868"/>
                </a:lnTo>
                <a:lnTo>
                  <a:pt x="11693161" y="3196027"/>
                </a:lnTo>
                <a:lnTo>
                  <a:pt x="11675978" y="3196936"/>
                </a:lnTo>
                <a:lnTo>
                  <a:pt x="11666672" y="3201013"/>
                </a:lnTo>
                <a:cubicBezTo>
                  <a:pt x="11659568" y="3201827"/>
                  <a:pt x="11639160" y="3201301"/>
                  <a:pt x="11633348" y="3201823"/>
                </a:cubicBezTo>
                <a:lnTo>
                  <a:pt x="11631806" y="3204144"/>
                </a:lnTo>
                <a:cubicBezTo>
                  <a:pt x="11613292" y="3207852"/>
                  <a:pt x="11543654" y="3220200"/>
                  <a:pt x="11522270" y="3224070"/>
                </a:cubicBezTo>
                <a:cubicBezTo>
                  <a:pt x="11517998" y="3220503"/>
                  <a:pt x="11508432" y="3226137"/>
                  <a:pt x="11503503" y="3227361"/>
                </a:cubicBezTo>
                <a:cubicBezTo>
                  <a:pt x="11502740" y="3224959"/>
                  <a:pt x="11490808" y="3224226"/>
                  <a:pt x="11487288" y="3226364"/>
                </a:cubicBezTo>
                <a:cubicBezTo>
                  <a:pt x="11403406" y="3238085"/>
                  <a:pt x="11445394" y="3213864"/>
                  <a:pt x="11397514" y="3229209"/>
                </a:cubicBezTo>
                <a:cubicBezTo>
                  <a:pt x="11389044" y="3230225"/>
                  <a:pt x="11382180" y="3229256"/>
                  <a:pt x="11376160" y="3227461"/>
                </a:cubicBezTo>
                <a:lnTo>
                  <a:pt x="11367180" y="3223774"/>
                </a:lnTo>
                <a:lnTo>
                  <a:pt x="11332420" y="3230742"/>
                </a:lnTo>
                <a:cubicBezTo>
                  <a:pt x="11315298" y="3233171"/>
                  <a:pt x="11297277" y="3234781"/>
                  <a:pt x="11278786" y="3235517"/>
                </a:cubicBezTo>
                <a:cubicBezTo>
                  <a:pt x="11274637" y="3230607"/>
                  <a:pt x="11260123" y="3237582"/>
                  <a:pt x="11253295" y="3238964"/>
                </a:cubicBezTo>
                <a:cubicBezTo>
                  <a:pt x="11253224" y="3235757"/>
                  <a:pt x="11238096" y="3234220"/>
                  <a:pt x="11232727" y="3236871"/>
                </a:cubicBezTo>
                <a:cubicBezTo>
                  <a:pt x="11119903" y="3248332"/>
                  <a:pt x="11183388" y="3218382"/>
                  <a:pt x="11115682" y="3236341"/>
                </a:cubicBezTo>
                <a:cubicBezTo>
                  <a:pt x="11104356" y="3237278"/>
                  <a:pt x="11095858" y="3235671"/>
                  <a:pt x="11088768" y="3233017"/>
                </a:cubicBezTo>
                <a:lnTo>
                  <a:pt x="11076012" y="3226390"/>
                </a:lnTo>
                <a:lnTo>
                  <a:pt x="11066016" y="3228753"/>
                </a:lnTo>
                <a:cubicBezTo>
                  <a:pt x="11028292" y="3228939"/>
                  <a:pt x="11017169" y="3222147"/>
                  <a:pt x="10995221" y="3228989"/>
                </a:cubicBezTo>
                <a:cubicBezTo>
                  <a:pt x="10962786" y="3214768"/>
                  <a:pt x="10973708" y="3227571"/>
                  <a:pt x="10949038" y="3229747"/>
                </a:cubicBezTo>
                <a:cubicBezTo>
                  <a:pt x="10929576" y="3232582"/>
                  <a:pt x="10965306" y="3238039"/>
                  <a:pt x="10946231" y="3238844"/>
                </a:cubicBezTo>
                <a:cubicBezTo>
                  <a:pt x="10925596" y="3235173"/>
                  <a:pt x="10926566" y="3246575"/>
                  <a:pt x="10905107" y="3242085"/>
                </a:cubicBezTo>
                <a:cubicBezTo>
                  <a:pt x="10910320" y="3233495"/>
                  <a:pt x="10862761" y="3243750"/>
                  <a:pt x="10861282" y="3236246"/>
                </a:cubicBezTo>
                <a:cubicBezTo>
                  <a:pt x="10843055" y="3246977"/>
                  <a:pt x="10833897" y="3233757"/>
                  <a:pt x="10809627" y="3237064"/>
                </a:cubicBezTo>
                <a:cubicBezTo>
                  <a:pt x="10798198" y="3241124"/>
                  <a:pt x="10789952" y="3241821"/>
                  <a:pt x="10778718" y="3237455"/>
                </a:cubicBezTo>
                <a:cubicBezTo>
                  <a:pt x="10726069" y="3257219"/>
                  <a:pt x="10746866" y="3238339"/>
                  <a:pt x="10697595" y="3245939"/>
                </a:cubicBezTo>
                <a:cubicBezTo>
                  <a:pt x="10655146" y="3253933"/>
                  <a:pt x="10607026" y="3259119"/>
                  <a:pt x="10565970" y="3278201"/>
                </a:cubicBezTo>
                <a:cubicBezTo>
                  <a:pt x="10558434" y="3283608"/>
                  <a:pt x="10539930" y="3285654"/>
                  <a:pt x="10524645" y="3282773"/>
                </a:cubicBezTo>
                <a:cubicBezTo>
                  <a:pt x="10522018" y="3282276"/>
                  <a:pt x="10519582" y="3281649"/>
                  <a:pt x="10517421" y="3280913"/>
                </a:cubicBezTo>
                <a:cubicBezTo>
                  <a:pt x="10481928" y="3283832"/>
                  <a:pt x="10352108" y="3296870"/>
                  <a:pt x="10311683" y="3300288"/>
                </a:cubicBezTo>
                <a:cubicBezTo>
                  <a:pt x="10308410" y="3293342"/>
                  <a:pt x="10287968" y="3305875"/>
                  <a:pt x="10274873" y="3301423"/>
                </a:cubicBezTo>
                <a:cubicBezTo>
                  <a:pt x="10265494" y="3297516"/>
                  <a:pt x="10257104" y="3300407"/>
                  <a:pt x="10247307" y="3300714"/>
                </a:cubicBezTo>
                <a:cubicBezTo>
                  <a:pt x="10234401" y="3297643"/>
                  <a:pt x="10192308" y="3303190"/>
                  <a:pt x="10181334" y="3307168"/>
                </a:cubicBezTo>
                <a:cubicBezTo>
                  <a:pt x="10155109" y="3320992"/>
                  <a:pt x="10095518" y="3310726"/>
                  <a:pt x="10073729" y="3321318"/>
                </a:cubicBezTo>
                <a:cubicBezTo>
                  <a:pt x="10065823" y="3322872"/>
                  <a:pt x="10058087" y="3323501"/>
                  <a:pt x="10050495" y="3323554"/>
                </a:cubicBezTo>
                <a:lnTo>
                  <a:pt x="10029247" y="3322387"/>
                </a:lnTo>
                <a:lnTo>
                  <a:pt x="10023206" y="3319426"/>
                </a:lnTo>
                <a:lnTo>
                  <a:pt x="10010221" y="3320159"/>
                </a:lnTo>
                <a:lnTo>
                  <a:pt x="10006500" y="3319709"/>
                </a:lnTo>
                <a:cubicBezTo>
                  <a:pt x="9999392" y="3318836"/>
                  <a:pt x="9992376" y="3318075"/>
                  <a:pt x="9985433" y="3317775"/>
                </a:cubicBezTo>
                <a:cubicBezTo>
                  <a:pt x="9994564" y="3332623"/>
                  <a:pt x="9927872" y="3317665"/>
                  <a:pt x="9947096" y="3329673"/>
                </a:cubicBezTo>
                <a:cubicBezTo>
                  <a:pt x="9910530" y="3330603"/>
                  <a:pt x="9938422" y="3341787"/>
                  <a:pt x="9894468" y="3331125"/>
                </a:cubicBezTo>
                <a:cubicBezTo>
                  <a:pt x="9837697" y="3343266"/>
                  <a:pt x="9748207" y="3338748"/>
                  <a:pt x="9703741" y="3357170"/>
                </a:cubicBezTo>
                <a:cubicBezTo>
                  <a:pt x="9709264" y="3350136"/>
                  <a:pt x="9685337" y="3344679"/>
                  <a:pt x="9668763" y="3348169"/>
                </a:cubicBezTo>
                <a:cubicBezTo>
                  <a:pt x="9688139" y="3320571"/>
                  <a:pt x="9603232" y="3373038"/>
                  <a:pt x="9588644" y="3354205"/>
                </a:cubicBezTo>
                <a:cubicBezTo>
                  <a:pt x="9587925" y="3371689"/>
                  <a:pt x="9513642" y="3401336"/>
                  <a:pt x="9478680" y="3386990"/>
                </a:cubicBezTo>
                <a:cubicBezTo>
                  <a:pt x="9425416" y="3390492"/>
                  <a:pt x="9387699" y="3404944"/>
                  <a:pt x="9331856" y="3399166"/>
                </a:cubicBezTo>
                <a:cubicBezTo>
                  <a:pt x="9330123" y="3401505"/>
                  <a:pt x="9327283" y="3403463"/>
                  <a:pt x="9323679" y="3405145"/>
                </a:cubicBezTo>
                <a:lnTo>
                  <a:pt x="9311620" y="3409223"/>
                </a:lnTo>
                <a:lnTo>
                  <a:pt x="9309289" y="3408926"/>
                </a:lnTo>
                <a:cubicBezTo>
                  <a:pt x="9300131" y="3408873"/>
                  <a:pt x="9295442" y="3409859"/>
                  <a:pt x="9292731" y="3411301"/>
                </a:cubicBezTo>
                <a:lnTo>
                  <a:pt x="9290814" y="3413412"/>
                </a:lnTo>
                <a:lnTo>
                  <a:pt x="9279990" y="3415541"/>
                </a:lnTo>
                <a:lnTo>
                  <a:pt x="9260104" y="3421077"/>
                </a:lnTo>
                <a:lnTo>
                  <a:pt x="9255034" y="3420853"/>
                </a:lnTo>
                <a:lnTo>
                  <a:pt x="9222941" y="3427242"/>
                </a:lnTo>
                <a:lnTo>
                  <a:pt x="9221858" y="3426731"/>
                </a:lnTo>
                <a:cubicBezTo>
                  <a:pt x="9218700" y="3425733"/>
                  <a:pt x="9214983" y="3425271"/>
                  <a:pt x="9210014" y="3425917"/>
                </a:cubicBezTo>
                <a:cubicBezTo>
                  <a:pt x="9208256" y="3416158"/>
                  <a:pt x="9203342" y="3422957"/>
                  <a:pt x="9188839" y="3425728"/>
                </a:cubicBezTo>
                <a:cubicBezTo>
                  <a:pt x="9182870" y="3411188"/>
                  <a:pt x="9147335" y="3424352"/>
                  <a:pt x="9132080" y="3417886"/>
                </a:cubicBezTo>
                <a:cubicBezTo>
                  <a:pt x="9121557" y="3420249"/>
                  <a:pt x="9110321" y="3422482"/>
                  <a:pt x="9098549" y="3424480"/>
                </a:cubicBezTo>
                <a:lnTo>
                  <a:pt x="9003970" y="3425484"/>
                </a:lnTo>
                <a:lnTo>
                  <a:pt x="8904921" y="3413774"/>
                </a:lnTo>
                <a:cubicBezTo>
                  <a:pt x="8868284" y="3413519"/>
                  <a:pt x="8836559" y="3409171"/>
                  <a:pt x="8805551" y="3412237"/>
                </a:cubicBezTo>
                <a:cubicBezTo>
                  <a:pt x="8792955" y="3408854"/>
                  <a:pt x="8781083" y="3407488"/>
                  <a:pt x="8769572" y="3412551"/>
                </a:cubicBezTo>
                <a:cubicBezTo>
                  <a:pt x="8735382" y="3410862"/>
                  <a:pt x="8727105" y="3403632"/>
                  <a:pt x="8705440" y="3409271"/>
                </a:cubicBezTo>
                <a:cubicBezTo>
                  <a:pt x="8686231" y="3397576"/>
                  <a:pt x="8685094" y="3402040"/>
                  <a:pt x="8676067" y="3405389"/>
                </a:cubicBezTo>
                <a:lnTo>
                  <a:pt x="8674779" y="3405628"/>
                </a:lnTo>
                <a:lnTo>
                  <a:pt x="8672154" y="3403956"/>
                </a:lnTo>
                <a:lnTo>
                  <a:pt x="8666720" y="3403182"/>
                </a:lnTo>
                <a:lnTo>
                  <a:pt x="8651886" y="3403680"/>
                </a:lnTo>
                <a:lnTo>
                  <a:pt x="8646307" y="3404298"/>
                </a:lnTo>
                <a:cubicBezTo>
                  <a:pt x="8642465" y="3404565"/>
                  <a:pt x="8639912" y="3404534"/>
                  <a:pt x="8638145" y="3404287"/>
                </a:cubicBezTo>
                <a:lnTo>
                  <a:pt x="8637941" y="3404149"/>
                </a:lnTo>
                <a:lnTo>
                  <a:pt x="8630296" y="3404406"/>
                </a:lnTo>
                <a:cubicBezTo>
                  <a:pt x="8617394" y="3405155"/>
                  <a:pt x="8604838" y="3406180"/>
                  <a:pt x="8592887" y="3407398"/>
                </a:cubicBezTo>
                <a:cubicBezTo>
                  <a:pt x="8582781" y="3399722"/>
                  <a:pt x="8538622" y="3408789"/>
                  <a:pt x="8543455" y="3394319"/>
                </a:cubicBezTo>
                <a:cubicBezTo>
                  <a:pt x="8527334" y="3395534"/>
                  <a:pt x="8517583" y="3401542"/>
                  <a:pt x="8523012" y="3392051"/>
                </a:cubicBezTo>
                <a:cubicBezTo>
                  <a:pt x="8517705" y="3392178"/>
                  <a:pt x="8514435" y="3391372"/>
                  <a:pt x="8512093" y="3390108"/>
                </a:cubicBezTo>
                <a:lnTo>
                  <a:pt x="8511416" y="3389513"/>
                </a:lnTo>
                <a:lnTo>
                  <a:pt x="8475551" y="3392450"/>
                </a:lnTo>
                <a:lnTo>
                  <a:pt x="8470789" y="3391736"/>
                </a:lnTo>
                <a:lnTo>
                  <a:pt x="8447414" y="3395064"/>
                </a:lnTo>
                <a:lnTo>
                  <a:pt x="8435335" y="3396028"/>
                </a:lnTo>
                <a:lnTo>
                  <a:pt x="8431923" y="3397855"/>
                </a:lnTo>
                <a:cubicBezTo>
                  <a:pt x="8428239" y="3398965"/>
                  <a:pt x="8422959" y="3399444"/>
                  <a:pt x="8414099" y="3398491"/>
                </a:cubicBezTo>
                <a:lnTo>
                  <a:pt x="8412049" y="3397978"/>
                </a:lnTo>
                <a:lnTo>
                  <a:pt x="8397349" y="3400683"/>
                </a:lnTo>
                <a:cubicBezTo>
                  <a:pt x="8392615" y="3401933"/>
                  <a:pt x="8388424" y="3403524"/>
                  <a:pt x="8385030" y="3405585"/>
                </a:cubicBezTo>
                <a:cubicBezTo>
                  <a:pt x="8334977" y="3394568"/>
                  <a:pt x="8287750" y="3404648"/>
                  <a:pt x="8233422" y="3402742"/>
                </a:cubicBezTo>
                <a:cubicBezTo>
                  <a:pt x="8209936" y="3385601"/>
                  <a:pt x="8116056" y="3406588"/>
                  <a:pt x="8102569" y="3423208"/>
                </a:cubicBezTo>
                <a:cubicBezTo>
                  <a:pt x="8102264" y="3408645"/>
                  <a:pt x="8034186" y="3428475"/>
                  <a:pt x="8016625" y="3428989"/>
                </a:cubicBezTo>
                <a:cubicBezTo>
                  <a:pt x="8010771" y="3429161"/>
                  <a:pt x="8010530" y="3427186"/>
                  <a:pt x="8020284" y="3421076"/>
                </a:cubicBezTo>
                <a:cubicBezTo>
                  <a:pt x="8001623" y="3422777"/>
                  <a:pt x="7982361" y="3415208"/>
                  <a:pt x="7992871" y="3409037"/>
                </a:cubicBezTo>
                <a:cubicBezTo>
                  <a:pt x="7936181" y="3422244"/>
                  <a:pt x="7852511" y="3409112"/>
                  <a:pt x="7788452" y="3415110"/>
                </a:cubicBezTo>
                <a:cubicBezTo>
                  <a:pt x="7753529" y="3400598"/>
                  <a:pt x="7772461" y="3414025"/>
                  <a:pt x="7736237" y="3411311"/>
                </a:cubicBezTo>
                <a:cubicBezTo>
                  <a:pt x="7746145" y="3424670"/>
                  <a:pt x="7692261" y="3403816"/>
                  <a:pt x="7690279" y="3418893"/>
                </a:cubicBezTo>
                <a:cubicBezTo>
                  <a:pt x="7683750" y="3417921"/>
                  <a:pt x="7677487" y="3416505"/>
                  <a:pt x="7671219" y="3414970"/>
                </a:cubicBezTo>
                <a:lnTo>
                  <a:pt x="7667928" y="3414173"/>
                </a:lnTo>
                <a:lnTo>
                  <a:pt x="7654774" y="3413595"/>
                </a:lnTo>
                <a:lnTo>
                  <a:pt x="7651067" y="3410171"/>
                </a:lnTo>
                <a:lnTo>
                  <a:pt x="7631267" y="3406963"/>
                </a:lnTo>
                <a:cubicBezTo>
                  <a:pt x="7623851" y="3406267"/>
                  <a:pt x="7615871" y="3406106"/>
                  <a:pt x="7607053" y="3406809"/>
                </a:cubicBezTo>
                <a:cubicBezTo>
                  <a:pt x="7585359" y="3412784"/>
                  <a:pt x="7551579" y="3405461"/>
                  <a:pt x="7521027" y="3405904"/>
                </a:cubicBezTo>
                <a:lnTo>
                  <a:pt x="7506997" y="3407754"/>
                </a:lnTo>
                <a:lnTo>
                  <a:pt x="7461204" y="3404669"/>
                </a:lnTo>
                <a:cubicBezTo>
                  <a:pt x="7448169" y="3404071"/>
                  <a:pt x="7434640" y="3403756"/>
                  <a:pt x="7420396" y="3403975"/>
                </a:cubicBezTo>
                <a:lnTo>
                  <a:pt x="7393955" y="3405447"/>
                </a:lnTo>
                <a:lnTo>
                  <a:pt x="7387024" y="3404227"/>
                </a:lnTo>
                <a:cubicBezTo>
                  <a:pt x="7374952" y="3404363"/>
                  <a:pt x="7358975" y="3408656"/>
                  <a:pt x="7360398" y="3403441"/>
                </a:cubicBezTo>
                <a:lnTo>
                  <a:pt x="7346837" y="3405249"/>
                </a:lnTo>
                <a:lnTo>
                  <a:pt x="7333451" y="3401087"/>
                </a:lnTo>
                <a:cubicBezTo>
                  <a:pt x="7331985" y="3400120"/>
                  <a:pt x="7330882" y="3399091"/>
                  <a:pt x="7330179" y="3398037"/>
                </a:cubicBezTo>
                <a:lnTo>
                  <a:pt x="7311232" y="3399406"/>
                </a:lnTo>
                <a:lnTo>
                  <a:pt x="7295699" y="3396426"/>
                </a:lnTo>
                <a:lnTo>
                  <a:pt x="7282158" y="3398374"/>
                </a:lnTo>
                <a:lnTo>
                  <a:pt x="7276538" y="3397935"/>
                </a:lnTo>
                <a:lnTo>
                  <a:pt x="7262569" y="3396460"/>
                </a:lnTo>
                <a:cubicBezTo>
                  <a:pt x="7255407" y="3395426"/>
                  <a:pt x="7247392" y="3394180"/>
                  <a:pt x="7238468" y="3393183"/>
                </a:cubicBezTo>
                <a:lnTo>
                  <a:pt x="7230949" y="3392727"/>
                </a:lnTo>
                <a:lnTo>
                  <a:pt x="7214580" y="3387715"/>
                </a:lnTo>
                <a:cubicBezTo>
                  <a:pt x="7202670" y="3383926"/>
                  <a:pt x="7193296" y="3381373"/>
                  <a:pt x="7182893" y="3383429"/>
                </a:cubicBezTo>
                <a:cubicBezTo>
                  <a:pt x="7165160" y="3378534"/>
                  <a:pt x="7152772" y="3364815"/>
                  <a:pt x="7127104" y="3368475"/>
                </a:cubicBezTo>
                <a:cubicBezTo>
                  <a:pt x="7134894" y="3362260"/>
                  <a:pt x="7098599" y="3367723"/>
                  <a:pt x="7094311" y="3361339"/>
                </a:cubicBezTo>
                <a:cubicBezTo>
                  <a:pt x="7092331" y="3356198"/>
                  <a:pt x="7080860" y="3356657"/>
                  <a:pt x="7072124" y="3354762"/>
                </a:cubicBezTo>
                <a:cubicBezTo>
                  <a:pt x="7065898" y="3349511"/>
                  <a:pt x="7021942" y="3344717"/>
                  <a:pt x="7006638" y="3345473"/>
                </a:cubicBezTo>
                <a:cubicBezTo>
                  <a:pt x="6963504" y="3350697"/>
                  <a:pt x="6928807" y="3329559"/>
                  <a:pt x="6894320" y="3333192"/>
                </a:cubicBezTo>
                <a:cubicBezTo>
                  <a:pt x="6885290" y="3332697"/>
                  <a:pt x="6877803" y="3331507"/>
                  <a:pt x="6871318" y="3329892"/>
                </a:cubicBezTo>
                <a:lnTo>
                  <a:pt x="6855157" y="3324330"/>
                </a:lnTo>
                <a:cubicBezTo>
                  <a:pt x="6854956" y="3323109"/>
                  <a:pt x="6854755" y="3321887"/>
                  <a:pt x="6854555" y="3320665"/>
                </a:cubicBezTo>
                <a:lnTo>
                  <a:pt x="6842483" y="3318413"/>
                </a:lnTo>
                <a:lnTo>
                  <a:pt x="6840027" y="3317245"/>
                </a:lnTo>
                <a:cubicBezTo>
                  <a:pt x="6835354" y="3315001"/>
                  <a:pt x="6830588" y="3312868"/>
                  <a:pt x="6825185" y="3311114"/>
                </a:cubicBezTo>
                <a:cubicBezTo>
                  <a:pt x="6810331" y="3324866"/>
                  <a:pt x="6776772" y="3298463"/>
                  <a:pt x="6774755" y="3312168"/>
                </a:cubicBezTo>
                <a:cubicBezTo>
                  <a:pt x="6742477" y="3304924"/>
                  <a:pt x="6749024" y="3319870"/>
                  <a:pt x="6728129" y="3301832"/>
                </a:cubicBezTo>
                <a:cubicBezTo>
                  <a:pt x="6661764" y="3299056"/>
                  <a:pt x="6593104" y="3275946"/>
                  <a:pt x="6527587" y="3280829"/>
                </a:cubicBezTo>
                <a:cubicBezTo>
                  <a:pt x="6542935" y="3276465"/>
                  <a:pt x="6531033" y="3266920"/>
                  <a:pt x="6511742" y="3266067"/>
                </a:cubicBezTo>
                <a:cubicBezTo>
                  <a:pt x="6570025" y="3248440"/>
                  <a:pt x="6418649" y="3271458"/>
                  <a:pt x="6434953" y="3253360"/>
                </a:cubicBezTo>
                <a:cubicBezTo>
                  <a:pt x="6407781" y="3267048"/>
                  <a:pt x="6300040" y="3274313"/>
                  <a:pt x="6292331" y="3255322"/>
                </a:cubicBezTo>
                <a:cubicBezTo>
                  <a:pt x="6242057" y="3246469"/>
                  <a:pt x="6188266" y="3249680"/>
                  <a:pt x="6149913" y="3232917"/>
                </a:cubicBezTo>
                <a:cubicBezTo>
                  <a:pt x="6144898" y="3234391"/>
                  <a:pt x="6139526" y="3235322"/>
                  <a:pt x="6133930" y="3235867"/>
                </a:cubicBezTo>
                <a:lnTo>
                  <a:pt x="6117554" y="3236464"/>
                </a:lnTo>
                <a:lnTo>
                  <a:pt x="6116039" y="3235720"/>
                </a:lnTo>
                <a:cubicBezTo>
                  <a:pt x="6108393" y="3233681"/>
                  <a:pt x="6102936" y="3233437"/>
                  <a:pt x="6098459" y="3233988"/>
                </a:cubicBezTo>
                <a:lnTo>
                  <a:pt x="6093630" y="3235240"/>
                </a:lnTo>
                <a:lnTo>
                  <a:pt x="6081261" y="3234563"/>
                </a:lnTo>
                <a:lnTo>
                  <a:pt x="6056067" y="3234608"/>
                </a:lnTo>
                <a:lnTo>
                  <a:pt x="6052129" y="3233324"/>
                </a:lnTo>
                <a:lnTo>
                  <a:pt x="6015338" y="3231378"/>
                </a:lnTo>
                <a:cubicBezTo>
                  <a:pt x="6015291" y="3231165"/>
                  <a:pt x="6015245" y="3230951"/>
                  <a:pt x="6015198" y="3230737"/>
                </a:cubicBezTo>
                <a:cubicBezTo>
                  <a:pt x="6014048" y="3229257"/>
                  <a:pt x="6011617" y="3228081"/>
                  <a:pt x="6006436" y="3227508"/>
                </a:cubicBezTo>
                <a:cubicBezTo>
                  <a:pt x="6019781" y="3219395"/>
                  <a:pt x="6005305" y="3223709"/>
                  <a:pt x="5988851" y="3222735"/>
                </a:cubicBezTo>
                <a:cubicBezTo>
                  <a:pt x="6005907" y="3209918"/>
                  <a:pt x="5955918" y="3212588"/>
                  <a:pt x="5952863" y="3204137"/>
                </a:cubicBezTo>
                <a:cubicBezTo>
                  <a:pt x="5940395" y="3203711"/>
                  <a:pt x="5927517" y="3203028"/>
                  <a:pt x="5914548" y="3202041"/>
                </a:cubicBezTo>
                <a:lnTo>
                  <a:pt x="5907020" y="3201283"/>
                </a:lnTo>
                <a:cubicBezTo>
                  <a:pt x="5906995" y="3201231"/>
                  <a:pt x="5906969" y="3201180"/>
                  <a:pt x="5906944" y="3201129"/>
                </a:cubicBezTo>
                <a:cubicBezTo>
                  <a:pt x="5905471" y="3200668"/>
                  <a:pt x="5903056" y="3200308"/>
                  <a:pt x="5899155" y="3200053"/>
                </a:cubicBezTo>
                <a:lnTo>
                  <a:pt x="5893294" y="3199901"/>
                </a:lnTo>
                <a:lnTo>
                  <a:pt x="5878691" y="3198431"/>
                </a:lnTo>
                <a:lnTo>
                  <a:pt x="5874165" y="3197003"/>
                </a:lnTo>
                <a:lnTo>
                  <a:pt x="5873092" y="3195108"/>
                </a:lnTo>
                <a:lnTo>
                  <a:pt x="5871658" y="3195162"/>
                </a:lnTo>
                <a:cubicBezTo>
                  <a:pt x="5860152" y="3197097"/>
                  <a:pt x="5855231" y="3201097"/>
                  <a:pt x="5846928" y="3187725"/>
                </a:cubicBezTo>
                <a:cubicBezTo>
                  <a:pt x="5821379" y="3190142"/>
                  <a:pt x="5819686" y="3182343"/>
                  <a:pt x="5788468" y="3176316"/>
                </a:cubicBezTo>
                <a:cubicBezTo>
                  <a:pt x="5773119" y="3179521"/>
                  <a:pt x="5762947" y="3176704"/>
                  <a:pt x="5753823" y="3171919"/>
                </a:cubicBezTo>
                <a:cubicBezTo>
                  <a:pt x="5721557" y="3170726"/>
                  <a:pt x="5694983" y="3162549"/>
                  <a:pt x="5660194" y="3157536"/>
                </a:cubicBezTo>
                <a:cubicBezTo>
                  <a:pt x="5619608" y="3159495"/>
                  <a:pt x="5604384" y="3146636"/>
                  <a:pt x="5567188" y="3141325"/>
                </a:cubicBezTo>
                <a:cubicBezTo>
                  <a:pt x="5530345" y="3148235"/>
                  <a:pt x="5543868" y="3129416"/>
                  <a:pt x="5526178" y="3123274"/>
                </a:cubicBezTo>
                <a:lnTo>
                  <a:pt x="5520866" y="3122322"/>
                </a:lnTo>
                <a:lnTo>
                  <a:pt x="5506009" y="3122332"/>
                </a:lnTo>
                <a:lnTo>
                  <a:pt x="5500363" y="3122766"/>
                </a:lnTo>
                <a:cubicBezTo>
                  <a:pt x="5496497" y="3122905"/>
                  <a:pt x="5493953" y="3122792"/>
                  <a:pt x="5492228" y="3122486"/>
                </a:cubicBezTo>
                <a:lnTo>
                  <a:pt x="5492044" y="3122342"/>
                </a:lnTo>
                <a:lnTo>
                  <a:pt x="5484386" y="3122347"/>
                </a:lnTo>
                <a:cubicBezTo>
                  <a:pt x="5471420" y="3122670"/>
                  <a:pt x="5458764" y="3123280"/>
                  <a:pt x="5446679" y="3124105"/>
                </a:cubicBezTo>
                <a:cubicBezTo>
                  <a:pt x="5437659" y="3116107"/>
                  <a:pt x="5392392" y="3123709"/>
                  <a:pt x="5399188" y="3109418"/>
                </a:cubicBezTo>
                <a:cubicBezTo>
                  <a:pt x="5382948" y="3110102"/>
                  <a:pt x="5372407" y="3115781"/>
                  <a:pt x="5379117" y="3106482"/>
                </a:cubicBezTo>
                <a:cubicBezTo>
                  <a:pt x="5373809" y="3106435"/>
                  <a:pt x="5370660" y="3105521"/>
                  <a:pt x="5368499" y="3104181"/>
                </a:cubicBezTo>
                <a:lnTo>
                  <a:pt x="5367902" y="3103566"/>
                </a:lnTo>
                <a:lnTo>
                  <a:pt x="5331747" y="3105319"/>
                </a:lnTo>
                <a:lnTo>
                  <a:pt x="5327095" y="3104450"/>
                </a:lnTo>
                <a:lnTo>
                  <a:pt x="5303337" y="3107003"/>
                </a:lnTo>
                <a:lnTo>
                  <a:pt x="5291164" y="3107570"/>
                </a:lnTo>
                <a:lnTo>
                  <a:pt x="5287515" y="3109282"/>
                </a:lnTo>
                <a:cubicBezTo>
                  <a:pt x="5283689" y="3110269"/>
                  <a:pt x="5278356" y="3110573"/>
                  <a:pt x="5269654" y="3109330"/>
                </a:cubicBezTo>
                <a:lnTo>
                  <a:pt x="5267681" y="3108752"/>
                </a:lnTo>
                <a:lnTo>
                  <a:pt x="5252655" y="3110969"/>
                </a:lnTo>
                <a:cubicBezTo>
                  <a:pt x="5247766" y="3112062"/>
                  <a:pt x="5243369" y="3113511"/>
                  <a:pt x="5239703" y="3115460"/>
                </a:cubicBezTo>
                <a:cubicBezTo>
                  <a:pt x="5191311" y="3102811"/>
                  <a:pt x="5142849" y="3111324"/>
                  <a:pt x="5088947" y="3107634"/>
                </a:cubicBezTo>
                <a:cubicBezTo>
                  <a:pt x="5027989" y="3108214"/>
                  <a:pt x="4985627" y="3110432"/>
                  <a:pt x="4945514" y="3110162"/>
                </a:cubicBezTo>
                <a:cubicBezTo>
                  <a:pt x="4926678" y="3111245"/>
                  <a:pt x="4789238" y="3111826"/>
                  <a:pt x="4800559" y="3106010"/>
                </a:cubicBezTo>
                <a:cubicBezTo>
                  <a:pt x="4742239" y="3117333"/>
                  <a:pt x="4708324" y="3101468"/>
                  <a:pt x="4643642" y="3105351"/>
                </a:cubicBezTo>
                <a:cubicBezTo>
                  <a:pt x="4610808" y="3089712"/>
                  <a:pt x="4627845" y="3103743"/>
                  <a:pt x="4592107" y="3099840"/>
                </a:cubicBezTo>
                <a:cubicBezTo>
                  <a:pt x="4600157" y="3113506"/>
                  <a:pt x="4549287" y="3090911"/>
                  <a:pt x="4545249" y="3105899"/>
                </a:cubicBezTo>
                <a:cubicBezTo>
                  <a:pt x="4538872" y="3104716"/>
                  <a:pt x="4532825" y="3103094"/>
                  <a:pt x="4526782" y="3101355"/>
                </a:cubicBezTo>
                <a:lnTo>
                  <a:pt x="4523614" y="3100453"/>
                </a:lnTo>
                <a:lnTo>
                  <a:pt x="4510579" y="3099442"/>
                </a:lnTo>
                <a:lnTo>
                  <a:pt x="4507348" y="3095901"/>
                </a:lnTo>
                <a:lnTo>
                  <a:pt x="4348949" y="3090220"/>
                </a:lnTo>
                <a:cubicBezTo>
                  <a:pt x="4335046" y="3092487"/>
                  <a:pt x="4290056" y="3092155"/>
                  <a:pt x="4280362" y="3087618"/>
                </a:cubicBezTo>
                <a:cubicBezTo>
                  <a:pt x="4270739" y="3086627"/>
                  <a:pt x="4260237" y="3088220"/>
                  <a:pt x="4254634" y="3083366"/>
                </a:cubicBezTo>
                <a:cubicBezTo>
                  <a:pt x="4233731" y="3080512"/>
                  <a:pt x="4185859" y="3073948"/>
                  <a:pt x="4154942" y="3070490"/>
                </a:cubicBezTo>
                <a:cubicBezTo>
                  <a:pt x="4138280" y="3076599"/>
                  <a:pt x="4112117" y="3064194"/>
                  <a:pt x="4069131" y="3062612"/>
                </a:cubicBezTo>
                <a:cubicBezTo>
                  <a:pt x="4050897" y="3069679"/>
                  <a:pt x="4040160" y="3061449"/>
                  <a:pt x="4005249" y="3070810"/>
                </a:cubicBezTo>
                <a:cubicBezTo>
                  <a:pt x="4003818" y="3069842"/>
                  <a:pt x="4002032" y="3068943"/>
                  <a:pt x="3999945" y="3068139"/>
                </a:cubicBezTo>
                <a:cubicBezTo>
                  <a:pt x="3987818" y="3063468"/>
                  <a:pt x="3968381" y="3062958"/>
                  <a:pt x="3956529" y="3067000"/>
                </a:cubicBezTo>
                <a:cubicBezTo>
                  <a:pt x="3900898" y="3079382"/>
                  <a:pt x="3850463" y="3077929"/>
                  <a:pt x="3803031" y="3079823"/>
                </a:cubicBezTo>
                <a:cubicBezTo>
                  <a:pt x="3749421" y="3080464"/>
                  <a:pt x="3785521" y="3065630"/>
                  <a:pt x="3718229" y="3077134"/>
                </a:cubicBezTo>
                <a:cubicBezTo>
                  <a:pt x="3711244" y="3071611"/>
                  <a:pt x="3702770" y="3071184"/>
                  <a:pt x="3688357" y="3073468"/>
                </a:cubicBezTo>
                <a:cubicBezTo>
                  <a:pt x="3662326" y="3073378"/>
                  <a:pt x="3664937" y="3059899"/>
                  <a:pt x="3638298" y="3067494"/>
                </a:cubicBezTo>
                <a:cubicBezTo>
                  <a:pt x="3643333" y="3060328"/>
                  <a:pt x="3589079" y="3063658"/>
                  <a:pt x="3601443" y="3056355"/>
                </a:cubicBezTo>
                <a:cubicBezTo>
                  <a:pt x="3584797" y="3049384"/>
                  <a:pt x="3575923" y="3060108"/>
                  <a:pt x="3559361" y="3054005"/>
                </a:cubicBezTo>
                <a:cubicBezTo>
                  <a:pt x="3540444" y="3052269"/>
                  <a:pt x="3569896" y="3061996"/>
                  <a:pt x="3548859" y="3062094"/>
                </a:cubicBezTo>
                <a:cubicBezTo>
                  <a:pt x="3523419" y="3060901"/>
                  <a:pt x="3522848" y="3074222"/>
                  <a:pt x="3504082" y="3056779"/>
                </a:cubicBezTo>
                <a:lnTo>
                  <a:pt x="3436234" y="3047769"/>
                </a:lnTo>
                <a:cubicBezTo>
                  <a:pt x="3420764" y="3051629"/>
                  <a:pt x="3408644" y="3049227"/>
                  <a:pt x="3396914" y="3044803"/>
                </a:cubicBezTo>
                <a:cubicBezTo>
                  <a:pt x="3361398" y="3044955"/>
                  <a:pt x="3329425" y="3037856"/>
                  <a:pt x="3289720" y="3034278"/>
                </a:cubicBezTo>
                <a:cubicBezTo>
                  <a:pt x="3246348" y="3037943"/>
                  <a:pt x="3224942" y="3025667"/>
                  <a:pt x="3182509" y="3021890"/>
                </a:cubicBezTo>
                <a:cubicBezTo>
                  <a:pt x="3139731" y="3031583"/>
                  <a:pt x="3155749" y="3004773"/>
                  <a:pt x="3119879" y="3004134"/>
                </a:cubicBezTo>
                <a:cubicBezTo>
                  <a:pt x="3060941" y="3012153"/>
                  <a:pt x="3121880" y="2995117"/>
                  <a:pt x="3031656" y="2995077"/>
                </a:cubicBezTo>
                <a:cubicBezTo>
                  <a:pt x="3026453" y="2996603"/>
                  <a:pt x="3015685" y="2994367"/>
                  <a:pt x="3017018" y="2992034"/>
                </a:cubicBezTo>
                <a:cubicBezTo>
                  <a:pt x="2997245" y="2992118"/>
                  <a:pt x="2941342" y="2976346"/>
                  <a:pt x="2913012" y="2978042"/>
                </a:cubicBezTo>
                <a:cubicBezTo>
                  <a:pt x="2858481" y="2969139"/>
                  <a:pt x="2831094" y="2979433"/>
                  <a:pt x="2791382" y="2975899"/>
                </a:cubicBezTo>
                <a:cubicBezTo>
                  <a:pt x="2745836" y="2966063"/>
                  <a:pt x="2719288" y="2957529"/>
                  <a:pt x="2639738" y="2936567"/>
                </a:cubicBezTo>
                <a:lnTo>
                  <a:pt x="2369741" y="2876435"/>
                </a:lnTo>
                <a:cubicBezTo>
                  <a:pt x="2269614" y="2832081"/>
                  <a:pt x="2140023" y="2856176"/>
                  <a:pt x="2078755" y="2852909"/>
                </a:cubicBezTo>
                <a:cubicBezTo>
                  <a:pt x="2053362" y="2866100"/>
                  <a:pt x="2032778" y="2851474"/>
                  <a:pt x="2002128" y="2856835"/>
                </a:cubicBezTo>
                <a:cubicBezTo>
                  <a:pt x="1933939" y="2859736"/>
                  <a:pt x="1866254" y="2874726"/>
                  <a:pt x="1777746" y="2864566"/>
                </a:cubicBezTo>
                <a:cubicBezTo>
                  <a:pt x="1737851" y="2905864"/>
                  <a:pt x="1634115" y="2880970"/>
                  <a:pt x="1549425" y="2904556"/>
                </a:cubicBezTo>
                <a:cubicBezTo>
                  <a:pt x="1500265" y="2909373"/>
                  <a:pt x="1423030" y="2888862"/>
                  <a:pt x="1405992" y="2911144"/>
                </a:cubicBezTo>
                <a:cubicBezTo>
                  <a:pt x="1383494" y="2897507"/>
                  <a:pt x="1362438" y="2919536"/>
                  <a:pt x="1337848" y="2921491"/>
                </a:cubicBezTo>
                <a:cubicBezTo>
                  <a:pt x="1318218" y="2912820"/>
                  <a:pt x="1308478" y="2920319"/>
                  <a:pt x="1290645" y="2921985"/>
                </a:cubicBezTo>
                <a:cubicBezTo>
                  <a:pt x="1282569" y="2916637"/>
                  <a:pt x="1267476" y="2916916"/>
                  <a:pt x="1262341" y="2923190"/>
                </a:cubicBezTo>
                <a:cubicBezTo>
                  <a:pt x="1269627" y="2937654"/>
                  <a:pt x="1217209" y="2930439"/>
                  <a:pt x="1213314" y="2940415"/>
                </a:cubicBezTo>
                <a:cubicBezTo>
                  <a:pt x="1182890" y="2942495"/>
                  <a:pt x="1050782" y="2929830"/>
                  <a:pt x="1028405" y="2945799"/>
                </a:cubicBezTo>
                <a:cubicBezTo>
                  <a:pt x="966896" y="2953381"/>
                  <a:pt x="877997" y="2927977"/>
                  <a:pt x="851857" y="2928423"/>
                </a:cubicBezTo>
                <a:cubicBezTo>
                  <a:pt x="825919" y="2899251"/>
                  <a:pt x="699677" y="2976135"/>
                  <a:pt x="588681" y="2977769"/>
                </a:cubicBezTo>
                <a:cubicBezTo>
                  <a:pt x="573724" y="2974953"/>
                  <a:pt x="565729" y="2974991"/>
                  <a:pt x="561717" y="2981641"/>
                </a:cubicBezTo>
                <a:cubicBezTo>
                  <a:pt x="532860" y="2985482"/>
                  <a:pt x="475932" y="2991762"/>
                  <a:pt x="415541" y="3000819"/>
                </a:cubicBezTo>
                <a:cubicBezTo>
                  <a:pt x="370154" y="3008289"/>
                  <a:pt x="146634" y="3001788"/>
                  <a:pt x="86183" y="3009699"/>
                </a:cubicBezTo>
                <a:lnTo>
                  <a:pt x="0" y="304497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07029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572209-3CB6-D86F-AF68-7E078BC6A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0412" y="2979336"/>
            <a:ext cx="5709721" cy="243086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pl-PL" sz="3600" dirty="0">
                <a:solidFill>
                  <a:schemeClr val="tx2"/>
                </a:solidFill>
              </a:rPr>
              <a:t>Najważniejsze wyzwania przyszłości w Krakowie?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57416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F4BFE6F-AC1C-3C54-ABE3-482708C47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Najważniejsze wyzwania przyszłości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AD37CC-8D31-26F1-0E97-3AB9527337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poprawa jakości powietrza;</a:t>
            </a:r>
          </a:p>
          <a:p>
            <a:r>
              <a:rPr lang="pl-PL" dirty="0"/>
              <a:t>poprawa ładu przestrzennego; </a:t>
            </a:r>
          </a:p>
          <a:p>
            <a:r>
              <a:rPr lang="pl-PL" dirty="0"/>
              <a:t>starzenie się społeczeństwa; </a:t>
            </a:r>
          </a:p>
          <a:p>
            <a:r>
              <a:rPr lang="pl-PL" dirty="0"/>
              <a:t>zdolność przyciągania wyspecjalizowanych kadr; </a:t>
            </a:r>
          </a:p>
          <a:p>
            <a:r>
              <a:rPr lang="pl-PL" dirty="0"/>
              <a:t>oczekiwania młodych ludzi związane z nowym miejskim stylem życia;</a:t>
            </a:r>
          </a:p>
          <a:p>
            <a:r>
              <a:rPr lang="pl-PL" dirty="0"/>
              <a:t>niechęć części społeczeństwa do tworzenia wspólnoty;</a:t>
            </a:r>
          </a:p>
          <a:p>
            <a:r>
              <a:rPr lang="pl-PL" dirty="0"/>
              <a:t>niepewność krakowian wynikająca z procesów ekonomicznych.</a:t>
            </a:r>
          </a:p>
        </p:txBody>
      </p:sp>
    </p:spTree>
    <p:extLst>
      <p:ext uri="{BB962C8B-B14F-4D97-AF65-F5344CB8AC3E}">
        <p14:creationId xmlns:p14="http://schemas.microsoft.com/office/powerpoint/2010/main" val="24329725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Widok metra z rozmytym ruchem">
            <a:extLst>
              <a:ext uri="{FF2B5EF4-FFF2-40B4-BE49-F238E27FC236}">
                <a16:creationId xmlns:a16="http://schemas.microsoft.com/office/drawing/2014/main" id="{1C2A21A4-CDF6-4082-0251-C0934356FA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077F737-DEAD-23BE-7121-55FD90F1A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>
                <a:solidFill>
                  <a:srgbClr val="FFFFFF"/>
                </a:solidFill>
              </a:rPr>
              <a:t>Metro - misja</a:t>
            </a:r>
          </a:p>
        </p:txBody>
      </p:sp>
    </p:spTree>
    <p:extLst>
      <p:ext uri="{BB962C8B-B14F-4D97-AF65-F5344CB8AC3E}">
        <p14:creationId xmlns:p14="http://schemas.microsoft.com/office/powerpoint/2010/main" val="4052851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3DB906-7D24-7187-E91D-35BEA6340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Metro – misja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542EDAB-7499-04FC-7820-9A7122A98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podwyższanie jakości życia mieszkańców Miasta Krakowa.</a:t>
            </a:r>
          </a:p>
        </p:txBody>
      </p:sp>
    </p:spTree>
    <p:extLst>
      <p:ext uri="{BB962C8B-B14F-4D97-AF65-F5344CB8AC3E}">
        <p14:creationId xmlns:p14="http://schemas.microsoft.com/office/powerpoint/2010/main" val="2666934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Widok metra z rozmytym ruchem">
            <a:extLst>
              <a:ext uri="{FF2B5EF4-FFF2-40B4-BE49-F238E27FC236}">
                <a16:creationId xmlns:a16="http://schemas.microsoft.com/office/drawing/2014/main" id="{D37A4E6D-75CC-76E3-6C48-09A4AE77A5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369" r="4258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3FF586D-965F-93A6-CE43-CE3599A2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Metro - wizja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251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F660EA-7782-B13F-E9F1-22F5C81A6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Wymagania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A03DC50-5716-B909-2104-9A5B16289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nazwa, misja i wizja;</a:t>
            </a:r>
          </a:p>
          <a:p>
            <a:r>
              <a:rPr lang="pl-PL" dirty="0"/>
              <a:t>cel główny i cele szczegółowe projektu;</a:t>
            </a:r>
          </a:p>
          <a:p>
            <a:r>
              <a:rPr lang="pl-PL" dirty="0"/>
              <a:t>dywersyfikacja źródeł finansowania (wskazania);</a:t>
            </a:r>
          </a:p>
          <a:p>
            <a:r>
              <a:rPr lang="pl-PL" dirty="0"/>
              <a:t>procedura przyznania środków, ich wydatkowania i rozliczania;</a:t>
            </a:r>
          </a:p>
          <a:p>
            <a:r>
              <a:rPr lang="pl-PL" dirty="0"/>
              <a:t>etapy inwestycji;</a:t>
            </a:r>
          </a:p>
          <a:p>
            <a:r>
              <a:rPr lang="pl-PL" dirty="0"/>
              <a:t>rezultaty projektu.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098527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05D0DB-D650-E899-AC1E-99980C912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Metro - wizja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44B9A64-F93A-E1AC-247D-AA8A975EB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metro bez kompromisów;</a:t>
            </a:r>
          </a:p>
          <a:p>
            <a:r>
              <a:rPr lang="pl-PL" dirty="0"/>
              <a:t>tylko metro jest rozwiązaniem dla wielu problemów Krakowa.</a:t>
            </a:r>
          </a:p>
        </p:txBody>
      </p:sp>
    </p:spTree>
    <p:extLst>
      <p:ext uri="{BB962C8B-B14F-4D97-AF65-F5344CB8AC3E}">
        <p14:creationId xmlns:p14="http://schemas.microsoft.com/office/powerpoint/2010/main" val="10446875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tekst, zrzut ekranu&#10;&#10;Opis wygenerowany automatycznie">
            <a:extLst>
              <a:ext uri="{FF2B5EF4-FFF2-40B4-BE49-F238E27FC236}">
                <a16:creationId xmlns:a16="http://schemas.microsoft.com/office/drawing/2014/main" id="{093A00F3-92B8-E55B-0ED7-A20EAC23CF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1261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Widok metra z rozmytym ruchem">
            <a:extLst>
              <a:ext uri="{FF2B5EF4-FFF2-40B4-BE49-F238E27FC236}">
                <a16:creationId xmlns:a16="http://schemas.microsoft.com/office/drawing/2014/main" id="{F687302D-4F29-5BF3-BD98-65CFC29FF51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15730"/>
          <a:stretch/>
        </p:blipFill>
        <p:spPr>
          <a:xfrm>
            <a:off x="0" y="1"/>
            <a:ext cx="12191980" cy="685799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D5646ED-ADE4-6041-9CBD-DE3E4A648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pl-PL" sz="6000" noProof="0" dirty="0">
                <a:solidFill>
                  <a:srgbClr val="FFFFFF"/>
                </a:solidFill>
              </a:rPr>
              <a:t>Metro – cele szczegółowe</a:t>
            </a:r>
          </a:p>
        </p:txBody>
      </p:sp>
    </p:spTree>
    <p:extLst>
      <p:ext uri="{BB962C8B-B14F-4D97-AF65-F5344CB8AC3E}">
        <p14:creationId xmlns:p14="http://schemas.microsoft.com/office/powerpoint/2010/main" val="41683218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276ED5C3-F25D-9949-E0BA-5E8495FA16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872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6995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na wolnym powietrzu, pojazd, Pojazd lądowy, tekst&#10;&#10;Opis wygenerowany automatycznie">
            <a:extLst>
              <a:ext uri="{FF2B5EF4-FFF2-40B4-BE49-F238E27FC236}">
                <a16:creationId xmlns:a16="http://schemas.microsoft.com/office/drawing/2014/main" id="{FFDEDFB2-3D57-C816-C86F-1ED2044B29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6352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2BA2BD9-7B54-4190-8F06-3EF3658A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ymbol zastępczy zawartości 4" descr="Obraz zawierający tekst, zrzut ekranu, Czcionka&#10;&#10;Opis wygenerowany automatycznie">
            <a:extLst>
              <a:ext uri="{FF2B5EF4-FFF2-40B4-BE49-F238E27FC236}">
                <a16:creationId xmlns:a16="http://schemas.microsoft.com/office/drawing/2014/main" id="{F0837984-CA79-D44C-63B2-0B95433695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834" r="54" b="-1"/>
          <a:stretch/>
        </p:blipFill>
        <p:spPr>
          <a:xfrm>
            <a:off x="20" y="10"/>
            <a:ext cx="12191979" cy="6857988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72619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tekst, zrzut ekranu, Jaskrawoniebieski, Czcionka&#10;&#10;Opis wygenerowany automatycznie">
            <a:extLst>
              <a:ext uri="{FF2B5EF4-FFF2-40B4-BE49-F238E27FC236}">
                <a16:creationId xmlns:a16="http://schemas.microsoft.com/office/drawing/2014/main" id="{0B0255A6-A75C-BA8E-3A48-473BF58288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872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0876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tekst, zrzut ekranu, Czcionka, Jaskrawoniebieski&#10;&#10;Opis wygenerowany automatycznie">
            <a:extLst>
              <a:ext uri="{FF2B5EF4-FFF2-40B4-BE49-F238E27FC236}">
                <a16:creationId xmlns:a16="http://schemas.microsoft.com/office/drawing/2014/main" id="{B69AE6DD-4B63-E67E-9FA0-47F8C26CA9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872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9724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tekst, zrzut ekranu, Czcionka, Jaskrawoniebieski&#10;&#10;Opis wygenerowany automatycznie">
            <a:extLst>
              <a:ext uri="{FF2B5EF4-FFF2-40B4-BE49-F238E27FC236}">
                <a16:creationId xmlns:a16="http://schemas.microsoft.com/office/drawing/2014/main" id="{8C70FDCA-593F-3A7F-3ACD-2E871B1065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0218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Jadący pociąg ujęty z długą ekspozycją">
            <a:extLst>
              <a:ext uri="{FF2B5EF4-FFF2-40B4-BE49-F238E27FC236}">
                <a16:creationId xmlns:a16="http://schemas.microsoft.com/office/drawing/2014/main" id="{1980570A-9F35-25A6-3D02-32A1DDDA6CF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15094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D4CE182-9743-3828-AB64-87895532F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>
                <a:solidFill>
                  <a:srgbClr val="FFFFFF"/>
                </a:solidFill>
              </a:rPr>
              <a:t>Metro – finansowanie</a:t>
            </a:r>
          </a:p>
        </p:txBody>
      </p:sp>
    </p:spTree>
    <p:extLst>
      <p:ext uri="{BB962C8B-B14F-4D97-AF65-F5344CB8AC3E}">
        <p14:creationId xmlns:p14="http://schemas.microsoft.com/office/powerpoint/2010/main" val="41395484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257E06B-73BC-E287-ED64-6487F91CA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6862" y="2794881"/>
            <a:ext cx="4805996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kern="1200" noProof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Czym jest strategia rozwoju miasta?</a:t>
            </a:r>
          </a:p>
        </p:txBody>
      </p:sp>
      <p:pic>
        <p:nvPicPr>
          <p:cNvPr id="6" name="Graphic 5" descr="Ulica">
            <a:extLst>
              <a:ext uri="{FF2B5EF4-FFF2-40B4-BE49-F238E27FC236}">
                <a16:creationId xmlns:a16="http://schemas.microsoft.com/office/drawing/2014/main" id="{68EF7935-F4BE-9AF3-DF76-A9E6AB51E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183902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tekst, zrzut ekranu, Czcionka&#10;&#10;Opis wygenerowany automatycznie">
            <a:extLst>
              <a:ext uri="{FF2B5EF4-FFF2-40B4-BE49-F238E27FC236}">
                <a16:creationId xmlns:a16="http://schemas.microsoft.com/office/drawing/2014/main" id="{8350108A-815F-8311-5A5D-F6449C3929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5816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zrzut ekranu, tekst, Prostokąt, wzór&#10;&#10;Opis wygenerowany automatycznie">
            <a:extLst>
              <a:ext uri="{FF2B5EF4-FFF2-40B4-BE49-F238E27FC236}">
                <a16:creationId xmlns:a16="http://schemas.microsoft.com/office/drawing/2014/main" id="{0D9BDEB9-7366-2774-817B-561469C985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26" r="-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8545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tekst, zrzut ekranu, Czcionka, Jaskrawoniebieski&#10;&#10;Opis wygenerowany automatycznie">
            <a:extLst>
              <a:ext uri="{FF2B5EF4-FFF2-40B4-BE49-F238E27FC236}">
                <a16:creationId xmlns:a16="http://schemas.microsoft.com/office/drawing/2014/main" id="{35FFDFA4-AF1B-FE3A-FED2-5A9FEB81C3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6279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ymbol zastępczy zawartości 4" descr="Obraz zawierający tekst, zrzut ekranu, logo, Czcionka&#10;&#10;Opis wygenerowany automatycznie">
            <a:extLst>
              <a:ext uri="{FF2B5EF4-FFF2-40B4-BE49-F238E27FC236}">
                <a16:creationId xmlns:a16="http://schemas.microsoft.com/office/drawing/2014/main" id="{85A4A731-2616-7E30-00B9-E06A52313C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520613"/>
            <a:ext cx="10905066" cy="3816773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821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Symbol zastępczy zawartości 4" descr="Obraz zawierający tekst, zrzut ekranu, design&#10;&#10;Opis wygenerowany automatycznie">
            <a:extLst>
              <a:ext uri="{FF2B5EF4-FFF2-40B4-BE49-F238E27FC236}">
                <a16:creationId xmlns:a16="http://schemas.microsoft.com/office/drawing/2014/main" id="{5D5CE499-0EA3-71B1-8E56-57B3DC9381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5546" y="228600"/>
            <a:ext cx="8964708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5336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DED7EDFD-526D-84E0-F120-55AD381678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-1" b="901"/>
          <a:stretch/>
        </p:blipFill>
        <p:spPr>
          <a:xfrm>
            <a:off x="763524" y="733986"/>
            <a:ext cx="10664952" cy="5390029"/>
          </a:xfrm>
          <a:prstGeom prst="rect">
            <a:avLst/>
          </a:prstGeom>
          <a:effectLst>
            <a:outerShdw blurRad="292100" dist="165100" dir="6000000" sx="97000" sy="97000" algn="t" rotWithShape="0">
              <a:prstClr val="black">
                <a:alpha val="3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15305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tekst, zrzut ekranu, Czcionka, krąg&#10;&#10;Opis wygenerowany automatycznie">
            <a:extLst>
              <a:ext uri="{FF2B5EF4-FFF2-40B4-BE49-F238E27FC236}">
                <a16:creationId xmlns:a16="http://schemas.microsoft.com/office/drawing/2014/main" id="{874C779D-87D9-8657-4190-FDDE167160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4293" y="643466"/>
            <a:ext cx="7403413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2672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13A7FB-5D55-7213-AA89-138A83DF4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Najprawdopodobniejszy scenariusz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372CA0-319E-CE15-F5E7-8CBBECB9E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Pierwsze 6 km linii powstanie przy wsparciu środków unijnych w ramach instrumentu Łącząc Europę. </a:t>
            </a:r>
          </a:p>
          <a:p>
            <a:r>
              <a:rPr lang="pl-PL" dirty="0"/>
              <a:t>Etapy II i III mają zostać zrealizowane w formule partnerstwa publiczno-prywatnego, a środki na inwestycję będą pochodzić z budżetu państwa, środków unijnych, środków inwestora prywatnego i Gminy Miejskiej Kraków. </a:t>
            </a:r>
          </a:p>
          <a:p>
            <a:r>
              <a:rPr lang="pl-PL" dirty="0"/>
              <a:t>Miasto zamierza konsultować plany związane z inwestycją z mieszkańcami w ramach pozyskiwania decyzji lokalizacyjnych. </a:t>
            </a:r>
          </a:p>
        </p:txBody>
      </p:sp>
    </p:spTree>
    <p:extLst>
      <p:ext uri="{BB962C8B-B14F-4D97-AF65-F5344CB8AC3E}">
        <p14:creationId xmlns:p14="http://schemas.microsoft.com/office/powerpoint/2010/main" val="18300522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84C286E8-5E4D-917C-D760-C150331033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2648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479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tekst, zrzut ekranu, Czcionka, Prostokąt&#10;&#10;Opis wygenerowany automatycznie">
            <a:extLst>
              <a:ext uri="{FF2B5EF4-FFF2-40B4-BE49-F238E27FC236}">
                <a16:creationId xmlns:a16="http://schemas.microsoft.com/office/drawing/2014/main" id="{EDE5BC37-2B19-DD1D-DE2B-68F0FEF95B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7438" y="1995876"/>
            <a:ext cx="10977124" cy="3533054"/>
          </a:xfr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C8C8A37-9863-F9F8-082F-F1C923B274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7867" y="1607880"/>
            <a:ext cx="52070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10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D7041B-4287-AA17-D5DE-EC84EF7BC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Strategia rozwoju miasta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2A1A440-141B-3A74-BC1C-1BB849173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/>
              <a:t>podstawowy i najważniejszy dokument w procesie planowania przyszłości naszego miasta;</a:t>
            </a:r>
          </a:p>
          <a:p>
            <a:r>
              <a:rPr lang="pl-PL" dirty="0"/>
              <a:t>jej przyjęcie przez Radę Miasta Krakowa stanowi zobowiązanie władz lokalnych wobec mieszkańców do prowadzenia zadeklarowanej i – co ważne – wspólnie wypracowanej polityki;</a:t>
            </a:r>
          </a:p>
          <a:p>
            <a:r>
              <a:rPr lang="pl-PL" dirty="0"/>
              <a:t>treść Strategii wynika ze skonkretyzowanych potrzeb miasta i jego otoczenia;</a:t>
            </a:r>
          </a:p>
          <a:p>
            <a:r>
              <a:rPr lang="pl-PL" dirty="0"/>
              <a:t>precyzuje konkretne działania podejmowane w celu osiągnięcia założonego stanu;</a:t>
            </a:r>
          </a:p>
          <a:p>
            <a:r>
              <a:rPr lang="pl-PL" dirty="0"/>
              <a:t>poza misją i wizją, zawiera cele strategicznych; oraz z odpowiedzi na pytania „kto?, jak?, i co?”, czyli szczegółowych planów działania.</a:t>
            </a:r>
          </a:p>
        </p:txBody>
      </p:sp>
    </p:spTree>
    <p:extLst>
      <p:ext uri="{BB962C8B-B14F-4D97-AF65-F5344CB8AC3E}">
        <p14:creationId xmlns:p14="http://schemas.microsoft.com/office/powerpoint/2010/main" val="9347398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na wolnym powietrzu, niebo, budynek, drzewo&#10;&#10;Opis wygenerowany automatycznie">
            <a:extLst>
              <a:ext uri="{FF2B5EF4-FFF2-40B4-BE49-F238E27FC236}">
                <a16:creationId xmlns:a16="http://schemas.microsoft.com/office/drawing/2014/main" id="{C640342A-CDBD-4D02-F691-466D2587B2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26" r="-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2803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na wolnym powietrzu, drzewo, niebo, budynek&#10;&#10;Opis wygenerowany automatycznie">
            <a:extLst>
              <a:ext uri="{FF2B5EF4-FFF2-40B4-BE49-F238E27FC236}">
                <a16:creationId xmlns:a16="http://schemas.microsoft.com/office/drawing/2014/main" id="{659181F1-C55C-B860-56BE-72B6C1D323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42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9243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tekst, zrzut ekranu, Czcionka, design&#10;&#10;Opis wygenerowany automatycznie">
            <a:extLst>
              <a:ext uri="{FF2B5EF4-FFF2-40B4-BE49-F238E27FC236}">
                <a16:creationId xmlns:a16="http://schemas.microsoft.com/office/drawing/2014/main" id="{F91C4966-8E33-3FEB-F662-AF68881A2D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42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947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1CB76E7-3442-0EA6-D739-F1770605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640080"/>
            <a:ext cx="6251110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z="5400" noProof="0" dirty="0"/>
              <a:t>Metro - rezultaty</a:t>
            </a:r>
          </a:p>
        </p:txBody>
      </p:sp>
      <p:pic>
        <p:nvPicPr>
          <p:cNvPr id="4" name="Picture 3" descr="Widok metra z rozmytym ruchem">
            <a:extLst>
              <a:ext uri="{FF2B5EF4-FFF2-40B4-BE49-F238E27FC236}">
                <a16:creationId xmlns:a16="http://schemas.microsoft.com/office/drawing/2014/main" id="{AF58B91B-5AFA-BFFC-AE39-9B14C3483C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498" r="11170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903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tekst, zrzut ekranu, Czcionka&#10;&#10;Opis wygenerowany automatycznie">
            <a:extLst>
              <a:ext uri="{FF2B5EF4-FFF2-40B4-BE49-F238E27FC236}">
                <a16:creationId xmlns:a16="http://schemas.microsoft.com/office/drawing/2014/main" id="{00156716-92A1-431C-0B7F-F805CAD495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42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0292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tekst, zrzut ekranu, Czcionka, design&#10;&#10;Opis wygenerowany automatycznie">
            <a:extLst>
              <a:ext uri="{FF2B5EF4-FFF2-40B4-BE49-F238E27FC236}">
                <a16:creationId xmlns:a16="http://schemas.microsoft.com/office/drawing/2014/main" id="{D92CF452-63CE-B509-0106-E981E7DC43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26" r="-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1605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tekst, zrzut ekranu, Czcionka, oprogramowanie&#10;&#10;Opis wygenerowany automatycznie">
            <a:extLst>
              <a:ext uri="{FF2B5EF4-FFF2-40B4-BE49-F238E27FC236}">
                <a16:creationId xmlns:a16="http://schemas.microsoft.com/office/drawing/2014/main" id="{E6EB5999-C83F-AA6B-8451-9C91A81F59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26" r="-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4208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etro pomarańczowy">
            <a:extLst>
              <a:ext uri="{FF2B5EF4-FFF2-40B4-BE49-F238E27FC236}">
                <a16:creationId xmlns:a16="http://schemas.microsoft.com/office/drawing/2014/main" id="{9EC0E6E6-2FBA-1584-F051-D126AEB21E5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554" b="1485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A453BA7-019B-1872-F9E5-CFC50F4A8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>
                <a:solidFill>
                  <a:srgbClr val="FFFFFF"/>
                </a:solidFill>
              </a:rPr>
              <a:t>Metro – cel główny </a:t>
            </a:r>
          </a:p>
        </p:txBody>
      </p:sp>
    </p:spTree>
    <p:extLst>
      <p:ext uri="{BB962C8B-B14F-4D97-AF65-F5344CB8AC3E}">
        <p14:creationId xmlns:p14="http://schemas.microsoft.com/office/powerpoint/2010/main" val="4949649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tekst, zrzut ekranu, Czcionka&#10;&#10;Opis wygenerowany automatycznie">
            <a:extLst>
              <a:ext uri="{FF2B5EF4-FFF2-40B4-BE49-F238E27FC236}">
                <a16:creationId xmlns:a16="http://schemas.microsoft.com/office/drawing/2014/main" id="{5C80C818-528E-E38E-DF79-DC52F91C32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42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9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tekst, zrzut ekranu, Czcionka, design&#10;&#10;Opis wygenerowany automatycznie">
            <a:extLst>
              <a:ext uri="{FF2B5EF4-FFF2-40B4-BE49-F238E27FC236}">
                <a16:creationId xmlns:a16="http://schemas.microsoft.com/office/drawing/2014/main" id="{69A5E065-87FB-F967-D0BE-6C40D29F70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42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067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C2C66A-DB31-F578-DDA6-C559D1F73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Strategia rozwoju miasta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01B9E51-75A9-8BA6-15F5-99A271284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pl-PL" sz="2600" dirty="0"/>
              <a:t>przewiduje i definiuje atuty miasta, szanse, zagrożenia i problemy,</a:t>
            </a:r>
          </a:p>
          <a:p>
            <a:pPr>
              <a:lnSpc>
                <a:spcPct val="80000"/>
              </a:lnSpc>
            </a:pPr>
            <a:r>
              <a:rPr lang="pl-PL" sz="2600" dirty="0"/>
              <a:t>proponuje rozwiązania, </a:t>
            </a:r>
          </a:p>
          <a:p>
            <a:pPr>
              <a:lnSpc>
                <a:spcPct val="80000"/>
              </a:lnSpc>
            </a:pPr>
            <a:r>
              <a:rPr lang="pl-PL" sz="2600" dirty="0"/>
              <a:t>mobilizuje do działania, </a:t>
            </a:r>
          </a:p>
          <a:p>
            <a:pPr>
              <a:lnSpc>
                <a:spcPct val="80000"/>
              </a:lnSpc>
            </a:pPr>
            <a:r>
              <a:rPr lang="pl-PL" sz="2600" dirty="0"/>
              <a:t>przygotowuje miasto i mieszkańców do wymogów zmieniającego się otoczenia, </a:t>
            </a:r>
          </a:p>
          <a:p>
            <a:pPr>
              <a:lnSpc>
                <a:spcPct val="80000"/>
              </a:lnSpc>
            </a:pPr>
            <a:r>
              <a:rPr lang="pl-PL" sz="2600" dirty="0"/>
              <a:t>inicjuje i prowadzi dialog dotyczący spraw miasta,</a:t>
            </a:r>
          </a:p>
          <a:p>
            <a:pPr>
              <a:lnSpc>
                <a:spcPct val="80000"/>
              </a:lnSpc>
            </a:pPr>
            <a:r>
              <a:rPr lang="pl-PL" sz="2600" dirty="0"/>
              <a:t> wychodzi naprzeciw i wzmacnia aspiracje mieszkańców.</a:t>
            </a:r>
          </a:p>
        </p:txBody>
      </p:sp>
    </p:spTree>
    <p:extLst>
      <p:ext uri="{BB962C8B-B14F-4D97-AF65-F5344CB8AC3E}">
        <p14:creationId xmlns:p14="http://schemas.microsoft.com/office/powerpoint/2010/main" val="405719542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9F468B-D45A-A23C-6C5F-CF2932DA7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Etapy inwestycji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68D26A-C16F-A1D6-AEE7-184602FBD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7160"/>
            <a:ext cx="10515600" cy="4351338"/>
          </a:xfrm>
        </p:spPr>
        <p:txBody>
          <a:bodyPr>
            <a:noAutofit/>
          </a:bodyPr>
          <a:lstStyle/>
          <a:p>
            <a:r>
              <a:rPr lang="pl-PL" sz="2400" dirty="0"/>
              <a:t>Obecnie trwają prace nad przygotowaniem raportu dotyczącego oceny oddziaływania inwestycji na środowisko. </a:t>
            </a:r>
          </a:p>
          <a:p>
            <a:r>
              <a:rPr lang="pl-PL" sz="2400" dirty="0"/>
              <a:t>Analizowany jest także potok ruchu pasażerskiego oraz aspekty ekonomiczne..</a:t>
            </a:r>
          </a:p>
          <a:p>
            <a:r>
              <a:rPr lang="pl-PL" sz="2400" dirty="0"/>
              <a:t>W IV kwartale tego roku zostanie również powołany zespół i rada budowy metra.  </a:t>
            </a:r>
          </a:p>
          <a:p>
            <a:r>
              <a:rPr lang="pl-PL" sz="2400" dirty="0"/>
              <a:t>Do połowy 2025 roku miasto ma uzyskać decyzję środowiskową dla pierwszego etapu budowy. </a:t>
            </a:r>
          </a:p>
          <a:p>
            <a:r>
              <a:rPr lang="pl-PL" sz="2400" dirty="0"/>
              <a:t>Następnie zostanie ogłoszony przetarg na opracowanie dokumentacji projektowej. </a:t>
            </a:r>
          </a:p>
          <a:p>
            <a:r>
              <a:rPr lang="pl-PL" sz="2400" dirty="0"/>
              <a:t>Kolejnym krokiem będzie uzyskanie decyzji ZRID (zezwolenia na realizację inwestycji drogowej), </a:t>
            </a:r>
          </a:p>
          <a:p>
            <a:r>
              <a:rPr lang="pl-PL" sz="2400" dirty="0"/>
              <a:t>Następnie wybór wykonawcy i zawarcie z nim umowy na opracowanie dokumentacji projektowej. </a:t>
            </a:r>
          </a:p>
          <a:p>
            <a:r>
              <a:rPr lang="pl-PL" sz="2400" dirty="0"/>
              <a:t>W dalszej kolejności zostanie ogłoszone zamówienie publiczne na wyłonienie wykonawcy robot budowlanych.</a:t>
            </a:r>
          </a:p>
          <a:p>
            <a:r>
              <a:rPr lang="pl-PL" sz="2400" dirty="0"/>
              <a:t>Po wyborze wykonawcy zostanie z nim zawarta umowa.</a:t>
            </a:r>
          </a:p>
        </p:txBody>
      </p:sp>
    </p:spTree>
    <p:extLst>
      <p:ext uri="{BB962C8B-B14F-4D97-AF65-F5344CB8AC3E}">
        <p14:creationId xmlns:p14="http://schemas.microsoft.com/office/powerpoint/2010/main" val="28309900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89E8F417-9985-432E-16F4-8EFA506F8B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49750" y="3410744"/>
            <a:ext cx="3492500" cy="1181100"/>
          </a:xfrm>
        </p:spPr>
      </p:pic>
    </p:spTree>
    <p:extLst>
      <p:ext uri="{BB962C8B-B14F-4D97-AF65-F5344CB8AC3E}">
        <p14:creationId xmlns:p14="http://schemas.microsoft.com/office/powerpoint/2010/main" val="231075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F52F3E8-C015-CCC3-4634-EF978442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pl-PL" sz="5400"/>
              <a:t>Metro w Krakowie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ymbol zastępczy zawartości 4" descr="Obraz zawierający mapa, tekst, zrzut ekranu, atlas&#10;&#10;Opis wygenerowany automatycznie">
            <a:extLst>
              <a:ext uri="{FF2B5EF4-FFF2-40B4-BE49-F238E27FC236}">
                <a16:creationId xmlns:a16="http://schemas.microsoft.com/office/drawing/2014/main" id="{C09810E0-4295-4B6A-7979-9366A97E2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1159402"/>
            <a:ext cx="6903720" cy="453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885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6A56E9-C1CE-AA09-3543-2C8B5043F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Misja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C64AF8-8EE4-06FF-20D2-12062C37A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b="0" i="0" u="none" strike="noStrike" dirty="0">
                <a:solidFill>
                  <a:srgbClr val="071F32"/>
                </a:solidFill>
                <a:effectLst/>
                <a:latin typeface="Lato" panose="020F0502020204030203" pitchFamily="34" charset="0"/>
              </a:rPr>
              <a:t>ogólny kierunek działań; </a:t>
            </a:r>
          </a:p>
          <a:p>
            <a:r>
              <a:rPr lang="pl-PL" dirty="0">
                <a:solidFill>
                  <a:srgbClr val="071F32"/>
                </a:solidFill>
                <a:latin typeface="Lato" panose="020F0502020204030203" pitchFamily="34" charset="0"/>
              </a:rPr>
              <a:t>c</a:t>
            </a:r>
            <a:r>
              <a:rPr lang="pl-PL" b="0" i="0" u="none" strike="noStrike" dirty="0">
                <a:solidFill>
                  <a:srgbClr val="071F32"/>
                </a:solidFill>
                <a:effectLst/>
                <a:latin typeface="Lato" panose="020F0502020204030203" pitchFamily="34" charset="0"/>
              </a:rPr>
              <a:t>ele strategiczne;</a:t>
            </a:r>
          </a:p>
          <a:p>
            <a:r>
              <a:rPr lang="pl-PL" dirty="0">
                <a:solidFill>
                  <a:srgbClr val="071F32"/>
                </a:solidFill>
                <a:latin typeface="Lato" panose="020F0502020204030203" pitchFamily="34" charset="0"/>
              </a:rPr>
              <a:t>wartość, która jest istotna w odniesieniu do rozwoju;</a:t>
            </a:r>
          </a:p>
          <a:p>
            <a:r>
              <a:rPr lang="pl-PL" dirty="0">
                <a:solidFill>
                  <a:srgbClr val="071F32"/>
                </a:solidFill>
                <a:latin typeface="Lato" panose="020F0502020204030203" pitchFamily="34" charset="0"/>
              </a:rPr>
              <a:t>po co jest miasto, jak chcemy zaspakajać potrzeby jego mieszkańców, jakie podejście do tego zastosujemy?</a:t>
            </a:r>
          </a:p>
          <a:p>
            <a:r>
              <a:rPr lang="pl-PL" dirty="0">
                <a:solidFill>
                  <a:srgbClr val="071F32"/>
                </a:solidFill>
                <a:latin typeface="Lato" panose="020F0502020204030203" pitchFamily="34" charset="0"/>
              </a:rPr>
              <a:t>cele i powody istnienia miasta.</a:t>
            </a:r>
          </a:p>
          <a:p>
            <a:pPr marL="0" indent="0">
              <a:buNone/>
            </a:pPr>
            <a:endParaRPr lang="pl-PL" dirty="0">
              <a:solidFill>
                <a:srgbClr val="071F32"/>
              </a:solidFill>
              <a:latin typeface="Lato" panose="020F0502020204030203" pitchFamily="34" charset="0"/>
            </a:endParaRPr>
          </a:p>
          <a:p>
            <a:pPr marL="0" indent="0">
              <a:buNone/>
            </a:pPr>
            <a:r>
              <a:rPr lang="pl-PL" dirty="0">
                <a:solidFill>
                  <a:srgbClr val="071F32"/>
                </a:solidFill>
                <a:latin typeface="Lato" panose="020F0502020204030203" pitchFamily="34" charset="0"/>
              </a:rPr>
              <a:t>Po co jesteśmy?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11489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EFB164-A36C-0853-434C-F735C3E31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Wizja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44B753C-A2CF-06C3-C96D-4D02DA5FFB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071F32"/>
                </a:solidFill>
                <a:latin typeface="Lato" panose="020F0502020204030203" pitchFamily="34" charset="0"/>
              </a:rPr>
              <a:t>pożądany obraz miasta;</a:t>
            </a:r>
          </a:p>
          <a:p>
            <a:r>
              <a:rPr lang="pl-PL" dirty="0">
                <a:solidFill>
                  <a:srgbClr val="071F32"/>
                </a:solidFill>
                <a:latin typeface="Lato" panose="020F0502020204030203" pitchFamily="34" charset="0"/>
              </a:rPr>
              <a:t>odniesienie do funkcjonującego kontekstu; </a:t>
            </a:r>
          </a:p>
          <a:p>
            <a:r>
              <a:rPr lang="pl-PL" dirty="0">
                <a:solidFill>
                  <a:srgbClr val="071F32"/>
                </a:solidFill>
                <a:latin typeface="Lato" panose="020F0502020204030203" pitchFamily="34" charset="0"/>
              </a:rPr>
              <a:t>działania operacyjne.</a:t>
            </a:r>
          </a:p>
          <a:p>
            <a:pPr marL="0" indent="0">
              <a:buNone/>
            </a:pPr>
            <a:endParaRPr lang="pl-PL" dirty="0">
              <a:solidFill>
                <a:srgbClr val="071F32"/>
              </a:solidFill>
              <a:latin typeface="Lato" panose="020F0502020204030203" pitchFamily="34" charset="0"/>
            </a:endParaRPr>
          </a:p>
          <a:p>
            <a:pPr marL="0" indent="0">
              <a:buNone/>
            </a:pPr>
            <a:endParaRPr lang="pl-PL" dirty="0">
              <a:solidFill>
                <a:srgbClr val="071F32"/>
              </a:solidFill>
              <a:latin typeface="Lato" panose="020F0502020204030203" pitchFamily="34" charset="0"/>
            </a:endParaRPr>
          </a:p>
          <a:p>
            <a:pPr marL="0" indent="0">
              <a:buNone/>
            </a:pPr>
            <a:endParaRPr lang="pl-PL" dirty="0">
              <a:solidFill>
                <a:srgbClr val="071F32"/>
              </a:solidFill>
              <a:latin typeface="Lato" panose="020F0502020204030203" pitchFamily="34" charset="0"/>
            </a:endParaRPr>
          </a:p>
          <a:p>
            <a:pPr marL="0" indent="0">
              <a:buNone/>
            </a:pPr>
            <a:r>
              <a:rPr lang="pl-PL" dirty="0">
                <a:solidFill>
                  <a:srgbClr val="071F32"/>
                </a:solidFill>
                <a:latin typeface="Lato" panose="020F0502020204030203" pitchFamily="34" charset="0"/>
              </a:rPr>
              <a:t>Czyli jak będzie wyglądał…?</a:t>
            </a:r>
          </a:p>
          <a:p>
            <a:endParaRPr lang="pl-PL" dirty="0">
              <a:solidFill>
                <a:srgbClr val="071F32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865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D33720-64F2-7D3A-8659-262F99228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0412" y="2979336"/>
            <a:ext cx="5709721" cy="243086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pl-PL" sz="4000" dirty="0">
                <a:solidFill>
                  <a:schemeClr val="tx2"/>
                </a:solidFill>
              </a:rPr>
              <a:t>Różnica między misją </a:t>
            </a:r>
          </a:p>
          <a:p>
            <a:pPr marL="0" indent="0">
              <a:buNone/>
            </a:pPr>
            <a:r>
              <a:rPr lang="pl-PL" sz="4000" dirty="0">
                <a:solidFill>
                  <a:schemeClr val="tx2"/>
                </a:solidFill>
              </a:rPr>
              <a:t>a wizją miasta?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5068765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678</Words>
  <Application>Microsoft Macintosh PowerPoint</Application>
  <PresentationFormat>Panoramiczny</PresentationFormat>
  <Paragraphs>92</Paragraphs>
  <Slides>51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51</vt:i4>
      </vt:variant>
    </vt:vector>
  </HeadingPairs>
  <TitlesOfParts>
    <vt:vector size="59" baseType="lpstr">
      <vt:lpstr>Aptos</vt:lpstr>
      <vt:lpstr>Aptos Display</vt:lpstr>
      <vt:lpstr>Arial</vt:lpstr>
      <vt:lpstr>Calibri</vt:lpstr>
      <vt:lpstr>Lato</vt:lpstr>
      <vt:lpstr>Lato Bold</vt:lpstr>
      <vt:lpstr>Poppins</vt:lpstr>
      <vt:lpstr>Motyw pakietu Office</vt:lpstr>
      <vt:lpstr>Analiza inwestycji samorządowej</vt:lpstr>
      <vt:lpstr>Wymagania projektu</vt:lpstr>
      <vt:lpstr>Czym jest strategia rozwoju miasta?</vt:lpstr>
      <vt:lpstr>Strategia rozwoju miasta </vt:lpstr>
      <vt:lpstr>Strategia rozwoju miasta</vt:lpstr>
      <vt:lpstr>Metro w Krakowie</vt:lpstr>
      <vt:lpstr>Misja</vt:lpstr>
      <vt:lpstr>Wizja</vt:lpstr>
      <vt:lpstr>Prezentacja programu PowerPoint</vt:lpstr>
      <vt:lpstr>Prezentacja programu PowerPoint</vt:lpstr>
      <vt:lpstr>Prezentacja programu PowerPoint</vt:lpstr>
      <vt:lpstr>Wizja Miasta Krakowa</vt:lpstr>
      <vt:lpstr>Wizja rozwoju Krakowa</vt:lpstr>
      <vt:lpstr>Podkreślamy atuty, wykorzystujemy szanse. Walczymy ze słabościami, minimalizujemy zagrożenia.</vt:lpstr>
      <vt:lpstr>Prezentacja programu PowerPoint</vt:lpstr>
      <vt:lpstr>Najważniejsze wyzwania przyszłości</vt:lpstr>
      <vt:lpstr>Metro - misja</vt:lpstr>
      <vt:lpstr>Metro – misja </vt:lpstr>
      <vt:lpstr>Metro - wizja</vt:lpstr>
      <vt:lpstr>Metro - wizja</vt:lpstr>
      <vt:lpstr>Prezentacja programu PowerPoint</vt:lpstr>
      <vt:lpstr>Metro – cele szczegółowe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Metro – finansowanie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Najprawdopodobniejszy scenariusz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Metro - rezultaty</vt:lpstr>
      <vt:lpstr>Prezentacja programu PowerPoint</vt:lpstr>
      <vt:lpstr>Prezentacja programu PowerPoint</vt:lpstr>
      <vt:lpstr>Prezentacja programu PowerPoint</vt:lpstr>
      <vt:lpstr>Metro – cel główny </vt:lpstr>
      <vt:lpstr>Prezentacja programu PowerPoint</vt:lpstr>
      <vt:lpstr>Prezentacja programu PowerPoint</vt:lpstr>
      <vt:lpstr>Etapy inwestycji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Katarzyna Baran</dc:creator>
  <cp:lastModifiedBy>Katarzyna Baran</cp:lastModifiedBy>
  <cp:revision>9</cp:revision>
  <dcterms:created xsi:type="dcterms:W3CDTF">2024-11-06T10:54:04Z</dcterms:created>
  <dcterms:modified xsi:type="dcterms:W3CDTF">2024-11-07T08:38:11Z</dcterms:modified>
</cp:coreProperties>
</file>