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430" r:id="rId3"/>
    <p:sldId id="431" r:id="rId4"/>
    <p:sldId id="432" r:id="rId5"/>
    <p:sldId id="433" r:id="rId6"/>
    <p:sldId id="422" r:id="rId7"/>
    <p:sldId id="295" r:id="rId8"/>
    <p:sldId id="296" r:id="rId9"/>
    <p:sldId id="275" r:id="rId10"/>
    <p:sldId id="276" r:id="rId11"/>
    <p:sldId id="277" r:id="rId12"/>
    <p:sldId id="278" r:id="rId13"/>
    <p:sldId id="279" r:id="rId14"/>
    <p:sldId id="280" r:id="rId15"/>
    <p:sldId id="281" r:id="rId16"/>
    <p:sldId id="282" r:id="rId17"/>
    <p:sldId id="283" r:id="rId18"/>
    <p:sldId id="317" r:id="rId19"/>
    <p:sldId id="287" r:id="rId20"/>
    <p:sldId id="288" r:id="rId21"/>
    <p:sldId id="318" r:id="rId22"/>
    <p:sldId id="293" r:id="rId23"/>
    <p:sldId id="286" r:id="rId2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8" autoAdjust="0"/>
    <p:restoredTop sz="94660"/>
  </p:normalViewPr>
  <p:slideViewPr>
    <p:cSldViewPr snapToGrid="0">
      <p:cViewPr varScale="1">
        <p:scale>
          <a:sx n="77" d="100"/>
          <a:sy n="77" d="100"/>
        </p:scale>
        <p:origin x="450"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18405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42940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90087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676025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2683834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2319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68387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11296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190726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182834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443245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16.03.2025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4465555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a:t>Ćwiczenia 3-WPPRSM-1212</a:t>
            </a:r>
            <a:endParaRPr lang="pl-PL" dirty="0"/>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2E58D9-A161-42CF-8610-B6B4D4D44171}"/>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9CDE6CE7-B3C7-434B-9BAA-8D437F0A9939}"/>
              </a:ext>
            </a:extLst>
          </p:cNvPr>
          <p:cNvSpPr>
            <a:spLocks noGrp="1"/>
          </p:cNvSpPr>
          <p:nvPr>
            <p:ph idx="1"/>
          </p:nvPr>
        </p:nvSpPr>
        <p:spPr/>
        <p:txBody>
          <a:bodyPr>
            <a:normAutofit/>
          </a:bodyPr>
          <a:lstStyle/>
          <a:p>
            <a:pPr marL="114300" indent="0">
              <a:buNone/>
            </a:pPr>
            <a:r>
              <a:rPr lang="pl-PL" sz="1600" dirty="0"/>
              <a:t>Etap VI</a:t>
            </a:r>
          </a:p>
          <a:p>
            <a:pPr marL="114300" indent="0">
              <a:buNone/>
            </a:pPr>
            <a:endParaRPr lang="pl-PL" sz="1600" dirty="0"/>
          </a:p>
          <a:p>
            <a:pPr marL="114300" indent="0" algn="just">
              <a:buNone/>
            </a:pPr>
            <a:endParaRPr lang="pl-PL" sz="1800" dirty="0">
              <a:effectLst/>
              <a:latin typeface="Times New Roman" panose="02020603050405020304" pitchFamily="18" charset="0"/>
              <a:ea typeface="Calibri" panose="020F0502020204030204" pitchFamily="34" charset="0"/>
            </a:endParaRPr>
          </a:p>
          <a:p>
            <a:pPr marL="114300" indent="0" algn="just">
              <a:buNone/>
            </a:pPr>
            <a:endParaRPr lang="pl-PL" sz="1600" dirty="0">
              <a:effectLst/>
              <a:ea typeface="Calibri" panose="020F0502020204030204" pitchFamily="34" charset="0"/>
            </a:endParaRPr>
          </a:p>
          <a:p>
            <a:pPr marL="114300" indent="0" algn="just">
              <a:buNone/>
            </a:pPr>
            <a:r>
              <a:rPr lang="pl-PL" sz="1600" dirty="0">
                <a:effectLst/>
                <a:ea typeface="Calibri" panose="020F0502020204030204" pitchFamily="34" charset="0"/>
              </a:rPr>
              <a:t>organ właściwy do prowadzenia negocjacji lub minister kierujący działem administracji rządowej właściwy do spraw, których umowa dotyczy, po uzgodnieniu z właściwymi ministrami, za pośrednictwem ministra właściwego ds. zagranicznych, składa RM </a:t>
            </a:r>
            <a:r>
              <a:rPr lang="pl-PL" sz="1600" b="1" dirty="0">
                <a:effectLst/>
                <a:ea typeface="Calibri" panose="020F0502020204030204" pitchFamily="34" charset="0"/>
              </a:rPr>
              <a:t>wniosek o ratyfikację lub zatwierdzenie umowy międzynarodowej</a:t>
            </a:r>
            <a:endParaRPr lang="pl-PL" sz="1600" dirty="0"/>
          </a:p>
        </p:txBody>
      </p:sp>
    </p:spTree>
    <p:extLst>
      <p:ext uri="{BB962C8B-B14F-4D97-AF65-F5344CB8AC3E}">
        <p14:creationId xmlns:p14="http://schemas.microsoft.com/office/powerpoint/2010/main" val="328730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0B0223-BFDB-4B5D-9CE6-5B514C4FD871}"/>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BC912C97-0FC9-4098-95FD-CA36E00D9E6B}"/>
              </a:ext>
            </a:extLst>
          </p:cNvPr>
          <p:cNvSpPr>
            <a:spLocks noGrp="1"/>
          </p:cNvSpPr>
          <p:nvPr>
            <p:ph idx="1"/>
          </p:nvPr>
        </p:nvSpPr>
        <p:spPr/>
        <p:txBody>
          <a:bodyPr>
            <a:normAutofit/>
          </a:bodyPr>
          <a:lstStyle/>
          <a:p>
            <a:pPr marL="114300" indent="0">
              <a:buNone/>
            </a:pPr>
            <a:r>
              <a:rPr lang="pl-PL" sz="1600" dirty="0"/>
              <a:t>Etap VII</a:t>
            </a:r>
          </a:p>
          <a:p>
            <a:pPr marL="114300" indent="0">
              <a:buNone/>
            </a:pPr>
            <a:endParaRPr lang="pl-PL" sz="1800" dirty="0">
              <a:effectLst/>
              <a:latin typeface="Times New Roman" panose="02020603050405020304" pitchFamily="18" charset="0"/>
              <a:ea typeface="Calibri" panose="020F0502020204030204" pitchFamily="34" charset="0"/>
            </a:endParaRPr>
          </a:p>
          <a:p>
            <a:pPr marL="114300" indent="0">
              <a:buNone/>
            </a:pPr>
            <a:endParaRPr lang="pl-PL" sz="1800" dirty="0">
              <a:latin typeface="Times New Roman" panose="02020603050405020304" pitchFamily="18" charset="0"/>
              <a:ea typeface="Calibri" panose="020F0502020204030204" pitchFamily="34" charset="0"/>
            </a:endParaRPr>
          </a:p>
          <a:p>
            <a:pPr marL="114300" indent="0">
              <a:buNone/>
            </a:pPr>
            <a:endParaRPr lang="pl-PL" sz="1800" dirty="0">
              <a:effectLst/>
              <a:latin typeface="Times New Roman" panose="02020603050405020304" pitchFamily="18" charset="0"/>
              <a:ea typeface="Calibri" panose="020F0502020204030204" pitchFamily="34" charset="0"/>
            </a:endParaRPr>
          </a:p>
          <a:p>
            <a:pPr marL="114300" indent="0">
              <a:buNone/>
            </a:pPr>
            <a:r>
              <a:rPr lang="pl-PL" sz="1600" dirty="0">
                <a:effectLst/>
                <a:ea typeface="Calibri" panose="020F0502020204030204" pitchFamily="34" charset="0"/>
              </a:rPr>
              <a:t>RM podejmuje </a:t>
            </a:r>
            <a:r>
              <a:rPr lang="pl-PL" sz="1600" b="1" dirty="0">
                <a:effectLst/>
                <a:ea typeface="Calibri" panose="020F0502020204030204" pitchFamily="34" charset="0"/>
              </a:rPr>
              <a:t>uchwałę o przedłożeniu umowy międzynarodowej Prezydentowi RP do ratyfikacji lub o jej zatwierdzeniu</a:t>
            </a: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3227857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4D78D-EC47-432E-AE1E-95EFC0C9F82A}"/>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1FD1C0C7-554B-4459-9E0E-487945382A79}"/>
              </a:ext>
            </a:extLst>
          </p:cNvPr>
          <p:cNvSpPr>
            <a:spLocks noGrp="1"/>
          </p:cNvSpPr>
          <p:nvPr>
            <p:ph idx="1"/>
          </p:nvPr>
        </p:nvSpPr>
        <p:spPr/>
        <p:txBody>
          <a:bodyPr>
            <a:normAutofit/>
          </a:bodyPr>
          <a:lstStyle/>
          <a:p>
            <a:pPr marL="114300" indent="0">
              <a:buNone/>
            </a:pPr>
            <a:r>
              <a:rPr lang="pl-PL" sz="1600" dirty="0"/>
              <a:t>Etap VIII – zależy od rodzaju umowy międzynarodowej</a:t>
            </a:r>
          </a:p>
          <a:p>
            <a:pPr marL="114300" indent="0">
              <a:buNone/>
            </a:pPr>
            <a:endParaRPr lang="pl-PL" sz="1600" dirty="0"/>
          </a:p>
          <a:p>
            <a:pPr marL="114300" indent="0" algn="just">
              <a:buNone/>
            </a:pPr>
            <a:r>
              <a:rPr lang="pl-PL" sz="1600" b="1" dirty="0">
                <a:effectLst/>
                <a:ea typeface="Calibri" panose="020F0502020204030204" pitchFamily="34" charset="0"/>
              </a:rPr>
              <a:t>umowy międzynarodowe ratyfikowane za uprzednią zgodą wyrażoną w ustawie</a:t>
            </a:r>
            <a:r>
              <a:rPr lang="pl-PL" sz="1600" dirty="0">
                <a:effectLst/>
                <a:ea typeface="Calibri" panose="020F0502020204030204" pitchFamily="34" charset="0"/>
              </a:rPr>
              <a:t>, które dotyczą zawarcia pokoju, sojuszy, układów politycznych lub układów wojskowych, wolności, praw lub obowiązków obywatelskich, członkostwa RP w organizacjach międzynarodowych, związane są ze znacznymi obciążeniami finansowymi państwa, dotyczą spraw uregulowanych w ustawach lub Konstytucji albo </a:t>
            </a:r>
            <a:r>
              <a:rPr lang="pl-PL" sz="1600" b="1" dirty="0">
                <a:effectLst/>
                <a:ea typeface="Calibri" panose="020F0502020204030204" pitchFamily="34" charset="0"/>
              </a:rPr>
              <a:t>umowy o przekazaniu kompetencji</a:t>
            </a:r>
            <a:r>
              <a:rPr lang="pl-PL" sz="1600" dirty="0">
                <a:effectLst/>
                <a:ea typeface="Calibri" panose="020F0502020204030204" pitchFamily="34" charset="0"/>
              </a:rPr>
              <a:t> w niektórych sprawach organów władzy publicznej organizacjom lub organom międzynarodowym </a:t>
            </a:r>
          </a:p>
          <a:p>
            <a:pPr marL="114300" indent="0" algn="just">
              <a:buNone/>
            </a:pPr>
            <a:endParaRPr lang="pl-PL" sz="1600" dirty="0">
              <a:ea typeface="Calibri" panose="020F0502020204030204" pitchFamily="34" charset="0"/>
            </a:endParaRPr>
          </a:p>
          <a:p>
            <a:pPr marL="114300" indent="0" algn="just">
              <a:buNone/>
            </a:pPr>
            <a:r>
              <a:rPr lang="pl-PL" sz="1600" dirty="0">
                <a:effectLst/>
                <a:ea typeface="Calibri" panose="020F0502020204030204" pitchFamily="34" charset="0"/>
              </a:rPr>
              <a:t>przed przedłożeniem do ratyfikacji wymagane jest uzyskanie zgody w formie ustawy, a w przypadku umowy o przekazaniu kompetencji – w drodze ustawy uchwalonej kwalifikowaną większością głosów lub w drodze referendum</a:t>
            </a:r>
          </a:p>
          <a:p>
            <a:pPr marL="114300" indent="0" algn="just">
              <a:buNone/>
            </a:pPr>
            <a:endParaRPr lang="pl-PL" sz="1600" dirty="0">
              <a:ea typeface="Calibri" panose="020F0502020204030204" pitchFamily="34" charset="0"/>
            </a:endParaRPr>
          </a:p>
          <a:p>
            <a:pPr marL="114300" indent="0" algn="just">
              <a:buNone/>
            </a:pPr>
            <a:r>
              <a:rPr lang="pl-PL" sz="1600" dirty="0">
                <a:effectLst/>
                <a:ea typeface="Calibri" panose="020F0502020204030204" pitchFamily="34" charset="0"/>
              </a:rPr>
              <a:t>po uzyskaniu zgody </a:t>
            </a:r>
            <a:r>
              <a:rPr lang="pl-PL" sz="1600" b="1" dirty="0">
                <a:effectLst/>
                <a:ea typeface="Calibri" panose="020F0502020204030204" pitchFamily="34" charset="0"/>
              </a:rPr>
              <a:t>minister właściwy do spraw zagranicznych przedkłada Prezydentowi RP umowę do ratyfikacji</a:t>
            </a:r>
            <a:endParaRPr lang="pl-PL" sz="1600" dirty="0"/>
          </a:p>
        </p:txBody>
      </p:sp>
    </p:spTree>
    <p:extLst>
      <p:ext uri="{BB962C8B-B14F-4D97-AF65-F5344CB8AC3E}">
        <p14:creationId xmlns:p14="http://schemas.microsoft.com/office/powerpoint/2010/main" val="3551275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4C1522-6842-4A3D-A4FE-313DC1DD9E63}"/>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482C85EF-EDC1-4123-BB51-E49EE8EACA78}"/>
              </a:ext>
            </a:extLst>
          </p:cNvPr>
          <p:cNvSpPr>
            <a:spLocks noGrp="1"/>
          </p:cNvSpPr>
          <p:nvPr>
            <p:ph idx="1"/>
          </p:nvPr>
        </p:nvSpPr>
        <p:spPr/>
        <p:txBody>
          <a:bodyPr>
            <a:normAutofit/>
          </a:bodyPr>
          <a:lstStyle/>
          <a:p>
            <a:pPr marL="114300" indent="0">
              <a:buNone/>
            </a:pPr>
            <a:endParaRPr lang="pl-PL" sz="1800" b="1" dirty="0">
              <a:effectLst/>
              <a:latin typeface="Times New Roman" panose="02020603050405020304" pitchFamily="18" charset="0"/>
              <a:ea typeface="Calibri" panose="020F0502020204030204" pitchFamily="34" charset="0"/>
            </a:endParaRPr>
          </a:p>
          <a:p>
            <a:pPr marL="114300" indent="0">
              <a:buNone/>
            </a:pPr>
            <a:r>
              <a:rPr lang="pl-PL" sz="1600" b="1" dirty="0">
                <a:effectLst/>
                <a:ea typeface="Calibri" panose="020F0502020204030204" pitchFamily="34" charset="0"/>
              </a:rPr>
              <a:t>umowy ratyfikowane bez uprzedniej zgody ustawy </a:t>
            </a:r>
            <a:r>
              <a:rPr lang="pl-PL" sz="1600" dirty="0">
                <a:effectLst/>
                <a:ea typeface="Calibri" panose="020F0502020204030204" pitchFamily="34" charset="0"/>
              </a:rPr>
              <a:t> </a:t>
            </a:r>
          </a:p>
          <a:p>
            <a:pPr marL="114300" indent="0">
              <a:buNone/>
            </a:pPr>
            <a:endParaRPr lang="pl-PL" sz="1600" dirty="0">
              <a:ea typeface="Calibri" panose="020F0502020204030204" pitchFamily="34" charset="0"/>
            </a:endParaRPr>
          </a:p>
          <a:p>
            <a:pPr marL="114300" indent="0">
              <a:buNone/>
            </a:pPr>
            <a:r>
              <a:rPr lang="pl-PL" sz="1600" dirty="0">
                <a:effectLst/>
                <a:ea typeface="Calibri" panose="020F0502020204030204" pitchFamily="34" charset="0"/>
              </a:rPr>
              <a:t>minister właściwy do spraw zagranicznych zawiadamia Sejm o przedłożeniu Prezydentowi RP umowy do ratyfikacji</a:t>
            </a:r>
          </a:p>
          <a:p>
            <a:pPr marL="114300" indent="0">
              <a:buNone/>
            </a:pPr>
            <a:endParaRPr lang="pl-PL" sz="1600" dirty="0">
              <a:ea typeface="Calibri" panose="020F0502020204030204" pitchFamily="34" charset="0"/>
            </a:endParaRPr>
          </a:p>
          <a:p>
            <a:pPr marL="114300" indent="0" algn="just">
              <a:buNone/>
            </a:pPr>
            <a:r>
              <a:rPr lang="pl-PL" sz="1600" dirty="0">
                <a:effectLst/>
                <a:ea typeface="Calibri" panose="020F0502020204030204" pitchFamily="34" charset="0"/>
              </a:rPr>
              <a:t>Sejm w ciągu 30 dni może wyrazić negatywną opinię co do trybu ratyfikacji – pominięcia zgody wyrażonej w formie ustawy</a:t>
            </a:r>
          </a:p>
          <a:p>
            <a:pPr marL="114300" indent="0" algn="just">
              <a:buNone/>
            </a:pPr>
            <a:endParaRPr lang="pl-PL" sz="1600" dirty="0">
              <a:ea typeface="Calibri" panose="020F0502020204030204" pitchFamily="34" charset="0"/>
            </a:endParaRPr>
          </a:p>
          <a:p>
            <a:pPr marL="114300" indent="0" algn="just">
              <a:buNone/>
            </a:pPr>
            <a:r>
              <a:rPr lang="pl-PL" sz="1600" dirty="0">
                <a:effectLst/>
                <a:ea typeface="Calibri" panose="020F0502020204030204" pitchFamily="34" charset="0"/>
              </a:rPr>
              <a:t>w przypadku negatywnej opinii Sejmu, Rada Ministrów zajmuje ponowne stanowisko w tej sprawie</a:t>
            </a:r>
          </a:p>
          <a:p>
            <a:pPr marL="114300" indent="0" algn="just">
              <a:buNone/>
            </a:pPr>
            <a:endParaRPr lang="pl-PL" sz="1600" dirty="0"/>
          </a:p>
          <a:p>
            <a:pPr marL="114300" indent="0" algn="just">
              <a:buNone/>
            </a:pPr>
            <a:r>
              <a:rPr lang="pl-PL" sz="1600" b="1" dirty="0">
                <a:effectLst/>
                <a:ea typeface="Calibri" panose="020F0502020204030204" pitchFamily="34" charset="0"/>
              </a:rPr>
              <a:t>minister właściwy do spraw zagranicznych przedkłada Prezydentowi RP umowę do ratyfikacji</a:t>
            </a:r>
            <a:endParaRPr lang="pl-PL" sz="1600" dirty="0"/>
          </a:p>
        </p:txBody>
      </p:sp>
    </p:spTree>
    <p:extLst>
      <p:ext uri="{BB962C8B-B14F-4D97-AF65-F5344CB8AC3E}">
        <p14:creationId xmlns:p14="http://schemas.microsoft.com/office/powerpoint/2010/main" val="4076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E8BE4E-1501-47FA-9724-BC94B9A36678}"/>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E6C867F9-652C-4055-8C50-AFB3B517F72B}"/>
              </a:ext>
            </a:extLst>
          </p:cNvPr>
          <p:cNvSpPr>
            <a:spLocks noGrp="1"/>
          </p:cNvSpPr>
          <p:nvPr>
            <p:ph idx="1"/>
          </p:nvPr>
        </p:nvSpPr>
        <p:spPr/>
        <p:txBody>
          <a:bodyPr>
            <a:normAutofit/>
          </a:bodyPr>
          <a:lstStyle/>
          <a:p>
            <a:pPr marL="114300" indent="0">
              <a:buNone/>
            </a:pPr>
            <a:endParaRPr lang="pl-PL" sz="1800" dirty="0">
              <a:effectLst/>
              <a:latin typeface="Times New Roman" panose="02020603050405020304" pitchFamily="18" charset="0"/>
              <a:ea typeface="Calibri" panose="020F0502020204030204" pitchFamily="34" charset="0"/>
            </a:endParaRPr>
          </a:p>
          <a:p>
            <a:pPr marL="114300" indent="0">
              <a:buNone/>
            </a:pPr>
            <a:endParaRPr lang="pl-PL" sz="1800" dirty="0">
              <a:latin typeface="Times New Roman" panose="02020603050405020304" pitchFamily="18" charset="0"/>
              <a:ea typeface="Calibri" panose="020F0502020204030204" pitchFamily="34" charset="0"/>
            </a:endParaRPr>
          </a:p>
          <a:p>
            <a:pPr marL="114300" indent="0">
              <a:buNone/>
            </a:pPr>
            <a:r>
              <a:rPr lang="pl-PL" sz="1600" dirty="0">
                <a:effectLst/>
                <a:ea typeface="Calibri" panose="020F0502020204030204" pitchFamily="34" charset="0"/>
              </a:rPr>
              <a:t>Prezydent ma </a:t>
            </a:r>
            <a:r>
              <a:rPr lang="pl-PL" sz="1600" b="1" dirty="0">
                <a:effectLst/>
                <a:ea typeface="Calibri" panose="020F0502020204030204" pitchFamily="34" charset="0"/>
              </a:rPr>
              <a:t>możliwość zwrócenia umowy międzynarodowej przed jej ratyfikowaniem Trybunałowi Konstytucyjnemu</a:t>
            </a:r>
            <a:r>
              <a:rPr lang="pl-PL" sz="1600" dirty="0">
                <a:effectLst/>
                <a:ea typeface="Calibri" panose="020F0502020204030204" pitchFamily="34" charset="0"/>
              </a:rPr>
              <a:t> z wnioskiem o zbadanie zgodności umowy z Konstytucją (art. 133 ust. 2 Konstytucji)</a:t>
            </a:r>
          </a:p>
          <a:p>
            <a:pPr marL="114300" indent="0">
              <a:buNone/>
            </a:pPr>
            <a:endParaRPr lang="pl-PL" sz="1600" dirty="0"/>
          </a:p>
          <a:p>
            <a:pPr marL="114300" indent="0">
              <a:buNone/>
            </a:pPr>
            <a:endParaRPr lang="pl-PL" sz="1600" dirty="0"/>
          </a:p>
          <a:p>
            <a:pPr marL="114300" indent="0">
              <a:buNone/>
            </a:pPr>
            <a:r>
              <a:rPr lang="pl-PL" sz="1600" b="1" dirty="0"/>
              <a:t>Prezydent ratyfikuje umowę międzynarodową</a:t>
            </a:r>
          </a:p>
          <a:p>
            <a:pPr marL="114300" indent="0">
              <a:buNone/>
            </a:pPr>
            <a:r>
              <a:rPr lang="pl-PL" sz="1600" dirty="0"/>
              <a:t>Ratyfikacja odbywa się poprzez podpisanie dokumentu ratyfikacyjnego</a:t>
            </a:r>
          </a:p>
          <a:p>
            <a:pPr marL="114300" indent="0">
              <a:buNone/>
            </a:pPr>
            <a:endParaRPr lang="pl-PL" sz="1600" b="1" dirty="0"/>
          </a:p>
          <a:p>
            <a:pPr marL="114300" indent="0">
              <a:buNone/>
            </a:pPr>
            <a:r>
              <a:rPr lang="pl-PL" sz="1600" dirty="0"/>
              <a:t>Ratyfikacja umów międzynarodowych wymaga uzyskania kontrasygnaty Prezesa Rady Ministrów</a:t>
            </a:r>
          </a:p>
        </p:txBody>
      </p:sp>
    </p:spTree>
    <p:extLst>
      <p:ext uri="{BB962C8B-B14F-4D97-AF65-F5344CB8AC3E}">
        <p14:creationId xmlns:p14="http://schemas.microsoft.com/office/powerpoint/2010/main" val="2937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016B29-3749-4CC4-9F0B-8E3D055CCE7B}"/>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5B5FD616-1597-41B4-A938-F89A7AFEA3DC}"/>
              </a:ext>
            </a:extLst>
          </p:cNvPr>
          <p:cNvSpPr>
            <a:spLocks noGrp="1"/>
          </p:cNvSpPr>
          <p:nvPr>
            <p:ph idx="1"/>
          </p:nvPr>
        </p:nvSpPr>
        <p:spPr/>
        <p:txBody>
          <a:bodyPr>
            <a:normAutofit/>
          </a:bodyPr>
          <a:lstStyle/>
          <a:p>
            <a:pPr marL="114300" indent="0">
              <a:buNone/>
            </a:pPr>
            <a:endParaRPr lang="pl-PL" sz="1800" b="1" dirty="0">
              <a:effectLst/>
              <a:latin typeface="Times New Roman" panose="02020603050405020304" pitchFamily="18" charset="0"/>
              <a:ea typeface="Calibri" panose="020F0502020204030204" pitchFamily="34" charset="0"/>
            </a:endParaRPr>
          </a:p>
          <a:p>
            <a:pPr marL="114300" indent="0">
              <a:buNone/>
            </a:pPr>
            <a:endParaRPr lang="pl-PL" sz="1800" b="1" dirty="0">
              <a:latin typeface="Times New Roman" panose="02020603050405020304" pitchFamily="18" charset="0"/>
              <a:ea typeface="Calibri" panose="020F0502020204030204" pitchFamily="34" charset="0"/>
            </a:endParaRPr>
          </a:p>
          <a:p>
            <a:pPr marL="114300" indent="0">
              <a:buNone/>
            </a:pPr>
            <a:r>
              <a:rPr lang="pl-PL" sz="1600" b="1" dirty="0">
                <a:ea typeface="Calibri" panose="020F0502020204030204" pitchFamily="34" charset="0"/>
              </a:rPr>
              <a:t>zatwierdzenie w trybie złożonym</a:t>
            </a:r>
            <a:endParaRPr lang="pl-PL" sz="1600" b="1" dirty="0">
              <a:effectLst/>
              <a:ea typeface="Calibri" panose="020F0502020204030204" pitchFamily="34" charset="0"/>
            </a:endParaRPr>
          </a:p>
          <a:p>
            <a:pPr marL="114300" indent="0" algn="just">
              <a:buNone/>
            </a:pPr>
            <a:r>
              <a:rPr lang="pl-PL" sz="1600" dirty="0">
                <a:effectLst/>
                <a:ea typeface="Calibri" panose="020F0502020204030204" pitchFamily="34" charset="0"/>
              </a:rPr>
              <a:t>najpierw umowa jest podpisywana, a </a:t>
            </a:r>
            <a:r>
              <a:rPr lang="pl-PL" sz="1600">
                <a:effectLst/>
                <a:ea typeface="Calibri" panose="020F0502020204030204" pitchFamily="34" charset="0"/>
              </a:rPr>
              <a:t>następnie </a:t>
            </a:r>
            <a:r>
              <a:rPr lang="pl-PL" sz="1600" b="1">
                <a:effectLst/>
                <a:ea typeface="Calibri" panose="020F0502020204030204" pitchFamily="34" charset="0"/>
              </a:rPr>
              <a:t>zatwierdzana </a:t>
            </a:r>
            <a:r>
              <a:rPr lang="pl-PL" sz="1600" b="1" dirty="0">
                <a:effectLst/>
                <a:ea typeface="Calibri" panose="020F0502020204030204" pitchFamily="34" charset="0"/>
              </a:rPr>
              <a:t>przez RM</a:t>
            </a:r>
            <a:endParaRPr lang="pl-PL" sz="1600" dirty="0">
              <a:effectLst/>
              <a:ea typeface="Calibri" panose="020F0502020204030204" pitchFamily="34" charset="0"/>
            </a:endParaRPr>
          </a:p>
          <a:p>
            <a:pPr marL="114300" indent="0" algn="just">
              <a:buNone/>
            </a:pPr>
            <a:endParaRPr lang="pl-PL" sz="1600" dirty="0"/>
          </a:p>
          <a:p>
            <a:pPr marL="114300" indent="0" algn="just">
              <a:buNone/>
            </a:pPr>
            <a:r>
              <a:rPr lang="pl-PL" sz="1600" b="1" dirty="0">
                <a:effectLst/>
                <a:ea typeface="Calibri" panose="020F0502020204030204" pitchFamily="34" charset="0"/>
              </a:rPr>
              <a:t>zatwierdzenie w trybie prostym</a:t>
            </a:r>
          </a:p>
          <a:p>
            <a:pPr marL="114300" indent="0" algn="just">
              <a:buNone/>
            </a:pPr>
            <a:r>
              <a:rPr lang="pl-PL" sz="1600" b="1" dirty="0">
                <a:effectLst/>
                <a:ea typeface="Calibri" panose="020F0502020204030204" pitchFamily="34" charset="0"/>
              </a:rPr>
              <a:t>podpisanie, wymiana not, inny sposób dopuszczony przez prawo międzynarodowe</a:t>
            </a:r>
            <a:r>
              <a:rPr lang="pl-PL" sz="1600" dirty="0">
                <a:effectLst/>
                <a:ea typeface="Calibri" panose="020F0502020204030204" pitchFamily="34" charset="0"/>
              </a:rPr>
              <a:t> – zgoda na taki sposób związania umową udzielana jest przez RM w formie uchwały, a umowy te same muszą przewidywać możliwość takiego związania umową i nie mogą dotyczyć spraw objętych zakresem art. 89 ust. 1 i art. 90 Konstytucji</a:t>
            </a:r>
            <a:endParaRPr lang="pl-PL" sz="1600" dirty="0"/>
          </a:p>
        </p:txBody>
      </p:sp>
    </p:spTree>
    <p:extLst>
      <p:ext uri="{BB962C8B-B14F-4D97-AF65-F5344CB8AC3E}">
        <p14:creationId xmlns:p14="http://schemas.microsoft.com/office/powerpoint/2010/main" val="154415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7AEE61-BD18-4DF0-948A-5110A0F6C090}"/>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CECB3C04-9F04-416B-BF9C-32C9F9010945}"/>
              </a:ext>
            </a:extLst>
          </p:cNvPr>
          <p:cNvSpPr>
            <a:spLocks noGrp="1"/>
          </p:cNvSpPr>
          <p:nvPr>
            <p:ph idx="1"/>
          </p:nvPr>
        </p:nvSpPr>
        <p:spPr>
          <a:xfrm>
            <a:off x="609600" y="1752601"/>
            <a:ext cx="10972800" cy="4786222"/>
          </a:xfrm>
        </p:spPr>
        <p:txBody>
          <a:bodyPr>
            <a:normAutofit/>
          </a:bodyPr>
          <a:lstStyle/>
          <a:p>
            <a:pPr marL="114300" indent="0">
              <a:buNone/>
            </a:pPr>
            <a:r>
              <a:rPr lang="pl-PL" sz="1600" dirty="0"/>
              <a:t>Etap IX</a:t>
            </a:r>
          </a:p>
          <a:p>
            <a:pPr marL="114300" indent="0" algn="just">
              <a:buNone/>
            </a:pPr>
            <a:r>
              <a:rPr lang="pl-PL" sz="1600" b="1" dirty="0">
                <a:effectLst/>
                <a:ea typeface="Calibri" panose="020F0502020204030204" pitchFamily="34" charset="0"/>
              </a:rPr>
              <a:t>ogłoszenie umowy międzynarodowej </a:t>
            </a:r>
          </a:p>
          <a:p>
            <a:pPr marL="114300" indent="0" algn="just">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ratyfikowana umowa międzynarodowa</a:t>
            </a:r>
            <a:r>
              <a:rPr lang="pl-PL" sz="1600" dirty="0">
                <a:effectLst/>
                <a:ea typeface="Calibri" panose="020F0502020204030204" pitchFamily="34" charset="0"/>
              </a:rPr>
              <a:t> jest ogłaszana w Dzienniku Ustaw (ogłoszenie ratyfikowanej umowy międzynarodowej zarządza Prezydent RP) </a:t>
            </a:r>
          </a:p>
          <a:p>
            <a:pPr marL="114300" indent="0" algn="just">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inne umowy międzynarodowe </a:t>
            </a:r>
            <a:r>
              <a:rPr lang="pl-PL" sz="1600" dirty="0">
                <a:effectLst/>
                <a:ea typeface="Calibri" panose="020F0502020204030204" pitchFamily="34" charset="0"/>
              </a:rPr>
              <a:t>ogłaszane są w Monitorze Polskim (ogłoszenie zarządza Prezes RM na wniosek ministra kierującego działem administracji rządowej właściwego do spraw, których umowa dotyczy)</a:t>
            </a:r>
          </a:p>
          <a:p>
            <a:pPr marL="114300" indent="0" algn="just">
              <a:buNone/>
            </a:pPr>
            <a:r>
              <a:rPr lang="pl-PL" sz="1600" dirty="0">
                <a:effectLst/>
                <a:ea typeface="Calibri" panose="020F0502020204030204" pitchFamily="34" charset="0"/>
              </a:rPr>
              <a:t> </a:t>
            </a:r>
          </a:p>
          <a:p>
            <a:pPr marL="114300" indent="0" algn="just">
              <a:buNone/>
            </a:pPr>
            <a:r>
              <a:rPr lang="pl-PL" sz="1600" dirty="0">
                <a:effectLst/>
                <a:ea typeface="Calibri" panose="020F0502020204030204" pitchFamily="34" charset="0"/>
              </a:rPr>
              <a:t>w ważnych przypadkach uzasadnionych np. obronnością, bezpieczeństwem państwa lub obywateli Prezes RM na wniosek ministra kierującego działem administracji rządowej właściwego do spraw, których umowa dotyczy, może odstąpić od obowiązku ogłoszenia umowy w Monitorze Polskim; w uzasadnionych przypadkach Prezydent RP lub Prezes RM może odstąpić od ogłoszenia w Dzienniku Ustaw lub Monitorze Polskim aneksu lub załącznika do umowy zawierającego szczegółowe opisy, dotyczące niewielkiej liczby podmiotów</a:t>
            </a:r>
            <a:endParaRPr lang="pl-PL" sz="1600" dirty="0"/>
          </a:p>
        </p:txBody>
      </p:sp>
    </p:spTree>
    <p:extLst>
      <p:ext uri="{BB962C8B-B14F-4D97-AF65-F5344CB8AC3E}">
        <p14:creationId xmlns:p14="http://schemas.microsoft.com/office/powerpoint/2010/main" val="387339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FC604E-D002-4C1F-A904-ABDF48D3A638}"/>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EDA4A188-33EE-4EC4-8860-D957CFCD37AD}"/>
              </a:ext>
            </a:extLst>
          </p:cNvPr>
          <p:cNvSpPr>
            <a:spLocks noGrp="1"/>
          </p:cNvSpPr>
          <p:nvPr>
            <p:ph idx="1"/>
          </p:nvPr>
        </p:nvSpPr>
        <p:spPr/>
        <p:txBody>
          <a:bodyPr>
            <a:normAutofit/>
          </a:bodyPr>
          <a:lstStyle/>
          <a:p>
            <a:pPr marL="114300" indent="0">
              <a:buNone/>
            </a:pPr>
            <a:endParaRPr lang="pl-PL" sz="1800" b="1" dirty="0">
              <a:effectLst/>
              <a:latin typeface="Times New Roman" panose="02020603050405020304" pitchFamily="18" charset="0"/>
              <a:ea typeface="Calibri" panose="020F0502020204030204" pitchFamily="34" charset="0"/>
            </a:endParaRPr>
          </a:p>
          <a:p>
            <a:pPr marL="114300" indent="0">
              <a:buNone/>
            </a:pPr>
            <a:endParaRPr lang="pl-PL" sz="1800" b="1" dirty="0">
              <a:latin typeface="Times New Roman" panose="02020603050405020304" pitchFamily="18" charset="0"/>
              <a:ea typeface="Calibri" panose="020F0502020204030204" pitchFamily="34" charset="0"/>
            </a:endParaRPr>
          </a:p>
          <a:p>
            <a:pPr marL="114300" indent="0">
              <a:buNone/>
            </a:pPr>
            <a:r>
              <a:rPr lang="pl-PL" sz="1600" b="1" dirty="0">
                <a:effectLst/>
                <a:ea typeface="Calibri" panose="020F0502020204030204" pitchFamily="34" charset="0"/>
              </a:rPr>
              <a:t>za wykonanie umowy</a:t>
            </a:r>
            <a:r>
              <a:rPr lang="pl-PL" sz="1600" dirty="0">
                <a:effectLst/>
                <a:ea typeface="Calibri" panose="020F0502020204030204" pitchFamily="34" charset="0"/>
              </a:rPr>
              <a:t> odpowiada minister kierujący działem administracji rządowej właściwy do spraw, których umowa dotyczy</a:t>
            </a:r>
          </a:p>
          <a:p>
            <a:pPr marL="114300" indent="0">
              <a:buNone/>
            </a:pPr>
            <a:endParaRPr lang="pl-PL" sz="1600" dirty="0"/>
          </a:p>
          <a:p>
            <a:pPr marL="114300" indent="0">
              <a:buNone/>
            </a:pPr>
            <a:endParaRPr lang="pl-PL" sz="1600" dirty="0">
              <a:effectLst/>
              <a:ea typeface="Calibri" panose="020F0502020204030204" pitchFamily="34" charset="0"/>
            </a:endParaRPr>
          </a:p>
          <a:p>
            <a:pPr marL="114300" indent="0">
              <a:buNone/>
            </a:pPr>
            <a:r>
              <a:rPr lang="pl-PL" sz="1600" dirty="0">
                <a:effectLst/>
                <a:ea typeface="Calibri" panose="020F0502020204030204" pitchFamily="34" charset="0"/>
              </a:rPr>
              <a:t>o poddaniu sporu ze stroną lub stronami umowy sądowi, arbitrażowi lub koncyliacji decyduje RM na wniosek ministra właściwego do spraw, których umowa dotyczy</a:t>
            </a:r>
            <a:endParaRPr lang="pl-PL" sz="1600" dirty="0"/>
          </a:p>
        </p:txBody>
      </p:sp>
    </p:spTree>
    <p:extLst>
      <p:ext uri="{BB962C8B-B14F-4D97-AF65-F5344CB8AC3E}">
        <p14:creationId xmlns:p14="http://schemas.microsoft.com/office/powerpoint/2010/main" val="409254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7396BC-5030-463C-973F-1182B3C9A9DF}"/>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9A6596B4-716E-4D98-8004-FA03D6763DF1}"/>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dirty="0"/>
              <a:t>wygaśnięcie umowy:</a:t>
            </a:r>
          </a:p>
          <a:p>
            <a:pPr>
              <a:buFont typeface="Wingdings" panose="05000000000000000000" pitchFamily="2" charset="2"/>
              <a:buChar char="Ø"/>
            </a:pPr>
            <a:r>
              <a:rPr lang="pl-PL" sz="1600" dirty="0"/>
              <a:t>na skutek wypowiedzenia – wymaga zachowania warunków związanych z wypowiedzeniem umowy</a:t>
            </a:r>
          </a:p>
          <a:p>
            <a:pPr>
              <a:buFont typeface="Wingdings" panose="05000000000000000000" pitchFamily="2" charset="2"/>
              <a:buChar char="Ø"/>
            </a:pPr>
            <a:r>
              <a:rPr lang="pl-PL" sz="1600" dirty="0"/>
              <a:t>inne sytuacje</a:t>
            </a:r>
          </a:p>
          <a:p>
            <a:pPr marL="114300" indent="0">
              <a:buNone/>
            </a:pPr>
            <a:endParaRPr lang="pl-PL" sz="1600" b="1" dirty="0"/>
          </a:p>
          <a:p>
            <a:pPr marL="114300" indent="0">
              <a:buNone/>
            </a:pPr>
            <a:endParaRPr lang="pl-PL" sz="1600" b="1" dirty="0"/>
          </a:p>
          <a:p>
            <a:pPr marL="114300" indent="0">
              <a:buNone/>
            </a:pPr>
            <a:r>
              <a:rPr lang="pl-PL" sz="1600" b="1" dirty="0"/>
              <a:t>oświadczenie rządowe o utracie mocy obowiązującej umowy</a:t>
            </a:r>
          </a:p>
          <a:p>
            <a:pPr marL="114300" indent="0">
              <a:buNone/>
            </a:pPr>
            <a:endParaRPr lang="pl-PL" sz="1600" b="1" dirty="0"/>
          </a:p>
          <a:p>
            <a:pPr marL="114300" indent="0">
              <a:buNone/>
            </a:pPr>
            <a:r>
              <a:rPr lang="pl-PL" sz="1600" dirty="0"/>
              <a:t>publikacja oświadczenia </a:t>
            </a:r>
          </a:p>
          <a:p>
            <a:pPr marL="114300" indent="0">
              <a:buNone/>
            </a:pPr>
            <a:r>
              <a:rPr lang="pl-PL" sz="1600" b="1" dirty="0"/>
              <a:t>w takim trybie, w jakim została ogłoszona umowa, której dotyczy</a:t>
            </a:r>
          </a:p>
        </p:txBody>
      </p:sp>
    </p:spTree>
    <p:extLst>
      <p:ext uri="{BB962C8B-B14F-4D97-AF65-F5344CB8AC3E}">
        <p14:creationId xmlns:p14="http://schemas.microsoft.com/office/powerpoint/2010/main" val="2911178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7D192E-0A08-4E78-9C33-AA80573A592F}"/>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60D1D3ED-912A-480B-8703-55D3F2AFBB90}"/>
              </a:ext>
            </a:extLst>
          </p:cNvPr>
          <p:cNvSpPr>
            <a:spLocks noGrp="1"/>
          </p:cNvSpPr>
          <p:nvPr>
            <p:ph idx="1"/>
          </p:nvPr>
        </p:nvSpPr>
        <p:spPr>
          <a:xfrm>
            <a:off x="609600" y="1604513"/>
            <a:ext cx="10972800" cy="4997570"/>
          </a:xfrm>
        </p:spPr>
        <p:txBody>
          <a:bodyPr>
            <a:normAutofit/>
          </a:bodyPr>
          <a:lstStyle/>
          <a:p>
            <a:pPr marL="114300" indent="0" algn="just">
              <a:buNone/>
            </a:pPr>
            <a:endParaRPr lang="pl-PL" sz="1600" dirty="0">
              <a:effectLst/>
              <a:ea typeface="Calibri" panose="020F0502020204030204" pitchFamily="34" charset="0"/>
            </a:endParaRPr>
          </a:p>
          <a:p>
            <a:pPr marL="114300" indent="0" algn="just">
              <a:buNone/>
            </a:pPr>
            <a:endParaRPr lang="pl-PL" sz="1600" dirty="0">
              <a:ea typeface="Calibri" panose="020F0502020204030204" pitchFamily="34" charset="0"/>
            </a:endParaRPr>
          </a:p>
          <a:p>
            <a:pPr marL="114300" indent="0" algn="just">
              <a:buNone/>
            </a:pPr>
            <a:r>
              <a:rPr lang="pl-PL" sz="1600" dirty="0">
                <a:effectLst/>
                <a:ea typeface="Calibri" panose="020F0502020204030204" pitchFamily="34" charset="0"/>
              </a:rPr>
              <a:t>Wygaśnięcie traktatów</a:t>
            </a:r>
          </a:p>
          <a:p>
            <a:pPr algn="just">
              <a:buFont typeface="Wingdings" panose="05000000000000000000" pitchFamily="2" charset="2"/>
              <a:buChar char="Ø"/>
            </a:pPr>
            <a:r>
              <a:rPr lang="pl-PL" sz="1600" b="1" dirty="0">
                <a:ea typeface="Calibri" panose="020F0502020204030204" pitchFamily="34" charset="0"/>
              </a:rPr>
              <a:t>upływ czasu, na jaki zawarta została umowa</a:t>
            </a:r>
          </a:p>
          <a:p>
            <a:pPr algn="just">
              <a:buFont typeface="Wingdings" panose="05000000000000000000" pitchFamily="2" charset="2"/>
              <a:buChar char="Ø"/>
            </a:pPr>
            <a:r>
              <a:rPr lang="pl-PL" sz="1600" b="1" dirty="0">
                <a:ea typeface="Calibri" panose="020F0502020204030204" pitchFamily="34" charset="0"/>
              </a:rPr>
              <a:t>spełnienie się warunku rozwiązującego</a:t>
            </a:r>
          </a:p>
          <a:p>
            <a:pPr algn="just">
              <a:buFont typeface="Wingdings" panose="05000000000000000000" pitchFamily="2" charset="2"/>
              <a:buChar char="Ø"/>
            </a:pPr>
            <a:r>
              <a:rPr lang="pl-PL" sz="1600" b="1" dirty="0">
                <a:ea typeface="Calibri" panose="020F0502020204030204" pitchFamily="34" charset="0"/>
              </a:rPr>
              <a:t>wypowiedzenie umowy dwustronnej przez drugą stronę</a:t>
            </a:r>
          </a:p>
          <a:p>
            <a:pPr algn="just">
              <a:buFont typeface="Wingdings" panose="05000000000000000000" pitchFamily="2" charset="2"/>
              <a:buChar char="Ø"/>
            </a:pPr>
            <a:r>
              <a:rPr lang="pl-PL" sz="1600" b="1" dirty="0">
                <a:effectLst/>
                <a:ea typeface="Calibri" panose="020F0502020204030204" pitchFamily="34" charset="0"/>
              </a:rPr>
              <a:t>zawarcie i wejście w życie umowy dotyczącej tego samego przedmiotu, która jest nie do pogodzenia z umową wcześniejszą </a:t>
            </a:r>
            <a:r>
              <a:rPr lang="pl-PL" sz="1600" dirty="0">
                <a:effectLst/>
                <a:ea typeface="Calibri" panose="020F0502020204030204" pitchFamily="34" charset="0"/>
              </a:rPr>
              <a:t>(art. 59 Konwencji wiedeńskiej)</a:t>
            </a:r>
          </a:p>
          <a:p>
            <a:pPr algn="just">
              <a:buFont typeface="Wingdings" panose="05000000000000000000" pitchFamily="2" charset="2"/>
              <a:buChar char="Ø"/>
            </a:pPr>
            <a:r>
              <a:rPr lang="pl-PL" sz="1600" b="1" dirty="0">
                <a:ea typeface="Calibri" panose="020F0502020204030204" pitchFamily="34" charset="0"/>
              </a:rPr>
              <a:t>brak sukcesji w stosunku do umowy </a:t>
            </a:r>
            <a:r>
              <a:rPr lang="pl-PL" sz="1600" dirty="0">
                <a:ea typeface="Calibri" panose="020F0502020204030204" pitchFamily="34" charset="0"/>
              </a:rPr>
              <a:t>(w sytuacji powstania nowego państwa na skutek rozpadu, secesji, zjednoczenia lub w sytuacji inkorporacji)</a:t>
            </a:r>
          </a:p>
          <a:p>
            <a:pPr algn="just">
              <a:buFont typeface="Wingdings" panose="05000000000000000000" pitchFamily="2" charset="2"/>
              <a:buChar char="Ø"/>
            </a:pPr>
            <a:r>
              <a:rPr lang="pl-PL" sz="1600" b="1" dirty="0">
                <a:effectLst/>
                <a:ea typeface="Calibri" panose="020F0502020204030204" pitchFamily="34" charset="0"/>
              </a:rPr>
              <a:t>całkowity brak możliwości dalszego wykonywania umowy </a:t>
            </a:r>
            <a:r>
              <a:rPr lang="pl-PL" sz="1600" dirty="0">
                <a:effectLst/>
                <a:ea typeface="Calibri" panose="020F0502020204030204" pitchFamily="34" charset="0"/>
              </a:rPr>
              <a:t>(art. 61 Konwencji wiedeńskiej – zniknięcie lub zniszczenie przedmiotu niezbędnego do wykonania traktatu)</a:t>
            </a:r>
          </a:p>
          <a:p>
            <a:pPr algn="just">
              <a:buFont typeface="Wingdings" panose="05000000000000000000" pitchFamily="2" charset="2"/>
              <a:buChar char="Ø"/>
            </a:pPr>
            <a:r>
              <a:rPr lang="pl-PL" sz="1600" b="1" dirty="0">
                <a:ea typeface="Calibri" panose="020F0502020204030204" pitchFamily="34" charset="0"/>
              </a:rPr>
              <a:t>całkowite wykonanie umowy</a:t>
            </a:r>
          </a:p>
          <a:p>
            <a:pPr algn="just">
              <a:buFont typeface="Wingdings" panose="05000000000000000000" pitchFamily="2" charset="2"/>
              <a:buChar char="Ø"/>
            </a:pPr>
            <a:r>
              <a:rPr lang="pl-PL" sz="1600" b="1" dirty="0">
                <a:ea typeface="Calibri" panose="020F0502020204030204" pitchFamily="34" charset="0"/>
              </a:rPr>
              <a:t>zgoda wszystkich stron umowy</a:t>
            </a:r>
          </a:p>
          <a:p>
            <a:pPr marL="114300" indent="0" algn="just">
              <a:buNone/>
            </a:pPr>
            <a:r>
              <a:rPr lang="pl-PL" sz="1600" dirty="0">
                <a:ea typeface="Calibri" panose="020F0502020204030204" pitchFamily="34" charset="0"/>
              </a:rPr>
              <a:t>*</a:t>
            </a:r>
            <a:r>
              <a:rPr lang="pl-PL" sz="1600" dirty="0" err="1">
                <a:ea typeface="Calibri" panose="020F0502020204030204" pitchFamily="34" charset="0"/>
              </a:rPr>
              <a:t>desuetudo</a:t>
            </a:r>
            <a:r>
              <a:rPr lang="pl-PL" sz="1600" dirty="0">
                <a:ea typeface="Calibri" panose="020F0502020204030204" pitchFamily="34" charset="0"/>
              </a:rPr>
              <a:t> – milcząca zgoda wszystkich stron na utratę mocy obowiązującej umowy</a:t>
            </a:r>
          </a:p>
          <a:p>
            <a:pPr marL="114300" indent="0" algn="just">
              <a:buNone/>
            </a:pPr>
            <a:endParaRPr lang="pl-PL" sz="1600" dirty="0">
              <a:effectLst/>
              <a:ea typeface="Calibri" panose="020F0502020204030204" pitchFamily="34" charset="0"/>
            </a:endParaRPr>
          </a:p>
          <a:p>
            <a:pPr marL="114300" indent="0">
              <a:buNone/>
            </a:pPr>
            <a:endParaRPr lang="pl-PL" sz="1600" dirty="0"/>
          </a:p>
        </p:txBody>
      </p:sp>
    </p:spTree>
    <p:extLst>
      <p:ext uri="{BB962C8B-B14F-4D97-AF65-F5344CB8AC3E}">
        <p14:creationId xmlns:p14="http://schemas.microsoft.com/office/powerpoint/2010/main" val="2415822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6D82D8-EDA3-4FEC-9837-FB7A411DBE91}"/>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5CAFCAE9-D184-4EBD-9A31-1F36B6BA2BB6}"/>
              </a:ext>
            </a:extLst>
          </p:cNvPr>
          <p:cNvSpPr>
            <a:spLocks noGrp="1"/>
          </p:cNvSpPr>
          <p:nvPr>
            <p:ph idx="1"/>
          </p:nvPr>
        </p:nvSpPr>
        <p:spPr/>
        <p:txBody>
          <a:bodyPr>
            <a:normAutofit/>
          </a:bodyPr>
          <a:lstStyle/>
          <a:p>
            <a:pPr marL="114300" indent="0">
              <a:buNone/>
            </a:pPr>
            <a:r>
              <a:rPr lang="pl-PL" sz="1600" dirty="0"/>
              <a:t>Etap I</a:t>
            </a:r>
          </a:p>
          <a:p>
            <a:pPr marL="114300" indent="0">
              <a:buNone/>
            </a:pPr>
            <a:endParaRPr lang="pl-PL" sz="1600" dirty="0"/>
          </a:p>
          <a:p>
            <a:pPr marL="114300" indent="0">
              <a:buNone/>
            </a:pPr>
            <a:endParaRPr lang="pl-PL" sz="1600" dirty="0"/>
          </a:p>
          <a:p>
            <a:pPr marL="114300" indent="0" algn="just">
              <a:buNone/>
            </a:pPr>
            <a:r>
              <a:rPr lang="pl-PL" sz="1800" dirty="0">
                <a:effectLst/>
                <a:ea typeface="Calibri" panose="020F0502020204030204" pitchFamily="34" charset="0"/>
              </a:rPr>
              <a:t>minister właściwy ze względu na sprawy, których umowa międzynarodowa dotyczy, po uzgodnieniu projektu umowy i instrukcji negocjacyjnej z ministrem właściwym ds. zagranicznych oraz z innymi zainteresowanymi ministrami, składa Prezesowi RM </a:t>
            </a:r>
            <a:r>
              <a:rPr lang="pl-PL" sz="1800" b="1" dirty="0">
                <a:effectLst/>
                <a:ea typeface="Calibri" panose="020F0502020204030204" pitchFamily="34" charset="0"/>
              </a:rPr>
              <a:t>wniosek o udzielenie zgody na rozpoczęcie negocjacji umowy międzynarodowej</a:t>
            </a:r>
            <a:endParaRPr lang="pl-PL" sz="1600" dirty="0"/>
          </a:p>
        </p:txBody>
      </p:sp>
    </p:spTree>
    <p:extLst>
      <p:ext uri="{BB962C8B-B14F-4D97-AF65-F5344CB8AC3E}">
        <p14:creationId xmlns:p14="http://schemas.microsoft.com/office/powerpoint/2010/main" val="77952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D53141-9922-4800-9C8C-55034EEA463F}"/>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9729B96F-6D5B-433F-B720-0D7258FC47F4}"/>
              </a:ext>
            </a:extLst>
          </p:cNvPr>
          <p:cNvSpPr>
            <a:spLocks noGrp="1"/>
          </p:cNvSpPr>
          <p:nvPr>
            <p:ph idx="1"/>
          </p:nvPr>
        </p:nvSpPr>
        <p:spPr>
          <a:xfrm>
            <a:off x="609600" y="1752601"/>
            <a:ext cx="10972800" cy="4590690"/>
          </a:xfrm>
        </p:spPr>
        <p:txBody>
          <a:bodyPr>
            <a:normAutofit/>
          </a:bodyPr>
          <a:lstStyle/>
          <a:p>
            <a:pPr marL="114300" indent="0">
              <a:buNone/>
            </a:pPr>
            <a:endParaRPr lang="pl-PL" sz="1600" dirty="0"/>
          </a:p>
          <a:p>
            <a:pPr marL="114300" indent="0">
              <a:buNone/>
            </a:pPr>
            <a:r>
              <a:rPr lang="pl-PL" sz="1600" dirty="0"/>
              <a:t>wygaśnięcie umowy c.d.</a:t>
            </a:r>
          </a:p>
          <a:p>
            <a:pPr algn="just">
              <a:buFont typeface="Wingdings" panose="05000000000000000000" pitchFamily="2" charset="2"/>
              <a:buChar char="Ø"/>
            </a:pPr>
            <a:r>
              <a:rPr lang="pl-PL" sz="1600" b="1" dirty="0">
                <a:ea typeface="Calibri" panose="020F0502020204030204" pitchFamily="34" charset="0"/>
              </a:rPr>
              <a:t>naruszenie przez stronę postanowienia umowy dwustronnej istotnego ze względu na osiągnięcie przedmiotu i celu tej umowy </a:t>
            </a:r>
            <a:r>
              <a:rPr lang="pl-PL" sz="1600" dirty="0">
                <a:ea typeface="Calibri" panose="020F0502020204030204" pitchFamily="34" charset="0"/>
              </a:rPr>
              <a:t>– na naruszenie jako podstawę wygaśnięcia umowy nie może powoływać się strona, która go dokonała</a:t>
            </a:r>
          </a:p>
          <a:p>
            <a:pPr algn="just">
              <a:buFont typeface="Wingdings" panose="05000000000000000000" pitchFamily="2" charset="2"/>
              <a:buChar char="Ø"/>
            </a:pPr>
            <a:r>
              <a:rPr lang="pl-PL" sz="1600" b="1" dirty="0"/>
              <a:t>zasadnicza zmiana okoliczności w stosunku to tych, które stały u podstaw zawarcia umowy (reguła </a:t>
            </a:r>
            <a:r>
              <a:rPr lang="pl-PL" sz="1600" b="1" i="1" dirty="0"/>
              <a:t>rebus sic </a:t>
            </a:r>
            <a:r>
              <a:rPr lang="pl-PL" sz="1600" b="1" i="1" dirty="0" err="1"/>
              <a:t>stantibus</a:t>
            </a:r>
            <a:r>
              <a:rPr lang="pl-PL" sz="1600" b="1" dirty="0"/>
              <a:t>)</a:t>
            </a:r>
            <a:r>
              <a:rPr lang="pl-PL" sz="1600" dirty="0"/>
              <a:t> - </a:t>
            </a:r>
            <a:r>
              <a:rPr lang="pl-PL" sz="1600" dirty="0">
                <a:effectLst/>
                <a:ea typeface="Calibri" panose="020F0502020204030204" pitchFamily="34" charset="0"/>
              </a:rPr>
              <a:t>art. 62 Konwencji wiedeńskiej (zasadnicza zmiana okoliczności uniemożliwiająca wykonanie traktatu)</a:t>
            </a:r>
            <a:endParaRPr lang="pl-PL" sz="1600" dirty="0"/>
          </a:p>
          <a:p>
            <a:pPr>
              <a:buFont typeface="Wingdings" panose="05000000000000000000" pitchFamily="2" charset="2"/>
              <a:buChar char="§"/>
            </a:pPr>
            <a:r>
              <a:rPr lang="pl-PL" sz="1600" dirty="0"/>
              <a:t>zmiana ta nie była i nie mogła być przewidziana przez strony</a:t>
            </a:r>
          </a:p>
          <a:p>
            <a:pPr>
              <a:buFont typeface="Wingdings" panose="05000000000000000000" pitchFamily="2" charset="2"/>
              <a:buChar char="§"/>
            </a:pPr>
            <a:r>
              <a:rPr lang="pl-PL" sz="1600" dirty="0"/>
              <a:t>dotyczy okoliczności, których istnienie było podstawą zawarcia umowy</a:t>
            </a:r>
          </a:p>
          <a:p>
            <a:pPr>
              <a:buFont typeface="Wingdings" panose="05000000000000000000" pitchFamily="2" charset="2"/>
              <a:buChar char="§"/>
            </a:pPr>
            <a:r>
              <a:rPr lang="pl-PL" sz="1600" dirty="0"/>
              <a:t>w jej wyniku przekształceniu uległ zakres obowiązków pozostałych do wykonania na mocy umowy</a:t>
            </a:r>
          </a:p>
          <a:p>
            <a:pPr>
              <a:buFont typeface="Wingdings" panose="05000000000000000000" pitchFamily="2" charset="2"/>
              <a:buChar char="§"/>
            </a:pPr>
            <a:r>
              <a:rPr lang="pl-PL" sz="1600" dirty="0"/>
              <a:t>nie dotyczy traktatu ustanawiającego granicę</a:t>
            </a:r>
          </a:p>
          <a:p>
            <a:pPr algn="just">
              <a:buFont typeface="Wingdings" panose="05000000000000000000" pitchFamily="2" charset="2"/>
              <a:buChar char="§"/>
            </a:pPr>
            <a:r>
              <a:rPr lang="pl-PL" sz="1600" dirty="0"/>
              <a:t>nie jest wynikiem naruszenia przez stronę, która się na nią powołuje, postanowień traktatu lub jakiegokolwiek innego obowiązku międzynarodowego w stosunku do którejkolwiek ze stron traktatu</a:t>
            </a:r>
          </a:p>
          <a:p>
            <a:pPr>
              <a:buFont typeface="Wingdings" panose="05000000000000000000" pitchFamily="2" charset="2"/>
              <a:buChar char="Ø"/>
            </a:pPr>
            <a:r>
              <a:rPr lang="pl-PL" sz="1600" b="1" dirty="0"/>
              <a:t>powstanie nowej normy </a:t>
            </a:r>
            <a:r>
              <a:rPr lang="pl-PL" sz="1600" b="1" i="1" dirty="0" err="1"/>
              <a:t>ius</a:t>
            </a:r>
            <a:r>
              <a:rPr lang="pl-PL" sz="1600" b="1" i="1" dirty="0"/>
              <a:t> </a:t>
            </a:r>
            <a:r>
              <a:rPr lang="pl-PL" sz="1600" b="1" i="1" dirty="0" err="1"/>
              <a:t>cogens</a:t>
            </a:r>
            <a:r>
              <a:rPr lang="pl-PL" sz="1600" b="1" dirty="0"/>
              <a:t> sprzecznej z postanowieniami istniejącej umowy </a:t>
            </a:r>
          </a:p>
        </p:txBody>
      </p:sp>
    </p:spTree>
    <p:extLst>
      <p:ext uri="{BB962C8B-B14F-4D97-AF65-F5344CB8AC3E}">
        <p14:creationId xmlns:p14="http://schemas.microsoft.com/office/powerpoint/2010/main" val="199372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13C725-9C85-4865-8247-47F84513C678}"/>
              </a:ext>
            </a:extLst>
          </p:cNvPr>
          <p:cNvSpPr>
            <a:spLocks noGrp="1"/>
          </p:cNvSpPr>
          <p:nvPr>
            <p:ph type="title"/>
          </p:nvPr>
        </p:nvSpPr>
        <p:spPr/>
        <p:txBody>
          <a:bodyPr>
            <a:normAutofit/>
          </a:bodyPr>
          <a:lstStyle/>
          <a:p>
            <a:r>
              <a:rPr lang="pl-PL" sz="2000" dirty="0"/>
              <a:t>Przykłady umów zawartych w latach 1919-1939</a:t>
            </a:r>
            <a:br>
              <a:rPr lang="pl-PL" sz="2000" dirty="0"/>
            </a:br>
            <a:r>
              <a:rPr lang="pl-PL" sz="2000" dirty="0"/>
              <a:t>możliwość uznania za nieobowiązujące</a:t>
            </a:r>
          </a:p>
        </p:txBody>
      </p:sp>
      <p:sp>
        <p:nvSpPr>
          <p:cNvPr id="3" name="Symbol zastępczy zawartości 2">
            <a:extLst>
              <a:ext uri="{FF2B5EF4-FFF2-40B4-BE49-F238E27FC236}">
                <a16:creationId xmlns:a16="http://schemas.microsoft.com/office/drawing/2014/main" id="{113725B8-5B2A-4A3D-88A1-57C1561B3861}"/>
              </a:ext>
            </a:extLst>
          </p:cNvPr>
          <p:cNvSpPr>
            <a:spLocks noGrp="1"/>
          </p:cNvSpPr>
          <p:nvPr>
            <p:ph idx="1"/>
          </p:nvPr>
        </p:nvSpPr>
        <p:spPr/>
        <p:txBody>
          <a:bodyPr>
            <a:normAutofit/>
          </a:bodyPr>
          <a:lstStyle/>
          <a:p>
            <a:pPr>
              <a:buFont typeface="Wingdings" panose="05000000000000000000" pitchFamily="2" charset="2"/>
              <a:buChar char="Ø"/>
            </a:pPr>
            <a:r>
              <a:rPr lang="pl-PL" sz="1400" b="1" dirty="0"/>
              <a:t>Konwencja w przedmiocie emigracji i imigracji, zawarta pomiędzy Rzecząpospolitą Polską a Rzecząpospolitą Francuską dnia 3 września 1919 r.</a:t>
            </a:r>
          </a:p>
          <a:p>
            <a:pPr>
              <a:buFont typeface="Wingdings" panose="05000000000000000000" pitchFamily="2" charset="2"/>
              <a:buChar char="Ø"/>
            </a:pPr>
            <a:r>
              <a:rPr lang="pl-PL" sz="1400" b="1" dirty="0"/>
              <a:t>Konwencja dotycząca pomocy i opieki społecznej, podpisana pomiędzy Polską a Francją w Warszawie, dnia 14 października 1920 r. (zatwierdzona ustawą z dnia 11 maja 1922 r.)</a:t>
            </a:r>
          </a:p>
          <a:p>
            <a:pPr>
              <a:buFont typeface="Wingdings" panose="05000000000000000000" pitchFamily="2" charset="2"/>
              <a:buChar char="Ø"/>
            </a:pPr>
            <a:r>
              <a:rPr lang="pl-PL" sz="1400" b="1" dirty="0"/>
              <a:t>Konwencja sanitarna pomiędzy Polską a </a:t>
            </a:r>
            <a:r>
              <a:rPr lang="pl-PL" sz="1400" b="1" dirty="0" err="1"/>
              <a:t>Rumunją</a:t>
            </a:r>
            <a:r>
              <a:rPr lang="pl-PL" sz="1400" b="1" dirty="0"/>
              <a:t>, podpisana w Warszawie dnia 20 grudnia 1922 r.</a:t>
            </a:r>
          </a:p>
          <a:p>
            <a:pPr>
              <a:buFont typeface="Wingdings" panose="05000000000000000000" pitchFamily="2" charset="2"/>
              <a:buChar char="Ø"/>
            </a:pPr>
            <a:r>
              <a:rPr lang="pl-PL" sz="1400" b="1" dirty="0"/>
              <a:t>Konwencja Sanitarna pomiędzy Polską a Rosją, Ukrainą i Białorusią, podpisana w Warszawie dnia 7 lutego 1923 roku</a:t>
            </a:r>
          </a:p>
          <a:p>
            <a:pPr>
              <a:buFont typeface="Wingdings" panose="05000000000000000000" pitchFamily="2" charset="2"/>
              <a:buChar char="Ø"/>
            </a:pPr>
            <a:r>
              <a:rPr lang="pl-PL" sz="1400" b="1" dirty="0"/>
              <a:t>Traktat Handlowy i Nawigacyjny pomiędzy Polską a </a:t>
            </a:r>
            <a:r>
              <a:rPr lang="pl-PL" sz="1400" b="1" dirty="0" err="1"/>
              <a:t>Holandją</a:t>
            </a:r>
            <a:r>
              <a:rPr lang="pl-PL" sz="1400" b="1" dirty="0"/>
              <a:t> podpisany w Warszawie, dnia 30 maja 1924 roku</a:t>
            </a:r>
          </a:p>
          <a:p>
            <a:pPr>
              <a:buFont typeface="Wingdings" panose="05000000000000000000" pitchFamily="2" charset="2"/>
              <a:buChar char="Ø"/>
            </a:pPr>
            <a:r>
              <a:rPr lang="pl-PL" sz="1400" b="1" dirty="0"/>
              <a:t>Konwencja sanitarna pomiędzy Rzecząpospolitą Polską a Republiką </a:t>
            </a:r>
            <a:r>
              <a:rPr lang="pl-PL" sz="1400" b="1" dirty="0" err="1"/>
              <a:t>Czeskosłowacką</a:t>
            </a:r>
            <a:r>
              <a:rPr lang="pl-PL" sz="1400" b="1" dirty="0"/>
              <a:t>, podpisana w Pradze dnia 5 września 1925 r.</a:t>
            </a:r>
          </a:p>
          <a:p>
            <a:pPr>
              <a:buFont typeface="Wingdings" panose="05000000000000000000" pitchFamily="2" charset="2"/>
              <a:buChar char="Ø"/>
            </a:pPr>
            <a:r>
              <a:rPr lang="pl-PL" sz="1400" b="1" dirty="0"/>
              <a:t>Traktat Handlowy i Nawigacyjny pomiędzy Polską a </a:t>
            </a:r>
            <a:r>
              <a:rPr lang="pl-PL" sz="1400" b="1" dirty="0" err="1"/>
              <a:t>Norwegją</a:t>
            </a:r>
            <a:r>
              <a:rPr lang="pl-PL" sz="1400" b="1" dirty="0"/>
              <a:t>, podpisany w Warszawie dnia 22 grudnia 1926 r. (ratyfikowany zgodnie z ustawą z dnia 24 czerwca 1927 r.)</a:t>
            </a:r>
          </a:p>
          <a:p>
            <a:pPr>
              <a:buFont typeface="Wingdings" panose="05000000000000000000" pitchFamily="2" charset="2"/>
              <a:buChar char="Ø"/>
            </a:pPr>
            <a:r>
              <a:rPr lang="pl-PL" sz="1400" b="1" dirty="0"/>
              <a:t>Konwencja weterynaryjna między Polską a Francją, podpisana w Paryżu dnia 24 kwietnia 1929 r. (ratyfikowana zgodnie z ustawą z dnia 3 lutego 1931 r.)</a:t>
            </a:r>
          </a:p>
          <a:p>
            <a:pPr>
              <a:buFont typeface="Wingdings" panose="05000000000000000000" pitchFamily="2" charset="2"/>
              <a:buChar char="Ø"/>
            </a:pPr>
            <a:r>
              <a:rPr lang="pl-PL" sz="1400" b="1" dirty="0"/>
              <a:t>Porozumienie między Rzecząpospolitą Polską a Republiką Łotewską, dotyczące ubezpieczeń społecznych, podpisane w Rydze dnia 20 grudnia 1934 r. (ratyfikowane zgodnie z ustawą z dnia 26 marca 1935 r.)</a:t>
            </a:r>
          </a:p>
          <a:p>
            <a:pPr>
              <a:buFont typeface="Wingdings" panose="05000000000000000000" pitchFamily="2" charset="2"/>
              <a:buChar char="Ø"/>
            </a:pPr>
            <a:r>
              <a:rPr lang="pl-PL" sz="1400" b="1" dirty="0"/>
              <a:t>Układ między Polską a Wielką </a:t>
            </a:r>
            <a:r>
              <a:rPr lang="pl-PL" sz="1400" b="1" dirty="0" err="1"/>
              <a:t>Brytanją</a:t>
            </a:r>
            <a:r>
              <a:rPr lang="pl-PL" sz="1400" b="1" dirty="0"/>
              <a:t> dotyczący traktowania komiwojażerów i ich próbek, podpisany w Warszawie dnia 26 października 1933 r. (ratyfikowany zgodnie z ustawą z dnia 15 marca 1934 r.)</a:t>
            </a:r>
          </a:p>
          <a:p>
            <a:pPr marL="114300" indent="0">
              <a:buNone/>
            </a:pPr>
            <a:endParaRPr lang="pl-PL" sz="1400" dirty="0"/>
          </a:p>
        </p:txBody>
      </p:sp>
    </p:spTree>
    <p:extLst>
      <p:ext uri="{BB962C8B-B14F-4D97-AF65-F5344CB8AC3E}">
        <p14:creationId xmlns:p14="http://schemas.microsoft.com/office/powerpoint/2010/main" val="2901198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ABC1F3-BD4B-44B6-A5EE-CC657FEA4432}"/>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5EC100EA-D981-4F0B-BF25-517664AA6769}"/>
              </a:ext>
            </a:extLst>
          </p:cNvPr>
          <p:cNvSpPr>
            <a:spLocks noGrp="1"/>
          </p:cNvSpPr>
          <p:nvPr>
            <p:ph idx="1"/>
          </p:nvPr>
        </p:nvSpPr>
        <p:spPr>
          <a:xfrm>
            <a:off x="609600" y="1752601"/>
            <a:ext cx="10972800" cy="4849482"/>
          </a:xfrm>
        </p:spPr>
        <p:txBody>
          <a:bodyPr>
            <a:normAutofit fontScale="92500"/>
          </a:bodyPr>
          <a:lstStyle/>
          <a:p>
            <a:pPr marL="114300" indent="0">
              <a:buNone/>
            </a:pPr>
            <a:r>
              <a:rPr lang="pl-PL" sz="1600" b="1" dirty="0">
                <a:effectLst/>
                <a:ea typeface="Calibri" panose="020F0502020204030204" pitchFamily="34" charset="0"/>
              </a:rPr>
              <a:t>wystąpienie z UE </a:t>
            </a:r>
          </a:p>
          <a:p>
            <a:pPr marL="114300" indent="0">
              <a:buNone/>
            </a:pPr>
            <a:r>
              <a:rPr lang="pl-PL" sz="1600" b="1" dirty="0">
                <a:effectLst/>
                <a:ea typeface="Calibri" panose="020F0502020204030204" pitchFamily="34" charset="0"/>
              </a:rPr>
              <a:t>art. 22a ustawy o umowach międzynarodowych i art. 50 TUE</a:t>
            </a:r>
          </a:p>
          <a:p>
            <a:pPr marL="114300" indent="0">
              <a:buNone/>
            </a:pPr>
            <a:r>
              <a:rPr lang="pl-PL" sz="1600" b="1" dirty="0">
                <a:effectLst/>
                <a:ea typeface="Calibri" panose="020F0502020204030204" pitchFamily="34" charset="0"/>
              </a:rPr>
              <a:t>stosowane są odpowiednio przepisy dotyczące negocjowania warunków umowy oraz zawarcia umowy</a:t>
            </a:r>
          </a:p>
          <a:p>
            <a:pPr marL="114300" indent="0">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Rada Ministrów przed wystąpieniem do Prezydenta o wypowiedzenie umów stowarzyszeniowych musi uzyskać zgodę wyrażoną w drodze ustawy</a:t>
            </a:r>
          </a:p>
          <a:p>
            <a:pPr marL="114300" indent="0" algn="just">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decyzję o wystąpieniu z UE ogłasza się w Dzienniku Ustaw</a:t>
            </a:r>
          </a:p>
          <a:p>
            <a:pPr marL="114300" indent="0" algn="just">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 Prezes RM notyfikuje UE decyzję o wystąpieniu z UE</a:t>
            </a:r>
          </a:p>
          <a:p>
            <a:pPr marL="114300" indent="0" algn="just">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w świetle wytycznych Rady Europejskiej Unia prowadzi negocjacje i zawiera z państwem umowę określającą warunki wystąpienia z UE i określającą przyszłe stosunki z Unią</a:t>
            </a:r>
          </a:p>
          <a:p>
            <a:pPr marL="114300" indent="0" algn="just">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traktaty przestają obowiązywać od dnia wejścia w życie umowy o wystąpieniu, a w jej braku - dwa lata po notyfikacji wystąpienia; Rada Europejska z państwem członkowskim może jednomyślnie podjąć decyzję o wydłużeniu tego okresu</a:t>
            </a:r>
          </a:p>
          <a:p>
            <a:pPr marL="114300" indent="0" algn="just">
              <a:buNone/>
            </a:pPr>
            <a:r>
              <a:rPr lang="pl-PL" sz="1600" b="1" dirty="0">
                <a:effectLst/>
                <a:ea typeface="Calibri" panose="020F0502020204030204" pitchFamily="34" charset="0"/>
              </a:rPr>
              <a:t>w RP Prezydent wyraża zgodę na przedłużenie okresu „wyjścia” z UE za uprzednią zgodą wyrażoną w ustawie</a:t>
            </a:r>
          </a:p>
        </p:txBody>
      </p:sp>
    </p:spTree>
    <p:extLst>
      <p:ext uri="{BB962C8B-B14F-4D97-AF65-F5344CB8AC3E}">
        <p14:creationId xmlns:p14="http://schemas.microsoft.com/office/powerpoint/2010/main" val="175039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ABC1F3-BD4B-44B6-A5EE-CC657FEA4432}"/>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5EC100EA-D981-4F0B-BF25-517664AA6769}"/>
              </a:ext>
            </a:extLst>
          </p:cNvPr>
          <p:cNvSpPr>
            <a:spLocks noGrp="1"/>
          </p:cNvSpPr>
          <p:nvPr>
            <p:ph idx="1"/>
          </p:nvPr>
        </p:nvSpPr>
        <p:spPr/>
        <p:txBody>
          <a:bodyPr>
            <a:normAutofit/>
          </a:bodyPr>
          <a:lstStyle/>
          <a:p>
            <a:pPr marL="114300" indent="0">
              <a:buNone/>
            </a:pPr>
            <a:endParaRPr lang="pl-PL" sz="1600" b="1" dirty="0">
              <a:effectLst/>
              <a:ea typeface="Calibri" panose="020F0502020204030204" pitchFamily="34" charset="0"/>
            </a:endParaRPr>
          </a:p>
          <a:p>
            <a:pPr marL="114300" indent="0">
              <a:buNone/>
            </a:pPr>
            <a:endParaRPr lang="pl-PL" sz="1600" b="1" dirty="0">
              <a:ea typeface="Calibri" panose="020F0502020204030204" pitchFamily="34" charset="0"/>
            </a:endParaRPr>
          </a:p>
          <a:p>
            <a:pPr marL="114300" indent="0">
              <a:buNone/>
            </a:pPr>
            <a:r>
              <a:rPr lang="pl-PL" sz="1600" b="1" dirty="0">
                <a:effectLst/>
                <a:ea typeface="Calibri" panose="020F0502020204030204" pitchFamily="34" charset="0"/>
              </a:rPr>
              <a:t>zmiana zakresu obowiązywania umowy </a:t>
            </a:r>
            <a:r>
              <a:rPr lang="pl-PL" sz="1600" dirty="0">
                <a:effectLst/>
                <a:ea typeface="Calibri" panose="020F0502020204030204" pitchFamily="34" charset="0"/>
              </a:rPr>
              <a:t>(przedłużenie obowiązywania, zmiana nie polegająca na zawarciu nowej umowy, zawieszeniu lub przywróceniu stosowania umowy) </a:t>
            </a:r>
            <a:endParaRPr lang="pl-PL" sz="1600" dirty="0">
              <a:ea typeface="Calibri" panose="020F0502020204030204" pitchFamily="34" charset="0"/>
            </a:endParaRPr>
          </a:p>
          <a:p>
            <a:pPr>
              <a:buFont typeface="Wingdings" panose="05000000000000000000" pitchFamily="2" charset="2"/>
              <a:buChar char="Ø"/>
            </a:pPr>
            <a:r>
              <a:rPr lang="pl-PL" sz="1600" dirty="0">
                <a:ea typeface="Calibri" panose="020F0502020204030204" pitchFamily="34" charset="0"/>
              </a:rPr>
              <a:t>w przypadku ratyfikowanej umowy międzynarodowej </a:t>
            </a:r>
          </a:p>
          <a:p>
            <a:pPr marL="114300" indent="0">
              <a:buNone/>
            </a:pPr>
            <a:r>
              <a:rPr lang="pl-PL" sz="1600" dirty="0">
                <a:ea typeface="Calibri" panose="020F0502020204030204" pitchFamily="34" charset="0"/>
              </a:rPr>
              <a:t>decyzję </a:t>
            </a:r>
            <a:r>
              <a:rPr lang="pl-PL" sz="1600" dirty="0">
                <a:effectLst/>
                <a:ea typeface="Calibri" panose="020F0502020204030204" pitchFamily="34" charset="0"/>
              </a:rPr>
              <a:t>podejmuje </a:t>
            </a:r>
            <a:r>
              <a:rPr lang="pl-PL" sz="1600" b="1" dirty="0">
                <a:effectLst/>
                <a:ea typeface="Calibri" panose="020F0502020204030204" pitchFamily="34" charset="0"/>
              </a:rPr>
              <a:t>Prezydent </a:t>
            </a:r>
            <a:r>
              <a:rPr lang="pl-PL" sz="1600" dirty="0">
                <a:effectLst/>
                <a:ea typeface="Calibri" panose="020F0502020204030204" pitchFamily="34" charset="0"/>
              </a:rPr>
              <a:t>na wniosek </a:t>
            </a:r>
            <a:r>
              <a:rPr lang="pl-PL" sz="1600" b="1" dirty="0">
                <a:effectLst/>
                <a:ea typeface="Calibri" panose="020F0502020204030204" pitchFamily="34" charset="0"/>
              </a:rPr>
              <a:t>RM</a:t>
            </a:r>
            <a:endParaRPr lang="pl-PL" sz="1600" dirty="0">
              <a:effectLst/>
              <a:ea typeface="Calibri" panose="020F0502020204030204" pitchFamily="34" charset="0"/>
            </a:endParaRPr>
          </a:p>
          <a:p>
            <a:pPr marL="114300" indent="0">
              <a:buNone/>
            </a:pPr>
            <a:endParaRPr lang="pl-PL" sz="1600" dirty="0">
              <a:ea typeface="Calibri" panose="020F0502020204030204" pitchFamily="34" charset="0"/>
            </a:endParaRPr>
          </a:p>
          <a:p>
            <a:pPr marL="114300" indent="0">
              <a:buNone/>
            </a:pPr>
            <a:r>
              <a:rPr lang="pl-PL" sz="1600" dirty="0">
                <a:effectLst/>
                <a:ea typeface="Calibri" panose="020F0502020204030204" pitchFamily="34" charset="0"/>
              </a:rPr>
              <a:t>jeżeli zgoda na ratyfikację wyrażona była w ustawie, to zgoda na zmianę zakresu obowiązywania takiej umowy również winna być wyrażona w ustawie</a:t>
            </a:r>
          </a:p>
          <a:p>
            <a:pPr marL="114300" indent="0">
              <a:buNone/>
            </a:pPr>
            <a:endParaRPr lang="pl-PL" sz="1600" dirty="0">
              <a:ea typeface="Calibri" panose="020F0502020204030204" pitchFamily="34" charset="0"/>
            </a:endParaRPr>
          </a:p>
          <a:p>
            <a:pPr>
              <a:buFont typeface="Wingdings" panose="05000000000000000000" pitchFamily="2" charset="2"/>
              <a:buChar char="Ø"/>
            </a:pPr>
            <a:r>
              <a:rPr lang="pl-PL" sz="1600" dirty="0">
                <a:ea typeface="Calibri" panose="020F0502020204030204" pitchFamily="34" charset="0"/>
              </a:rPr>
              <a:t>w przypadku innych umów międzynarodowych </a:t>
            </a:r>
          </a:p>
          <a:p>
            <a:pPr marL="114300" indent="0">
              <a:buNone/>
            </a:pPr>
            <a:r>
              <a:rPr lang="pl-PL" sz="1600" dirty="0">
                <a:ea typeface="Calibri" panose="020F0502020204030204" pitchFamily="34" charset="0"/>
              </a:rPr>
              <a:t>decyzję </a:t>
            </a:r>
            <a:r>
              <a:rPr lang="pl-PL" sz="1600" dirty="0">
                <a:effectLst/>
                <a:ea typeface="Calibri" panose="020F0502020204030204" pitchFamily="34" charset="0"/>
              </a:rPr>
              <a:t>podejmuje </a:t>
            </a:r>
            <a:r>
              <a:rPr lang="pl-PL" sz="1600" b="1" dirty="0">
                <a:effectLst/>
                <a:ea typeface="Calibri" panose="020F0502020204030204" pitchFamily="34" charset="0"/>
              </a:rPr>
              <a:t>RM</a:t>
            </a:r>
          </a:p>
        </p:txBody>
      </p:sp>
    </p:spTree>
    <p:extLst>
      <p:ext uri="{BB962C8B-B14F-4D97-AF65-F5344CB8AC3E}">
        <p14:creationId xmlns:p14="http://schemas.microsoft.com/office/powerpoint/2010/main" val="83528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08C2B-15A8-4874-A23D-C0D37776D379}"/>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812BED17-8EFC-4329-807E-526223B6AC7F}"/>
              </a:ext>
            </a:extLst>
          </p:cNvPr>
          <p:cNvSpPr>
            <a:spLocks noGrp="1"/>
          </p:cNvSpPr>
          <p:nvPr>
            <p:ph idx="1"/>
          </p:nvPr>
        </p:nvSpPr>
        <p:spPr>
          <a:xfrm>
            <a:off x="609600" y="1752601"/>
            <a:ext cx="10972800" cy="4855233"/>
          </a:xfrm>
        </p:spPr>
        <p:txBody>
          <a:bodyPr>
            <a:normAutofit lnSpcReduction="10000"/>
          </a:bodyPr>
          <a:lstStyle/>
          <a:p>
            <a:pPr marL="114300" indent="0">
              <a:buNone/>
            </a:pPr>
            <a:r>
              <a:rPr lang="pl-PL" sz="1600" dirty="0"/>
              <a:t>Etap II</a:t>
            </a:r>
          </a:p>
          <a:p>
            <a:pPr marL="114300" indent="0" algn="just">
              <a:buNone/>
            </a:pPr>
            <a:endParaRPr lang="pl-PL" sz="1600" dirty="0"/>
          </a:p>
          <a:p>
            <a:pPr marL="114300" indent="0" algn="just">
              <a:buNone/>
            </a:pPr>
            <a:r>
              <a:rPr lang="pl-PL" sz="1600" dirty="0">
                <a:effectLst/>
                <a:ea typeface="Calibri" panose="020F0502020204030204" pitchFamily="34" charset="0"/>
              </a:rPr>
              <a:t>Prezes RM wyznacza organ właściwy do prowadzenia negocjacji i określa zakres jego upoważnienia.</a:t>
            </a:r>
          </a:p>
          <a:p>
            <a:pPr marL="114300" indent="0">
              <a:buNone/>
            </a:pPr>
            <a:endParaRPr lang="pl-PL" sz="1600" dirty="0">
              <a:ea typeface="Calibri" panose="020F0502020204030204" pitchFamily="34" charset="0"/>
            </a:endParaRPr>
          </a:p>
          <a:p>
            <a:pPr marL="114300" indent="0" algn="just">
              <a:buNone/>
            </a:pPr>
            <a:r>
              <a:rPr lang="pl-PL" sz="1600" dirty="0">
                <a:ea typeface="Calibri" panose="020F0502020204030204" pitchFamily="34" charset="0"/>
              </a:rPr>
              <a:t>W</a:t>
            </a:r>
            <a:r>
              <a:rPr lang="pl-PL" sz="1600" dirty="0">
                <a:effectLst/>
                <a:ea typeface="Calibri" panose="020F0502020204030204" pitchFamily="34" charset="0"/>
              </a:rPr>
              <a:t> razie gdy do prowadzenia negocjacji oraz do przyjęcia tekstu umowy międzynarodowej wymagane jest pełnomocnictwo, pełnomocnictwa tego udziela minister właściwy ds. zagranicznych na wniosek organu właściwego do prowadzenia negocjacji</a:t>
            </a:r>
          </a:p>
          <a:p>
            <a:pPr marL="114300" indent="0" algn="just">
              <a:buNone/>
            </a:pPr>
            <a:endParaRPr lang="pl-PL" sz="1800" dirty="0"/>
          </a:p>
          <a:p>
            <a:pPr marL="114300" indent="0" algn="just">
              <a:buNone/>
            </a:pPr>
            <a:r>
              <a:rPr lang="pl-PL" sz="1600" dirty="0"/>
              <a:t>Konwencja wiedeńska</a:t>
            </a:r>
          </a:p>
          <a:p>
            <a:pPr marL="114300" indent="0" algn="just">
              <a:buNone/>
            </a:pPr>
            <a:r>
              <a:rPr lang="pl-PL" sz="1600" dirty="0"/>
              <a:t>Pełnomocnictwo:</a:t>
            </a:r>
          </a:p>
          <a:p>
            <a:pPr algn="just">
              <a:buFont typeface="Wingdings" panose="05000000000000000000" pitchFamily="2" charset="2"/>
              <a:buChar char="Ø"/>
            </a:pPr>
            <a:r>
              <a:rPr lang="pl-PL" sz="1600" dirty="0"/>
              <a:t>osoba posiadająca odpowiednie pełnomocnictwo</a:t>
            </a:r>
          </a:p>
          <a:p>
            <a:pPr algn="just">
              <a:buFont typeface="Wingdings" panose="05000000000000000000" pitchFamily="2" charset="2"/>
              <a:buChar char="Ø"/>
            </a:pPr>
            <a:r>
              <a:rPr lang="pl-PL" sz="1600" dirty="0"/>
              <a:t>z praktyki państw lub okoliczności wynika, że dana osoba uważana jest za reprezentującą państwo</a:t>
            </a:r>
          </a:p>
          <a:p>
            <a:pPr algn="just">
              <a:buFont typeface="Wingdings" panose="05000000000000000000" pitchFamily="2" charset="2"/>
              <a:buChar char="Ø"/>
            </a:pPr>
            <a:r>
              <a:rPr lang="pl-PL" sz="1600" dirty="0"/>
              <a:t>ze względu na pełnioną funkcję: głowy państw, szefowie rządów, ministrowie spraw zagranicznych, szefowie misji dyplomatycznych (dla przyjęcia tekstu traktatu między państwem wysyłającym a przyjmującym), przedstawiciele akredytowani przez państwa na konferencji międzynarodowej lub przy organizacji międzynarodowej (dla przyjęcia tekstu traktatu na konferencji w tej organizacji lub organie)</a:t>
            </a:r>
          </a:p>
          <a:p>
            <a:pPr algn="just">
              <a:buFont typeface="Wingdings" panose="05000000000000000000" pitchFamily="2" charset="2"/>
              <a:buChar char="Ø"/>
            </a:pPr>
            <a:endParaRPr lang="pl-PL" sz="1600" dirty="0"/>
          </a:p>
          <a:p>
            <a:pPr marL="114300" indent="0" algn="just">
              <a:buNone/>
            </a:pPr>
            <a:r>
              <a:rPr lang="pl-PL" sz="1600" dirty="0"/>
              <a:t>negocjacje i parafowanie umowy międzynarodowej (ustalenie autentyczności tekstu)</a:t>
            </a:r>
          </a:p>
        </p:txBody>
      </p:sp>
    </p:spTree>
    <p:extLst>
      <p:ext uri="{BB962C8B-B14F-4D97-AF65-F5344CB8AC3E}">
        <p14:creationId xmlns:p14="http://schemas.microsoft.com/office/powerpoint/2010/main" val="146062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D8D330-DC01-4B99-B7DE-50119F7A67D1}"/>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7EB7777C-9869-41F0-A673-D3F8EBAE17D0}"/>
              </a:ext>
            </a:extLst>
          </p:cNvPr>
          <p:cNvSpPr>
            <a:spLocks noGrp="1"/>
          </p:cNvSpPr>
          <p:nvPr>
            <p:ph idx="1"/>
          </p:nvPr>
        </p:nvSpPr>
        <p:spPr/>
        <p:txBody>
          <a:bodyPr>
            <a:normAutofit/>
          </a:bodyPr>
          <a:lstStyle/>
          <a:p>
            <a:pPr marL="114300" indent="0">
              <a:buNone/>
            </a:pPr>
            <a:r>
              <a:rPr lang="pl-PL" sz="1600" dirty="0"/>
              <a:t>Etap III</a:t>
            </a:r>
          </a:p>
          <a:p>
            <a:pPr marL="114300" indent="0">
              <a:buNone/>
            </a:pPr>
            <a:endParaRPr lang="pl-PL" sz="1600" dirty="0"/>
          </a:p>
          <a:p>
            <a:pPr marL="114300" indent="0">
              <a:buNone/>
            </a:pPr>
            <a:endParaRPr lang="pl-PL" sz="1600" dirty="0"/>
          </a:p>
          <a:p>
            <a:pPr marL="114300" indent="0">
              <a:buNone/>
            </a:pPr>
            <a:r>
              <a:rPr lang="pl-PL" sz="1600" dirty="0">
                <a:effectLst/>
                <a:ea typeface="Calibri" panose="020F0502020204030204" pitchFamily="34" charset="0"/>
                <a:cs typeface="Times New Roman" panose="02020603050405020304" pitchFamily="18" charset="0"/>
              </a:rPr>
              <a:t>organ właściwy do prowadzenia negocjacji po zakończeniu prac składa Radzie Ministrów, po uzgodnieniu z ministrem właściwym ds. zagranicznych oraz innymi właściwymi ministrami, </a:t>
            </a:r>
            <a:r>
              <a:rPr lang="pl-PL" sz="1600" b="1" dirty="0">
                <a:effectLst/>
                <a:ea typeface="Calibri" panose="020F0502020204030204" pitchFamily="34" charset="0"/>
                <a:cs typeface="Times New Roman" panose="02020603050405020304" pitchFamily="18" charset="0"/>
              </a:rPr>
              <a:t>wniosek o udzielenie zgody na podpisanie umowy międzynarodowej</a:t>
            </a:r>
            <a:r>
              <a:rPr lang="pl-PL" sz="1600" dirty="0">
                <a:effectLst/>
                <a:ea typeface="Calibri" panose="020F0502020204030204" pitchFamily="34" charset="0"/>
                <a:cs typeface="Times New Roman" panose="02020603050405020304" pitchFamily="18" charset="0"/>
              </a:rPr>
              <a:t> i proponuje treść ewentualnych zastrzeżeń strony polskiej.</a:t>
            </a:r>
          </a:p>
          <a:p>
            <a:pPr marL="114300" indent="0">
              <a:buNone/>
            </a:pPr>
            <a:endParaRPr lang="pl-PL" sz="1600" dirty="0">
              <a:ea typeface="Calibri" panose="020F0502020204030204" pitchFamily="34" charset="0"/>
              <a:cs typeface="Times New Roman" panose="02020603050405020304" pitchFamily="18" charset="0"/>
            </a:endParaRPr>
          </a:p>
          <a:p>
            <a:pPr marL="114300" indent="0">
              <a:buNone/>
            </a:pPr>
            <a:r>
              <a:rPr lang="pl-PL" sz="1600" dirty="0">
                <a:effectLst/>
                <a:ea typeface="Calibri" panose="020F0502020204030204" pitchFamily="34" charset="0"/>
                <a:cs typeface="Times New Roman" panose="02020603050405020304" pitchFamily="18" charset="0"/>
              </a:rPr>
              <a:t>Wniosek określa </a:t>
            </a:r>
            <a:r>
              <a:rPr lang="pl-PL" sz="1600" b="1" dirty="0">
                <a:effectLst/>
                <a:ea typeface="Calibri" panose="020F0502020204030204" pitchFamily="34" charset="0"/>
                <a:cs typeface="Times New Roman" panose="02020603050405020304" pitchFamily="18" charset="0"/>
              </a:rPr>
              <a:t>tryb związania </a:t>
            </a:r>
            <a:r>
              <a:rPr lang="pl-PL" sz="1600" dirty="0">
                <a:effectLst/>
                <a:ea typeface="Calibri" panose="020F0502020204030204" pitchFamily="34" charset="0"/>
                <a:cs typeface="Times New Roman" panose="02020603050405020304" pitchFamily="18" charset="0"/>
              </a:rPr>
              <a:t>RP umową międzynarodową</a:t>
            </a:r>
          </a:p>
          <a:p>
            <a:pPr marL="114300" indent="0">
              <a:buNone/>
            </a:pPr>
            <a:endParaRPr lang="pl-PL" sz="1600" dirty="0">
              <a:ea typeface="Calibri" panose="020F0502020204030204" pitchFamily="34" charset="0"/>
              <a:cs typeface="Times New Roman" panose="02020603050405020304" pitchFamily="18" charset="0"/>
            </a:endParaRPr>
          </a:p>
          <a:p>
            <a:pPr marL="114300" indent="0" algn="just">
              <a:buNone/>
            </a:pPr>
            <a:r>
              <a:rPr lang="pl-PL" sz="1600" b="1" dirty="0"/>
              <a:t>zastrzeżenie – </a:t>
            </a:r>
            <a:r>
              <a:rPr lang="pl-PL" sz="1600" dirty="0"/>
              <a:t>jednostronne oświadczenie, jakkolwiek byłoby ono sformułowane lub nazwane, złożone przez państwo przy podpisaniu, ratyfikacji, przyjęciu, zatwierdzeniu lub przystąpieniu do traktatu, mocą którego zmierza ono do wykluczenia lub modyfikacji skutku prawnego pewnych postanowień traktatu w ich zastosowaniu do tego państwa  (Konwencja Wiedeńska) </a:t>
            </a:r>
          </a:p>
          <a:p>
            <a:pPr marL="114300" indent="0" algn="just">
              <a:buNone/>
            </a:pPr>
            <a:endParaRPr lang="pl-PL" sz="1600" b="1" dirty="0"/>
          </a:p>
          <a:p>
            <a:pPr marL="114300" indent="0">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buNone/>
            </a:pPr>
            <a:endParaRPr lang="pl-PL" sz="1600" dirty="0"/>
          </a:p>
        </p:txBody>
      </p:sp>
    </p:spTree>
    <p:extLst>
      <p:ext uri="{BB962C8B-B14F-4D97-AF65-F5344CB8AC3E}">
        <p14:creationId xmlns:p14="http://schemas.microsoft.com/office/powerpoint/2010/main" val="310754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5B4F7A-466F-4BEA-9877-0931C6A5F274}"/>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A3F85C4A-5E1A-4404-A02E-0ACC3EDCA224}"/>
              </a:ext>
            </a:extLst>
          </p:cNvPr>
          <p:cNvSpPr>
            <a:spLocks noGrp="1"/>
          </p:cNvSpPr>
          <p:nvPr>
            <p:ph idx="1"/>
          </p:nvPr>
        </p:nvSpPr>
        <p:spPr/>
        <p:txBody>
          <a:bodyPr>
            <a:normAutofit/>
          </a:bodyPr>
          <a:lstStyle/>
          <a:p>
            <a:pPr marL="114300" indent="0">
              <a:buNone/>
            </a:pPr>
            <a:r>
              <a:rPr lang="pl-PL" sz="1600" dirty="0"/>
              <a:t>Etap IV</a:t>
            </a:r>
          </a:p>
          <a:p>
            <a:pPr marL="114300" indent="0">
              <a:buNone/>
            </a:pPr>
            <a:endParaRPr lang="pl-PL" sz="1600" dirty="0"/>
          </a:p>
          <a:p>
            <a:pPr marL="114300" indent="0">
              <a:buNone/>
            </a:pPr>
            <a:r>
              <a:rPr lang="pl-PL" sz="1600" dirty="0">
                <a:effectLst/>
                <a:ea typeface="Calibri" panose="020F0502020204030204" pitchFamily="34" charset="0"/>
              </a:rPr>
              <a:t>RM </a:t>
            </a:r>
            <a:r>
              <a:rPr lang="pl-PL" sz="1600" b="1" dirty="0">
                <a:effectLst/>
                <a:ea typeface="Calibri" panose="020F0502020204030204" pitchFamily="34" charset="0"/>
              </a:rPr>
              <a:t>w drodze uchwały</a:t>
            </a:r>
            <a:r>
              <a:rPr lang="pl-PL" sz="1600" dirty="0">
                <a:effectLst/>
                <a:ea typeface="Calibri" panose="020F0502020204030204" pitchFamily="34" charset="0"/>
              </a:rPr>
              <a:t> udziela zgody na podpisanie umowy międzynarodowej.</a:t>
            </a:r>
          </a:p>
          <a:p>
            <a:pPr marL="114300" indent="0">
              <a:buNone/>
            </a:pPr>
            <a:endParaRPr lang="pl-PL" sz="1600" dirty="0">
              <a:ea typeface="Calibri" panose="020F0502020204030204" pitchFamily="34" charset="0"/>
            </a:endParaRPr>
          </a:p>
          <a:p>
            <a:pPr marL="114300" indent="0" algn="just">
              <a:buNone/>
            </a:pPr>
            <a:r>
              <a:rPr lang="pl-PL" sz="1600" dirty="0">
                <a:effectLst/>
                <a:ea typeface="Calibri" panose="020F0502020204030204" pitchFamily="34" charset="0"/>
              </a:rPr>
              <a:t>RM może także w drodze uchwały sprzeciwić się zastrzeżeniu innej umawiającej się strony złożonemu do umowy wielostronnej.</a:t>
            </a:r>
          </a:p>
          <a:p>
            <a:pPr marL="114300" indent="0">
              <a:buNone/>
            </a:pPr>
            <a:endParaRPr lang="pl-PL" sz="1600" dirty="0">
              <a:ea typeface="Calibri" panose="020F0502020204030204" pitchFamily="34" charset="0"/>
            </a:endParaRPr>
          </a:p>
          <a:p>
            <a:pPr marL="114300" indent="0">
              <a:buNone/>
            </a:pPr>
            <a:r>
              <a:rPr lang="pl-PL" sz="1600" dirty="0">
                <a:effectLst/>
                <a:ea typeface="Calibri" panose="020F0502020204030204" pitchFamily="34" charset="0"/>
              </a:rPr>
              <a:t>Jeżeli do podpisania umowy wymagane jest pełnomocnictwo, pełnomocnictwa tego udziela Prezes RM na wniosek ministra właściwego ds. zagranicznych.</a:t>
            </a:r>
            <a:endParaRPr lang="pl-PL" sz="1600" dirty="0"/>
          </a:p>
        </p:txBody>
      </p:sp>
    </p:spTree>
    <p:extLst>
      <p:ext uri="{BB962C8B-B14F-4D97-AF65-F5344CB8AC3E}">
        <p14:creationId xmlns:p14="http://schemas.microsoft.com/office/powerpoint/2010/main" val="264101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7A1C3-25BF-87D9-0605-0F654073611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954AB76-0EED-0431-ED99-B88249C72857}"/>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8B4AF6B3-BB7F-0F2B-C144-0EB39B698CCD}"/>
              </a:ext>
            </a:extLst>
          </p:cNvPr>
          <p:cNvSpPr>
            <a:spLocks noGrp="1"/>
          </p:cNvSpPr>
          <p:nvPr>
            <p:ph idx="1"/>
          </p:nvPr>
        </p:nvSpPr>
        <p:spPr>
          <a:xfrm>
            <a:off x="609600" y="1752601"/>
            <a:ext cx="10972800" cy="4768969"/>
          </a:xfrm>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sprzeciw wobec zastrzeżeń</a:t>
            </a:r>
          </a:p>
          <a:p>
            <a:pPr algn="just">
              <a:buFont typeface="Wingdings" panose="05000000000000000000" pitchFamily="2" charset="2"/>
              <a:buChar char="Ø"/>
            </a:pPr>
            <a:r>
              <a:rPr lang="pl-PL" sz="1600" b="1" dirty="0"/>
              <a:t>sprzeciw zwykły</a:t>
            </a:r>
            <a:r>
              <a:rPr lang="pl-PL" sz="1600" dirty="0"/>
              <a:t> – </a:t>
            </a:r>
          </a:p>
          <a:p>
            <a:pPr marL="114300" indent="0" algn="just">
              <a:buNone/>
            </a:pPr>
            <a:r>
              <a:rPr lang="pl-PL" sz="1600" dirty="0"/>
              <a:t>            zastrzeżenie nie ma zastosowania między państwem składającym zastrzeżenie a państwem sprzeciwu</a:t>
            </a:r>
          </a:p>
          <a:p>
            <a:pPr algn="just">
              <a:buFont typeface="Wingdings" panose="05000000000000000000" pitchFamily="2" charset="2"/>
              <a:buChar char="Ø"/>
            </a:pPr>
            <a:r>
              <a:rPr lang="pl-PL" sz="1600" b="1" dirty="0"/>
              <a:t>sprzeciw kwalifikowany</a:t>
            </a:r>
            <a:r>
              <a:rPr lang="pl-PL" sz="1600" dirty="0"/>
              <a:t> – </a:t>
            </a:r>
          </a:p>
          <a:p>
            <a:pPr marL="114300" indent="0" algn="just">
              <a:buNone/>
            </a:pPr>
            <a:r>
              <a:rPr lang="pl-PL" sz="1600" dirty="0"/>
              <a:t>            umowa między stronami w ogóle nie wchodzi w życie</a:t>
            </a:r>
          </a:p>
          <a:p>
            <a:pPr marL="114300" indent="0" algn="just">
              <a:buNone/>
            </a:pPr>
            <a:endParaRPr lang="pl-PL" sz="1600" dirty="0"/>
          </a:p>
          <a:p>
            <a:pPr marL="114300" indent="0" algn="just">
              <a:buNone/>
            </a:pPr>
            <a:endParaRPr lang="pl-PL" sz="1600" dirty="0"/>
          </a:p>
          <a:p>
            <a:pPr marL="114300" indent="0" algn="just">
              <a:buNone/>
            </a:pPr>
            <a:r>
              <a:rPr lang="pl-PL" sz="1600" dirty="0"/>
              <a:t>podpisanie umowy międzynarodowej</a:t>
            </a:r>
          </a:p>
          <a:p>
            <a:pPr marL="114300" indent="0" algn="just">
              <a:buNone/>
            </a:pPr>
            <a:endParaRPr lang="pl-PL" sz="1600" dirty="0"/>
          </a:p>
        </p:txBody>
      </p:sp>
    </p:spTree>
    <p:extLst>
      <p:ext uri="{BB962C8B-B14F-4D97-AF65-F5344CB8AC3E}">
        <p14:creationId xmlns:p14="http://schemas.microsoft.com/office/powerpoint/2010/main" val="248944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3B3EE8-4235-418D-B555-96572A73C02B}"/>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B1D27D52-560F-4936-A655-17DDDC960106}"/>
              </a:ext>
            </a:extLst>
          </p:cNvPr>
          <p:cNvSpPr>
            <a:spLocks noGrp="1"/>
          </p:cNvSpPr>
          <p:nvPr>
            <p:ph idx="1"/>
          </p:nvPr>
        </p:nvSpPr>
        <p:spPr/>
        <p:txBody>
          <a:bodyPr>
            <a:normAutofit/>
          </a:bodyPr>
          <a:lstStyle/>
          <a:p>
            <a:pPr marL="114300" indent="0">
              <a:buNone/>
            </a:pPr>
            <a:r>
              <a:rPr lang="pl-PL" sz="1600" dirty="0"/>
              <a:t>Etap V</a:t>
            </a:r>
          </a:p>
          <a:p>
            <a:pPr marL="114300" indent="0">
              <a:buNone/>
            </a:pPr>
            <a:endParaRPr lang="pl-PL" sz="1800" dirty="0">
              <a:latin typeface="Times New Roman" panose="02020603050405020304" pitchFamily="18" charset="0"/>
              <a:ea typeface="Calibri" panose="020F0502020204030204" pitchFamily="34" charset="0"/>
            </a:endParaRPr>
          </a:p>
          <a:p>
            <a:pPr marL="114300" indent="0" algn="just">
              <a:buNone/>
            </a:pPr>
            <a:r>
              <a:rPr lang="pl-PL" sz="1600" dirty="0">
                <a:effectLst/>
                <a:ea typeface="Calibri" panose="020F0502020204030204" pitchFamily="34" charset="0"/>
              </a:rPr>
              <a:t>związanie RP umową międzynarodową wymaga </a:t>
            </a:r>
            <a:r>
              <a:rPr lang="pl-PL" sz="1600" b="1" dirty="0">
                <a:effectLst/>
                <a:ea typeface="Calibri" panose="020F0502020204030204" pitchFamily="34" charset="0"/>
              </a:rPr>
              <a:t>ratyfikacji lub zatwierdzenia albo następuje w drodze podpisania, wymiany not lub w inny sposób dopuszczony przez prawo międzynarodowe</a:t>
            </a:r>
          </a:p>
          <a:p>
            <a:pPr marL="114300" indent="0" algn="just">
              <a:buNone/>
            </a:pPr>
            <a:endParaRPr lang="pl-PL" sz="1600" b="1" dirty="0"/>
          </a:p>
          <a:p>
            <a:pPr marL="114300" indent="0" algn="just">
              <a:buNone/>
            </a:pPr>
            <a:endParaRPr lang="pl-PL" sz="1600" b="1" dirty="0"/>
          </a:p>
          <a:p>
            <a:pPr marL="114300" indent="0" algn="just">
              <a:buNone/>
            </a:pPr>
            <a:r>
              <a:rPr lang="pl-PL" sz="1600" dirty="0"/>
              <a:t>Konwencja wiedeńska</a:t>
            </a:r>
          </a:p>
          <a:p>
            <a:pPr marL="114300" indent="0" algn="just">
              <a:buNone/>
            </a:pPr>
            <a:r>
              <a:rPr lang="pl-PL" sz="1600" dirty="0"/>
              <a:t>Sposoby wyrażenia zgody na związanie się traktatem:</a:t>
            </a:r>
          </a:p>
          <a:p>
            <a:pPr algn="just">
              <a:buFont typeface="Wingdings" panose="05000000000000000000" pitchFamily="2" charset="2"/>
              <a:buChar char="Ø"/>
            </a:pPr>
            <a:r>
              <a:rPr lang="pl-PL" sz="1600" dirty="0"/>
              <a:t>podpisanie</a:t>
            </a:r>
          </a:p>
          <a:p>
            <a:pPr algn="just">
              <a:buFont typeface="Wingdings" panose="05000000000000000000" pitchFamily="2" charset="2"/>
              <a:buChar char="Ø"/>
            </a:pPr>
            <a:r>
              <a:rPr lang="pl-PL" sz="1600" dirty="0"/>
              <a:t>wymiana dokumentów stanowiących traktat</a:t>
            </a:r>
          </a:p>
          <a:p>
            <a:pPr algn="just">
              <a:buFont typeface="Wingdings" panose="05000000000000000000" pitchFamily="2" charset="2"/>
              <a:buChar char="Ø"/>
            </a:pPr>
            <a:r>
              <a:rPr lang="pl-PL" sz="1600" dirty="0"/>
              <a:t>ratyfikacja</a:t>
            </a:r>
          </a:p>
          <a:p>
            <a:pPr algn="just">
              <a:buFont typeface="Wingdings" panose="05000000000000000000" pitchFamily="2" charset="2"/>
              <a:buChar char="Ø"/>
            </a:pPr>
            <a:r>
              <a:rPr lang="pl-PL" sz="1600" dirty="0"/>
              <a:t>przyjęcie</a:t>
            </a:r>
          </a:p>
          <a:p>
            <a:pPr algn="just">
              <a:buFont typeface="Wingdings" panose="05000000000000000000" pitchFamily="2" charset="2"/>
              <a:buChar char="Ø"/>
            </a:pPr>
            <a:r>
              <a:rPr lang="pl-PL" sz="1600" dirty="0"/>
              <a:t>zatwierdzenie</a:t>
            </a:r>
          </a:p>
          <a:p>
            <a:pPr algn="just">
              <a:buFont typeface="Wingdings" panose="05000000000000000000" pitchFamily="2" charset="2"/>
              <a:buChar char="Ø"/>
            </a:pPr>
            <a:r>
              <a:rPr lang="pl-PL" sz="1600" dirty="0"/>
              <a:t>przystąpienie w inny uzgodniony sposób</a:t>
            </a:r>
          </a:p>
        </p:txBody>
      </p:sp>
    </p:spTree>
    <p:extLst>
      <p:ext uri="{BB962C8B-B14F-4D97-AF65-F5344CB8AC3E}">
        <p14:creationId xmlns:p14="http://schemas.microsoft.com/office/powerpoint/2010/main" val="174387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662E7E-458D-4BF9-9853-28B18E579155}"/>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EE7CE15A-7C75-4D01-85A7-E6DE56CE92F7}"/>
              </a:ext>
            </a:extLst>
          </p:cNvPr>
          <p:cNvSpPr>
            <a:spLocks noGrp="1"/>
          </p:cNvSpPr>
          <p:nvPr>
            <p:ph idx="1"/>
          </p:nvPr>
        </p:nvSpPr>
        <p:spPr/>
        <p:txBody>
          <a:bodyPr>
            <a:normAutofit/>
          </a:bodyPr>
          <a:lstStyle/>
          <a:p>
            <a:pPr marL="114300" indent="0">
              <a:buNone/>
            </a:pPr>
            <a:endParaRPr lang="pl-PL" sz="1800" b="1" dirty="0">
              <a:effectLst/>
              <a:latin typeface="Times New Roman" panose="02020603050405020304" pitchFamily="18" charset="0"/>
              <a:ea typeface="Calibri" panose="020F0502020204030204" pitchFamily="34" charset="0"/>
            </a:endParaRPr>
          </a:p>
          <a:p>
            <a:pPr marL="114300" indent="0" algn="just">
              <a:buNone/>
            </a:pPr>
            <a:endParaRPr lang="pl-PL" sz="1600" b="1" dirty="0">
              <a:effectLst/>
              <a:ea typeface="Calibri" panose="020F0502020204030204" pitchFamily="34" charset="0"/>
            </a:endParaRPr>
          </a:p>
          <a:p>
            <a:pPr marL="114300" indent="0" algn="just">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ratyfikacja</a:t>
            </a:r>
            <a:r>
              <a:rPr lang="pl-PL" sz="1600" dirty="0">
                <a:effectLst/>
                <a:ea typeface="Calibri" panose="020F0502020204030204" pitchFamily="34" charset="0"/>
              </a:rPr>
              <a:t> – wymagana jest w odniesieniu do umów wymienionych w art. 89 ust. 1 i art. 90 Konstytucji RP, gdy umowa przewiduje wymóg ratyfikacji, gdy umowa dopuszcza wymóg ratyfikacji, a szczególne okoliczności to uzasadniają, akty prawne UE wymienione w art. 48 ust. 6 TUE (zmiana traktatu w zakresie polityki wewnętrznej i działań UE), art. 25 TFUE (zmiany dotyczące praw i obowiązków obywateli UE), art. 218 ust. 8 akapit drugi zdanie drugie TFUE (przystępowanie innych państw do UE), art. 223 ust. 1 TFUE (zasady wyboru posłów do PE), art. 262 TFUE (rozszerzanie kompetencji TSUE), art. </a:t>
            </a:r>
            <a:r>
              <a:rPr lang="pl-PL" sz="1600">
                <a:effectLst/>
                <a:ea typeface="Calibri" panose="020F0502020204030204" pitchFamily="34" charset="0"/>
              </a:rPr>
              <a:t>311 akapit trzeci TFUE (podejmowanie decyzji dotyczących zasobów własnych UE)</a:t>
            </a:r>
            <a:endParaRPr lang="pl-PL" sz="1600" dirty="0">
              <a:effectLst/>
              <a:ea typeface="Calibri" panose="020F0502020204030204" pitchFamily="34" charset="0"/>
            </a:endParaRPr>
          </a:p>
          <a:p>
            <a:pPr marL="114300" indent="0" algn="just">
              <a:buNone/>
            </a:pPr>
            <a:endParaRPr lang="pl-PL" sz="1600" dirty="0"/>
          </a:p>
          <a:p>
            <a:pPr marL="114300" indent="0" algn="just">
              <a:buNone/>
            </a:pPr>
            <a:r>
              <a:rPr lang="pl-PL" sz="1600" b="1" dirty="0"/>
              <a:t>zatwierdzenie – </a:t>
            </a:r>
            <a:r>
              <a:rPr lang="pl-PL" sz="1600" dirty="0"/>
              <a:t>pozostałe umowy, niewymagające ratyfikacji</a:t>
            </a:r>
            <a:endParaRPr lang="pl-PL" sz="1600" b="1" dirty="0"/>
          </a:p>
        </p:txBody>
      </p:sp>
    </p:spTree>
    <p:extLst>
      <p:ext uri="{BB962C8B-B14F-4D97-AF65-F5344CB8AC3E}">
        <p14:creationId xmlns:p14="http://schemas.microsoft.com/office/powerpoint/2010/main" val="3372702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E26127-AD71-45C8-AED3-A3FAD4E1A062}"/>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B6B4B439-7A4C-4509-AEE5-3C087DBA2F6C}"/>
              </a:ext>
            </a:extLst>
          </p:cNvPr>
          <p:cNvSpPr>
            <a:spLocks noGrp="1"/>
          </p:cNvSpPr>
          <p:nvPr>
            <p:ph idx="1"/>
          </p:nvPr>
        </p:nvSpPr>
        <p:spPr/>
        <p:txBody>
          <a:bodyPr>
            <a:normAutofit/>
          </a:bodyPr>
          <a:lstStyle/>
          <a:p>
            <a:pPr marL="114300" indent="0" algn="just">
              <a:buNone/>
            </a:pPr>
            <a:endParaRPr lang="pl-PL" sz="1600" b="1" dirty="0">
              <a:effectLst/>
              <a:ea typeface="Calibri" panose="020F0502020204030204" pitchFamily="34" charset="0"/>
            </a:endParaRPr>
          </a:p>
          <a:p>
            <a:pPr marL="114300" indent="0" algn="just">
              <a:buNone/>
            </a:pPr>
            <a:r>
              <a:rPr lang="pl-PL" sz="1600" b="1" dirty="0">
                <a:effectLst/>
                <a:ea typeface="Calibri" panose="020F0502020204030204" pitchFamily="34" charset="0"/>
              </a:rPr>
              <a:t>podpisanie, wymiana not, inny sposób dopuszczony przez prawo międzynarodowe</a:t>
            </a:r>
            <a:r>
              <a:rPr lang="pl-PL" sz="1600" dirty="0">
                <a:effectLst/>
                <a:ea typeface="Calibri" panose="020F0502020204030204" pitchFamily="34" charset="0"/>
              </a:rPr>
              <a:t>: </a:t>
            </a:r>
          </a:p>
          <a:p>
            <a:pPr algn="just">
              <a:buFont typeface="Wingdings" panose="05000000000000000000" pitchFamily="2" charset="2"/>
              <a:buChar char="Ø"/>
            </a:pPr>
            <a:r>
              <a:rPr lang="pl-PL" sz="1600" dirty="0">
                <a:effectLst/>
                <a:ea typeface="Calibri" panose="020F0502020204030204" pitchFamily="34" charset="0"/>
              </a:rPr>
              <a:t>ustawa upoważnia do zawarcia umowy w ten sposób, a zawarta umowa nie narusza przepisów ustawy upoważniającej </a:t>
            </a:r>
          </a:p>
          <a:p>
            <a:pPr algn="just">
              <a:buFont typeface="Wingdings" panose="05000000000000000000" pitchFamily="2" charset="2"/>
              <a:buChar char="Ø"/>
            </a:pPr>
            <a:r>
              <a:rPr lang="pl-PL" sz="1600" dirty="0">
                <a:effectLst/>
                <a:ea typeface="Calibri" panose="020F0502020204030204" pitchFamily="34" charset="0"/>
              </a:rPr>
              <a:t>umowa międzynarodowa ma charakter wykonawczy w stosunku do obowiązującej umowy międzynarodowej i nie wypełnia przesłanek określonych w art. 89 ust. 1 lub art. 90 Konstytucji RP</a:t>
            </a:r>
          </a:p>
          <a:p>
            <a:pPr algn="just">
              <a:buFont typeface="Wingdings" panose="05000000000000000000" pitchFamily="2" charset="2"/>
              <a:buChar char="Ø"/>
            </a:pPr>
            <a:r>
              <a:rPr lang="pl-PL" sz="1600" dirty="0">
                <a:effectLst/>
                <a:ea typeface="Calibri" panose="020F0502020204030204" pitchFamily="34" charset="0"/>
              </a:rPr>
              <a:t>celem umowy międzynarodowej jest zmiana obowiązującej umowy, w tym załącznika do niej, a zmiana umowy międzynarodowej lub załącznika nie wypełnia przesłanek określonych w art. 89 ust. 1 lub art. 90 Konstytucji RP</a:t>
            </a:r>
          </a:p>
          <a:p>
            <a:pPr algn="just">
              <a:buFont typeface="Wingdings" panose="05000000000000000000" pitchFamily="2" charset="2"/>
              <a:buChar char="Ø"/>
            </a:pPr>
            <a:r>
              <a:rPr lang="pl-PL" sz="1600" dirty="0">
                <a:effectLst/>
                <a:ea typeface="Calibri" panose="020F0502020204030204" pitchFamily="34" charset="0"/>
              </a:rPr>
              <a:t>wymagają tego inne szczególne okoliczności, a umowa międzynarodowa nie wypełnia przesłanek określonych w art. 89 ust. 1 lub art. 90 Konstytucji RP</a:t>
            </a:r>
            <a:endParaRPr lang="pl-PL" sz="1600" dirty="0"/>
          </a:p>
        </p:txBody>
      </p:sp>
    </p:spTree>
    <p:extLst>
      <p:ext uri="{BB962C8B-B14F-4D97-AF65-F5344CB8AC3E}">
        <p14:creationId xmlns:p14="http://schemas.microsoft.com/office/powerpoint/2010/main" val="419565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2007</Words>
  <Application>Microsoft Office PowerPoint</Application>
  <PresentationFormat>Panoramiczny</PresentationFormat>
  <Paragraphs>218</Paragraphs>
  <Slides>23</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23</vt:i4>
      </vt:variant>
    </vt:vector>
  </HeadingPairs>
  <TitlesOfParts>
    <vt:vector size="30" baseType="lpstr">
      <vt:lpstr>Arial</vt:lpstr>
      <vt:lpstr>Book Antiqua</vt:lpstr>
      <vt:lpstr>Calibri</vt:lpstr>
      <vt:lpstr>Century Gothic</vt:lpstr>
      <vt:lpstr>Times New Roman</vt:lpstr>
      <vt:lpstr>Wingdings</vt:lpstr>
      <vt:lpstr>Apteka</vt:lpstr>
      <vt:lpstr>Prawo międzynarodowe publiczne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Przykłady umów zawartych w latach 1919-1939 możliwość uznania za nieobowiązujące</vt:lpstr>
      <vt:lpstr>Umowy międzynarodowe</vt:lpstr>
      <vt:lpstr>Umowy międzynarodowe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2025-03-16T17:11:58Z</dcterms:created>
  <dcterms:modified xsi:type="dcterms:W3CDTF">2025-03-16T17:13:40Z</dcterms:modified>
</cp:coreProperties>
</file>