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3" r:id="rId19"/>
    <p:sldId id="273" r:id="rId20"/>
    <p:sldId id="274" r:id="rId21"/>
    <p:sldId id="29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96C047-3D6F-4523-B9F4-F6905545523E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D83F63-EFF9-4363-8F71-8778CB631E86}">
      <dgm:prSet/>
      <dgm:spPr/>
      <dgm:t>
        <a:bodyPr/>
        <a:lstStyle/>
        <a:p>
          <a:r>
            <a:rPr lang="pl-PL"/>
            <a:t>Wróćmy do eksperymentu w którym kazano ludziom mówić nieprawdę o nudnym zadaniu za wysoką albo niską opłatą dolarową</a:t>
          </a:r>
          <a:endParaRPr lang="en-US"/>
        </a:p>
      </dgm:t>
    </dgm:pt>
    <dgm:pt modelId="{C79F4363-BF70-4522-93F2-51C5031AEC52}" type="parTrans" cxnId="{F40F2AB2-C1DF-4033-8C9F-DF06947CF7E2}">
      <dgm:prSet/>
      <dgm:spPr/>
      <dgm:t>
        <a:bodyPr/>
        <a:lstStyle/>
        <a:p>
          <a:endParaRPr lang="en-US"/>
        </a:p>
      </dgm:t>
    </dgm:pt>
    <dgm:pt modelId="{F87379E8-0B7B-4421-976D-51809E5962A9}" type="sibTrans" cxnId="{F40F2AB2-C1DF-4033-8C9F-DF06947CF7E2}">
      <dgm:prSet/>
      <dgm:spPr/>
      <dgm:t>
        <a:bodyPr/>
        <a:lstStyle/>
        <a:p>
          <a:endParaRPr lang="en-US"/>
        </a:p>
      </dgm:t>
    </dgm:pt>
    <dgm:pt modelId="{464BDAEF-2AE7-42E1-BD8E-8D8FEE11BC87}">
      <dgm:prSet/>
      <dgm:spPr/>
      <dgm:t>
        <a:bodyPr/>
        <a:lstStyle/>
        <a:p>
          <a:r>
            <a:rPr lang="pl-PL"/>
            <a:t>ludzie którzy dostali mało nagrodę czuli nadal dysonans wewnętrzny dlatego że wcale nie byli przekonani że to zadanie było ciekawe</a:t>
          </a:r>
          <a:endParaRPr lang="en-US"/>
        </a:p>
      </dgm:t>
    </dgm:pt>
    <dgm:pt modelId="{7FB5CBE2-7C35-438D-B3D3-48CDF1E41C50}" type="parTrans" cxnId="{6C447176-6D09-47EB-B3AD-98867D94F29C}">
      <dgm:prSet/>
      <dgm:spPr/>
      <dgm:t>
        <a:bodyPr/>
        <a:lstStyle/>
        <a:p>
          <a:endParaRPr lang="en-US"/>
        </a:p>
      </dgm:t>
    </dgm:pt>
    <dgm:pt modelId="{E6B02A5C-E071-4305-A7A2-D5BB6AD78861}" type="sibTrans" cxnId="{6C447176-6D09-47EB-B3AD-98867D94F29C}">
      <dgm:prSet/>
      <dgm:spPr/>
      <dgm:t>
        <a:bodyPr/>
        <a:lstStyle/>
        <a:p>
          <a:endParaRPr lang="en-US"/>
        </a:p>
      </dgm:t>
    </dgm:pt>
    <dgm:pt modelId="{4EAFF033-F70F-4B7D-8311-28BC0B1B54C7}">
      <dgm:prSet/>
      <dgm:spPr/>
      <dgm:t>
        <a:bodyPr/>
        <a:lstStyle/>
        <a:p>
          <a:r>
            <a:rPr lang="pl-PL"/>
            <a:t>taki mechanizm działa także w drugą stronę jeżeli zadanie było ciekawe a nagroda nie była bardzo znacząca to pozostaje w nas przekonanie że to zadanie było ciekawe mimo tej nagrody</a:t>
          </a:r>
          <a:endParaRPr lang="en-US"/>
        </a:p>
      </dgm:t>
    </dgm:pt>
    <dgm:pt modelId="{6B43BDA0-CA2F-4422-AD8C-71365107A45D}" type="parTrans" cxnId="{C857FA27-B63D-4652-A905-8DBBE6A42264}">
      <dgm:prSet/>
      <dgm:spPr/>
      <dgm:t>
        <a:bodyPr/>
        <a:lstStyle/>
        <a:p>
          <a:endParaRPr lang="en-US"/>
        </a:p>
      </dgm:t>
    </dgm:pt>
    <dgm:pt modelId="{4057C9FF-96E1-4A19-8D82-36539960FEE4}" type="sibTrans" cxnId="{C857FA27-B63D-4652-A905-8DBBE6A42264}">
      <dgm:prSet/>
      <dgm:spPr/>
      <dgm:t>
        <a:bodyPr/>
        <a:lstStyle/>
        <a:p>
          <a:endParaRPr lang="en-US"/>
        </a:p>
      </dgm:t>
    </dgm:pt>
    <dgm:pt modelId="{98897FF0-377F-4380-85A0-FACB99BE97CF}">
      <dgm:prSet/>
      <dgm:spPr/>
      <dgm:t>
        <a:bodyPr/>
        <a:lstStyle/>
        <a:p>
          <a:r>
            <a:rPr lang="pl-PL"/>
            <a:t>innymi słowy jeżeli ludziom damy małe nagrody za jakieś zadanie to powiedzą sobie to zadanie musiało być ciekawe dlatego że mała nagroda nie mogła zmienić mojego zdania i skoro lubię to zadanie to nie pod wpływem nagrody tylko tego że ono naprawdę było ciekawe</a:t>
          </a:r>
          <a:endParaRPr lang="en-US"/>
        </a:p>
      </dgm:t>
    </dgm:pt>
    <dgm:pt modelId="{12004A9F-1FA6-4460-B292-99EBF2F890CF}" type="parTrans" cxnId="{BE9FBEB1-2A5B-44C4-9CD3-57CE5183192B}">
      <dgm:prSet/>
      <dgm:spPr/>
      <dgm:t>
        <a:bodyPr/>
        <a:lstStyle/>
        <a:p>
          <a:endParaRPr lang="en-US"/>
        </a:p>
      </dgm:t>
    </dgm:pt>
    <dgm:pt modelId="{537356CC-B759-429A-B293-49B845007598}" type="sibTrans" cxnId="{BE9FBEB1-2A5B-44C4-9CD3-57CE5183192B}">
      <dgm:prSet/>
      <dgm:spPr/>
      <dgm:t>
        <a:bodyPr/>
        <a:lstStyle/>
        <a:p>
          <a:endParaRPr lang="en-US"/>
        </a:p>
      </dgm:t>
    </dgm:pt>
    <dgm:pt modelId="{F61E0210-5A89-4949-833C-DA083CB792CF}" type="pres">
      <dgm:prSet presAssocID="{1696C047-3D6F-4523-B9F4-F6905545523E}" presName="vert0" presStyleCnt="0">
        <dgm:presLayoutVars>
          <dgm:dir/>
          <dgm:animOne val="branch"/>
          <dgm:animLvl val="lvl"/>
        </dgm:presLayoutVars>
      </dgm:prSet>
      <dgm:spPr/>
    </dgm:pt>
    <dgm:pt modelId="{21ED2DB7-5201-4DEA-A8FA-6AC389F070EB}" type="pres">
      <dgm:prSet presAssocID="{16D83F63-EFF9-4363-8F71-8778CB631E86}" presName="thickLine" presStyleLbl="alignNode1" presStyleIdx="0" presStyleCnt="4"/>
      <dgm:spPr/>
    </dgm:pt>
    <dgm:pt modelId="{343AA02F-50CB-4270-A5AE-8A21150AE84C}" type="pres">
      <dgm:prSet presAssocID="{16D83F63-EFF9-4363-8F71-8778CB631E86}" presName="horz1" presStyleCnt="0"/>
      <dgm:spPr/>
    </dgm:pt>
    <dgm:pt modelId="{E28B1482-6BCD-48CD-A71A-53F5BC01EA60}" type="pres">
      <dgm:prSet presAssocID="{16D83F63-EFF9-4363-8F71-8778CB631E86}" presName="tx1" presStyleLbl="revTx" presStyleIdx="0" presStyleCnt="4"/>
      <dgm:spPr/>
    </dgm:pt>
    <dgm:pt modelId="{7530057F-11EF-4A32-9B1F-1BFEED7BAA38}" type="pres">
      <dgm:prSet presAssocID="{16D83F63-EFF9-4363-8F71-8778CB631E86}" presName="vert1" presStyleCnt="0"/>
      <dgm:spPr/>
    </dgm:pt>
    <dgm:pt modelId="{15EA9EDD-298C-4724-A06E-99ACC5B571BE}" type="pres">
      <dgm:prSet presAssocID="{464BDAEF-2AE7-42E1-BD8E-8D8FEE11BC87}" presName="thickLine" presStyleLbl="alignNode1" presStyleIdx="1" presStyleCnt="4"/>
      <dgm:spPr/>
    </dgm:pt>
    <dgm:pt modelId="{6C4F6A57-8A18-4EEC-97FC-5CAFBB5BC6BE}" type="pres">
      <dgm:prSet presAssocID="{464BDAEF-2AE7-42E1-BD8E-8D8FEE11BC87}" presName="horz1" presStyleCnt="0"/>
      <dgm:spPr/>
    </dgm:pt>
    <dgm:pt modelId="{58AAB44E-D1C1-459A-A548-E0C17740520A}" type="pres">
      <dgm:prSet presAssocID="{464BDAEF-2AE7-42E1-BD8E-8D8FEE11BC87}" presName="tx1" presStyleLbl="revTx" presStyleIdx="1" presStyleCnt="4"/>
      <dgm:spPr/>
    </dgm:pt>
    <dgm:pt modelId="{9E72FB06-EFBB-40E0-81BD-AB306D04EB9A}" type="pres">
      <dgm:prSet presAssocID="{464BDAEF-2AE7-42E1-BD8E-8D8FEE11BC87}" presName="vert1" presStyleCnt="0"/>
      <dgm:spPr/>
    </dgm:pt>
    <dgm:pt modelId="{DE5D7805-E296-41CF-ACBE-0902E38C5A07}" type="pres">
      <dgm:prSet presAssocID="{4EAFF033-F70F-4B7D-8311-28BC0B1B54C7}" presName="thickLine" presStyleLbl="alignNode1" presStyleIdx="2" presStyleCnt="4"/>
      <dgm:spPr/>
    </dgm:pt>
    <dgm:pt modelId="{2D7A662B-D782-496E-A1FE-753524E77B10}" type="pres">
      <dgm:prSet presAssocID="{4EAFF033-F70F-4B7D-8311-28BC0B1B54C7}" presName="horz1" presStyleCnt="0"/>
      <dgm:spPr/>
    </dgm:pt>
    <dgm:pt modelId="{0BE2F378-0C00-4490-9B3C-5568CE813E71}" type="pres">
      <dgm:prSet presAssocID="{4EAFF033-F70F-4B7D-8311-28BC0B1B54C7}" presName="tx1" presStyleLbl="revTx" presStyleIdx="2" presStyleCnt="4"/>
      <dgm:spPr/>
    </dgm:pt>
    <dgm:pt modelId="{66EAFA95-9B20-48D4-A3AA-E47F8ED83DF5}" type="pres">
      <dgm:prSet presAssocID="{4EAFF033-F70F-4B7D-8311-28BC0B1B54C7}" presName="vert1" presStyleCnt="0"/>
      <dgm:spPr/>
    </dgm:pt>
    <dgm:pt modelId="{20121FC9-6E31-4B42-B2F2-23F5DA0C2C28}" type="pres">
      <dgm:prSet presAssocID="{98897FF0-377F-4380-85A0-FACB99BE97CF}" presName="thickLine" presStyleLbl="alignNode1" presStyleIdx="3" presStyleCnt="4"/>
      <dgm:spPr/>
    </dgm:pt>
    <dgm:pt modelId="{820AC15B-0A4B-4EC9-B25E-74F341A8B163}" type="pres">
      <dgm:prSet presAssocID="{98897FF0-377F-4380-85A0-FACB99BE97CF}" presName="horz1" presStyleCnt="0"/>
      <dgm:spPr/>
    </dgm:pt>
    <dgm:pt modelId="{7EDC0233-4727-4FD7-A684-AE58FC8AAC7C}" type="pres">
      <dgm:prSet presAssocID="{98897FF0-377F-4380-85A0-FACB99BE97CF}" presName="tx1" presStyleLbl="revTx" presStyleIdx="3" presStyleCnt="4"/>
      <dgm:spPr/>
    </dgm:pt>
    <dgm:pt modelId="{1116E0CC-DAA7-49C8-A991-02CE8D04A7B4}" type="pres">
      <dgm:prSet presAssocID="{98897FF0-377F-4380-85A0-FACB99BE97CF}" presName="vert1" presStyleCnt="0"/>
      <dgm:spPr/>
    </dgm:pt>
  </dgm:ptLst>
  <dgm:cxnLst>
    <dgm:cxn modelId="{F1F13A12-4138-4CF0-B9FE-90792C7785AC}" type="presOf" srcId="{464BDAEF-2AE7-42E1-BD8E-8D8FEE11BC87}" destId="{58AAB44E-D1C1-459A-A548-E0C17740520A}" srcOrd="0" destOrd="0" presId="urn:microsoft.com/office/officeart/2008/layout/LinedList"/>
    <dgm:cxn modelId="{C857FA27-B63D-4652-A905-8DBBE6A42264}" srcId="{1696C047-3D6F-4523-B9F4-F6905545523E}" destId="{4EAFF033-F70F-4B7D-8311-28BC0B1B54C7}" srcOrd="2" destOrd="0" parTransId="{6B43BDA0-CA2F-4422-AD8C-71365107A45D}" sibTransId="{4057C9FF-96E1-4A19-8D82-36539960FEE4}"/>
    <dgm:cxn modelId="{92404C65-76A9-4BF1-B325-335269191B14}" type="presOf" srcId="{16D83F63-EFF9-4363-8F71-8778CB631E86}" destId="{E28B1482-6BCD-48CD-A71A-53F5BC01EA60}" srcOrd="0" destOrd="0" presId="urn:microsoft.com/office/officeart/2008/layout/LinedList"/>
    <dgm:cxn modelId="{6C447176-6D09-47EB-B3AD-98867D94F29C}" srcId="{1696C047-3D6F-4523-B9F4-F6905545523E}" destId="{464BDAEF-2AE7-42E1-BD8E-8D8FEE11BC87}" srcOrd="1" destOrd="0" parTransId="{7FB5CBE2-7C35-438D-B3D3-48CDF1E41C50}" sibTransId="{E6B02A5C-E071-4305-A7A2-D5BB6AD78861}"/>
    <dgm:cxn modelId="{E3F00CA8-F663-4D78-BD2E-E65B9C8B8F90}" type="presOf" srcId="{4EAFF033-F70F-4B7D-8311-28BC0B1B54C7}" destId="{0BE2F378-0C00-4490-9B3C-5568CE813E71}" srcOrd="0" destOrd="0" presId="urn:microsoft.com/office/officeart/2008/layout/LinedList"/>
    <dgm:cxn modelId="{BE9FBEB1-2A5B-44C4-9CD3-57CE5183192B}" srcId="{1696C047-3D6F-4523-B9F4-F6905545523E}" destId="{98897FF0-377F-4380-85A0-FACB99BE97CF}" srcOrd="3" destOrd="0" parTransId="{12004A9F-1FA6-4460-B292-99EBF2F890CF}" sibTransId="{537356CC-B759-429A-B293-49B845007598}"/>
    <dgm:cxn modelId="{F40F2AB2-C1DF-4033-8C9F-DF06947CF7E2}" srcId="{1696C047-3D6F-4523-B9F4-F6905545523E}" destId="{16D83F63-EFF9-4363-8F71-8778CB631E86}" srcOrd="0" destOrd="0" parTransId="{C79F4363-BF70-4522-93F2-51C5031AEC52}" sibTransId="{F87379E8-0B7B-4421-976D-51809E5962A9}"/>
    <dgm:cxn modelId="{BA8D3ACC-A399-44A6-A1BF-DE74C5E91755}" type="presOf" srcId="{98897FF0-377F-4380-85A0-FACB99BE97CF}" destId="{7EDC0233-4727-4FD7-A684-AE58FC8AAC7C}" srcOrd="0" destOrd="0" presId="urn:microsoft.com/office/officeart/2008/layout/LinedList"/>
    <dgm:cxn modelId="{3198D9D8-CF3D-4116-9488-17B511021681}" type="presOf" srcId="{1696C047-3D6F-4523-B9F4-F6905545523E}" destId="{F61E0210-5A89-4949-833C-DA083CB792CF}" srcOrd="0" destOrd="0" presId="urn:microsoft.com/office/officeart/2008/layout/LinedList"/>
    <dgm:cxn modelId="{1D038B4C-B316-4564-AF1B-C54EA6B13FE5}" type="presParOf" srcId="{F61E0210-5A89-4949-833C-DA083CB792CF}" destId="{21ED2DB7-5201-4DEA-A8FA-6AC389F070EB}" srcOrd="0" destOrd="0" presId="urn:microsoft.com/office/officeart/2008/layout/LinedList"/>
    <dgm:cxn modelId="{F3262523-D11D-4580-9B1C-E0F6AB140F8D}" type="presParOf" srcId="{F61E0210-5A89-4949-833C-DA083CB792CF}" destId="{343AA02F-50CB-4270-A5AE-8A21150AE84C}" srcOrd="1" destOrd="0" presId="urn:microsoft.com/office/officeart/2008/layout/LinedList"/>
    <dgm:cxn modelId="{8AD196B5-DD66-46CA-9269-58CB44845364}" type="presParOf" srcId="{343AA02F-50CB-4270-A5AE-8A21150AE84C}" destId="{E28B1482-6BCD-48CD-A71A-53F5BC01EA60}" srcOrd="0" destOrd="0" presId="urn:microsoft.com/office/officeart/2008/layout/LinedList"/>
    <dgm:cxn modelId="{19F75ED2-14F2-4F33-82DF-1657E5E9893E}" type="presParOf" srcId="{343AA02F-50CB-4270-A5AE-8A21150AE84C}" destId="{7530057F-11EF-4A32-9B1F-1BFEED7BAA38}" srcOrd="1" destOrd="0" presId="urn:microsoft.com/office/officeart/2008/layout/LinedList"/>
    <dgm:cxn modelId="{CE63FCFE-C6E0-4D5B-B94E-8DB909E2954F}" type="presParOf" srcId="{F61E0210-5A89-4949-833C-DA083CB792CF}" destId="{15EA9EDD-298C-4724-A06E-99ACC5B571BE}" srcOrd="2" destOrd="0" presId="urn:microsoft.com/office/officeart/2008/layout/LinedList"/>
    <dgm:cxn modelId="{89D24CE7-2EEC-4A98-8CFF-E1FFD0BA88B8}" type="presParOf" srcId="{F61E0210-5A89-4949-833C-DA083CB792CF}" destId="{6C4F6A57-8A18-4EEC-97FC-5CAFBB5BC6BE}" srcOrd="3" destOrd="0" presId="urn:microsoft.com/office/officeart/2008/layout/LinedList"/>
    <dgm:cxn modelId="{4C1B516A-E220-4021-8671-3C89F2B472DF}" type="presParOf" srcId="{6C4F6A57-8A18-4EEC-97FC-5CAFBB5BC6BE}" destId="{58AAB44E-D1C1-459A-A548-E0C17740520A}" srcOrd="0" destOrd="0" presId="urn:microsoft.com/office/officeart/2008/layout/LinedList"/>
    <dgm:cxn modelId="{6C290924-DB9C-4C05-80F8-5327B564F8A2}" type="presParOf" srcId="{6C4F6A57-8A18-4EEC-97FC-5CAFBB5BC6BE}" destId="{9E72FB06-EFBB-40E0-81BD-AB306D04EB9A}" srcOrd="1" destOrd="0" presId="urn:microsoft.com/office/officeart/2008/layout/LinedList"/>
    <dgm:cxn modelId="{7A192C36-F569-49F5-9B06-801053E4843A}" type="presParOf" srcId="{F61E0210-5A89-4949-833C-DA083CB792CF}" destId="{DE5D7805-E296-41CF-ACBE-0902E38C5A07}" srcOrd="4" destOrd="0" presId="urn:microsoft.com/office/officeart/2008/layout/LinedList"/>
    <dgm:cxn modelId="{724308BB-568C-4DA0-A0DA-E972CCB69A2D}" type="presParOf" srcId="{F61E0210-5A89-4949-833C-DA083CB792CF}" destId="{2D7A662B-D782-496E-A1FE-753524E77B10}" srcOrd="5" destOrd="0" presId="urn:microsoft.com/office/officeart/2008/layout/LinedList"/>
    <dgm:cxn modelId="{F367DED2-A1F2-4F57-9BE4-E28AB08EB026}" type="presParOf" srcId="{2D7A662B-D782-496E-A1FE-753524E77B10}" destId="{0BE2F378-0C00-4490-9B3C-5568CE813E71}" srcOrd="0" destOrd="0" presId="urn:microsoft.com/office/officeart/2008/layout/LinedList"/>
    <dgm:cxn modelId="{80471FED-693C-448E-97A9-49FA1C8DBDE0}" type="presParOf" srcId="{2D7A662B-D782-496E-A1FE-753524E77B10}" destId="{66EAFA95-9B20-48D4-A3AA-E47F8ED83DF5}" srcOrd="1" destOrd="0" presId="urn:microsoft.com/office/officeart/2008/layout/LinedList"/>
    <dgm:cxn modelId="{1F2C9238-34CC-4155-848E-4669328E4682}" type="presParOf" srcId="{F61E0210-5A89-4949-833C-DA083CB792CF}" destId="{20121FC9-6E31-4B42-B2F2-23F5DA0C2C28}" srcOrd="6" destOrd="0" presId="urn:microsoft.com/office/officeart/2008/layout/LinedList"/>
    <dgm:cxn modelId="{2CB05D73-10E4-4543-9D66-7D1A293A5958}" type="presParOf" srcId="{F61E0210-5A89-4949-833C-DA083CB792CF}" destId="{820AC15B-0A4B-4EC9-B25E-74F341A8B163}" srcOrd="7" destOrd="0" presId="urn:microsoft.com/office/officeart/2008/layout/LinedList"/>
    <dgm:cxn modelId="{C94D16F9-366D-4319-8A8F-0C95692D8D5B}" type="presParOf" srcId="{820AC15B-0A4B-4EC9-B25E-74F341A8B163}" destId="{7EDC0233-4727-4FD7-A684-AE58FC8AAC7C}" srcOrd="0" destOrd="0" presId="urn:microsoft.com/office/officeart/2008/layout/LinedList"/>
    <dgm:cxn modelId="{6DE4AE53-544E-4B94-A276-7512FEF84292}" type="presParOf" srcId="{820AC15B-0A4B-4EC9-B25E-74F341A8B163}" destId="{1116E0CC-DAA7-49C8-A991-02CE8D04A7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025F93-96B4-4AF6-AAA5-EAB463CCCC1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9F86990-D4CF-40BC-9CF1-6B13FFD21515}">
      <dgm:prSet/>
      <dgm:spPr/>
      <dgm:t>
        <a:bodyPr/>
        <a:lstStyle/>
        <a:p>
          <a:r>
            <a:rPr lang="pl-PL"/>
            <a:t>Wiele eksperymentów pokazuje że ludzi można warunkować nagrodami do wiary że pewne zachowania będą wywoływały określoną nagrodę</a:t>
          </a:r>
          <a:endParaRPr lang="en-US"/>
        </a:p>
      </dgm:t>
    </dgm:pt>
    <dgm:pt modelId="{568BE2C5-EBB6-4A0A-92BD-BAA541FCB3CD}" type="parTrans" cxnId="{71A515C4-00CA-4FE3-A934-92D2C41400C6}">
      <dgm:prSet/>
      <dgm:spPr/>
      <dgm:t>
        <a:bodyPr/>
        <a:lstStyle/>
        <a:p>
          <a:endParaRPr lang="en-US"/>
        </a:p>
      </dgm:t>
    </dgm:pt>
    <dgm:pt modelId="{72F61495-04A4-4B52-8FFA-0F9C039FE662}" type="sibTrans" cxnId="{71A515C4-00CA-4FE3-A934-92D2C41400C6}">
      <dgm:prSet/>
      <dgm:spPr/>
      <dgm:t>
        <a:bodyPr/>
        <a:lstStyle/>
        <a:p>
          <a:endParaRPr lang="en-US"/>
        </a:p>
      </dgm:t>
    </dgm:pt>
    <dgm:pt modelId="{BCEDCFF6-B50D-4306-982A-6BE5C56894BC}">
      <dgm:prSet/>
      <dgm:spPr/>
      <dgm:t>
        <a:bodyPr/>
        <a:lstStyle/>
        <a:p>
          <a:r>
            <a:rPr lang="pl-PL"/>
            <a:t>Bardzo silne oddziaływanie tego mechanizmu pojawia się wtedy kiedy nagroda nie jest gwarantowana lecz losowo przyznawana</a:t>
          </a:r>
          <a:endParaRPr lang="en-US"/>
        </a:p>
      </dgm:t>
    </dgm:pt>
    <dgm:pt modelId="{5F5D9C7F-564A-4491-9256-393573D35978}" type="parTrans" cxnId="{29DEE3E4-EF72-4011-AB2B-F0A0126E513F}">
      <dgm:prSet/>
      <dgm:spPr/>
      <dgm:t>
        <a:bodyPr/>
        <a:lstStyle/>
        <a:p>
          <a:endParaRPr lang="en-US"/>
        </a:p>
      </dgm:t>
    </dgm:pt>
    <dgm:pt modelId="{41776595-2573-4360-9A88-27D952BF6A61}" type="sibTrans" cxnId="{29DEE3E4-EF72-4011-AB2B-F0A0126E513F}">
      <dgm:prSet/>
      <dgm:spPr/>
      <dgm:t>
        <a:bodyPr/>
        <a:lstStyle/>
        <a:p>
          <a:endParaRPr lang="en-US"/>
        </a:p>
      </dgm:t>
    </dgm:pt>
    <dgm:pt modelId="{2641A092-AF90-45BA-8D63-55463A9118C6}" type="pres">
      <dgm:prSet presAssocID="{60025F93-96B4-4AF6-AAA5-EAB463CCCC17}" presName="linear" presStyleCnt="0">
        <dgm:presLayoutVars>
          <dgm:animLvl val="lvl"/>
          <dgm:resizeHandles val="exact"/>
        </dgm:presLayoutVars>
      </dgm:prSet>
      <dgm:spPr/>
    </dgm:pt>
    <dgm:pt modelId="{093B6F06-804E-4020-9AE0-F9C29C00B476}" type="pres">
      <dgm:prSet presAssocID="{19F86990-D4CF-40BC-9CF1-6B13FFD2151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229E117-AFA4-40CB-A922-A222C0BCB86F}" type="pres">
      <dgm:prSet presAssocID="{72F61495-04A4-4B52-8FFA-0F9C039FE662}" presName="spacer" presStyleCnt="0"/>
      <dgm:spPr/>
    </dgm:pt>
    <dgm:pt modelId="{704F3FA2-4A8B-4699-B187-412B5BBDE5DD}" type="pres">
      <dgm:prSet presAssocID="{BCEDCFF6-B50D-4306-982A-6BE5C56894B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52B1811-833E-47D4-A0E7-26BBBB11369F}" type="presOf" srcId="{19F86990-D4CF-40BC-9CF1-6B13FFD21515}" destId="{093B6F06-804E-4020-9AE0-F9C29C00B476}" srcOrd="0" destOrd="0" presId="urn:microsoft.com/office/officeart/2005/8/layout/vList2"/>
    <dgm:cxn modelId="{71A515C4-00CA-4FE3-A934-92D2C41400C6}" srcId="{60025F93-96B4-4AF6-AAA5-EAB463CCCC17}" destId="{19F86990-D4CF-40BC-9CF1-6B13FFD21515}" srcOrd="0" destOrd="0" parTransId="{568BE2C5-EBB6-4A0A-92BD-BAA541FCB3CD}" sibTransId="{72F61495-04A4-4B52-8FFA-0F9C039FE662}"/>
    <dgm:cxn modelId="{0367F7DD-DF1F-4D3A-A89B-BF1F4E604B2C}" type="presOf" srcId="{BCEDCFF6-B50D-4306-982A-6BE5C56894BC}" destId="{704F3FA2-4A8B-4699-B187-412B5BBDE5DD}" srcOrd="0" destOrd="0" presId="urn:microsoft.com/office/officeart/2005/8/layout/vList2"/>
    <dgm:cxn modelId="{29DEE3E4-EF72-4011-AB2B-F0A0126E513F}" srcId="{60025F93-96B4-4AF6-AAA5-EAB463CCCC17}" destId="{BCEDCFF6-B50D-4306-982A-6BE5C56894BC}" srcOrd="1" destOrd="0" parTransId="{5F5D9C7F-564A-4491-9256-393573D35978}" sibTransId="{41776595-2573-4360-9A88-27D952BF6A61}"/>
    <dgm:cxn modelId="{7D3D21F3-CF85-4AD2-8ADC-2FA95220C0AC}" type="presOf" srcId="{60025F93-96B4-4AF6-AAA5-EAB463CCCC17}" destId="{2641A092-AF90-45BA-8D63-55463A9118C6}" srcOrd="0" destOrd="0" presId="urn:microsoft.com/office/officeart/2005/8/layout/vList2"/>
    <dgm:cxn modelId="{EEF358F1-FAE4-4C91-818F-063E305F47E2}" type="presParOf" srcId="{2641A092-AF90-45BA-8D63-55463A9118C6}" destId="{093B6F06-804E-4020-9AE0-F9C29C00B476}" srcOrd="0" destOrd="0" presId="urn:microsoft.com/office/officeart/2005/8/layout/vList2"/>
    <dgm:cxn modelId="{655BB4C2-2139-4EE2-943C-9BF5B147EE35}" type="presParOf" srcId="{2641A092-AF90-45BA-8D63-55463A9118C6}" destId="{B229E117-AFA4-40CB-A922-A222C0BCB86F}" srcOrd="1" destOrd="0" presId="urn:microsoft.com/office/officeart/2005/8/layout/vList2"/>
    <dgm:cxn modelId="{BE6CB5BF-36E1-4318-8098-BC7562F55062}" type="presParOf" srcId="{2641A092-AF90-45BA-8D63-55463A9118C6}" destId="{704F3FA2-4A8B-4699-B187-412B5BBDE5D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6E327A-0EF0-4A81-A85D-51FB9E98F58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89254464-537F-46F4-B463-7743EC9339C4}">
      <dgm:prSet/>
      <dgm:spPr/>
      <dgm:t>
        <a:bodyPr/>
        <a:lstStyle/>
        <a:p>
          <a:pPr>
            <a:defRPr cap="all"/>
          </a:pPr>
          <a:r>
            <a:rPr lang="pl-PL"/>
            <a:t>Niektóre potrzeby są bardzo fizyczne – jedzenie, woda, praca, bezpieczeństwo, akceptacja, miłość – to motywacja zewnętrzna</a:t>
          </a:r>
          <a:endParaRPr lang="en-US"/>
        </a:p>
      </dgm:t>
    </dgm:pt>
    <dgm:pt modelId="{230EA32D-D412-4770-B9E8-E5068D8FB35F}" type="parTrans" cxnId="{A9F08A0E-4EDF-42D1-8FF0-8504317C8FBD}">
      <dgm:prSet/>
      <dgm:spPr/>
      <dgm:t>
        <a:bodyPr/>
        <a:lstStyle/>
        <a:p>
          <a:endParaRPr lang="en-US"/>
        </a:p>
      </dgm:t>
    </dgm:pt>
    <dgm:pt modelId="{A11BB96B-EEBB-49AC-A64D-BA803CCB554D}" type="sibTrans" cxnId="{A9F08A0E-4EDF-42D1-8FF0-8504317C8FBD}">
      <dgm:prSet/>
      <dgm:spPr/>
      <dgm:t>
        <a:bodyPr/>
        <a:lstStyle/>
        <a:p>
          <a:endParaRPr lang="en-US"/>
        </a:p>
      </dgm:t>
    </dgm:pt>
    <dgm:pt modelId="{4FB98230-5496-43F6-BB61-D9DDFEFFC230}">
      <dgm:prSet/>
      <dgm:spPr/>
      <dgm:t>
        <a:bodyPr/>
        <a:lstStyle/>
        <a:p>
          <a:pPr>
            <a:defRPr cap="all"/>
          </a:pPr>
          <a:r>
            <a:rPr lang="pl-PL"/>
            <a:t>Samorealizacja, poczucie własnej wartości – to motywacja wewnętrzna</a:t>
          </a:r>
          <a:endParaRPr lang="en-US"/>
        </a:p>
      </dgm:t>
    </dgm:pt>
    <dgm:pt modelId="{9190C5CA-C729-4757-A2C5-7C4D4F173705}" type="parTrans" cxnId="{6AFDE22E-871E-42D2-8A37-22245FA52D3A}">
      <dgm:prSet/>
      <dgm:spPr/>
      <dgm:t>
        <a:bodyPr/>
        <a:lstStyle/>
        <a:p>
          <a:endParaRPr lang="en-US"/>
        </a:p>
      </dgm:t>
    </dgm:pt>
    <dgm:pt modelId="{7D4640D9-C4AD-4FDA-BB3E-872D233704CE}" type="sibTrans" cxnId="{6AFDE22E-871E-42D2-8A37-22245FA52D3A}">
      <dgm:prSet/>
      <dgm:spPr/>
      <dgm:t>
        <a:bodyPr/>
        <a:lstStyle/>
        <a:p>
          <a:endParaRPr lang="en-US"/>
        </a:p>
      </dgm:t>
    </dgm:pt>
    <dgm:pt modelId="{E7E807E4-FB63-4D1E-B0BB-AF25A8E8D097}" type="pres">
      <dgm:prSet presAssocID="{BB6E327A-0EF0-4A81-A85D-51FB9E98F583}" presName="root" presStyleCnt="0">
        <dgm:presLayoutVars>
          <dgm:dir/>
          <dgm:resizeHandles val="exact"/>
        </dgm:presLayoutVars>
      </dgm:prSet>
      <dgm:spPr/>
    </dgm:pt>
    <dgm:pt modelId="{2B5CAC77-68C9-4628-B8A7-9D1297731EB9}" type="pres">
      <dgm:prSet presAssocID="{89254464-537F-46F4-B463-7743EC9339C4}" presName="compNode" presStyleCnt="0"/>
      <dgm:spPr/>
    </dgm:pt>
    <dgm:pt modelId="{C41B97B1-7744-4C94-894F-B9EB07BA8BAC}" type="pres">
      <dgm:prSet presAssocID="{89254464-537F-46F4-B463-7743EC9339C4}" presName="iconBgRect" presStyleLbl="bgShp" presStyleIdx="0" presStyleCnt="2"/>
      <dgm:spPr/>
    </dgm:pt>
    <dgm:pt modelId="{6CDE6227-63C8-4286-AA26-E866A3AC6EEA}" type="pres">
      <dgm:prSet presAssocID="{89254464-537F-46F4-B463-7743EC9339C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g boat"/>
        </a:ext>
      </dgm:extLst>
    </dgm:pt>
    <dgm:pt modelId="{27412A5D-14CD-48A6-B712-89654B8A80FE}" type="pres">
      <dgm:prSet presAssocID="{89254464-537F-46F4-B463-7743EC9339C4}" presName="spaceRect" presStyleCnt="0"/>
      <dgm:spPr/>
    </dgm:pt>
    <dgm:pt modelId="{C75A3525-63D3-4CBB-8A52-D0158587F189}" type="pres">
      <dgm:prSet presAssocID="{89254464-537F-46F4-B463-7743EC9339C4}" presName="textRect" presStyleLbl="revTx" presStyleIdx="0" presStyleCnt="2">
        <dgm:presLayoutVars>
          <dgm:chMax val="1"/>
          <dgm:chPref val="1"/>
        </dgm:presLayoutVars>
      </dgm:prSet>
      <dgm:spPr/>
    </dgm:pt>
    <dgm:pt modelId="{0E432FB9-65A7-4767-B23C-131586AA702E}" type="pres">
      <dgm:prSet presAssocID="{A11BB96B-EEBB-49AC-A64D-BA803CCB554D}" presName="sibTrans" presStyleCnt="0"/>
      <dgm:spPr/>
    </dgm:pt>
    <dgm:pt modelId="{A951D10C-12B1-4ED1-8D3F-8D0769927001}" type="pres">
      <dgm:prSet presAssocID="{4FB98230-5496-43F6-BB61-D9DDFEFFC230}" presName="compNode" presStyleCnt="0"/>
      <dgm:spPr/>
    </dgm:pt>
    <dgm:pt modelId="{60C7EF02-0F8B-41D7-893E-25E52A5F6071}" type="pres">
      <dgm:prSet presAssocID="{4FB98230-5496-43F6-BB61-D9DDFEFFC230}" presName="iconBgRect" presStyleLbl="bgShp" presStyleIdx="1" presStyleCnt="2"/>
      <dgm:spPr/>
    </dgm:pt>
    <dgm:pt modelId="{61EA92F8-B6B2-48A4-B905-B56A7BAC99B3}" type="pres">
      <dgm:prSet presAssocID="{4FB98230-5496-43F6-BB61-D9DDFEFFC23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386418B1-4EBD-44D1-A158-E2BB0B995F17}" type="pres">
      <dgm:prSet presAssocID="{4FB98230-5496-43F6-BB61-D9DDFEFFC230}" presName="spaceRect" presStyleCnt="0"/>
      <dgm:spPr/>
    </dgm:pt>
    <dgm:pt modelId="{038775A2-8E4C-41DD-98B1-5286E7AE010C}" type="pres">
      <dgm:prSet presAssocID="{4FB98230-5496-43F6-BB61-D9DDFEFFC23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9F08A0E-4EDF-42D1-8FF0-8504317C8FBD}" srcId="{BB6E327A-0EF0-4A81-A85D-51FB9E98F583}" destId="{89254464-537F-46F4-B463-7743EC9339C4}" srcOrd="0" destOrd="0" parTransId="{230EA32D-D412-4770-B9E8-E5068D8FB35F}" sibTransId="{A11BB96B-EEBB-49AC-A64D-BA803CCB554D}"/>
    <dgm:cxn modelId="{B999C116-21C2-49EE-93EB-479C4A0123A1}" type="presOf" srcId="{4FB98230-5496-43F6-BB61-D9DDFEFFC230}" destId="{038775A2-8E4C-41DD-98B1-5286E7AE010C}" srcOrd="0" destOrd="0" presId="urn:microsoft.com/office/officeart/2018/5/layout/IconCircleLabelList"/>
    <dgm:cxn modelId="{73F64D1E-24F1-4471-8CCA-D59BF246BA9D}" type="presOf" srcId="{89254464-537F-46F4-B463-7743EC9339C4}" destId="{C75A3525-63D3-4CBB-8A52-D0158587F189}" srcOrd="0" destOrd="0" presId="urn:microsoft.com/office/officeart/2018/5/layout/IconCircleLabelList"/>
    <dgm:cxn modelId="{6AFDE22E-871E-42D2-8A37-22245FA52D3A}" srcId="{BB6E327A-0EF0-4A81-A85D-51FB9E98F583}" destId="{4FB98230-5496-43F6-BB61-D9DDFEFFC230}" srcOrd="1" destOrd="0" parTransId="{9190C5CA-C729-4757-A2C5-7C4D4F173705}" sibTransId="{7D4640D9-C4AD-4FDA-BB3E-872D233704CE}"/>
    <dgm:cxn modelId="{71A00A4D-9613-4766-A78A-7D790F5AA6B8}" type="presOf" srcId="{BB6E327A-0EF0-4A81-A85D-51FB9E98F583}" destId="{E7E807E4-FB63-4D1E-B0BB-AF25A8E8D097}" srcOrd="0" destOrd="0" presId="urn:microsoft.com/office/officeart/2018/5/layout/IconCircleLabelList"/>
    <dgm:cxn modelId="{CDA1FF8B-0C37-404B-96A9-DC1640816DDD}" type="presParOf" srcId="{E7E807E4-FB63-4D1E-B0BB-AF25A8E8D097}" destId="{2B5CAC77-68C9-4628-B8A7-9D1297731EB9}" srcOrd="0" destOrd="0" presId="urn:microsoft.com/office/officeart/2018/5/layout/IconCircleLabelList"/>
    <dgm:cxn modelId="{AF5591DD-1A5A-4149-A68F-8EDE758067B0}" type="presParOf" srcId="{2B5CAC77-68C9-4628-B8A7-9D1297731EB9}" destId="{C41B97B1-7744-4C94-894F-B9EB07BA8BAC}" srcOrd="0" destOrd="0" presId="urn:microsoft.com/office/officeart/2018/5/layout/IconCircleLabelList"/>
    <dgm:cxn modelId="{16CC06F6-C534-4649-82C2-14BB78C93349}" type="presParOf" srcId="{2B5CAC77-68C9-4628-B8A7-9D1297731EB9}" destId="{6CDE6227-63C8-4286-AA26-E866A3AC6EEA}" srcOrd="1" destOrd="0" presId="urn:microsoft.com/office/officeart/2018/5/layout/IconCircleLabelList"/>
    <dgm:cxn modelId="{2C2F726A-1E4B-48E9-9F26-6DBFD032960F}" type="presParOf" srcId="{2B5CAC77-68C9-4628-B8A7-9D1297731EB9}" destId="{27412A5D-14CD-48A6-B712-89654B8A80FE}" srcOrd="2" destOrd="0" presId="urn:microsoft.com/office/officeart/2018/5/layout/IconCircleLabelList"/>
    <dgm:cxn modelId="{E0FE01F9-92F1-47E2-A16A-6BD62BB6D742}" type="presParOf" srcId="{2B5CAC77-68C9-4628-B8A7-9D1297731EB9}" destId="{C75A3525-63D3-4CBB-8A52-D0158587F189}" srcOrd="3" destOrd="0" presId="urn:microsoft.com/office/officeart/2018/5/layout/IconCircleLabelList"/>
    <dgm:cxn modelId="{1EBA1A7E-A1F4-4EB6-AA5C-253C76AEE2AC}" type="presParOf" srcId="{E7E807E4-FB63-4D1E-B0BB-AF25A8E8D097}" destId="{0E432FB9-65A7-4767-B23C-131586AA702E}" srcOrd="1" destOrd="0" presId="urn:microsoft.com/office/officeart/2018/5/layout/IconCircleLabelList"/>
    <dgm:cxn modelId="{9ADF2478-6327-4834-8FBB-8304289E6CAC}" type="presParOf" srcId="{E7E807E4-FB63-4D1E-B0BB-AF25A8E8D097}" destId="{A951D10C-12B1-4ED1-8D3F-8D0769927001}" srcOrd="2" destOrd="0" presId="urn:microsoft.com/office/officeart/2018/5/layout/IconCircleLabelList"/>
    <dgm:cxn modelId="{5304118E-F0FC-41BE-AEBE-DFB1376BCCBD}" type="presParOf" srcId="{A951D10C-12B1-4ED1-8D3F-8D0769927001}" destId="{60C7EF02-0F8B-41D7-893E-25E52A5F6071}" srcOrd="0" destOrd="0" presId="urn:microsoft.com/office/officeart/2018/5/layout/IconCircleLabelList"/>
    <dgm:cxn modelId="{4E6AC365-B1BE-4FA4-A101-D6173729723C}" type="presParOf" srcId="{A951D10C-12B1-4ED1-8D3F-8D0769927001}" destId="{61EA92F8-B6B2-48A4-B905-B56A7BAC99B3}" srcOrd="1" destOrd="0" presId="urn:microsoft.com/office/officeart/2018/5/layout/IconCircleLabelList"/>
    <dgm:cxn modelId="{03E6B2FB-9E53-4F0E-9CCC-1755A14754E0}" type="presParOf" srcId="{A951D10C-12B1-4ED1-8D3F-8D0769927001}" destId="{386418B1-4EBD-44D1-A158-E2BB0B995F17}" srcOrd="2" destOrd="0" presId="urn:microsoft.com/office/officeart/2018/5/layout/IconCircleLabelList"/>
    <dgm:cxn modelId="{54B31361-2E3E-4926-AD8B-78E771D9098D}" type="presParOf" srcId="{A951D10C-12B1-4ED1-8D3F-8D0769927001}" destId="{038775A2-8E4C-41DD-98B1-5286E7AE010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D2DB7-5201-4DEA-A8FA-6AC389F070EB}">
      <dsp:nvSpPr>
        <dsp:cNvPr id="0" name=""/>
        <dsp:cNvSpPr/>
      </dsp:nvSpPr>
      <dsp:spPr>
        <a:xfrm>
          <a:off x="0" y="0"/>
          <a:ext cx="5087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8B1482-6BCD-48CD-A71A-53F5BC01EA60}">
      <dsp:nvSpPr>
        <dsp:cNvPr id="0" name=""/>
        <dsp:cNvSpPr/>
      </dsp:nvSpPr>
      <dsp:spPr>
        <a:xfrm>
          <a:off x="0" y="0"/>
          <a:ext cx="5087172" cy="90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Wróćmy do eksperymentu w którym kazano ludziom mówić nieprawdę o nudnym zadaniu za wysoką albo niską opłatą dolarową</a:t>
          </a:r>
          <a:endParaRPr lang="en-US" sz="1300" kern="1200"/>
        </a:p>
      </dsp:txBody>
      <dsp:txXfrm>
        <a:off x="0" y="0"/>
        <a:ext cx="5087172" cy="902354"/>
      </dsp:txXfrm>
    </dsp:sp>
    <dsp:sp modelId="{15EA9EDD-298C-4724-A06E-99ACC5B571BE}">
      <dsp:nvSpPr>
        <dsp:cNvPr id="0" name=""/>
        <dsp:cNvSpPr/>
      </dsp:nvSpPr>
      <dsp:spPr>
        <a:xfrm>
          <a:off x="0" y="902354"/>
          <a:ext cx="5087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AAB44E-D1C1-459A-A548-E0C17740520A}">
      <dsp:nvSpPr>
        <dsp:cNvPr id="0" name=""/>
        <dsp:cNvSpPr/>
      </dsp:nvSpPr>
      <dsp:spPr>
        <a:xfrm>
          <a:off x="0" y="902354"/>
          <a:ext cx="5087172" cy="90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ludzie którzy dostali mało nagrodę czuli nadal dysonans wewnętrzny dlatego że wcale nie byli przekonani że to zadanie było ciekawe</a:t>
          </a:r>
          <a:endParaRPr lang="en-US" sz="1300" kern="1200"/>
        </a:p>
      </dsp:txBody>
      <dsp:txXfrm>
        <a:off x="0" y="902354"/>
        <a:ext cx="5087172" cy="902354"/>
      </dsp:txXfrm>
    </dsp:sp>
    <dsp:sp modelId="{DE5D7805-E296-41CF-ACBE-0902E38C5A07}">
      <dsp:nvSpPr>
        <dsp:cNvPr id="0" name=""/>
        <dsp:cNvSpPr/>
      </dsp:nvSpPr>
      <dsp:spPr>
        <a:xfrm>
          <a:off x="0" y="1804708"/>
          <a:ext cx="5087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E2F378-0C00-4490-9B3C-5568CE813E71}">
      <dsp:nvSpPr>
        <dsp:cNvPr id="0" name=""/>
        <dsp:cNvSpPr/>
      </dsp:nvSpPr>
      <dsp:spPr>
        <a:xfrm>
          <a:off x="0" y="1804708"/>
          <a:ext cx="5087172" cy="90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taki mechanizm działa także w drugą stronę jeżeli zadanie było ciekawe a nagroda nie była bardzo znacząca to pozostaje w nas przekonanie że to zadanie było ciekawe mimo tej nagrody</a:t>
          </a:r>
          <a:endParaRPr lang="en-US" sz="1300" kern="1200"/>
        </a:p>
      </dsp:txBody>
      <dsp:txXfrm>
        <a:off x="0" y="1804708"/>
        <a:ext cx="5087172" cy="902354"/>
      </dsp:txXfrm>
    </dsp:sp>
    <dsp:sp modelId="{20121FC9-6E31-4B42-B2F2-23F5DA0C2C28}">
      <dsp:nvSpPr>
        <dsp:cNvPr id="0" name=""/>
        <dsp:cNvSpPr/>
      </dsp:nvSpPr>
      <dsp:spPr>
        <a:xfrm>
          <a:off x="0" y="2707062"/>
          <a:ext cx="5087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DC0233-4727-4FD7-A684-AE58FC8AAC7C}">
      <dsp:nvSpPr>
        <dsp:cNvPr id="0" name=""/>
        <dsp:cNvSpPr/>
      </dsp:nvSpPr>
      <dsp:spPr>
        <a:xfrm>
          <a:off x="0" y="2707062"/>
          <a:ext cx="5087172" cy="90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innymi słowy jeżeli ludziom damy małe nagrody za jakieś zadanie to powiedzą sobie to zadanie musiało być ciekawe dlatego że mała nagroda nie mogła zmienić mojego zdania i skoro lubię to zadanie to nie pod wpływem nagrody tylko tego że ono naprawdę było ciekawe</a:t>
          </a:r>
          <a:endParaRPr lang="en-US" sz="1300" kern="1200"/>
        </a:p>
      </dsp:txBody>
      <dsp:txXfrm>
        <a:off x="0" y="2707062"/>
        <a:ext cx="5087172" cy="902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B6F06-804E-4020-9AE0-F9C29C00B476}">
      <dsp:nvSpPr>
        <dsp:cNvPr id="0" name=""/>
        <dsp:cNvSpPr/>
      </dsp:nvSpPr>
      <dsp:spPr>
        <a:xfrm>
          <a:off x="0" y="128984"/>
          <a:ext cx="5291663" cy="1712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Wiele eksperymentów pokazuje że ludzi można warunkować nagrodami do wiary że pewne zachowania będą wywoływały określoną nagrodę</a:t>
          </a:r>
          <a:endParaRPr lang="en-US" sz="2400" kern="1200"/>
        </a:p>
      </dsp:txBody>
      <dsp:txXfrm>
        <a:off x="83616" y="212600"/>
        <a:ext cx="5124431" cy="1545648"/>
      </dsp:txXfrm>
    </dsp:sp>
    <dsp:sp modelId="{704F3FA2-4A8B-4699-B187-412B5BBDE5DD}">
      <dsp:nvSpPr>
        <dsp:cNvPr id="0" name=""/>
        <dsp:cNvSpPr/>
      </dsp:nvSpPr>
      <dsp:spPr>
        <a:xfrm>
          <a:off x="0" y="1910984"/>
          <a:ext cx="5291663" cy="171288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Bardzo silne oddziaływanie tego mechanizmu pojawia się wtedy kiedy nagroda nie jest gwarantowana lecz losowo przyznawana</a:t>
          </a:r>
          <a:endParaRPr lang="en-US" sz="2400" kern="1200"/>
        </a:p>
      </dsp:txBody>
      <dsp:txXfrm>
        <a:off x="83616" y="1994600"/>
        <a:ext cx="5124431" cy="1545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B97B1-7744-4C94-894F-B9EB07BA8BAC}">
      <dsp:nvSpPr>
        <dsp:cNvPr id="0" name=""/>
        <dsp:cNvSpPr/>
      </dsp:nvSpPr>
      <dsp:spPr>
        <a:xfrm>
          <a:off x="2044800" y="37566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E6227-63C8-4286-AA26-E866A3AC6EEA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A3525-63D3-4CBB-8A52-D0158587F189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200" kern="1200"/>
            <a:t>Niektóre potrzeby są bardzo fizyczne – jedzenie, woda, praca, bezpieczeństwo, akceptacja, miłość – to motywacja zewnętrzna</a:t>
          </a:r>
          <a:endParaRPr lang="en-US" sz="1200" kern="1200"/>
        </a:p>
      </dsp:txBody>
      <dsp:txXfrm>
        <a:off x="1342800" y="3255669"/>
        <a:ext cx="3600000" cy="720000"/>
      </dsp:txXfrm>
    </dsp:sp>
    <dsp:sp modelId="{60C7EF02-0F8B-41D7-893E-25E52A5F6071}">
      <dsp:nvSpPr>
        <dsp:cNvPr id="0" name=""/>
        <dsp:cNvSpPr/>
      </dsp:nvSpPr>
      <dsp:spPr>
        <a:xfrm>
          <a:off x="6274800" y="37566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A92F8-B6B2-48A4-B905-B56A7BAC99B3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775A2-8E4C-41DD-98B1-5286E7AE010C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200" kern="1200"/>
            <a:t>Samorealizacja, poczucie własnej wartości – to motywacja wewnętrzna</a:t>
          </a:r>
          <a:endParaRPr lang="en-US" sz="1200" kern="1200"/>
        </a:p>
      </dsp:txBody>
      <dsp:txXfrm>
        <a:off x="5572800" y="3255669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4C32E-88EE-48AF-B921-021CB1C11BB7}" type="datetimeFigureOut">
              <a:rPr lang="pl-PL" smtClean="0"/>
              <a:t>27.10.2024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A20E1-ECD6-4C5D-9A92-419B950F6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915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78AB4-85D5-AA59-5B94-62CBB35FD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D6B643-5579-22D0-78F6-0EB574429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60416-3E26-BF1E-83DA-90478BB86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039C-8959-462E-8752-65F1E83C4CE3}" type="datetime1">
              <a:rPr lang="pl-PL" smtClean="0"/>
              <a:t>27.10.2024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4AF63-C465-23FB-89C2-E7E16C5F6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A6210-1BDE-0129-9357-00EBC5B0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8430-A349-438F-B3B6-B3F12FC0D9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649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D34DE-9D74-9A8E-5C54-B945239E1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81FE91-21BB-5F6A-1258-0370A0A02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1FACE-55A5-7ED7-33FF-2C5275BFA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5926-9273-4B97-A64F-6D98B4024CD6}" type="datetime1">
              <a:rPr lang="pl-PL" smtClean="0"/>
              <a:t>27.10.2024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EF063-9696-A9FF-0732-F643E160E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9422A-85AD-BB45-4EF9-904BA65A3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8430-A349-438F-B3B6-B3F12FC0D9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33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A4EDE8-E29D-A9F2-43A6-7FC4F25DD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E70EA0-B66D-161F-AA3C-D53CCBB98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D6D52-7913-21C5-01BA-749EC261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3459-2B1F-4BAA-B5A8-2B921BE51BFB}" type="datetime1">
              <a:rPr lang="pl-PL" smtClean="0"/>
              <a:t>27.10.2024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29EB9-4BE9-38F1-E4C0-FD84A671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E2995-6779-3403-ACEA-E07A26AD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8430-A349-438F-B3B6-B3F12FC0D9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831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665A2-4AED-013A-3659-C49277FE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ADAEF-11C0-2145-A247-7CE6690E8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478A-6AC6-911B-1982-2BD89EA1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2A49-758F-4855-AFFF-8CD3ECA10F8D}" type="datetime1">
              <a:rPr lang="pl-PL" smtClean="0"/>
              <a:t>27.10.2024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94636-6148-ED2E-A8CF-D49E5DC51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2BCDC-8F8F-3298-BA1B-117AC7B94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8430-A349-438F-B3B6-B3F12FC0D9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483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3B2D1-7A50-C96E-CA55-8A3128AD7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E90FD-AED3-3078-B646-AB823374A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D6F16-176C-FA76-E349-4A41B4F01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CCD4-7FBD-47F9-87FD-291B9B3AE8C6}" type="datetime1">
              <a:rPr lang="pl-PL" smtClean="0"/>
              <a:t>27.10.2024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911FF-7EAB-8920-0347-2D0377C6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2A669-B762-A908-C873-9B9417BB1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8430-A349-438F-B3B6-B3F12FC0D9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444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18D9B-ACFB-F2C6-271E-C69D4BF4F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064F2-8F13-84A3-1DBE-B7551BB1A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0968D-AA37-19DB-05C4-D4A7A6F87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5489E-DE3D-6337-0095-7AA7CA868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4F06-818E-4878-831A-705A90D0F604}" type="datetime1">
              <a:rPr lang="pl-PL" smtClean="0"/>
              <a:t>27.10.2024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CCAC2-00FB-899A-7D3D-94A064C63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7D3CB-F50D-4F00-DFC8-2FCABB6DF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8430-A349-438F-B3B6-B3F12FC0D9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794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03851-F74C-0A9D-D592-2604B1E1D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78C6D-787D-2BFE-28A1-DB21628A2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A9510-D260-9307-8644-471B21D6E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8970EA-AF4B-CA67-E1E3-A51D90A51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D54172-C362-6C40-92AC-47F4A4DC2D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6EB9C-6AF0-6A14-44D8-B98C42795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3AE3-FA95-4D5C-AA7F-2F483FA4CA52}" type="datetime1">
              <a:rPr lang="pl-PL" smtClean="0"/>
              <a:t>27.10.2024</a:t>
            </a:fld>
            <a:endParaRPr lang="pl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546A0E-7BB5-9DE6-FA1E-F36B3BE0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E51B7A-8062-658C-A382-3E567B4E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8430-A349-438F-B3B6-B3F12FC0D9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443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138B8-4DF3-E788-E2B0-D4782502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45FD7-A231-98D9-CEF3-519A6B444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BE8B-2409-4B9A-AD16-C5409B4D8D9F}" type="datetime1">
              <a:rPr lang="pl-PL" smtClean="0"/>
              <a:t>27.10.2024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FD68F-2BD5-E113-3C3A-5AC9DB1D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97F1F-372B-3C9F-0478-5B29C7575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8430-A349-438F-B3B6-B3F12FC0D9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69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376F1-7DEE-B120-8960-542C85F94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61E3-B4E0-4C7F-B9A7-FBEE37134514}" type="datetime1">
              <a:rPr lang="pl-PL" smtClean="0"/>
              <a:t>27.10.2024</a:t>
            </a:fld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9230A3-21DC-26CD-BBBE-1B9E4B895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BF0E9-F0B1-AF18-1C82-1C36DCA2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8430-A349-438F-B3B6-B3F12FC0D9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628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2FF51-CBBD-44E2-9A4A-E0E7D1A24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98D72-14E4-9ACF-BCBC-B833CD97C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EB1251-6DDF-E0CB-AA03-FB1B7024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D9967-1700-BA73-0E40-BE3A718C1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658F-2592-4981-8593-5FC56E1D32C1}" type="datetime1">
              <a:rPr lang="pl-PL" smtClean="0"/>
              <a:t>27.10.2024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482ED-B164-016C-89A0-13E3F061D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F7549-EDF7-660E-B76C-6FFA280C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8430-A349-438F-B3B6-B3F12FC0D9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590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892ED-5E66-AB8B-2D17-A475DFD11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C885D-6B8D-9290-E503-A972E44727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8510A-F9DF-D8E8-1EFA-F3412FC2C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93508-D8D2-E332-743E-D2EE00DE3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83A3-5A44-42EE-8346-A3648E010BBD}" type="datetime1">
              <a:rPr lang="pl-PL" smtClean="0"/>
              <a:t>27.10.2024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22F8E-12FE-B1B3-F0B4-AA1CCD3A1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E8980-68A4-916D-296C-06AB6659A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8430-A349-438F-B3B6-B3F12FC0D9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45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0B58B6-84BA-69FA-4316-560E9325B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D5B0B-482F-D463-CCA1-3E02934A5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635E7-40ED-D24A-4102-E6223D307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24C3C8-6125-47BD-9508-CBC4506D9F9B}" type="datetime1">
              <a:rPr lang="pl-PL" smtClean="0"/>
              <a:t>27.10.2024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E3184-AC7B-ADFC-1FD5-A13A0FA97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231E3-B4D2-E384-E3AF-7E7D82147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078430-A349-438F-B3B6-B3F12FC0D9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342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06696-8059-0512-EAE1-0D11F4EC5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pl-PL" dirty="0"/>
              <a:t>Gamifikacja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253586-A725-7940-849B-01F4392A0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pl-PL" dirty="0"/>
              <a:t>Część 1</a:t>
            </a:r>
          </a:p>
          <a:p>
            <a:r>
              <a:rPr lang="pl-PL" dirty="0"/>
              <a:t>Gra komputerowa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Picture 5" descr="A hand holding a handheld game&#10;&#10;Description automatically generated">
            <a:extLst>
              <a:ext uri="{FF2B5EF4-FFF2-40B4-BE49-F238E27FC236}">
                <a16:creationId xmlns:a16="http://schemas.microsoft.com/office/drawing/2014/main" id="{570516A8-3313-198C-C778-E93B98464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9" r="15308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D43F8-4CC0-EDFA-77A1-7073202B8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0529" y="6356350"/>
            <a:ext cx="105498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7B078430-A349-438F-B3B6-B3F12FC0D980}" type="slidenum">
              <a:rPr lang="pl-PL" smtClean="0"/>
              <a:pPr algn="l">
                <a:spcAft>
                  <a:spcPts val="600"/>
                </a:spcAft>
              </a:pPr>
              <a:t>1</a:t>
            </a:fld>
            <a:endParaRPr lang="pl-PL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0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500B8-DB77-BED3-320A-76091C15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pl-PL" sz="4000"/>
              <a:t>A zatem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F87DD-0F8F-812A-5360-A08B7096A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pl-PL" sz="1700"/>
              <a:t>Zatem tak naprawdę nie wiemy co byśmy chcieli dostać w przyszłości ani nie potrafimy za bardzo uzasadnić dlaczego zrobiliśmy pewne rzeczy które zrobiliśmy w przeszłości</a:t>
            </a:r>
          </a:p>
          <a:p>
            <a:r>
              <a:rPr lang="pl-PL" sz="1700"/>
              <a:t> Czasami nasze działania są reprezentacją naszych poglądów ale czasami jest odwrotnie – budujemy poglądy, dopasowujemy je, aby uzasadniały nasze wcześniejsze działania</a:t>
            </a:r>
          </a:p>
          <a:p>
            <a:r>
              <a:rPr lang="pl-PL" sz="1700"/>
              <a:t>Nie można kupić motywacji jeżeli próbujesz motywację kupić często kończy się to tym że w długim okresie tej motywacji nie będzie w ogóle</a:t>
            </a:r>
          </a:p>
          <a:p>
            <a:r>
              <a:rPr lang="pl-PL" sz="1700"/>
              <a:t>Że wszystkie nagrody są złe ale często małe nagrody działają lepiej od dużych nagród (a przynajmniej tak się uważa)</a:t>
            </a:r>
          </a:p>
        </p:txBody>
      </p:sp>
      <p:pic>
        <p:nvPicPr>
          <p:cNvPr id="6" name="Picture 5" descr="Ręka trzymająca kwiat">
            <a:extLst>
              <a:ext uri="{FF2B5EF4-FFF2-40B4-BE49-F238E27FC236}">
                <a16:creationId xmlns:a16="http://schemas.microsoft.com/office/drawing/2014/main" id="{1FD5F78A-54BD-681F-973D-BC84477F2B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27" r="25837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0229B-B2C7-283B-E68C-6E355F78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869" y="6356350"/>
            <a:ext cx="17684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078430-A349-438F-B3B6-B3F12FC0D980}" type="slidenum">
              <a:rPr lang="pl-PL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73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335A262-7106-4571-BE09-CFA60A9DB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6F043C-2A2A-4ECE-99FC-9670FAF95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500B8-DB77-BED3-320A-76091C15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685800"/>
            <a:ext cx="5087172" cy="1692835"/>
          </a:xfrm>
        </p:spPr>
        <p:txBody>
          <a:bodyPr anchor="t">
            <a:normAutofit/>
          </a:bodyPr>
          <a:lstStyle/>
          <a:p>
            <a:r>
              <a:rPr lang="pl-PL" sz="3900"/>
              <a:t>Dlaczego mała nagroda może działać lepiej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6FE5A8-8C9A-4D97-A7C4-214929653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0FBA2F-0307-01F1-AB4F-AA8A026951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45" r="19304" b="-1"/>
          <a:stretch/>
        </p:blipFill>
        <p:spPr>
          <a:xfrm>
            <a:off x="6860989" y="1048447"/>
            <a:ext cx="4805082" cy="48050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F5B65-4A5A-641E-7B42-286F54CA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704" y="6356350"/>
            <a:ext cx="5669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078430-A349-438F-B3B6-B3F12FC0D980}" type="slidenum">
              <a:rPr lang="pl-PL" sz="1000">
                <a:solidFill>
                  <a:schemeClr val="accent2"/>
                </a:solidFill>
              </a:rPr>
              <a:pPr>
                <a:spcAft>
                  <a:spcPts val="600"/>
                </a:spcAft>
              </a:pPr>
              <a:t>11</a:t>
            </a:fld>
            <a:endParaRPr lang="pl-PL" sz="1000">
              <a:solidFill>
                <a:schemeClr val="accent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297F2B-78AD-4022-83A4-78FC55E11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5971F36-1AC7-DE53-6A5F-59A9F27B42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586224"/>
              </p:ext>
            </p:extLst>
          </p:nvPr>
        </p:nvGraphicFramePr>
        <p:xfrm>
          <a:off x="1463040" y="2562784"/>
          <a:ext cx="5087172" cy="3609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7523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00B8-DB77-BED3-320A-76091C15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3284"/>
          </a:xfrm>
        </p:spPr>
        <p:txBody>
          <a:bodyPr/>
          <a:lstStyle/>
          <a:p>
            <a:r>
              <a:rPr lang="pl-PL" dirty="0"/>
              <a:t>Dopamina – hormon nagrody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F87DD-0F8F-812A-5360-A08B7096A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31" y="856033"/>
            <a:ext cx="11060349" cy="5573949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Popatrzmy jak nagradzamy się w sposób naturalny</a:t>
            </a:r>
          </a:p>
          <a:p>
            <a:r>
              <a:rPr lang="pl-PL" dirty="0"/>
              <a:t>Endorfiny – wytwarzane są naturalnie kiedy wykonujemy czynności, które sprawiają nam radość: jedzenie, seks, śmiech, trening, słuchanie muzyki</a:t>
            </a:r>
          </a:p>
          <a:p>
            <a:r>
              <a:rPr lang="pl-PL" dirty="0"/>
              <a:t>Endorfiny obniżają poziom stresu oraz zwiększają poziom zadowolenia (stąd też pewnie określenie ich hormonem szczęścia. Ponadto endorfiny łagodzą odczuwanie bólu)</a:t>
            </a:r>
          </a:p>
          <a:p>
            <a:r>
              <a:rPr lang="pl-PL" dirty="0"/>
              <a:t>Serotonina – neuroprzekaźnik, odgrywa kluczową rolę w regulacji nastroju, jej wydzielanie pobudza ruch fizyczny</a:t>
            </a:r>
          </a:p>
          <a:p>
            <a:r>
              <a:rPr lang="pl-PL" dirty="0"/>
              <a:t>Dopamina - pełni funkcję przekaźnika w synapsach w ośrodkowym układzie nerwowym. Jej działanie wpływa na samopoczucie, energię i chęć do działania, motywację, a także wiele innych procesów. Odpowiada również za uczucie szczęścia – słynne „motyle w brzuchu” to właśnie wynik jej działania (medytacja, ruch fizyczny, zdrowy sen, białko zwierzęce, preparaty).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3DC30-3351-4852-5F25-223D5558E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8430-A349-438F-B3B6-B3F12FC0D980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6750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500B8-DB77-BED3-320A-76091C15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pl-PL" sz="4000"/>
              <a:t>Człowiek poszukuje zróżnicowania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F87DD-0F8F-812A-5360-A08B7096A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pl-PL" sz="1700"/>
              <a:t>Nasz organizm szuka zróżnicowania, co oznacza, że jeżeli jakaś czynność lub substancja podniosła nam poziom hormonów szczęścia, to za drugim razem i trzecim zadziała coraz słabiej, np. zjedzenie cukru</a:t>
            </a:r>
          </a:p>
          <a:p>
            <a:r>
              <a:rPr lang="pl-PL" sz="1700"/>
              <a:t>To naturalna reakcja organizmu wymuszająca to, aby człowiek zmieniał aktywności fizyczne i żywność</a:t>
            </a:r>
          </a:p>
          <a:p>
            <a:r>
              <a:rPr lang="pl-PL" sz="1700"/>
              <a:t>W naszej kulturze nie da się tak bardzo różnicować życia jakby nasz organizm od nas oczekiwał więc jemy coraz cukru i w ten sposób powstają uzależnienia</a:t>
            </a:r>
          </a:p>
        </p:txBody>
      </p:sp>
      <p:pic>
        <p:nvPicPr>
          <p:cNvPr id="6" name="Picture 5" descr="Warzywa i owoce w asortymencie">
            <a:extLst>
              <a:ext uri="{FF2B5EF4-FFF2-40B4-BE49-F238E27FC236}">
                <a16:creationId xmlns:a16="http://schemas.microsoft.com/office/drawing/2014/main" id="{DE97A838-D108-0D57-4B52-3ADD934434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441" r="14158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BE587-9A05-9840-F769-AB1FC00B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078430-A349-438F-B3B6-B3F12FC0D980}" type="slidenum">
              <a:rPr lang="pl-PL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12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500B8-DB77-BED3-320A-76091C15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pl-PL" sz="4000"/>
              <a:t>Uzależnienia a warunki życia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F87DD-0F8F-812A-5360-A08B7096A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pl-PL" sz="1400"/>
              <a:t>Pokazujące że na uzależnienia wpływają warunki naszego życia</a:t>
            </a:r>
          </a:p>
          <a:p>
            <a:r>
              <a:rPr lang="pl-PL" sz="1400"/>
              <a:t>na przykład szczury trzymane w bardzo małych klatkach rzeczywiście uzależniały się od narkotyków chciały ich coraz więcej szukały ich i były na głodzie narkotykowym jeżeli ich nie dostawały</a:t>
            </a:r>
          </a:p>
          <a:p>
            <a:r>
              <a:rPr lang="pl-PL" sz="1400"/>
              <a:t>jednakże te same szczury jeżeli były trzymane w warunkach dla nich optymalnych na dużej przestrzeni w zieleni o czym to zwierzę mogłoby zamarzyć i były szczęśliwe wtedy w jakikolwiek sposób nie można ich było uzależnić od narkotyków bo ich po prostu te narkotyki nie interesowały</a:t>
            </a:r>
          </a:p>
          <a:p>
            <a:r>
              <a:rPr lang="pl-PL" sz="1400"/>
              <a:t>podobne zachowania można było zaobserwować u weteranów wojennych którzy bardzo często na polu walki byli ciężko uzależnieni od heroiny, ale po powrocie do domu natychmiast uzależnienie znikało</a:t>
            </a:r>
          </a:p>
        </p:txBody>
      </p:sp>
      <p:pic>
        <p:nvPicPr>
          <p:cNvPr id="6" name="Picture 5" descr="Czarny szczur">
            <a:extLst>
              <a:ext uri="{FF2B5EF4-FFF2-40B4-BE49-F238E27FC236}">
                <a16:creationId xmlns:a16="http://schemas.microsoft.com/office/drawing/2014/main" id="{8A102466-D724-3C46-9DB9-31D7DE9D22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403" r="21760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1DD7C-0BA0-33AC-4A3E-E21CD755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869" y="6356350"/>
            <a:ext cx="17684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078430-A349-438F-B3B6-B3F12FC0D980}" type="slidenum">
              <a:rPr lang="pl-PL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05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00B8-DB77-BED3-320A-76091C153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 co nam ta wiedza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F87DD-0F8F-812A-5360-A08B7096A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Zadaniem gamifikacji nie jest manipulowanie ludźmi</a:t>
            </a:r>
          </a:p>
          <a:p>
            <a:r>
              <a:rPr lang="pl-PL" dirty="0"/>
              <a:t>Jednakże zrozumienie jak działa ludzki mózg jest bardzo ważne aby ich pozytywnie motywować do pracy i aby stworzyć im warunki w których praca będzie im dawała radość</a:t>
            </a:r>
          </a:p>
          <a:p>
            <a:r>
              <a:rPr lang="pl-PL" dirty="0"/>
              <a:t>W ramach naszego kursu będziemy mówili w bardzo szeroki sposób o tym jak powodować aby praca sprawiała ludziom radość i przyjemność, być może wychodząc poza standardowe rozumienie gamifikacji</a:t>
            </a:r>
          </a:p>
          <a:p>
            <a:r>
              <a:rPr lang="pl-PL" dirty="0"/>
              <a:t>Nie będziemy także skupiali się wyłącznie na otoczeniu, ale także na Was samych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A4617-FE9F-F7F8-F65D-77E9C903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8430-A349-438F-B3B6-B3F12FC0D980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7643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500B8-DB77-BED3-320A-76091C15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pl-PL" sz="4000"/>
              <a:t>Dopamina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F87DD-0F8F-812A-5360-A08B7096A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pl-PL" sz="2000"/>
              <a:t>Wracając do hormonów dopamina wydziela się wtedy kiedy jesteśmy przekonani że osiągamy cele istotne dla naszego dalszego życia</a:t>
            </a:r>
          </a:p>
          <a:p>
            <a:r>
              <a:rPr lang="pl-PL" sz="2000"/>
              <a:t>Dopamina lubi zróżnicowanie i wynagradza nas wtedy kiedy zmieniamy nasze aktywności i dietę</a:t>
            </a:r>
          </a:p>
          <a:p>
            <a:r>
              <a:rPr lang="pl-PL" sz="2000"/>
              <a:t>Niektóre osoby będą używały narkotyków lub na przykład cukru w dużych ilościach aby zapewnić sobie regularny dopływ dopaminy</a:t>
            </a:r>
          </a:p>
          <a:p>
            <a:r>
              <a:rPr lang="pl-PL" sz="2000"/>
              <a:t>Ale dzieje się to tylko wtedy kiedy nie jest im ona dostarczana w sposób naturalny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361B51-5EBF-D94F-5EED-1F6EA34CA9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176" r="35141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FB5AA-76EA-DD3B-56F0-1C72B3AE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869" y="6356350"/>
            <a:ext cx="17684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078430-A349-438F-B3B6-B3F12FC0D980}" type="slidenum">
              <a:rPr lang="pl-PL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79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00B8-DB77-BED3-320A-76091C153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Psy Pawłowa i eksperymenty Skinnera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F87DD-0F8F-812A-5360-A08B7096A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Iwan Pawłow - zapewne kojarzy się go eksperyment w którym na dźwięk dzwonka psy zaczynały się ślinić</a:t>
            </a:r>
          </a:p>
          <a:p>
            <a:r>
              <a:rPr lang="pl-PL" dirty="0"/>
              <a:t>ale w razie czego Przypomnijmy historia Paweł zauważył że pies jedząc regularnych okresach czasu ślinie się już wcześniej gdyż w ten sposób gardło przygotowywało się do posiłku</a:t>
            </a:r>
          </a:p>
          <a:p>
            <a:r>
              <a:rPr lang="pl-PL" dirty="0"/>
              <a:t>kiedy zaczął używać dzwonka przed podawaniem pożywienia po jakimś czasie ślinił się na dźwięk dzwonka</a:t>
            </a:r>
          </a:p>
          <a:p>
            <a:r>
              <a:rPr lang="pl-PL" dirty="0"/>
              <a:t>Pierwotnym bodźcem było jedzenie</a:t>
            </a:r>
          </a:p>
          <a:p>
            <a:r>
              <a:rPr lang="pl-PL" dirty="0"/>
              <a:t>Wtórnym bodźcem stał się dzwonek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69830-B685-7623-E330-2BF3DC767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8430-A349-438F-B3B6-B3F12FC0D980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5916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7BABB-ADD0-A731-14C2-5E4C4CF85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Bodziec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0E91D-BB1C-47C4-9398-E1D4E6B38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Bodziec (fizjologia) – uczucie, czynnik fizyczny lub biochemiczny powodujący specyficzną reakcję receptorów nerwowych lub innej komórki; bądź rozpoczynający ciąg reakcji w układach: nerwowym lub hormonalnym; zmiana środowiska zewnętrznego, w którym znajduje się dana komórka lub narząd.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C2AE0-BEBD-B8FA-6C60-618F5FDD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8430-A349-438F-B3B6-B3F12FC0D980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8444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500B8-DB77-BED3-320A-76091C15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Zadanie (10 minut)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F87DD-0F8F-812A-5360-A08B7096A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numCol="2" anchor="ctr">
            <a:normAutofit/>
          </a:bodyPr>
          <a:lstStyle/>
          <a:p>
            <a:r>
              <a:rPr lang="pl-PL" sz="2600"/>
              <a:t>Spróbuj napisać na kartce słowa poniżej i zadecyduj które z nich są dla Ciebie bodźcami pierwotnymi, a które wtórnymi, potem porównaj wyniki z sąsiadem/</a:t>
            </a:r>
            <a:r>
              <a:rPr lang="pl-PL" sz="2600" err="1"/>
              <a:t>ką</a:t>
            </a:r>
            <a:r>
              <a:rPr lang="pl-PL" sz="2600"/>
              <a:t>:</a:t>
            </a:r>
          </a:p>
          <a:p>
            <a:endParaRPr lang="pl-PL" sz="2600"/>
          </a:p>
          <a:p>
            <a:r>
              <a:rPr lang="pl-PL" sz="2600"/>
              <a:t>Jedzenie</a:t>
            </a:r>
          </a:p>
          <a:p>
            <a:r>
              <a:rPr lang="pl-PL" sz="2600"/>
              <a:t>Woda</a:t>
            </a:r>
          </a:p>
          <a:p>
            <a:r>
              <a:rPr lang="pl-PL" sz="2600"/>
              <a:t>Pieniądze</a:t>
            </a:r>
          </a:p>
          <a:p>
            <a:r>
              <a:rPr lang="pl-PL" sz="2600"/>
              <a:t>Seks</a:t>
            </a:r>
          </a:p>
          <a:p>
            <a:r>
              <a:rPr lang="pl-PL" sz="2600"/>
              <a:t>Samochód</a:t>
            </a:r>
          </a:p>
          <a:p>
            <a:r>
              <a:rPr lang="pl-PL" sz="2600"/>
              <a:t>Zabawki</a:t>
            </a:r>
          </a:p>
          <a:p>
            <a:r>
              <a:rPr lang="pl-PL" sz="2600"/>
              <a:t>Sen</a:t>
            </a:r>
          </a:p>
          <a:p>
            <a:r>
              <a:rPr lang="pl-PL" sz="2600"/>
              <a:t>Akceptacja</a:t>
            </a:r>
          </a:p>
          <a:p>
            <a:r>
              <a:rPr lang="pl-PL" sz="2600"/>
              <a:t>Tlen</a:t>
            </a:r>
          </a:p>
          <a:p>
            <a:r>
              <a:rPr lang="pl-PL" sz="2600"/>
              <a:t>Kariera</a:t>
            </a:r>
          </a:p>
          <a:p>
            <a:endParaRPr lang="pl-PL" sz="2600"/>
          </a:p>
          <a:p>
            <a:r>
              <a:rPr lang="pl-PL" sz="2600"/>
              <a:t>Czy jesteś w stanie wymyśleć kilka dodatkowych?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C413D-46CF-0FE3-96A2-243E181F4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078430-A349-438F-B3B6-B3F12FC0D980}" type="slidenum">
              <a:rPr lang="pl-PL" smtClean="0"/>
              <a:pPr>
                <a:spcAft>
                  <a:spcPts val="600"/>
                </a:spcAft>
              </a:pPr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813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Złoty medal">
            <a:extLst>
              <a:ext uri="{FF2B5EF4-FFF2-40B4-BE49-F238E27FC236}">
                <a16:creationId xmlns:a16="http://schemas.microsoft.com/office/drawing/2014/main" id="{D4B9FDF0-0D53-92E5-C303-AB05A4A3E7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40" r="40000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500B8-DB77-BED3-320A-76091C15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pl-PL" sz="4000"/>
              <a:t>Lizaczki czy gamifikacja (grywalizacja)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F87DD-0F8F-812A-5360-A08B7096A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pl-PL" sz="1700"/>
              <a:t>Zapewne zdarzyło Ci się uczyć czy to dziecko czy dorosłego</a:t>
            </a:r>
          </a:p>
          <a:p>
            <a:r>
              <a:rPr lang="pl-PL" sz="1700"/>
              <a:t>Zapewne zauważyłeś, że dużo chętniej uczestniczyli w pracy jeżeli w nagrodę dostawali lizaki i nagrody</a:t>
            </a:r>
          </a:p>
          <a:p>
            <a:r>
              <a:rPr lang="pl-PL" sz="1700"/>
              <a:t>Problem w tym, że czasami kończyły Ci się lizaki i nagrody więc dawałeś naklejki i punkty</a:t>
            </a:r>
          </a:p>
          <a:p>
            <a:r>
              <a:rPr lang="pl-PL" sz="1700"/>
              <a:t>Ale po jakimś czasie w wielu przypadkach takie nagrody i taka forma zabawy zaczynała się nudzić (dlaczego odpowiemy później)</a:t>
            </a:r>
          </a:p>
          <a:p>
            <a:r>
              <a:rPr lang="pl-PL" sz="1700"/>
              <a:t>Gamifikacja to właśnie dostarczanie motywacji ludziom wokoło Ciebie – TOBIE, współpracownikom, całemu otoczeniu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5229C-D3F9-3B8F-F649-6438BD0C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078430-A349-438F-B3B6-B3F12FC0D980}" type="slidenum">
              <a:rPr lang="pl-PL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2</a:t>
            </a:fld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40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00B8-DB77-BED3-320A-76091C153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Burrhus Frederick Skinner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F87DD-0F8F-812A-5360-A08B7096A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Kontynuacją eksperymentu Pawłowa był eksperyment Skinnera który pozbawił psy posiłku po dzwonku</a:t>
            </a:r>
          </a:p>
          <a:p>
            <a:r>
              <a:rPr lang="pl-PL" dirty="0"/>
              <a:t>Innymi słowy dzwonek dzwonił a psy nie dostawały jedzenia</a:t>
            </a:r>
          </a:p>
          <a:p>
            <a:r>
              <a:rPr lang="pl-PL" dirty="0"/>
              <a:t>okazało się, że psy przestały się ślinić</a:t>
            </a:r>
          </a:p>
          <a:p>
            <a:r>
              <a:rPr lang="pl-PL" dirty="0"/>
              <a:t>Eksperymentem było podawanie jedzenia szczurom jeżeli wcisnęły przycisk</a:t>
            </a:r>
          </a:p>
          <a:p>
            <a:r>
              <a:rPr lang="pl-PL" dirty="0"/>
              <a:t>oczywiście jeszcze że szybko się uczyły wciskanie przycisku uruchamia jedzenie ale po jakimś czasie przestawała dawać im to jedzenie szybko przestawały naciskać przycisk</a:t>
            </a:r>
          </a:p>
          <a:p>
            <a:r>
              <a:rPr lang="pl-PL" dirty="0"/>
              <a:t>w tym ciekawego to że potem dawano im jedzenie dopiero po czwartym 10 przycisku i później pozbawienie jedzenia nie tak szybko oduczało szczury wciskania przycisków </a:t>
            </a:r>
          </a:p>
          <a:p>
            <a:r>
              <a:rPr lang="pl-PL" dirty="0"/>
              <a:t>Najdłużej szczury przyciskamy przycisk wtedy kiedy na początku dawali jedzenie losowej ilości wciśnięć przycisku a później zaprzestano i wtedy szczury bardzo </a:t>
            </a:r>
            <a:r>
              <a:rPr lang="pl-PL" dirty="0" err="1"/>
              <a:t>bardzo</a:t>
            </a:r>
            <a:r>
              <a:rPr lang="pl-PL" dirty="0"/>
              <a:t> długo wciskały przycisk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5AD4D-CB16-1CCA-37A8-20A271423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8430-A349-438F-B3B6-B3F12FC0D980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441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CAE9E-180D-A646-C6CC-9194CAE95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Biologia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2DB55-30EB-6148-3710-EF9BED817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przyrodzie takie zachowania wydają się mieć sens wyobraźmy sobie że zbieramy jagody i losowo pod niektórymi liśćmi znajdujemy jagody a pod niektórymi nie – to ma sens że taka obserwacja prowadzi do bardzo intensywnego i wytrwałego szukania kolejnych nagród</a:t>
            </a:r>
          </a:p>
          <a:p>
            <a:r>
              <a:rPr lang="pl-PL" dirty="0"/>
              <a:t>jednakże we współczesnym życiu ten mechanizm ma bardzo negatywne skutki - wyobraźmy sobie na przykład kasyno w którym losowo wygrywamy nagrody co powoduje później wytrwałe pracowanie nad tym aby wygrać kolejną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C0553-AC9E-601D-4350-F5879220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8430-A349-438F-B3B6-B3F12FC0D980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7326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00B8-DB77-BED3-320A-76091C15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pl-PL" sz="4000"/>
              <a:t>Warunkowanie nagrodą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C6C3FD-336A-CA43-5C05-F1DB22B77D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906" r="10746"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A73DE-3C48-EE51-5D61-6A1EE224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013" y="6356350"/>
            <a:ext cx="685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7B078430-A349-438F-B3B6-B3F12FC0D980}" type="slidenum">
              <a:rPr lang="pl-PL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22</a:t>
            </a:fld>
            <a:endParaRPr lang="pl-PL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395574D-8BDE-BB45-2149-89896FEF7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493949"/>
              </p:ext>
            </p:extLst>
          </p:nvPr>
        </p:nvGraphicFramePr>
        <p:xfrm>
          <a:off x="6417734" y="2614612"/>
          <a:ext cx="5291663" cy="375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4026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500B8-DB77-BED3-320A-76091C15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Zadanie (10 minut )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F87DD-0F8F-812A-5360-A08B7096A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l-PL" dirty="0"/>
              <a:t>Weź kartkę ich próbuję przypomnieć sobie i zapisać sytuację w której wytrwale podejmowały pewne działanie licząc, że w końcu dostaniesz nagrodę, ale jednocześnie wiedziałaś jest to bez sensu i tylko marnujesz czas</a:t>
            </a:r>
          </a:p>
          <a:p>
            <a:r>
              <a:rPr lang="pl-PL" dirty="0"/>
              <a:t>(loteria? Naprawianie czegoś?)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02F85-5F3B-5975-7FFF-222796D3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078430-A349-438F-B3B6-B3F12FC0D980}" type="slidenum">
              <a:rPr lang="pl-PL" smtClean="0"/>
              <a:pPr>
                <a:spcAft>
                  <a:spcPts val="600"/>
                </a:spcAft>
              </a:pPr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4870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00B8-DB77-BED3-320A-76091C15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21649"/>
          </a:xfrm>
        </p:spPr>
        <p:txBody>
          <a:bodyPr/>
          <a:lstStyle/>
          <a:p>
            <a:r>
              <a:rPr lang="pl-PL" dirty="0"/>
              <a:t>Naturalne bodźcie wyzwalające dopaminę</a:t>
            </a:r>
          </a:p>
        </p:txBody>
      </p:sp>
      <p:pic>
        <p:nvPicPr>
          <p:cNvPr id="6" name="Content Placeholder 5" descr="A pyramid of multicolored triangles with different text&#10;&#10;Description automatically generated">
            <a:extLst>
              <a:ext uri="{FF2B5EF4-FFF2-40B4-BE49-F238E27FC236}">
                <a16:creationId xmlns:a16="http://schemas.microsoft.com/office/drawing/2014/main" id="{DCD1B230-8B72-94F5-7BCD-D95AF4AF8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553" y="822325"/>
            <a:ext cx="7690245" cy="55340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4BE90-F448-A944-1205-603E200E2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8430-A349-438F-B3B6-B3F12FC0D980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1800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500B8-DB77-BED3-320A-76091C15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Zadanie (5 minut)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F87DD-0F8F-812A-5360-A08B7096A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l-PL" dirty="0"/>
              <a:t>Weź kartkę i napisz co dla Ciebie oznacza pięć poziomów piramidy </a:t>
            </a:r>
            <a:r>
              <a:rPr lang="pl-PL" dirty="0" err="1"/>
              <a:t>Maslova</a:t>
            </a:r>
            <a:endParaRPr lang="pl-PL" dirty="0"/>
          </a:p>
          <a:p>
            <a:r>
              <a:rPr lang="pl-PL" dirty="0"/>
              <a:t>Co dla Ciebie oznacza potrzeba uznania, potrzeba samorealizacji</a:t>
            </a:r>
          </a:p>
          <a:p>
            <a:r>
              <a:rPr lang="pl-PL" dirty="0"/>
              <a:t>Samorealizacja to poczucie szczęścia kiedy masz poczucie, że coś robisz dobrze, coś, na czym Ci zależy – dla jednego to będzie gra komputerowa, dla innego malowanie obrazów, dla innego praca – ważne jest to, że cieszy to Ciebie nawet jeżeli nikt tego nie widzi, a nawet jak nikt nie wie, że to robisz – tym się ta potrzeba różni od potrzeby uznania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AA446-F0D4-928A-E61A-05580A8D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078430-A349-438F-B3B6-B3F12FC0D980}" type="slidenum">
              <a:rPr lang="pl-PL" smtClean="0"/>
              <a:pPr>
                <a:spcAft>
                  <a:spcPts val="600"/>
                </a:spcAft>
              </a:pPr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9431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500B8-DB77-BED3-320A-76091C15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pl-PL">
                <a:solidFill>
                  <a:srgbClr val="FFFFFF"/>
                </a:solidFill>
              </a:rPr>
              <a:t>Nagrody wewnętrzne i zewnętrzne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726A9-3D69-4D86-1A20-811FC340B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078430-A349-438F-B3B6-B3F12FC0D980}" type="slidenum">
              <a:rPr lang="pl-PL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26</a:t>
            </a:fld>
            <a:endParaRPr lang="pl-PL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F16BF92-C721-449D-3E15-64B639F57D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857828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6612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00B8-DB77-BED3-320A-76091C153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Nagrody zewnętrzne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F87DD-0F8F-812A-5360-A08B7096A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Motywacja zewnętrzna działa, ale do pewnego czasu</a:t>
            </a:r>
          </a:p>
          <a:p>
            <a:r>
              <a:rPr lang="pl-PL" dirty="0"/>
              <a:t>Uważa się, że w perspektywie długookresowej nagrody zewnętrzne mogą nas zniechęcać do wykonywania pewnych czynności</a:t>
            </a:r>
          </a:p>
          <a:p>
            <a:r>
              <a:rPr lang="pl-PL" dirty="0"/>
              <a:t>Kiedy dojdziemy do pewnego punktu – pewna kwota pieniędzy, określony status społeczny – przestaje nam zależeć</a:t>
            </a:r>
          </a:p>
          <a:p>
            <a:r>
              <a:rPr lang="pl-PL" dirty="0"/>
              <a:t>Takie zastopowanie nazywane jest </a:t>
            </a:r>
            <a:r>
              <a:rPr lang="pl-PL" dirty="0" err="1"/>
              <a:t>hedoniczną</a:t>
            </a:r>
            <a:r>
              <a:rPr lang="pl-PL" dirty="0"/>
              <a:t> bieżnią- jeżeli masz określoną kwotę pieniędzy, to za każdym razem kiedy dostaniesz kolejną kwotę, dostaniesz coraz mniej dopaminy, więc będziesz potrzebował coraz więcej (jak z cukrem)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906A9-DCCA-16DD-7547-A4C0A66D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8430-A349-438F-B3B6-B3F12FC0D980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0463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00B8-DB77-BED3-320A-76091C153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Nagrody wewnętrzne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F87DD-0F8F-812A-5360-A08B7096A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 nagrodami wewnętrznymi bywa tak, że nie „zużywają się”</a:t>
            </a:r>
          </a:p>
          <a:p>
            <a:r>
              <a:rPr lang="pl-PL" dirty="0"/>
              <a:t>Jest coś takiego jak stan „</a:t>
            </a:r>
            <a:r>
              <a:rPr lang="pl-PL" dirty="0" err="1"/>
              <a:t>flow</a:t>
            </a:r>
            <a:r>
              <a:rPr lang="pl-PL" dirty="0"/>
              <a:t>” czyli optymalnego doświadczenia</a:t>
            </a:r>
          </a:p>
          <a:p>
            <a:r>
              <a:rPr lang="pl-PL" dirty="0"/>
              <a:t>W tym stanie czas staje dla kogoś w miejscu, cieszy się wykonywaną pracą, ma mnóstwo kreatywnych pomysłów</a:t>
            </a:r>
          </a:p>
          <a:p>
            <a:r>
              <a:rPr lang="pl-PL" dirty="0"/>
              <a:t>Nie możemy dać ludziom optymalnego doświadczenia, ale możemy stworzyć otoczenie sprzyjające stanowi optymalnego doświadczenia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AB9C6-223B-2E6E-73A7-B2E6A487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8430-A349-438F-B3B6-B3F12FC0D980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0562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00B8-DB77-BED3-320A-76091C153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Wewnętrzna motywacja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F87DD-0F8F-812A-5360-A08B7096A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Ludzie popchnięci w stronę autonomii i motywacji wewnętrznej mają wyższą samoocenę, lepsze relacje międzyludzkie, lepiej im się żyje niż tym, którzy są motywowani zewnętrznie</a:t>
            </a:r>
          </a:p>
          <a:p>
            <a:r>
              <a:rPr lang="pl-PL" dirty="0"/>
              <a:t>Jesteś motywowany wewnętrznie jeżeli to Ty chcesz wykonać zadanie</a:t>
            </a:r>
          </a:p>
          <a:p>
            <a:r>
              <a:rPr lang="pl-PL" dirty="0"/>
              <a:t>Jeżeli to ktoś chce żebyś wykonał zadanie to Twoja motywacja jest zewnętrzna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911D4-F050-C80E-1393-7F4F4A4B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8430-A349-438F-B3B6-B3F12FC0D980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634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00B8-DB77-BED3-320A-76091C153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Dysonans poznawczy a marchewka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F87DD-0F8F-812A-5360-A08B7096A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1959 Festinger i </a:t>
            </a:r>
            <a:r>
              <a:rPr lang="pl-PL" dirty="0" err="1"/>
              <a:t>Carlsmith</a:t>
            </a:r>
            <a:r>
              <a:rPr lang="pl-PL" dirty="0"/>
              <a:t> – dysonans poznawczy</a:t>
            </a:r>
          </a:p>
          <a:p>
            <a:r>
              <a:rPr lang="pl-PL" dirty="0"/>
              <a:t>Eksperyment Leona Festingera i Jamesa M. </a:t>
            </a:r>
            <a:r>
              <a:rPr lang="pl-PL" dirty="0" err="1"/>
              <a:t>Carlsmitha</a:t>
            </a:r>
            <a:r>
              <a:rPr lang="pl-PL" dirty="0"/>
              <a:t> był eksperymentem dysonansu poznawczego dotyczącym wymuszonej uległości. </a:t>
            </a:r>
          </a:p>
          <a:p>
            <a:r>
              <a:rPr lang="pl-PL" dirty="0"/>
              <a:t>Płacili oni ochotnikom jednego lub dwadzieścia dolarów za kłamstwo, że nudne zadanie jest zabawne (przesuwali suwaki na tablicy).</a:t>
            </a:r>
          </a:p>
          <a:p>
            <a:r>
              <a:rPr lang="pl-PL" dirty="0"/>
              <a:t>Dobrze opłacani ochotnicy nie cierpieli na dysonans poznawczy, ponieważ potrafili uzasadnić kłamstwo za zapłatę.</a:t>
            </a:r>
          </a:p>
          <a:p>
            <a:r>
              <a:rPr lang="pl-PL" dirty="0"/>
              <a:t>Osoby, którym słabo zapłacono autentycznie były przekonane, że zadanie było ciekawe. </a:t>
            </a:r>
          </a:p>
          <a:p>
            <a:r>
              <a:rPr lang="pl-PL" dirty="0"/>
              <a:t>Osoby, którym </a:t>
            </a:r>
            <a:r>
              <a:rPr lang="pl-PL"/>
              <a:t>zapłacono dobrze </a:t>
            </a:r>
            <a:r>
              <a:rPr lang="pl-PL" dirty="0"/>
              <a:t>tylko udawały, że zadanie było ciekawe i cierpieli ponieważ czuli, że mówią nieprawdę.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A93B6-5D7C-906E-E9E7-BEC15075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8430-A349-438F-B3B6-B3F12FC0D98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6754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500B8-DB77-BED3-320A-76091C15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Zadanie (5 minut)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F87DD-0F8F-812A-5360-A08B7096A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l-PL" dirty="0"/>
              <a:t>Zastanów się jakie rzeczy, które wykonasz dzisiaj pochodzą z motywacji wewnętrznej, a które z motywacji zewnętrznej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FC63C-EDCC-E855-BC0C-CFF4E97C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078430-A349-438F-B3B6-B3F12FC0D980}" type="slidenum">
              <a:rPr lang="pl-PL" smtClean="0"/>
              <a:pPr>
                <a:spcAft>
                  <a:spcPts val="600"/>
                </a:spcAft>
              </a:pPr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365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500B8-DB77-BED3-320A-76091C15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pl-PL" dirty="0"/>
              <a:t>Pieniądze a motywacja</a:t>
            </a:r>
          </a:p>
        </p:txBody>
      </p:sp>
      <p:pic>
        <p:nvPicPr>
          <p:cNvPr id="6" name="Picture 5" descr="Stare Wrinkled dłoni z niektórymi monetami">
            <a:extLst>
              <a:ext uri="{FF2B5EF4-FFF2-40B4-BE49-F238E27FC236}">
                <a16:creationId xmlns:a16="http://schemas.microsoft.com/office/drawing/2014/main" id="{6999A267-37DC-59C2-80A8-3697C0084C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69" r="42185" b="-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F87DD-0F8F-812A-5360-A08B7096A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/>
          </a:bodyPr>
          <a:lstStyle/>
          <a:p>
            <a:r>
              <a:rPr lang="pl-PL" sz="2000"/>
              <a:t>Eksperyment na MIT</a:t>
            </a:r>
          </a:p>
          <a:p>
            <a:r>
              <a:rPr lang="pl-PL" sz="2000"/>
              <a:t>Przy prostych zadaniach niewymagających nadmiaru kreatywności, pieniądze jako motywacja dobrze działają, czyli im wyższa płaca tym lepsze efekty</a:t>
            </a:r>
          </a:p>
          <a:p>
            <a:r>
              <a:rPr lang="pl-PL" sz="2000"/>
              <a:t>Przy skomplikowanych zadaniach wymagających myślenia, od pewnego momentu im wyższe wynagrodzenie, tym gorsze efekty</a:t>
            </a:r>
          </a:p>
          <a:p>
            <a:endParaRPr lang="pl-PL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9DCA5-6DD9-2CAD-9227-5E6FF7B17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078430-A349-438F-B3B6-B3F12FC0D980}" type="slidenum">
              <a:rPr lang="pl-PL" sz="1000"/>
              <a:pPr>
                <a:spcAft>
                  <a:spcPts val="600"/>
                </a:spcAft>
              </a:pPr>
              <a:t>31</a:t>
            </a:fld>
            <a:endParaRPr lang="pl-PL" sz="1000"/>
          </a:p>
        </p:txBody>
      </p:sp>
    </p:spTree>
    <p:extLst>
      <p:ext uri="{BB962C8B-B14F-4D97-AF65-F5344CB8AC3E}">
        <p14:creationId xmlns:p14="http://schemas.microsoft.com/office/powerpoint/2010/main" val="1739541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500B8-DB77-BED3-320A-76091C15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pl-PL" sz="4000"/>
              <a:t>4 duże motywatory wewnętrzne</a:t>
            </a:r>
          </a:p>
        </p:txBody>
      </p:sp>
      <p:pic>
        <p:nvPicPr>
          <p:cNvPr id="6" name="Picture 5" descr="Closeup obraz pęcherzyków piwa">
            <a:extLst>
              <a:ext uri="{FF2B5EF4-FFF2-40B4-BE49-F238E27FC236}">
                <a16:creationId xmlns:a16="http://schemas.microsoft.com/office/drawing/2014/main" id="{69092119-767C-6654-8E71-C8E6D0CD42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758" r="36396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F87DD-0F8F-812A-5360-A08B7096A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r>
              <a:rPr lang="pl-PL" sz="2000"/>
              <a:t>Społeczność – idziemy na piwo po to, aby spotkać się z przyjaciółmi</a:t>
            </a:r>
          </a:p>
          <a:p>
            <a:r>
              <a:rPr lang="pl-PL" sz="2000"/>
              <a:t>Znaczenie (sens – tysiące ludzi piszą Wikipedię za darmo)</a:t>
            </a:r>
          </a:p>
          <a:p>
            <a:r>
              <a:rPr lang="pl-PL" sz="2000"/>
              <a:t>Mistrzostwo (nieustanne poprawianie się, ludzie chcą się poprawiać, nawet jeżeli wiedzą, że nie będą wirtuozami, ale grają i chcą widzieć postęp)</a:t>
            </a:r>
          </a:p>
          <a:p>
            <a:r>
              <a:rPr lang="pl-PL" sz="2000"/>
              <a:t>Autonomia (wolność wyboru)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8C683-99B4-CB42-6D22-5F2FEDB5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3686" y="6356350"/>
            <a:ext cx="2160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078430-A349-438F-B3B6-B3F12FC0D980}" type="slidenum">
              <a:rPr lang="pl-PL" smtClean="0"/>
              <a:pPr>
                <a:spcAft>
                  <a:spcPts val="600"/>
                </a:spcAft>
              </a:pPr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0704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500B8-DB77-BED3-320A-76091C15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l-PL" sz="5400"/>
              <a:t>Podsumowując</a:t>
            </a:r>
          </a:p>
        </p:txBody>
      </p:sp>
      <p:pic>
        <p:nvPicPr>
          <p:cNvPr id="6" name="Picture 5" descr="Kolorowe obiekty szkoleń matematycznych">
            <a:extLst>
              <a:ext uri="{FF2B5EF4-FFF2-40B4-BE49-F238E27FC236}">
                <a16:creationId xmlns:a16="http://schemas.microsoft.com/office/drawing/2014/main" id="{A25FD096-B90E-942A-9A0D-9B3ABF30AA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61" r="29907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F87DD-0F8F-812A-5360-A08B7096A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pl-PL" sz="2200"/>
              <a:t>Zewnętrzna motywacja ma charakter krótkookresowy</a:t>
            </a:r>
          </a:p>
          <a:p>
            <a:r>
              <a:rPr lang="pl-PL" sz="2200"/>
              <a:t>Wewnętrzna motywacja jest dużo potężniejsza: społeczność, znaczenie, mistrzostwo, autonomia.</a:t>
            </a:r>
          </a:p>
          <a:p>
            <a:r>
              <a:rPr lang="pl-PL" sz="2200"/>
              <a:t>Więcej na ich temat na następnym spotkaniu </a:t>
            </a:r>
            <a:r>
              <a:rPr lang="pl-PL" sz="2200">
                <a:sym typeface="Wingdings" panose="05000000000000000000" pitchFamily="2" charset="2"/>
              </a:rPr>
              <a:t>.</a:t>
            </a:r>
            <a:endParaRPr lang="pl-PL" sz="2200"/>
          </a:p>
          <a:p>
            <a:endParaRPr lang="pl-PL" sz="2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A7507-CB05-FB60-02CB-762A4637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2978" y="6356350"/>
            <a:ext cx="13008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078430-A349-438F-B3B6-B3F12FC0D980}" type="slidenum">
              <a:rPr lang="pl-PL" smtClean="0"/>
              <a:pPr>
                <a:spcAft>
                  <a:spcPts val="600"/>
                </a:spcAft>
              </a:pPr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9076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00B8-DB77-BED3-320A-76091C153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Nasze przekonania wpływają na nasze zachowanie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F87DD-0F8F-812A-5360-A08B7096A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Eksperymenty pokazały, że nasze przekonania wpływają na nasz sposób myślenia, a to z kolei wpływa na nasze zachowanie</a:t>
            </a:r>
          </a:p>
          <a:p>
            <a:r>
              <a:rPr lang="pl-PL" dirty="0"/>
              <a:t>Człowiek może zmienić zdanie na dany temat jeżeli zostanie pozytywnie uwarunkowany</a:t>
            </a:r>
          </a:p>
          <a:p>
            <a:r>
              <a:rPr lang="pl-PL" dirty="0"/>
              <a:t>Człowiek może szczerze polubić nawet najnudniejsze zadanie i zacznie go ono cieszyć, jeżeli odpowiednio go umotywujemy i zmienimy przekonania</a:t>
            </a:r>
          </a:p>
          <a:p>
            <a:r>
              <a:rPr lang="pl-PL" dirty="0"/>
              <a:t>Działa to także w drugą stronę – najciekawsze zadanie może stać się dla człowieka udręką jeżeli ktoś odpowiednio go będzie demotywował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F08B1-9EFF-1667-0331-1BF85A614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8430-A349-438F-B3B6-B3F12FC0D98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1368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500B8-DB77-BED3-320A-76091C15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Zadanie do wykonania – 10 minut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F87DD-0F8F-812A-5360-A08B7096A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l-PL" sz="2400"/>
              <a:t>Weź kartkę papieru i postaraj się przypomnieć sobie chociaż jedno zadanie za wykonanie którego ktoś Ciebie wynagrodził</a:t>
            </a:r>
          </a:p>
          <a:p>
            <a:r>
              <a:rPr lang="pl-PL" sz="2400"/>
              <a:t>Czy ta nagroda była dla Ciebie znacząca czy mała (najlepiej gdybyś przypomniał/a sobie jedno zadanie z dużą nagrodą a drugie z małą)</a:t>
            </a:r>
          </a:p>
          <a:p>
            <a:r>
              <a:rPr lang="pl-PL" sz="2400"/>
              <a:t>Jak owa nagroda wpłynęła później na Twoje zachowanie w przyszłości</a:t>
            </a:r>
          </a:p>
          <a:p>
            <a:r>
              <a:rPr lang="pl-PL" sz="2400"/>
              <a:t>Wskazówka: jeżeli nic Ci nie przychodzi do głowy to pomyśl o szkole lub o opiekunach/rodzicach</a:t>
            </a:r>
          </a:p>
          <a:p>
            <a:r>
              <a:rPr lang="pl-PL" sz="2400"/>
              <a:t>Jeżeli skończysz to powiedz osobie obok w ławce (o ile zajęcia są offline) o tej historii i jak ona wpłynęła na Ciebie</a:t>
            </a:r>
          </a:p>
          <a:p>
            <a:endParaRPr lang="pl-PL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178F3-4A9F-F8D7-B518-7AB61861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078430-A349-438F-B3B6-B3F12FC0D980}" type="slidenum">
              <a:rPr lang="pl-PL" smtClean="0"/>
              <a:pPr>
                <a:spcAft>
                  <a:spcPts val="600"/>
                </a:spcAft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72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00B8-DB77-BED3-320A-76091C153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Iluzja introspekcji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F87DD-0F8F-812A-5360-A08B7096A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W innym eksperymencie dawano ludziom do obejrzenia 2 zdjęcia i pytano się którą osobę na zdjęciu bardziej polubili</a:t>
            </a:r>
          </a:p>
          <a:p>
            <a:r>
              <a:rPr lang="pl-PL" dirty="0"/>
              <a:t>Uczestnik wybierał jedną osobę (jedno zdjęcie)</a:t>
            </a:r>
          </a:p>
          <a:p>
            <a:r>
              <a:rPr lang="pl-PL" dirty="0"/>
              <a:t>Zdjęcia zabierano uczestnikowi i dawano mu zupełnie inne zdjęcie pytając za to polubili osobę na zdjęciu (jak gdyby to było to poprzednio polubione zdjęcie)</a:t>
            </a:r>
          </a:p>
          <a:p>
            <a:r>
              <a:rPr lang="pl-PL" dirty="0"/>
              <a:t>Większość ludzi zaczynała tłumaczyć dlaczego polubili tę osobę ze zdjęcia pomimo, że to było zupełnie inne zdjęcie i powinni zaprzeczyć, że tego zdjęcia w ogóle wcześniej nie widzieli</a:t>
            </a:r>
          </a:p>
          <a:p>
            <a:r>
              <a:rPr lang="pl-PL" b="1" dirty="0"/>
              <a:t>Ludzie stworzyli w sobie poglądy wierząc w swoje wcześniejsze zachowanie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7ABD1-F852-3CC5-793B-82B371BF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8430-A349-438F-B3B6-B3F12FC0D98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7653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500B8-DB77-BED3-320A-76091C15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pl-PL" sz="4000"/>
              <a:t>Zmysły a pamięć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F87DD-0F8F-812A-5360-A08B7096A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pl-PL" sz="1700"/>
              <a:t>Kiedy coś przeżywamy w rzeczywistości nasz mózg odbiera to w zupełnie inny sposób niż to jak te czynność czy doświadczenia zostaną później zapamiętane</a:t>
            </a:r>
          </a:p>
          <a:p>
            <a:r>
              <a:rPr lang="pl-PL" sz="1700"/>
              <a:t>nasza pamięć nie jest idealnym nagraniem tego co się stało w rzeczywistości ale przekształconymi wrażeniami z usunięciem szczególnie różnego rodzaju konfliktów</a:t>
            </a:r>
          </a:p>
          <a:p>
            <a:r>
              <a:rPr lang="pl-PL" sz="1700"/>
              <a:t>szczególnie dotyczy to sytuacji kiedy mamy konflikt czyli nie podobało nam się zadanie ale zapłacono nam za to żebyśmy mówili że nam się podobało, nasz mózg wyrówna te pozytywne i negatywne bodźce dlatego że konflikt jest niekomfortowy dla nas</a:t>
            </a:r>
          </a:p>
          <a:p>
            <a:endParaRPr lang="pl-PL" sz="1700"/>
          </a:p>
        </p:txBody>
      </p:sp>
      <p:pic>
        <p:nvPicPr>
          <p:cNvPr id="6" name="Picture 5" descr="Lampki wygenerowane przez komputer">
            <a:extLst>
              <a:ext uri="{FF2B5EF4-FFF2-40B4-BE49-F238E27FC236}">
                <a16:creationId xmlns:a16="http://schemas.microsoft.com/office/drawing/2014/main" id="{741C2D93-780A-F4C4-F5EF-4EED47820F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992" r="26542" b="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8C72B-C989-A001-9552-E0D9FB1D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869" y="6356350"/>
            <a:ext cx="17684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078430-A349-438F-B3B6-B3F12FC0D980}" type="slidenum">
              <a:rPr lang="pl-PL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7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500B8-DB77-BED3-320A-76091C15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Zadanie (10 minut)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F87DD-0F8F-812A-5360-A08B7096A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l-PL" dirty="0"/>
              <a:t>Zastanów się i napisz na kartce kiedy zrobiłeś coś i dopiero po fakcie szukałeś uzasadnienia swoich działań i zbudowałeś/</a:t>
            </a:r>
            <a:r>
              <a:rPr lang="pl-PL" dirty="0" err="1"/>
              <a:t>aś</a:t>
            </a:r>
            <a:r>
              <a:rPr lang="pl-PL" dirty="0"/>
              <a:t> poglądy później, aby dopasować je do działania</a:t>
            </a:r>
          </a:p>
          <a:p>
            <a:r>
              <a:rPr lang="pl-PL" dirty="0"/>
              <a:t>Na przykład, koledzy/koleżanki skłonili Ciebie do zrobienia czegoś albo rodzice, albo znajomi albo inne osoby</a:t>
            </a:r>
          </a:p>
          <a:p>
            <a:r>
              <a:rPr lang="pl-PL" dirty="0"/>
              <a:t>Spróbuj przypomnieć sobie przynajmniej kilka takich sytuacji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B3C76-9740-119E-ED48-B6F4E657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078430-A349-438F-B3B6-B3F12FC0D980}" type="slidenum">
              <a:rPr lang="pl-PL" smtClean="0"/>
              <a:pPr>
                <a:spcAft>
                  <a:spcPts val="600"/>
                </a:spcAft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1689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00B8-DB77-BED3-320A-76091C15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24373"/>
          </a:xfrm>
        </p:spPr>
        <p:txBody>
          <a:bodyPr/>
          <a:lstStyle/>
          <a:p>
            <a:r>
              <a:rPr lang="pl-PL" dirty="0"/>
              <a:t>Co z tymi cukierkami i marchewką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F87DD-0F8F-812A-5360-A08B7096A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32" y="953310"/>
            <a:ext cx="10982528" cy="5403039"/>
          </a:xfrm>
        </p:spPr>
        <p:txBody>
          <a:bodyPr>
            <a:normAutofit lnSpcReduction="10000"/>
          </a:bodyPr>
          <a:lstStyle/>
          <a:p>
            <a:r>
              <a:rPr lang="pl-PL" dirty="0"/>
              <a:t>Doświadczenia pokazują że bardzo często dawanie cukierków za wykonanie zadania domowego ma owszem w krótkiej perspektywie działanie pozytywne ale w długiej perspektywie już raczej zniechęca</a:t>
            </a:r>
          </a:p>
          <a:p>
            <a:r>
              <a:rPr lang="pl-PL" dirty="0"/>
              <a:t>Wracamy do kwestii nagradzania za to, że ktoś mówi nieprawdę</a:t>
            </a:r>
          </a:p>
          <a:p>
            <a:r>
              <a:rPr lang="pl-PL" dirty="0"/>
              <a:t>Dawanie dużych materialnych nagród za wykonanie zadania może powodować w naszym umyśle przekonanie, że to zadanie było nudne i nieprzyjemne skoro nas za nie tak bardzo nagradzano i w efekcie tego w przyszłości możemy właśnie unikać tych zadań ponieważ w naszym mózgu wytworzy się przekonanie że musiały być nudne i nieprzyjemne skoro musieliśmy dostać nagrodę</a:t>
            </a:r>
          </a:p>
          <a:p>
            <a:r>
              <a:rPr lang="pl-PL" dirty="0"/>
              <a:t>Ale z drugiej strony jeżeli przy wykonywaniu zadania naprawdę dobrze się bawiliśmy i była jakaś mała nagroda to to może mieć długookresowo silnie motywujący efekt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A3077-792B-4DB0-D365-0AB12D5D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8430-A349-438F-B3B6-B3F12FC0D98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058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2362</Words>
  <Application>Microsoft Office PowerPoint</Application>
  <PresentationFormat>Widescreen</PresentationFormat>
  <Paragraphs>191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Aptos</vt:lpstr>
      <vt:lpstr>Aptos Display</vt:lpstr>
      <vt:lpstr>Arial</vt:lpstr>
      <vt:lpstr>Helvetica Neue Medium</vt:lpstr>
      <vt:lpstr>Wingdings</vt:lpstr>
      <vt:lpstr>Office Theme</vt:lpstr>
      <vt:lpstr>Gamifikacja </vt:lpstr>
      <vt:lpstr>Lizaczki czy gamifikacja (grywalizacja)</vt:lpstr>
      <vt:lpstr>Dysonans poznawczy a marchewka</vt:lpstr>
      <vt:lpstr>Nasze przekonania wpływają na nasze zachowanie</vt:lpstr>
      <vt:lpstr>Zadanie do wykonania – 10 minut</vt:lpstr>
      <vt:lpstr>Iluzja introspekcji</vt:lpstr>
      <vt:lpstr>Zmysły a pamięć</vt:lpstr>
      <vt:lpstr>Zadanie (10 minut)</vt:lpstr>
      <vt:lpstr>Co z tymi cukierkami i marchewką</vt:lpstr>
      <vt:lpstr>A zatem</vt:lpstr>
      <vt:lpstr>Dlaczego mała nagroda może działać lepiej</vt:lpstr>
      <vt:lpstr>Dopamina – hormon nagrody</vt:lpstr>
      <vt:lpstr>Człowiek poszukuje zróżnicowania</vt:lpstr>
      <vt:lpstr>Uzależnienia a warunki życia</vt:lpstr>
      <vt:lpstr>Po co nam ta wiedza</vt:lpstr>
      <vt:lpstr>Dopamina</vt:lpstr>
      <vt:lpstr>Psy Pawłowa i eksperymenty Skinnera</vt:lpstr>
      <vt:lpstr>Bodziec</vt:lpstr>
      <vt:lpstr>Zadanie (10 minut)</vt:lpstr>
      <vt:lpstr>Burrhus Frederick Skinner</vt:lpstr>
      <vt:lpstr>Biologia</vt:lpstr>
      <vt:lpstr>Warunkowanie nagrodą</vt:lpstr>
      <vt:lpstr>Zadanie (10 minut )</vt:lpstr>
      <vt:lpstr>Naturalne bodźcie wyzwalające dopaminę</vt:lpstr>
      <vt:lpstr>Zadanie (5 minut)</vt:lpstr>
      <vt:lpstr>Nagrody wewnętrzne i zewnętrzne</vt:lpstr>
      <vt:lpstr>Nagrody zewnętrzne</vt:lpstr>
      <vt:lpstr>Nagrody wewnętrzne</vt:lpstr>
      <vt:lpstr>Wewnętrzna motywacja</vt:lpstr>
      <vt:lpstr>Zadanie (5 minut)</vt:lpstr>
      <vt:lpstr>Pieniądze a motywacja</vt:lpstr>
      <vt:lpstr>4 duże motywatory wewnętrzne</vt:lpstr>
      <vt:lpstr>Podsumowując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Joanna Wyrobek</dc:creator>
  <cp:lastModifiedBy>Joanna Wyrobek</cp:lastModifiedBy>
  <cp:revision>46</cp:revision>
  <dcterms:created xsi:type="dcterms:W3CDTF">2024-09-27T17:58:15Z</dcterms:created>
  <dcterms:modified xsi:type="dcterms:W3CDTF">2024-10-27T10:45:08Z</dcterms:modified>
</cp:coreProperties>
</file>