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66" r:id="rId3"/>
    <p:sldId id="267" r:id="rId4"/>
    <p:sldId id="268" r:id="rId5"/>
    <p:sldId id="296" r:id="rId6"/>
    <p:sldId id="297" r:id="rId7"/>
    <p:sldId id="257" r:id="rId8"/>
    <p:sldId id="307" r:id="rId9"/>
    <p:sldId id="258" r:id="rId10"/>
    <p:sldId id="259" r:id="rId11"/>
    <p:sldId id="260" r:id="rId12"/>
    <p:sldId id="278" r:id="rId13"/>
    <p:sldId id="265" r:id="rId14"/>
    <p:sldId id="261" r:id="rId15"/>
    <p:sldId id="262" r:id="rId16"/>
    <p:sldId id="263" r:id="rId17"/>
    <p:sldId id="264" r:id="rId18"/>
    <p:sldId id="299" r:id="rId19"/>
    <p:sldId id="300" r:id="rId20"/>
    <p:sldId id="301" r:id="rId21"/>
    <p:sldId id="298" r:id="rId22"/>
    <p:sldId id="269" r:id="rId23"/>
    <p:sldId id="270" r:id="rId24"/>
    <p:sldId id="271" r:id="rId25"/>
    <p:sldId id="272" r:id="rId26"/>
    <p:sldId id="273" r:id="rId27"/>
    <p:sldId id="274" r:id="rId28"/>
    <p:sldId id="275" r:id="rId29"/>
    <p:sldId id="277" r:id="rId30"/>
    <p:sldId id="280" r:id="rId31"/>
    <p:sldId id="303" r:id="rId32"/>
    <p:sldId id="304" r:id="rId33"/>
    <p:sldId id="305" r:id="rId34"/>
    <p:sldId id="281" r:id="rId35"/>
    <p:sldId id="282" r:id="rId36"/>
    <p:sldId id="302" r:id="rId37"/>
    <p:sldId id="283" r:id="rId38"/>
    <p:sldId id="284" r:id="rId39"/>
    <p:sldId id="287" r:id="rId40"/>
    <p:sldId id="285" r:id="rId41"/>
    <p:sldId id="286" r:id="rId42"/>
    <p:sldId id="291" r:id="rId43"/>
    <p:sldId id="293" r:id="rId44"/>
    <p:sldId id="308" r:id="rId45"/>
  </p:sldIdLst>
  <p:sldSz cx="12192000" cy="6858000"/>
  <p:notesSz cx="6858000" cy="9144000"/>
  <p:defaultTextStyle>
    <a:defPPr>
      <a:defRPr lang="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90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2DD21A-7E68-43EC-AA7E-D6672BFE3D36}" type="datetimeFigureOut">
              <a:rPr lang="pl-PL" smtClean="0"/>
              <a:t>13.06.2024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A177A1-9AC1-4BD6-9DD6-AD6E95A2C617}" type="slidenum">
              <a:rPr lang="pl-PL" smtClean="0"/>
              <a:t>‹#›</a:t>
            </a:fld>
            <a:endParaRPr lang="pl-PL"/>
          </a:p>
        </p:txBody>
      </p:sp>
    </p:spTree>
    <p:extLst>
      <p:ext uri="{BB962C8B-B14F-4D97-AF65-F5344CB8AC3E}">
        <p14:creationId xmlns:p14="http://schemas.microsoft.com/office/powerpoint/2010/main" val="302347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2022578-D2BB-410E-9141-43A10CA1C2AC}"/>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5C53DA2D-0F87-4886-BD7D-74D63CB1BD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7EC744F2-8EEE-463A-B267-960CE7479E05}"/>
              </a:ext>
            </a:extLst>
          </p:cNvPr>
          <p:cNvSpPr>
            <a:spLocks noGrp="1"/>
          </p:cNvSpPr>
          <p:nvPr>
            <p:ph type="dt" sz="half" idx="10"/>
          </p:nvPr>
        </p:nvSpPr>
        <p:spPr/>
        <p:txBody>
          <a:bodyPr/>
          <a:lstStyle/>
          <a:p>
            <a:fld id="{A73D6ABF-8449-4DC9-AA7D-120083A44EFB}" type="datetime1">
              <a:rPr lang="pl-PL" smtClean="0"/>
              <a:t>13.06.2024</a:t>
            </a:fld>
            <a:endParaRPr lang="pl-PL"/>
          </a:p>
        </p:txBody>
      </p:sp>
      <p:sp>
        <p:nvSpPr>
          <p:cNvPr id="5" name="Symbol zastępczy stopki 4">
            <a:extLst>
              <a:ext uri="{FF2B5EF4-FFF2-40B4-BE49-F238E27FC236}">
                <a16:creationId xmlns:a16="http://schemas.microsoft.com/office/drawing/2014/main" id="{46A68AF7-4E25-4CA4-86FD-D03A35E9B37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B28FA1DB-2F78-421D-94E1-B028748599F8}"/>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4058800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6662A9-2151-4E37-A471-E4AE59097075}"/>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5493BB5C-FEC7-4960-9F77-C73B5BE24256}"/>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4135BEA-7884-4096-8142-5DFF1C4307A6}"/>
              </a:ext>
            </a:extLst>
          </p:cNvPr>
          <p:cNvSpPr>
            <a:spLocks noGrp="1"/>
          </p:cNvSpPr>
          <p:nvPr>
            <p:ph type="dt" sz="half" idx="10"/>
          </p:nvPr>
        </p:nvSpPr>
        <p:spPr/>
        <p:txBody>
          <a:bodyPr/>
          <a:lstStyle/>
          <a:p>
            <a:fld id="{3F54BC5C-5F0E-4697-BE51-A503FC54B5F6}" type="datetime1">
              <a:rPr lang="pl-PL" smtClean="0"/>
              <a:t>13.06.2024</a:t>
            </a:fld>
            <a:endParaRPr lang="pl-PL"/>
          </a:p>
        </p:txBody>
      </p:sp>
      <p:sp>
        <p:nvSpPr>
          <p:cNvPr id="5" name="Symbol zastępczy stopki 4">
            <a:extLst>
              <a:ext uri="{FF2B5EF4-FFF2-40B4-BE49-F238E27FC236}">
                <a16:creationId xmlns:a16="http://schemas.microsoft.com/office/drawing/2014/main" id="{182B063F-7C59-4820-BD24-19E20F042B5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10B441F-7C05-47AD-BE1F-905B111A6B01}"/>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77422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5570E227-E365-492E-BC6D-1460B024B3C3}"/>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97F8939D-97E5-4010-96F1-2913EDE0B0DA}"/>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50B0FB5-CCBD-4BE2-B1AF-2CE91D154425}"/>
              </a:ext>
            </a:extLst>
          </p:cNvPr>
          <p:cNvSpPr>
            <a:spLocks noGrp="1"/>
          </p:cNvSpPr>
          <p:nvPr>
            <p:ph type="dt" sz="half" idx="10"/>
          </p:nvPr>
        </p:nvSpPr>
        <p:spPr/>
        <p:txBody>
          <a:bodyPr/>
          <a:lstStyle/>
          <a:p>
            <a:fld id="{20B993A1-A17E-4C3A-A68E-7D69DC575158}" type="datetime1">
              <a:rPr lang="pl-PL" smtClean="0"/>
              <a:t>13.06.2024</a:t>
            </a:fld>
            <a:endParaRPr lang="pl-PL"/>
          </a:p>
        </p:txBody>
      </p:sp>
      <p:sp>
        <p:nvSpPr>
          <p:cNvPr id="5" name="Symbol zastępczy stopki 4">
            <a:extLst>
              <a:ext uri="{FF2B5EF4-FFF2-40B4-BE49-F238E27FC236}">
                <a16:creationId xmlns:a16="http://schemas.microsoft.com/office/drawing/2014/main" id="{6C5DFFCC-21E5-484B-A7FA-E4427B5C43E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8073595-EAD1-4CAD-B886-70D30B218D58}"/>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184379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61A43B-4919-46E6-861B-0E670A0621A3}"/>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CEF545EE-E940-4A82-AC8F-28CD4A1D110C}"/>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398B9CE-966D-4E8A-8C9D-74D6A6D564B3}"/>
              </a:ext>
            </a:extLst>
          </p:cNvPr>
          <p:cNvSpPr>
            <a:spLocks noGrp="1"/>
          </p:cNvSpPr>
          <p:nvPr>
            <p:ph type="dt" sz="half" idx="10"/>
          </p:nvPr>
        </p:nvSpPr>
        <p:spPr/>
        <p:txBody>
          <a:bodyPr/>
          <a:lstStyle/>
          <a:p>
            <a:fld id="{52420F17-A33B-4BBE-A2D2-1D46FFCC0DD3}" type="datetime1">
              <a:rPr lang="pl-PL" smtClean="0"/>
              <a:t>13.06.2024</a:t>
            </a:fld>
            <a:endParaRPr lang="pl-PL"/>
          </a:p>
        </p:txBody>
      </p:sp>
      <p:sp>
        <p:nvSpPr>
          <p:cNvPr id="5" name="Symbol zastępczy stopki 4">
            <a:extLst>
              <a:ext uri="{FF2B5EF4-FFF2-40B4-BE49-F238E27FC236}">
                <a16:creationId xmlns:a16="http://schemas.microsoft.com/office/drawing/2014/main" id="{F944A3F8-BAE7-42A1-9D5D-EE0EDF083FD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35CAF43-8C19-4531-BD41-C91B83E086E0}"/>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60294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069BE1-1FD4-4D27-B285-B04FCA489399}"/>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72ECB7AA-22DD-40DC-B5E2-C11B533087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B9D18792-AD5E-42C2-A1FE-13BEAC894B59}"/>
              </a:ext>
            </a:extLst>
          </p:cNvPr>
          <p:cNvSpPr>
            <a:spLocks noGrp="1"/>
          </p:cNvSpPr>
          <p:nvPr>
            <p:ph type="dt" sz="half" idx="10"/>
          </p:nvPr>
        </p:nvSpPr>
        <p:spPr/>
        <p:txBody>
          <a:bodyPr/>
          <a:lstStyle/>
          <a:p>
            <a:fld id="{C348836B-A884-453E-A4EC-DEFB5AEBA39F}" type="datetime1">
              <a:rPr lang="pl-PL" smtClean="0"/>
              <a:t>13.06.2024</a:t>
            </a:fld>
            <a:endParaRPr lang="pl-PL"/>
          </a:p>
        </p:txBody>
      </p:sp>
      <p:sp>
        <p:nvSpPr>
          <p:cNvPr id="5" name="Symbol zastępczy stopki 4">
            <a:extLst>
              <a:ext uri="{FF2B5EF4-FFF2-40B4-BE49-F238E27FC236}">
                <a16:creationId xmlns:a16="http://schemas.microsoft.com/office/drawing/2014/main" id="{8F7D5BF0-0363-43F9-8E4A-34EE8644FB5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B6D9B6E-F1F8-41FF-9B35-7A34CDC15760}"/>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1843174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98E979-7673-42E0-95FE-60A3E80E4D7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77174BB-FA51-48C3-8465-753D1CF33EDA}"/>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748D28DA-92C7-48D9-8B52-F4AC8868EB6C}"/>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CA46D00F-AA34-4C5B-9C58-8F36F9B5C361}"/>
              </a:ext>
            </a:extLst>
          </p:cNvPr>
          <p:cNvSpPr>
            <a:spLocks noGrp="1"/>
          </p:cNvSpPr>
          <p:nvPr>
            <p:ph type="dt" sz="half" idx="10"/>
          </p:nvPr>
        </p:nvSpPr>
        <p:spPr/>
        <p:txBody>
          <a:bodyPr/>
          <a:lstStyle/>
          <a:p>
            <a:fld id="{D9C3B37E-198C-45AD-8599-88DFFFA4FF15}" type="datetime1">
              <a:rPr lang="pl-PL" smtClean="0"/>
              <a:t>13.06.2024</a:t>
            </a:fld>
            <a:endParaRPr lang="pl-PL"/>
          </a:p>
        </p:txBody>
      </p:sp>
      <p:sp>
        <p:nvSpPr>
          <p:cNvPr id="6" name="Symbol zastępczy stopki 5">
            <a:extLst>
              <a:ext uri="{FF2B5EF4-FFF2-40B4-BE49-F238E27FC236}">
                <a16:creationId xmlns:a16="http://schemas.microsoft.com/office/drawing/2014/main" id="{5CCDD39D-56DE-400A-80CE-64ABC898CBD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E822693-95A6-4B95-99DA-2544573E512C}"/>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1403748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03F8CA-BBBB-4805-A117-4A514C5A4AF2}"/>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59B5C902-D145-49CC-AA58-5C5CDE4342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24B34FDD-3962-4F3B-952D-F30ACD2025EE}"/>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BDE34241-DDAC-4950-B8D6-01017981AC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D54D524B-7C41-493F-8301-9AB0065D186C}"/>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6E82CF1B-A717-410F-AAF0-AFECF06A60FC}"/>
              </a:ext>
            </a:extLst>
          </p:cNvPr>
          <p:cNvSpPr>
            <a:spLocks noGrp="1"/>
          </p:cNvSpPr>
          <p:nvPr>
            <p:ph type="dt" sz="half" idx="10"/>
          </p:nvPr>
        </p:nvSpPr>
        <p:spPr/>
        <p:txBody>
          <a:bodyPr/>
          <a:lstStyle/>
          <a:p>
            <a:fld id="{87BB4ADA-5681-45C1-AA53-84C2671C7E1D}" type="datetime1">
              <a:rPr lang="pl-PL" smtClean="0"/>
              <a:t>13.06.2024</a:t>
            </a:fld>
            <a:endParaRPr lang="pl-PL"/>
          </a:p>
        </p:txBody>
      </p:sp>
      <p:sp>
        <p:nvSpPr>
          <p:cNvPr id="8" name="Symbol zastępczy stopki 7">
            <a:extLst>
              <a:ext uri="{FF2B5EF4-FFF2-40B4-BE49-F238E27FC236}">
                <a16:creationId xmlns:a16="http://schemas.microsoft.com/office/drawing/2014/main" id="{587A2B54-F204-440B-84AE-8A55A91318A0}"/>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0BB00484-F73E-44AD-BBCA-87DD99D265BC}"/>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271817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EB0C56-CBA7-46C1-AB32-8930A2700348}"/>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D3369132-B42D-49DD-9C6A-F997B77243EF}"/>
              </a:ext>
            </a:extLst>
          </p:cNvPr>
          <p:cNvSpPr>
            <a:spLocks noGrp="1"/>
          </p:cNvSpPr>
          <p:nvPr>
            <p:ph type="dt" sz="half" idx="10"/>
          </p:nvPr>
        </p:nvSpPr>
        <p:spPr/>
        <p:txBody>
          <a:bodyPr/>
          <a:lstStyle/>
          <a:p>
            <a:fld id="{FBB34B02-DC21-41FF-806F-CDD0A8A365B1}" type="datetime1">
              <a:rPr lang="pl-PL" smtClean="0"/>
              <a:t>13.06.2024</a:t>
            </a:fld>
            <a:endParaRPr lang="pl-PL"/>
          </a:p>
        </p:txBody>
      </p:sp>
      <p:sp>
        <p:nvSpPr>
          <p:cNvPr id="4" name="Symbol zastępczy stopki 3">
            <a:extLst>
              <a:ext uri="{FF2B5EF4-FFF2-40B4-BE49-F238E27FC236}">
                <a16:creationId xmlns:a16="http://schemas.microsoft.com/office/drawing/2014/main" id="{F1FA8CF3-7B0B-4812-A76B-C1D45B2BC00E}"/>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32DC8F5F-B06C-4AD3-9B4D-DD3D5506E94A}"/>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87451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750C8101-0C3A-4C0A-8B98-96A96D439C18}"/>
              </a:ext>
            </a:extLst>
          </p:cNvPr>
          <p:cNvSpPr>
            <a:spLocks noGrp="1"/>
          </p:cNvSpPr>
          <p:nvPr>
            <p:ph type="dt" sz="half" idx="10"/>
          </p:nvPr>
        </p:nvSpPr>
        <p:spPr/>
        <p:txBody>
          <a:bodyPr/>
          <a:lstStyle/>
          <a:p>
            <a:fld id="{D7B22AEE-DBDE-4080-A85F-0BB848353C47}" type="datetime1">
              <a:rPr lang="pl-PL" smtClean="0"/>
              <a:t>13.06.2024</a:t>
            </a:fld>
            <a:endParaRPr lang="pl-PL"/>
          </a:p>
        </p:txBody>
      </p:sp>
      <p:sp>
        <p:nvSpPr>
          <p:cNvPr id="3" name="Symbol zastępczy stopki 2">
            <a:extLst>
              <a:ext uri="{FF2B5EF4-FFF2-40B4-BE49-F238E27FC236}">
                <a16:creationId xmlns:a16="http://schemas.microsoft.com/office/drawing/2014/main" id="{B7815494-38E6-4590-95F4-6298B273F918}"/>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DE817E09-9573-404D-9E50-682362A7D8EB}"/>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3184564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8894C0-B26C-487C-B63A-984D31A45D6B}"/>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CAD34EDD-8F35-4604-9E83-1C0E0F3316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A773284D-E04C-4D06-B10D-719F4C2DA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A28D623B-0DC7-41E3-A618-6435902B3512}"/>
              </a:ext>
            </a:extLst>
          </p:cNvPr>
          <p:cNvSpPr>
            <a:spLocks noGrp="1"/>
          </p:cNvSpPr>
          <p:nvPr>
            <p:ph type="dt" sz="half" idx="10"/>
          </p:nvPr>
        </p:nvSpPr>
        <p:spPr/>
        <p:txBody>
          <a:bodyPr/>
          <a:lstStyle/>
          <a:p>
            <a:fld id="{305389D4-FD88-4E72-A3DF-C4FC525076EA}" type="datetime1">
              <a:rPr lang="pl-PL" smtClean="0"/>
              <a:t>13.06.2024</a:t>
            </a:fld>
            <a:endParaRPr lang="pl-PL"/>
          </a:p>
        </p:txBody>
      </p:sp>
      <p:sp>
        <p:nvSpPr>
          <p:cNvPr id="6" name="Symbol zastępczy stopki 5">
            <a:extLst>
              <a:ext uri="{FF2B5EF4-FFF2-40B4-BE49-F238E27FC236}">
                <a16:creationId xmlns:a16="http://schemas.microsoft.com/office/drawing/2014/main" id="{B2F76F33-2B58-41E0-B3E4-91FFB016AA3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34ADCA0-E289-4A37-B9DD-07E09B276322}"/>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31501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C6BC8F-B570-4870-B51D-180495731FD6}"/>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872B6D6-E7AD-448B-9572-D658841A67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11A2BC9D-344A-4604-8F7A-2453559162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4673C26B-14CA-4078-BAD2-5E9A963F5DB1}"/>
              </a:ext>
            </a:extLst>
          </p:cNvPr>
          <p:cNvSpPr>
            <a:spLocks noGrp="1"/>
          </p:cNvSpPr>
          <p:nvPr>
            <p:ph type="dt" sz="half" idx="10"/>
          </p:nvPr>
        </p:nvSpPr>
        <p:spPr/>
        <p:txBody>
          <a:bodyPr/>
          <a:lstStyle/>
          <a:p>
            <a:fld id="{6D6104AF-D439-41B5-A184-4DFED4937B55}" type="datetime1">
              <a:rPr lang="pl-PL" smtClean="0"/>
              <a:t>13.06.2024</a:t>
            </a:fld>
            <a:endParaRPr lang="pl-PL"/>
          </a:p>
        </p:txBody>
      </p:sp>
      <p:sp>
        <p:nvSpPr>
          <p:cNvPr id="6" name="Symbol zastępczy stopki 5">
            <a:extLst>
              <a:ext uri="{FF2B5EF4-FFF2-40B4-BE49-F238E27FC236}">
                <a16:creationId xmlns:a16="http://schemas.microsoft.com/office/drawing/2014/main" id="{2CEEB5FD-6DFC-4479-8DE5-3623BB0D486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EC32564-355C-475C-8190-8F9842EC1273}"/>
              </a:ext>
            </a:extLst>
          </p:cNvPr>
          <p:cNvSpPr>
            <a:spLocks noGrp="1"/>
          </p:cNvSpPr>
          <p:nvPr>
            <p:ph type="sldNum" sz="quarter" idx="12"/>
          </p:nvPr>
        </p:nvSpPr>
        <p:spPr/>
        <p:txBody>
          <a:bodyPr/>
          <a:lstStyle/>
          <a:p>
            <a:fld id="{56797B23-A282-42D5-9D85-2C33D72DBDCA}" type="slidenum">
              <a:rPr lang="pl-PL" smtClean="0"/>
              <a:t>‹#›</a:t>
            </a:fld>
            <a:endParaRPr lang="pl-PL"/>
          </a:p>
        </p:txBody>
      </p:sp>
    </p:spTree>
    <p:extLst>
      <p:ext uri="{BB962C8B-B14F-4D97-AF65-F5344CB8AC3E}">
        <p14:creationId xmlns:p14="http://schemas.microsoft.com/office/powerpoint/2010/main" val="106511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6957C815-5BA5-44A9-B56E-09E7CA1265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D4D39B95-43EF-4A1B-95B1-9A8A2FF337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8DA6BD9-E837-4526-A087-741B4961B6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E27C1-8AC9-4C08-A6EE-2EA4B9814E39}" type="datetime1">
              <a:rPr lang="pl-PL" smtClean="0"/>
              <a:t>13.06.2024</a:t>
            </a:fld>
            <a:endParaRPr lang="pl-PL"/>
          </a:p>
        </p:txBody>
      </p:sp>
      <p:sp>
        <p:nvSpPr>
          <p:cNvPr id="5" name="Symbol zastępczy stopki 4">
            <a:extLst>
              <a:ext uri="{FF2B5EF4-FFF2-40B4-BE49-F238E27FC236}">
                <a16:creationId xmlns:a16="http://schemas.microsoft.com/office/drawing/2014/main" id="{82F3B8ED-8BA5-4DC7-9472-AAC605813F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1D04FB5C-88D4-4969-8616-0CE6F743D1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97B23-A282-42D5-9D85-2C33D72DBDCA}" type="slidenum">
              <a:rPr lang="pl-PL" smtClean="0"/>
              <a:t>‹#›</a:t>
            </a:fld>
            <a:endParaRPr lang="pl-PL"/>
          </a:p>
        </p:txBody>
      </p:sp>
    </p:spTree>
    <p:extLst>
      <p:ext uri="{BB962C8B-B14F-4D97-AF65-F5344CB8AC3E}">
        <p14:creationId xmlns:p14="http://schemas.microsoft.com/office/powerpoint/2010/main" val="3860219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BCB08D-DF44-4C0B-8FA2-E333A8971EF6}"/>
              </a:ext>
            </a:extLst>
          </p:cNvPr>
          <p:cNvSpPr>
            <a:spLocks noGrp="1"/>
          </p:cNvSpPr>
          <p:nvPr>
            <p:ph type="ctrTitle"/>
          </p:nvPr>
        </p:nvSpPr>
        <p:spPr/>
        <p:txBody>
          <a:bodyPr/>
          <a:lstStyle/>
          <a:p>
            <a:r>
              <a:rPr lang="pl" dirty="0"/>
              <a:t>Rola starszego doradcy finansowego w korporacji</a:t>
            </a:r>
          </a:p>
        </p:txBody>
      </p:sp>
      <p:sp>
        <p:nvSpPr>
          <p:cNvPr id="3" name="Podtytuł 2">
            <a:extLst>
              <a:ext uri="{FF2B5EF4-FFF2-40B4-BE49-F238E27FC236}">
                <a16:creationId xmlns:a16="http://schemas.microsoft.com/office/drawing/2014/main" id="{F4C7F5BA-1C9A-4199-B076-213EA79618C6}"/>
              </a:ext>
            </a:extLst>
          </p:cNvPr>
          <p:cNvSpPr>
            <a:spLocks noGrp="1"/>
          </p:cNvSpPr>
          <p:nvPr>
            <p:ph type="subTitle" idx="1"/>
          </p:nvPr>
        </p:nvSpPr>
        <p:spPr/>
        <p:txBody>
          <a:bodyPr/>
          <a:lstStyle/>
          <a:p>
            <a:endParaRPr lang="pl-PL"/>
          </a:p>
        </p:txBody>
      </p:sp>
      <p:sp>
        <p:nvSpPr>
          <p:cNvPr id="4" name="Symbol zastępczy numeru slajdu 3">
            <a:extLst>
              <a:ext uri="{FF2B5EF4-FFF2-40B4-BE49-F238E27FC236}">
                <a16:creationId xmlns:a16="http://schemas.microsoft.com/office/drawing/2014/main" id="{5596BD5D-CD4E-4DB6-BEEB-6A6E96427FF5}"/>
              </a:ext>
            </a:extLst>
          </p:cNvPr>
          <p:cNvSpPr>
            <a:spLocks noGrp="1"/>
          </p:cNvSpPr>
          <p:nvPr>
            <p:ph type="sldNum" sz="quarter" idx="12"/>
          </p:nvPr>
        </p:nvSpPr>
        <p:spPr/>
        <p:txBody>
          <a:bodyPr/>
          <a:lstStyle/>
          <a:p>
            <a:fld id="{56797B23-A282-42D5-9D85-2C33D72DBDCA}" type="slidenum">
              <a:rPr lang="pl-PL" smtClean="0"/>
              <a:t>1</a:t>
            </a:fld>
            <a:endParaRPr lang="pl-PL"/>
          </a:p>
        </p:txBody>
      </p:sp>
    </p:spTree>
    <p:extLst>
      <p:ext uri="{BB962C8B-B14F-4D97-AF65-F5344CB8AC3E}">
        <p14:creationId xmlns:p14="http://schemas.microsoft.com/office/powerpoint/2010/main" val="413321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42A3D8-0402-41DE-B4E4-6D7D9173005A}"/>
              </a:ext>
            </a:extLst>
          </p:cNvPr>
          <p:cNvSpPr>
            <a:spLocks noGrp="1"/>
          </p:cNvSpPr>
          <p:nvPr>
            <p:ph type="title"/>
          </p:nvPr>
        </p:nvSpPr>
        <p:spPr>
          <a:xfrm>
            <a:off x="838200" y="1"/>
            <a:ext cx="10515600" cy="1127760"/>
          </a:xfrm>
        </p:spPr>
        <p:txBody>
          <a:bodyPr/>
          <a:lstStyle/>
          <a:p>
            <a:pPr algn="ctr"/>
            <a:r>
              <a:rPr lang="pl" b="1" dirty="0" err="1"/>
              <a:t>Cele </a:t>
            </a:r>
            <a:endParaRPr lang="pl-PL" b="1" dirty="0"/>
          </a:p>
        </p:txBody>
      </p:sp>
      <p:sp>
        <p:nvSpPr>
          <p:cNvPr id="3" name="Symbol zastępczy zawartości 2">
            <a:extLst>
              <a:ext uri="{FF2B5EF4-FFF2-40B4-BE49-F238E27FC236}">
                <a16:creationId xmlns:a16="http://schemas.microsoft.com/office/drawing/2014/main" id="{5D92D2AB-E0B9-48D2-82DD-B40AC92E7914}"/>
              </a:ext>
            </a:extLst>
          </p:cNvPr>
          <p:cNvSpPr>
            <a:spLocks noGrp="1"/>
          </p:cNvSpPr>
          <p:nvPr>
            <p:ph idx="1"/>
          </p:nvPr>
        </p:nvSpPr>
        <p:spPr>
          <a:xfrm>
            <a:off x="838200" y="1127761"/>
            <a:ext cx="10515600" cy="5049202"/>
          </a:xfrm>
        </p:spPr>
        <p:txBody>
          <a:bodyPr>
            <a:normAutofit lnSpcReduction="10000"/>
          </a:bodyPr>
          <a:lstStyle/>
          <a:p>
            <a:r>
              <a:rPr lang="pl" dirty="0"/>
              <a:t>EPS = zysk przypadający na zwykły akcjonariusze / liczba akcji zwykłych</a:t>
            </a:r>
            <a:endParaRPr lang="pl-PL" dirty="0"/>
          </a:p>
          <a:p>
            <a:r>
              <a:rPr lang="pl" dirty="0"/>
              <a:t>DPS = dywidenda można przypisać zwykłemu akcjonariusze / liczba akcji zwykłych​</a:t>
            </a:r>
            <a:endParaRPr lang="pl-PL" dirty="0"/>
          </a:p>
          <a:p>
            <a:r>
              <a:rPr lang="pl" dirty="0"/>
              <a:t>docelowy wskaźnik D/E – dług/kapitał własny</a:t>
            </a:r>
          </a:p>
          <a:p>
            <a:r>
              <a:rPr lang="pl" dirty="0"/>
              <a:t>wskaźnik pokrycia dywidendy = Zysk netto / dywidenda</a:t>
            </a:r>
            <a:endParaRPr lang="pl-PL" dirty="0"/>
          </a:p>
          <a:p>
            <a:r>
              <a:rPr lang="pl" dirty="0"/>
              <a:t>minimalne ROCE (stopa zwrotu na zaangażowanym kapitale) = zysk operacyjny / (kapitał własny + dług)</a:t>
            </a:r>
            <a:endParaRPr lang="pl-PL" dirty="0"/>
          </a:p>
          <a:p>
            <a:r>
              <a:rPr lang="pl" dirty="0"/>
              <a:t>minimum gotówkowe</a:t>
            </a:r>
          </a:p>
          <a:p>
            <a:r>
              <a:rPr lang="pl" dirty="0"/>
              <a:t>wzrost ceny akcji</a:t>
            </a:r>
          </a:p>
          <a:p>
            <a:r>
              <a:rPr lang="pl" dirty="0"/>
              <a:t>zmiana zysku</a:t>
            </a:r>
            <a:endParaRPr lang="pl-PL" dirty="0"/>
          </a:p>
          <a:p>
            <a:pPr marL="0" indent="0">
              <a:buNone/>
            </a:pPr>
            <a:endParaRPr lang="pl-PL" dirty="0"/>
          </a:p>
        </p:txBody>
      </p:sp>
      <p:sp>
        <p:nvSpPr>
          <p:cNvPr id="4" name="Symbol zastępczy numeru slajdu 3">
            <a:extLst>
              <a:ext uri="{FF2B5EF4-FFF2-40B4-BE49-F238E27FC236}">
                <a16:creationId xmlns:a16="http://schemas.microsoft.com/office/drawing/2014/main" id="{31B10861-F8A0-4DC5-A8D4-29BBCD71ACB9}"/>
              </a:ext>
            </a:extLst>
          </p:cNvPr>
          <p:cNvSpPr>
            <a:spLocks noGrp="1"/>
          </p:cNvSpPr>
          <p:nvPr>
            <p:ph type="sldNum" sz="quarter" idx="12"/>
          </p:nvPr>
        </p:nvSpPr>
        <p:spPr/>
        <p:txBody>
          <a:bodyPr/>
          <a:lstStyle/>
          <a:p>
            <a:fld id="{56797B23-A282-42D5-9D85-2C33D72DBDCA}" type="slidenum">
              <a:rPr lang="pl-PL" smtClean="0"/>
              <a:t>10</a:t>
            </a:fld>
            <a:endParaRPr lang="pl-PL"/>
          </a:p>
        </p:txBody>
      </p:sp>
    </p:spTree>
    <p:extLst>
      <p:ext uri="{BB962C8B-B14F-4D97-AF65-F5344CB8AC3E}">
        <p14:creationId xmlns:p14="http://schemas.microsoft.com/office/powerpoint/2010/main" val="2619508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23D080-8C05-43E2-AAB7-77495BD5E67E}"/>
              </a:ext>
            </a:extLst>
          </p:cNvPr>
          <p:cNvSpPr>
            <a:spLocks noGrp="1"/>
          </p:cNvSpPr>
          <p:nvPr>
            <p:ph type="title"/>
          </p:nvPr>
        </p:nvSpPr>
        <p:spPr>
          <a:xfrm>
            <a:off x="0" y="0"/>
            <a:ext cx="12192000" cy="501650"/>
          </a:xfrm>
        </p:spPr>
        <p:txBody>
          <a:bodyPr>
            <a:normAutofit fontScale="90000"/>
          </a:bodyPr>
          <a:lstStyle/>
          <a:p>
            <a:pPr algn="ctr"/>
            <a:r>
              <a:rPr lang="pl" sz="4000" b="1" dirty="0" err="1"/>
              <a:t>Cele </a:t>
            </a:r>
            <a:r>
              <a:rPr lang="pl" sz="4000" b="1" dirty="0"/>
              <a:t>niefinansowe ( </a:t>
            </a:r>
            <a:r>
              <a:rPr lang="pl" sz="4000" b="1" dirty="0" err="1"/>
              <a:t>kluczowe wskaźniki </a:t>
            </a:r>
            <a:r>
              <a:rPr lang="pl" sz="4000" b="1" dirty="0"/>
              <a:t>efektywności )</a:t>
            </a:r>
          </a:p>
        </p:txBody>
      </p:sp>
      <p:sp>
        <p:nvSpPr>
          <p:cNvPr id="3" name="Symbol zastępczy zawartości 2">
            <a:extLst>
              <a:ext uri="{FF2B5EF4-FFF2-40B4-BE49-F238E27FC236}">
                <a16:creationId xmlns:a16="http://schemas.microsoft.com/office/drawing/2014/main" id="{E44498AE-9D26-4E65-B08E-933E9D699D7C}"/>
              </a:ext>
            </a:extLst>
          </p:cNvPr>
          <p:cNvSpPr>
            <a:spLocks noGrp="1"/>
          </p:cNvSpPr>
          <p:nvPr>
            <p:ph idx="1"/>
          </p:nvPr>
        </p:nvSpPr>
        <p:spPr>
          <a:xfrm>
            <a:off x="0" y="711200"/>
            <a:ext cx="12192000" cy="6146800"/>
          </a:xfrm>
        </p:spPr>
        <p:txBody>
          <a:bodyPr/>
          <a:lstStyle/>
          <a:p>
            <a:pPr algn="just"/>
            <a:r>
              <a:rPr lang="pl" dirty="0"/>
              <a:t>a) rozwój ulepszonych produktów dla klientów (takich jak dodatkowa przestrzeń na nogi, bardziej przestronne siedzenia w klasie biznes); poprawienie jakości obsługi klienta, na przykład umożliwiając klientom wybór własnego miejsca z wyprzedzeniem</a:t>
            </a:r>
          </a:p>
          <a:p>
            <a:pPr algn="just"/>
            <a:r>
              <a:rPr lang="pl" dirty="0"/>
              <a:t>(b) Zmaksymalizowanie zdawalności danego egzaminu; zapewnić najnowocześniejszą technologię w klasie; ciągłe doskonalenie materiałów dydaktycznych</a:t>
            </a:r>
          </a:p>
          <a:p>
            <a:pPr algn="just"/>
            <a:r>
              <a:rPr lang="pl" dirty="0"/>
              <a:t>(c) Świadczenie usług dla społeczności, w których działają oddziały (na przykład sieć supermarketów Coles w Australii połączyła siły z władzami lokalnymi, aby utworzyć dom kultury, </a:t>
            </a:r>
            <a:r>
              <a:rPr lang="pl" dirty="0" err="1"/>
              <a:t>który </a:t>
            </a:r>
            <a:r>
              <a:rPr lang="pl" dirty="0"/>
              <a:t>będzie świadczył takie usługi wsparcia, jak opieka dzienna nad dziećmi i </a:t>
            </a:r>
            <a:r>
              <a:rPr lang="pl" dirty="0" err="1"/>
              <a:t>ośrodek zdrowia </a:t>
            </a:r>
            <a:r>
              <a:rPr lang="pl" dirty="0"/>
              <a:t>wspierający rodziców dzieci poniżej piątego roku życia); zapewniają doskonałe zaplecze kadrowe</a:t>
            </a:r>
          </a:p>
          <a:p>
            <a:pPr algn="just"/>
            <a:endParaRPr lang="pl-PL" dirty="0"/>
          </a:p>
        </p:txBody>
      </p:sp>
      <p:sp>
        <p:nvSpPr>
          <p:cNvPr id="4" name="Symbol zastępczy numeru slajdu 3">
            <a:extLst>
              <a:ext uri="{FF2B5EF4-FFF2-40B4-BE49-F238E27FC236}">
                <a16:creationId xmlns:a16="http://schemas.microsoft.com/office/drawing/2014/main" id="{BD4B891F-E9C6-441D-9AE9-977D24573897}"/>
              </a:ext>
            </a:extLst>
          </p:cNvPr>
          <p:cNvSpPr>
            <a:spLocks noGrp="1"/>
          </p:cNvSpPr>
          <p:nvPr>
            <p:ph type="sldNum" sz="quarter" idx="12"/>
          </p:nvPr>
        </p:nvSpPr>
        <p:spPr/>
        <p:txBody>
          <a:bodyPr/>
          <a:lstStyle/>
          <a:p>
            <a:fld id="{56797B23-A282-42D5-9D85-2C33D72DBDCA}" type="slidenum">
              <a:rPr lang="pl-PL" smtClean="0"/>
              <a:t>11</a:t>
            </a:fld>
            <a:endParaRPr lang="pl-PL"/>
          </a:p>
        </p:txBody>
      </p:sp>
    </p:spTree>
    <p:extLst>
      <p:ext uri="{BB962C8B-B14F-4D97-AF65-F5344CB8AC3E}">
        <p14:creationId xmlns:p14="http://schemas.microsoft.com/office/powerpoint/2010/main" val="1549554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23D080-8C05-43E2-AAB7-77495BD5E67E}"/>
              </a:ext>
            </a:extLst>
          </p:cNvPr>
          <p:cNvSpPr>
            <a:spLocks noGrp="1"/>
          </p:cNvSpPr>
          <p:nvPr>
            <p:ph type="title"/>
          </p:nvPr>
        </p:nvSpPr>
        <p:spPr>
          <a:xfrm>
            <a:off x="0" y="0"/>
            <a:ext cx="12192000" cy="501650"/>
          </a:xfrm>
        </p:spPr>
        <p:txBody>
          <a:bodyPr>
            <a:normAutofit fontScale="90000"/>
          </a:bodyPr>
          <a:lstStyle/>
          <a:p>
            <a:pPr algn="ctr"/>
            <a:r>
              <a:rPr lang="pl" sz="4000" b="1" dirty="0" err="1"/>
              <a:t>Cele </a:t>
            </a:r>
            <a:r>
              <a:rPr lang="pl" sz="4000" b="1" dirty="0"/>
              <a:t>niefinansowe ( </a:t>
            </a:r>
            <a:r>
              <a:rPr lang="pl" sz="4000" b="1" dirty="0" err="1"/>
              <a:t>etyczne</a:t>
            </a:r>
            <a:r>
              <a:rPr lang="pl" sz="4000" b="1" dirty="0"/>
              <a:t> </a:t>
            </a:r>
            <a:r>
              <a:rPr lang="pl" sz="4000" b="1" dirty="0" err="1"/>
              <a:t>aspekty </a:t>
            </a:r>
            <a:r>
              <a:rPr lang="pl" sz="4000" b="1" dirty="0"/>
              <a:t>)</a:t>
            </a:r>
          </a:p>
        </p:txBody>
      </p:sp>
      <p:graphicFrame>
        <p:nvGraphicFramePr>
          <p:cNvPr id="6" name="Symbol zastępczy zawartości 5">
            <a:extLst>
              <a:ext uri="{FF2B5EF4-FFF2-40B4-BE49-F238E27FC236}">
                <a16:creationId xmlns:a16="http://schemas.microsoft.com/office/drawing/2014/main" id="{2466196C-BAC5-433E-8310-CC082C05086D}"/>
              </a:ext>
            </a:extLst>
          </p:cNvPr>
          <p:cNvGraphicFramePr>
            <a:graphicFrameLocks noGrp="1"/>
          </p:cNvGraphicFramePr>
          <p:nvPr>
            <p:ph idx="1"/>
            <p:extLst>
              <p:ext uri="{D42A27DB-BD31-4B8C-83A1-F6EECF244321}">
                <p14:modId xmlns:p14="http://schemas.microsoft.com/office/powerpoint/2010/main" val="546465783"/>
              </p:ext>
            </p:extLst>
          </p:nvPr>
        </p:nvGraphicFramePr>
        <p:xfrm>
          <a:off x="323056" y="1222692"/>
          <a:ext cx="11545888" cy="5092704"/>
        </p:xfrm>
        <a:graphic>
          <a:graphicData uri="http://schemas.openxmlformats.org/drawingml/2006/table">
            <a:tbl>
              <a:tblPr>
                <a:tableStyleId>{5C22544A-7EE6-4342-B048-85BDC9FD1C3A}</a:tableStyleId>
              </a:tblPr>
              <a:tblGrid>
                <a:gridCol w="5091923">
                  <a:extLst>
                    <a:ext uri="{9D8B030D-6E8A-4147-A177-3AD203B41FA5}">
                      <a16:colId xmlns:a16="http://schemas.microsoft.com/office/drawing/2014/main" val="921798625"/>
                    </a:ext>
                  </a:extLst>
                </a:gridCol>
                <a:gridCol w="6453965">
                  <a:extLst>
                    <a:ext uri="{9D8B030D-6E8A-4147-A177-3AD203B41FA5}">
                      <a16:colId xmlns:a16="http://schemas.microsoft.com/office/drawing/2014/main" val="1808022721"/>
                    </a:ext>
                  </a:extLst>
                </a:gridCol>
              </a:tblGrid>
              <a:tr h="403818">
                <a:tc>
                  <a:txBody>
                    <a:bodyPr/>
                    <a:lstStyle/>
                    <a:p>
                      <a:pPr indent="-241300">
                        <a:lnSpc>
                          <a:spcPct val="150000"/>
                        </a:lnSpc>
                        <a:spcBef>
                          <a:spcPts val="600"/>
                        </a:spcBef>
                        <a:spcAft>
                          <a:spcPts val="600"/>
                        </a:spcAft>
                      </a:pPr>
                      <a:r>
                        <a:rPr lang="pl" sz="2000" b="1" spc="0" dirty="0">
                          <a:effectLst/>
                        </a:rPr>
                        <a:t>Względy etyczne</a:t>
                      </a:r>
                      <a:endParaRPr lang="pl-PL" sz="1800" b="1" dirty="0">
                        <a:effectLst/>
                        <a:latin typeface="Arial" panose="020B0604020202020204" pitchFamily="34" charset="0"/>
                        <a:ea typeface="Arial" panose="020B0604020202020204" pitchFamily="34" charset="0"/>
                      </a:endParaRPr>
                    </a:p>
                  </a:txBody>
                  <a:tcPr marL="6350" marR="6350" marT="0" marB="0" anchor="b"/>
                </a:tc>
                <a:tc>
                  <a:txBody>
                    <a:bodyPr/>
                    <a:lstStyle/>
                    <a:p>
                      <a:pPr indent="-241300">
                        <a:lnSpc>
                          <a:spcPct val="150000"/>
                        </a:lnSpc>
                        <a:spcBef>
                          <a:spcPts val="600"/>
                        </a:spcBef>
                        <a:spcAft>
                          <a:spcPts val="600"/>
                        </a:spcAft>
                      </a:pPr>
                      <a:r>
                        <a:rPr lang="pl" sz="2000" b="1" spc="0" dirty="0">
                          <a:effectLst/>
                        </a:rPr>
                        <a:t>Działania i strategie</a:t>
                      </a:r>
                      <a:endParaRPr lang="pl-PL" sz="1800" b="1"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1709612761"/>
                  </a:ext>
                </a:extLst>
              </a:tr>
              <a:tr h="670189">
                <a:tc>
                  <a:txBody>
                    <a:bodyPr/>
                    <a:lstStyle/>
                    <a:p>
                      <a:pPr indent="-241300">
                        <a:lnSpc>
                          <a:spcPct val="150000"/>
                        </a:lnSpc>
                        <a:spcBef>
                          <a:spcPts val="600"/>
                        </a:spcBef>
                        <a:spcAft>
                          <a:spcPts val="600"/>
                        </a:spcAft>
                      </a:pPr>
                      <a:r>
                        <a:rPr lang="pl" sz="2000" spc="0" dirty="0">
                          <a:effectLst/>
                        </a:rPr>
                        <a:t>Dobro pracowników</a:t>
                      </a:r>
                      <a:endParaRPr lang="pl-PL" sz="1800" dirty="0">
                        <a:effectLst/>
                        <a:latin typeface="Arial" panose="020B0604020202020204" pitchFamily="34" charset="0"/>
                        <a:ea typeface="Arial" panose="020B0604020202020204" pitchFamily="34" charset="0"/>
                      </a:endParaRPr>
                    </a:p>
                  </a:txBody>
                  <a:tcPr marL="6350" marR="6350" marT="0" marB="0"/>
                </a:tc>
                <a:tc>
                  <a:txBody>
                    <a:bodyPr/>
                    <a:lstStyle/>
                    <a:p>
                      <a:pPr indent="-241300">
                        <a:lnSpc>
                          <a:spcPct val="150000"/>
                        </a:lnSpc>
                        <a:spcBef>
                          <a:spcPts val="600"/>
                        </a:spcBef>
                        <a:spcAft>
                          <a:spcPts val="600"/>
                        </a:spcAft>
                      </a:pPr>
                      <a:r>
                        <a:rPr lang="pl" sz="2000" spc="0" dirty="0">
                          <a:effectLst/>
                        </a:rPr>
                        <a:t>Konkurencyjne płace, komfortowe i bezpieczne warunki pracy, dobre szkolenia i rozwój kariery</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3648617792"/>
                  </a:ext>
                </a:extLst>
              </a:tr>
              <a:tr h="383574">
                <a:tc>
                  <a:txBody>
                    <a:bodyPr/>
                    <a:lstStyle/>
                    <a:p>
                      <a:pPr indent="-241300">
                        <a:lnSpc>
                          <a:spcPct val="150000"/>
                        </a:lnSpc>
                        <a:spcBef>
                          <a:spcPts val="600"/>
                        </a:spcBef>
                        <a:spcAft>
                          <a:spcPts val="600"/>
                        </a:spcAft>
                      </a:pPr>
                      <a:r>
                        <a:rPr lang="pl" sz="2000" spc="0">
                          <a:effectLst/>
                        </a:rPr>
                        <a:t>Dobro kierownictwa</a:t>
                      </a:r>
                      <a:endParaRPr lang="pl-PL" sz="1800">
                        <a:effectLst/>
                        <a:latin typeface="Arial" panose="020B0604020202020204" pitchFamily="34" charset="0"/>
                        <a:ea typeface="Arial" panose="020B0604020202020204" pitchFamily="34" charset="0"/>
                      </a:endParaRPr>
                    </a:p>
                  </a:txBody>
                  <a:tcPr marL="6350" marR="6350" marT="0" marB="0" anchor="b"/>
                </a:tc>
                <a:tc>
                  <a:txBody>
                    <a:bodyPr/>
                    <a:lstStyle/>
                    <a:p>
                      <a:pPr indent="-241300">
                        <a:lnSpc>
                          <a:spcPct val="150000"/>
                        </a:lnSpc>
                        <a:spcBef>
                          <a:spcPts val="600"/>
                        </a:spcBef>
                        <a:spcAft>
                          <a:spcPts val="600"/>
                        </a:spcAft>
                      </a:pPr>
                      <a:r>
                        <a:rPr lang="pl" sz="2000" spc="0" dirty="0">
                          <a:effectLst/>
                        </a:rPr>
                        <a:t>Wysokie zarobki, samochody służbowe, premie</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121517447"/>
                  </a:ext>
                </a:extLst>
              </a:tr>
              <a:tr h="383574">
                <a:tc>
                  <a:txBody>
                    <a:bodyPr/>
                    <a:lstStyle/>
                    <a:p>
                      <a:pPr indent="-241300">
                        <a:lnSpc>
                          <a:spcPct val="150000"/>
                        </a:lnSpc>
                        <a:spcBef>
                          <a:spcPts val="600"/>
                        </a:spcBef>
                        <a:spcAft>
                          <a:spcPts val="600"/>
                        </a:spcAft>
                      </a:pPr>
                      <a:r>
                        <a:rPr lang="pl" sz="2000" spc="0">
                          <a:effectLst/>
                        </a:rPr>
                        <a:t>Dobro społeczeństwa</a:t>
                      </a:r>
                      <a:endParaRPr lang="pl-PL" sz="1800">
                        <a:effectLst/>
                        <a:latin typeface="Arial" panose="020B0604020202020204" pitchFamily="34" charset="0"/>
                        <a:ea typeface="Arial" panose="020B0604020202020204" pitchFamily="34" charset="0"/>
                      </a:endParaRPr>
                    </a:p>
                  </a:txBody>
                  <a:tcPr marL="6350" marR="6350" marT="0" marB="0"/>
                </a:tc>
                <a:tc>
                  <a:txBody>
                    <a:bodyPr/>
                    <a:lstStyle/>
                    <a:p>
                      <a:pPr indent="-241300">
                        <a:lnSpc>
                          <a:spcPct val="150000"/>
                        </a:lnSpc>
                        <a:spcBef>
                          <a:spcPts val="600"/>
                        </a:spcBef>
                        <a:spcAft>
                          <a:spcPts val="600"/>
                        </a:spcAft>
                      </a:pPr>
                      <a:r>
                        <a:rPr lang="pl" sz="2000" spc="0">
                          <a:effectLst/>
                        </a:rPr>
                        <a:t>Troska o środowisko</a:t>
                      </a:r>
                      <a:endParaRPr lang="pl-PL" sz="1800">
                        <a:effectLst/>
                        <a:latin typeface="Arial" panose="020B0604020202020204" pitchFamily="34" charset="0"/>
                        <a:ea typeface="Arial" panose="020B0604020202020204" pitchFamily="34" charset="0"/>
                      </a:endParaRPr>
                    </a:p>
                  </a:txBody>
                  <a:tcPr marL="6350" marR="6350" marT="0" marB="0"/>
                </a:tc>
                <a:extLst>
                  <a:ext uri="{0D108BD9-81ED-4DB2-BD59-A6C34878D82A}">
                    <a16:rowId xmlns:a16="http://schemas.microsoft.com/office/drawing/2014/main" val="1610270084"/>
                  </a:ext>
                </a:extLst>
              </a:tr>
              <a:tr h="670189">
                <a:tc>
                  <a:txBody>
                    <a:bodyPr/>
                    <a:lstStyle/>
                    <a:p>
                      <a:pPr indent="-241300">
                        <a:lnSpc>
                          <a:spcPct val="150000"/>
                        </a:lnSpc>
                        <a:spcBef>
                          <a:spcPts val="600"/>
                        </a:spcBef>
                        <a:spcAft>
                          <a:spcPts val="600"/>
                        </a:spcAft>
                      </a:pPr>
                      <a:r>
                        <a:rPr lang="pl" sz="2000" spc="0">
                          <a:effectLst/>
                        </a:rPr>
                        <a:t>Świadczenie usług na poziomie minimum</a:t>
                      </a:r>
                      <a:endParaRPr lang="pl-PL" sz="1800">
                        <a:effectLst/>
                        <a:latin typeface="Arial" panose="020B0604020202020204" pitchFamily="34" charset="0"/>
                        <a:ea typeface="Arial" panose="020B0604020202020204" pitchFamily="34" charset="0"/>
                      </a:endParaRPr>
                    </a:p>
                  </a:txBody>
                  <a:tcPr marL="6350" marR="6350" marT="0" marB="0"/>
                </a:tc>
                <a:tc>
                  <a:txBody>
                    <a:bodyPr/>
                    <a:lstStyle/>
                    <a:p>
                      <a:pPr indent="-241300">
                        <a:lnSpc>
                          <a:spcPct val="150000"/>
                        </a:lnSpc>
                        <a:spcBef>
                          <a:spcPts val="600"/>
                        </a:spcBef>
                        <a:spcAft>
                          <a:spcPts val="600"/>
                        </a:spcAft>
                      </a:pPr>
                      <a:r>
                        <a:rPr lang="pl" sz="2000" spc="0" dirty="0">
                          <a:effectLst/>
                        </a:rPr>
                        <a:t>Na przykład przepisy dotyczące mediów (dostawcy wody, energii elektrycznej)</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548061528"/>
                  </a:ext>
                </a:extLst>
              </a:tr>
              <a:tr h="383574">
                <a:tc>
                  <a:txBody>
                    <a:bodyPr/>
                    <a:lstStyle/>
                    <a:p>
                      <a:pPr indent="-241300">
                        <a:lnSpc>
                          <a:spcPct val="150000"/>
                        </a:lnSpc>
                        <a:spcBef>
                          <a:spcPts val="600"/>
                        </a:spcBef>
                        <a:spcAft>
                          <a:spcPts val="600"/>
                        </a:spcAft>
                      </a:pPr>
                      <a:r>
                        <a:rPr lang="pl" sz="2000" spc="0">
                          <a:effectLst/>
                        </a:rPr>
                        <a:t>Obowiązki wobec klientów</a:t>
                      </a:r>
                      <a:endParaRPr lang="pl-PL" sz="1800">
                        <a:effectLst/>
                        <a:latin typeface="Arial" panose="020B0604020202020204" pitchFamily="34" charset="0"/>
                        <a:ea typeface="Arial" panose="020B0604020202020204" pitchFamily="34" charset="0"/>
                      </a:endParaRPr>
                    </a:p>
                  </a:txBody>
                  <a:tcPr marL="6350" marR="6350" marT="0" marB="0" anchor="b"/>
                </a:tc>
                <a:tc>
                  <a:txBody>
                    <a:bodyPr/>
                    <a:lstStyle/>
                    <a:p>
                      <a:pPr indent="-241300">
                        <a:lnSpc>
                          <a:spcPct val="150000"/>
                        </a:lnSpc>
                        <a:spcBef>
                          <a:spcPts val="600"/>
                        </a:spcBef>
                        <a:spcAft>
                          <a:spcPts val="600"/>
                        </a:spcAft>
                      </a:pPr>
                      <a:r>
                        <a:rPr lang="pl" sz="2000" spc="0" dirty="0">
                          <a:effectLst/>
                        </a:rPr>
                        <a:t>Dostarczanie wysokiej jakości produktów lub usług, uczciwe postępowanie</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3189704136"/>
                  </a:ext>
                </a:extLst>
              </a:tr>
              <a:tr h="383574">
                <a:tc>
                  <a:txBody>
                    <a:bodyPr/>
                    <a:lstStyle/>
                    <a:p>
                      <a:pPr indent="-241300">
                        <a:lnSpc>
                          <a:spcPct val="150000"/>
                        </a:lnSpc>
                        <a:spcBef>
                          <a:spcPts val="600"/>
                        </a:spcBef>
                        <a:spcAft>
                          <a:spcPts val="600"/>
                        </a:spcAft>
                      </a:pPr>
                      <a:r>
                        <a:rPr lang="pl" sz="2000" spc="0">
                          <a:effectLst/>
                        </a:rPr>
                        <a:t>Obowiązki wobec dostawców</a:t>
                      </a:r>
                      <a:endParaRPr lang="pl-PL" sz="1800">
                        <a:effectLst/>
                        <a:latin typeface="Arial" panose="020B0604020202020204" pitchFamily="34" charset="0"/>
                        <a:ea typeface="Arial" panose="020B0604020202020204" pitchFamily="34" charset="0"/>
                      </a:endParaRPr>
                    </a:p>
                  </a:txBody>
                  <a:tcPr marL="6350" marR="6350" marT="0" marB="0" anchor="b"/>
                </a:tc>
                <a:tc>
                  <a:txBody>
                    <a:bodyPr/>
                    <a:lstStyle/>
                    <a:p>
                      <a:pPr indent="-241300">
                        <a:lnSpc>
                          <a:spcPct val="150000"/>
                        </a:lnSpc>
                        <a:spcBef>
                          <a:spcPts val="600"/>
                        </a:spcBef>
                        <a:spcAft>
                          <a:spcPts val="600"/>
                        </a:spcAft>
                      </a:pPr>
                      <a:r>
                        <a:rPr lang="pl" sz="2000" spc="0" dirty="0">
                          <a:effectLst/>
                        </a:rPr>
                        <a:t>Niewykorzystywanie władzy jako kupujący</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2336293428"/>
                  </a:ext>
                </a:extLst>
              </a:tr>
              <a:tr h="679779">
                <a:tc>
                  <a:txBody>
                    <a:bodyPr/>
                    <a:lstStyle/>
                    <a:p>
                      <a:pPr indent="-241300">
                        <a:lnSpc>
                          <a:spcPct val="150000"/>
                        </a:lnSpc>
                        <a:spcBef>
                          <a:spcPts val="600"/>
                        </a:spcBef>
                        <a:spcAft>
                          <a:spcPts val="600"/>
                        </a:spcAft>
                      </a:pPr>
                      <a:r>
                        <a:rPr lang="pl" sz="2000" spc="0">
                          <a:effectLst/>
                        </a:rPr>
                        <a:t>Lider w badaniach i rozwoju</a:t>
                      </a:r>
                      <a:endParaRPr lang="pl-PL" sz="1800">
                        <a:effectLst/>
                        <a:latin typeface="Arial" panose="020B0604020202020204" pitchFamily="34" charset="0"/>
                        <a:ea typeface="Arial" panose="020B0604020202020204" pitchFamily="34" charset="0"/>
                      </a:endParaRPr>
                    </a:p>
                  </a:txBody>
                  <a:tcPr marL="6350" marR="6350" marT="0" marB="0"/>
                </a:tc>
                <a:tc>
                  <a:txBody>
                    <a:bodyPr/>
                    <a:lstStyle/>
                    <a:p>
                      <a:pPr indent="-241300">
                        <a:lnSpc>
                          <a:spcPct val="150000"/>
                        </a:lnSpc>
                        <a:spcBef>
                          <a:spcPts val="600"/>
                        </a:spcBef>
                        <a:spcAft>
                          <a:spcPts val="600"/>
                        </a:spcAft>
                      </a:pPr>
                      <a:r>
                        <a:rPr lang="pl" sz="2000" spc="0" dirty="0">
                          <a:effectLst/>
                        </a:rPr>
                        <a:t>Brak innowacji może mieć niekorzystne długoterminowe konsekwencje finansowe</a:t>
                      </a:r>
                      <a:endParaRPr lang="pl-PL" sz="1800" dirty="0">
                        <a:effectLst/>
                        <a:latin typeface="Arial" panose="020B0604020202020204" pitchFamily="34" charset="0"/>
                        <a:ea typeface="Arial" panose="020B0604020202020204" pitchFamily="34" charset="0"/>
                      </a:endParaRPr>
                    </a:p>
                  </a:txBody>
                  <a:tcPr marL="6350" marR="6350" marT="0" marB="0" anchor="b"/>
                </a:tc>
                <a:extLst>
                  <a:ext uri="{0D108BD9-81ED-4DB2-BD59-A6C34878D82A}">
                    <a16:rowId xmlns:a16="http://schemas.microsoft.com/office/drawing/2014/main" val="3995041328"/>
                  </a:ext>
                </a:extLst>
              </a:tr>
            </a:tbl>
          </a:graphicData>
        </a:graphic>
      </p:graphicFrame>
      <p:sp>
        <p:nvSpPr>
          <p:cNvPr id="4" name="Symbol zastępczy numeru slajdu 3">
            <a:extLst>
              <a:ext uri="{FF2B5EF4-FFF2-40B4-BE49-F238E27FC236}">
                <a16:creationId xmlns:a16="http://schemas.microsoft.com/office/drawing/2014/main" id="{BD4B891F-E9C6-441D-9AE9-977D24573897}"/>
              </a:ext>
            </a:extLst>
          </p:cNvPr>
          <p:cNvSpPr>
            <a:spLocks noGrp="1"/>
          </p:cNvSpPr>
          <p:nvPr>
            <p:ph type="sldNum" sz="quarter" idx="12"/>
          </p:nvPr>
        </p:nvSpPr>
        <p:spPr/>
        <p:txBody>
          <a:bodyPr/>
          <a:lstStyle/>
          <a:p>
            <a:fld id="{56797B23-A282-42D5-9D85-2C33D72DBDCA}" type="slidenum">
              <a:rPr lang="pl-PL" smtClean="0"/>
              <a:t>12</a:t>
            </a:fld>
            <a:endParaRPr lang="pl-PL"/>
          </a:p>
        </p:txBody>
      </p:sp>
    </p:spTree>
    <p:extLst>
      <p:ext uri="{BB962C8B-B14F-4D97-AF65-F5344CB8AC3E}">
        <p14:creationId xmlns:p14="http://schemas.microsoft.com/office/powerpoint/2010/main" val="1854011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56F5A9-6B32-47E7-9DD4-64C80FC8CF94}"/>
              </a:ext>
            </a:extLst>
          </p:cNvPr>
          <p:cNvSpPr>
            <a:spLocks noGrp="1"/>
          </p:cNvSpPr>
          <p:nvPr>
            <p:ph type="title"/>
          </p:nvPr>
        </p:nvSpPr>
        <p:spPr>
          <a:xfrm>
            <a:off x="0" y="1"/>
            <a:ext cx="12192000" cy="635000"/>
          </a:xfrm>
        </p:spPr>
        <p:txBody>
          <a:bodyPr>
            <a:normAutofit fontScale="90000"/>
          </a:bodyPr>
          <a:lstStyle/>
          <a:p>
            <a:pPr algn="ctr"/>
            <a:r>
              <a:rPr lang="pl" sz="4000" b="1" dirty="0"/>
              <a:t>3 </a:t>
            </a:r>
            <a:r>
              <a:rPr lang="pl" sz="4000" b="1" dirty="0" err="1"/>
              <a:t>podstawowe</a:t>
            </a:r>
            <a:r>
              <a:rPr lang="pl" sz="4000" b="1" dirty="0"/>
              <a:t> </a:t>
            </a:r>
            <a:r>
              <a:rPr lang="pl" sz="4000" b="1" dirty="0" err="1"/>
              <a:t>decyzje </a:t>
            </a:r>
            <a:r>
              <a:rPr lang="pl" sz="4000" b="1" dirty="0"/>
              <a:t>o </a:t>
            </a:r>
            <a:r>
              <a:rPr lang="pl" sz="4000" b="1" dirty="0" err="1"/>
              <a:t>maksymalizacji</a:t>
            </a:r>
            <a:r>
              <a:rPr lang="pl" sz="4000" b="1" dirty="0"/>
              <a:t> </a:t>
            </a:r>
            <a:r>
              <a:rPr lang="pl" sz="4000" b="1" dirty="0" err="1"/>
              <a:t>wartość </a:t>
            </a:r>
            <a:r>
              <a:rPr lang="pl" sz="4000" b="1" dirty="0"/>
              <a:t>dla </a:t>
            </a:r>
            <a:r>
              <a:rPr lang="pl" sz="4000" b="1" dirty="0" err="1"/>
              <a:t>akcjonariuszy</a:t>
            </a:r>
            <a:endParaRPr lang="pl-PL" sz="4000" b="1" dirty="0"/>
          </a:p>
        </p:txBody>
      </p:sp>
      <p:sp>
        <p:nvSpPr>
          <p:cNvPr id="3" name="Symbol zastępczy zawartości 2">
            <a:extLst>
              <a:ext uri="{FF2B5EF4-FFF2-40B4-BE49-F238E27FC236}">
                <a16:creationId xmlns:a16="http://schemas.microsoft.com/office/drawing/2014/main" id="{9F4F52E4-50B9-4D02-9893-6B335875A046}"/>
              </a:ext>
            </a:extLst>
          </p:cNvPr>
          <p:cNvSpPr>
            <a:spLocks noGrp="1"/>
          </p:cNvSpPr>
          <p:nvPr>
            <p:ph idx="1"/>
          </p:nvPr>
        </p:nvSpPr>
        <p:spPr>
          <a:xfrm>
            <a:off x="0" y="679450"/>
            <a:ext cx="12192000" cy="5676899"/>
          </a:xfrm>
        </p:spPr>
        <p:txBody>
          <a:bodyPr/>
          <a:lstStyle/>
          <a:p>
            <a:pPr lvl="0"/>
            <a:r>
              <a:rPr lang="pl" dirty="0"/>
              <a:t>Decyzje inwestycyjne</a:t>
            </a:r>
            <a:endParaRPr lang="pl-PL" dirty="0"/>
          </a:p>
          <a:p>
            <a:pPr lvl="0"/>
            <a:r>
              <a:rPr lang="pl" dirty="0"/>
              <a:t>Decyzje finansowe</a:t>
            </a:r>
            <a:endParaRPr lang="pl-PL" dirty="0"/>
          </a:p>
          <a:p>
            <a:pPr lvl="0"/>
            <a:r>
              <a:rPr lang="pl" dirty="0"/>
              <a:t>Decyzje dotyczące dywidendy</a:t>
            </a:r>
            <a:endParaRPr lang="pl-PL" dirty="0"/>
          </a:p>
          <a:p>
            <a:endParaRPr lang="pl-PL" dirty="0"/>
          </a:p>
        </p:txBody>
      </p:sp>
      <p:sp>
        <p:nvSpPr>
          <p:cNvPr id="4" name="Symbol zastępczy numeru slajdu 3">
            <a:extLst>
              <a:ext uri="{FF2B5EF4-FFF2-40B4-BE49-F238E27FC236}">
                <a16:creationId xmlns:a16="http://schemas.microsoft.com/office/drawing/2014/main" id="{BEC8813C-1DB7-4762-BDD5-206E5C6FEFCA}"/>
              </a:ext>
            </a:extLst>
          </p:cNvPr>
          <p:cNvSpPr>
            <a:spLocks noGrp="1"/>
          </p:cNvSpPr>
          <p:nvPr>
            <p:ph type="sldNum" sz="quarter" idx="12"/>
          </p:nvPr>
        </p:nvSpPr>
        <p:spPr/>
        <p:txBody>
          <a:bodyPr/>
          <a:lstStyle/>
          <a:p>
            <a:fld id="{56797B23-A282-42D5-9D85-2C33D72DBDCA}" type="slidenum">
              <a:rPr lang="pl-PL" smtClean="0"/>
              <a:t>13</a:t>
            </a:fld>
            <a:endParaRPr lang="pl-PL"/>
          </a:p>
        </p:txBody>
      </p:sp>
    </p:spTree>
    <p:extLst>
      <p:ext uri="{BB962C8B-B14F-4D97-AF65-F5344CB8AC3E}">
        <p14:creationId xmlns:p14="http://schemas.microsoft.com/office/powerpoint/2010/main" val="2964264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E1B181-992B-428C-92A2-6388B6B65F9E}"/>
              </a:ext>
            </a:extLst>
          </p:cNvPr>
          <p:cNvSpPr>
            <a:spLocks noGrp="1"/>
          </p:cNvSpPr>
          <p:nvPr>
            <p:ph type="title"/>
          </p:nvPr>
        </p:nvSpPr>
        <p:spPr>
          <a:xfrm>
            <a:off x="0" y="0"/>
            <a:ext cx="12192000" cy="558800"/>
          </a:xfrm>
        </p:spPr>
        <p:txBody>
          <a:bodyPr>
            <a:normAutofit/>
          </a:bodyPr>
          <a:lstStyle/>
          <a:p>
            <a:pPr algn="ctr"/>
            <a:r>
              <a:rPr lang="pl" sz="3200" b="1" dirty="0"/>
              <a:t>Decyzja inwestycyjna : wzrost organiczny czy fuzje i przejęcia</a:t>
            </a:r>
          </a:p>
        </p:txBody>
      </p:sp>
      <p:sp>
        <p:nvSpPr>
          <p:cNvPr id="3" name="Symbol zastępczy zawartości 2">
            <a:extLst>
              <a:ext uri="{FF2B5EF4-FFF2-40B4-BE49-F238E27FC236}">
                <a16:creationId xmlns:a16="http://schemas.microsoft.com/office/drawing/2014/main" id="{D2ECEB07-B396-440F-BEC4-CB04AEDB7431}"/>
              </a:ext>
            </a:extLst>
          </p:cNvPr>
          <p:cNvSpPr>
            <a:spLocks noGrp="1"/>
          </p:cNvSpPr>
          <p:nvPr>
            <p:ph idx="1"/>
          </p:nvPr>
        </p:nvSpPr>
        <p:spPr>
          <a:xfrm>
            <a:off x="0" y="558800"/>
            <a:ext cx="12192000" cy="6299200"/>
          </a:xfrm>
        </p:spPr>
        <p:txBody>
          <a:bodyPr>
            <a:normAutofit lnSpcReduction="10000"/>
          </a:bodyPr>
          <a:lstStyle/>
          <a:p>
            <a:pPr marL="0" indent="0" algn="just">
              <a:buNone/>
            </a:pPr>
            <a:r>
              <a:rPr lang="pl" dirty="0"/>
              <a:t>Rozwój organiczny wymaga finansowania gotówkowego, natomiast M&amp;A mogą odbywać się w drodze transakcji wymiany akcji. Firma realizująca politykę wzrostu organicznego musiałaby wziąć pod uwagę następujące kwestie.</a:t>
            </a:r>
          </a:p>
          <a:p>
            <a:pPr marL="0" indent="0" algn="just">
              <a:buNone/>
            </a:pPr>
            <a:r>
              <a:rPr lang="pl" dirty="0"/>
              <a:t>(a) Spółka musi wydawać na rozwój środki finansowe, </a:t>
            </a:r>
            <a:r>
              <a:rPr lang="pl" b="1" dirty="0"/>
              <a:t>najlepiej z zysków zatrzymanych</a:t>
            </a:r>
            <a:r>
              <a:rPr lang="pl" dirty="0"/>
              <a:t>. Firma powinna jednak wtedy wiedzieć, na ile może sobie pozwolić i </a:t>
            </a:r>
            <a:r>
              <a:rPr lang="pl" u="sng" dirty="0"/>
              <a:t>nie wydawać za dużo, próbując zbyt szybko osiągnąć zbyt duży wzrost</a:t>
            </a:r>
            <a:r>
              <a:rPr lang="pl" dirty="0"/>
              <a:t>.</a:t>
            </a:r>
          </a:p>
          <a:p>
            <a:pPr marL="0" indent="0" algn="just">
              <a:buNone/>
            </a:pPr>
            <a:r>
              <a:rPr lang="pl" dirty="0"/>
              <a:t>(b) Firma może i powinna wykorzystywać swoich </a:t>
            </a:r>
            <a:r>
              <a:rPr lang="pl" b="1" dirty="0"/>
              <a:t>pracowników i systemy do tworzenia projektów rozwojowych</a:t>
            </a:r>
            <a:r>
              <a:rPr lang="pl" dirty="0"/>
              <a:t>, co jednocześnie otwiera pracownikom możliwości rozwoju kariery.</a:t>
            </a:r>
          </a:p>
          <a:p>
            <a:pPr marL="514350" indent="-514350" algn="just">
              <a:buAutoNum type="alphaLcParenBoth" startAt="3"/>
            </a:pPr>
            <a:r>
              <a:rPr lang="pl" dirty="0"/>
              <a:t>Rozwój </a:t>
            </a:r>
            <a:r>
              <a:rPr lang="pl" b="1" dirty="0"/>
              <a:t>pozwala poprawić skuteczność funkcjonowania firmy</a:t>
            </a:r>
            <a:r>
              <a:rPr lang="pl" dirty="0"/>
              <a:t>. Na przykład, jeśli firma chce otworzyć nową fabrykę lub magazyn, może zlokalizować nową inwestycję w miejscu, które poprawi efektywność operacyjną (np. blisko innych fabryk, aby zmniejszyć koszty transportu).</a:t>
            </a:r>
            <a:endParaRPr lang="pl-PL" dirty="0"/>
          </a:p>
          <a:p>
            <a:pPr marL="514350" indent="-514350" algn="just">
              <a:buAutoNum type="alphaLcParenBoth" startAt="3"/>
            </a:pPr>
            <a:r>
              <a:rPr lang="pl" dirty="0"/>
              <a:t>Rozwój pozwala uzyskać </a:t>
            </a:r>
            <a:r>
              <a:rPr lang="pl" b="1" dirty="0"/>
              <a:t>korzyści skali i zakresu </a:t>
            </a:r>
            <a:r>
              <a:rPr lang="pl" dirty="0"/>
              <a:t>dzięki bardziej efektywnemu wykorzystaniu funkcji centrali, takich jak finanse, zakupy, usługi kadrowe i zarządzanie.</a:t>
            </a:r>
          </a:p>
          <a:p>
            <a:pPr algn="just"/>
            <a:endParaRPr lang="pl-PL" dirty="0"/>
          </a:p>
        </p:txBody>
      </p:sp>
      <p:sp>
        <p:nvSpPr>
          <p:cNvPr id="4" name="Symbol zastępczy numeru slajdu 3">
            <a:extLst>
              <a:ext uri="{FF2B5EF4-FFF2-40B4-BE49-F238E27FC236}">
                <a16:creationId xmlns:a16="http://schemas.microsoft.com/office/drawing/2014/main" id="{48DDF4D3-4F4E-4716-9219-7348D9DAAD8F}"/>
              </a:ext>
            </a:extLst>
          </p:cNvPr>
          <p:cNvSpPr>
            <a:spLocks noGrp="1"/>
          </p:cNvSpPr>
          <p:nvPr>
            <p:ph type="sldNum" sz="quarter" idx="12"/>
          </p:nvPr>
        </p:nvSpPr>
        <p:spPr/>
        <p:txBody>
          <a:bodyPr/>
          <a:lstStyle/>
          <a:p>
            <a:fld id="{56797B23-A282-42D5-9D85-2C33D72DBDCA}" type="slidenum">
              <a:rPr lang="pl-PL" smtClean="0"/>
              <a:t>14</a:t>
            </a:fld>
            <a:endParaRPr lang="pl-PL"/>
          </a:p>
        </p:txBody>
      </p:sp>
    </p:spTree>
    <p:extLst>
      <p:ext uri="{BB962C8B-B14F-4D97-AF65-F5344CB8AC3E}">
        <p14:creationId xmlns:p14="http://schemas.microsoft.com/office/powerpoint/2010/main" val="3662173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A4FBB1-F3E0-491D-A519-EC0F3AF6079F}"/>
              </a:ext>
            </a:extLst>
          </p:cNvPr>
          <p:cNvSpPr>
            <a:spLocks noGrp="1"/>
          </p:cNvSpPr>
          <p:nvPr>
            <p:ph type="title"/>
          </p:nvPr>
        </p:nvSpPr>
        <p:spPr>
          <a:xfrm>
            <a:off x="0" y="374650"/>
            <a:ext cx="12192000" cy="520700"/>
          </a:xfrm>
        </p:spPr>
        <p:txBody>
          <a:bodyPr>
            <a:noAutofit/>
          </a:bodyPr>
          <a:lstStyle/>
          <a:p>
            <a:pPr algn="ctr"/>
            <a:r>
              <a:rPr lang="pl" sz="3600" b="1" dirty="0"/>
              <a:t>Decyzje inwestycyjne: wzrost organiczny czy przez M&amp;A</a:t>
            </a:r>
            <a:endParaRPr lang="pl-PL" sz="3600" b="1" dirty="0"/>
          </a:p>
        </p:txBody>
      </p:sp>
      <p:sp>
        <p:nvSpPr>
          <p:cNvPr id="3" name="Symbol zastępczy zawartości 2">
            <a:extLst>
              <a:ext uri="{FF2B5EF4-FFF2-40B4-BE49-F238E27FC236}">
                <a16:creationId xmlns:a16="http://schemas.microsoft.com/office/drawing/2014/main" id="{B4F85387-A6EA-4849-AC29-E64A4113B165}"/>
              </a:ext>
            </a:extLst>
          </p:cNvPr>
          <p:cNvSpPr>
            <a:spLocks noGrp="1"/>
          </p:cNvSpPr>
          <p:nvPr>
            <p:ph idx="1"/>
          </p:nvPr>
        </p:nvSpPr>
        <p:spPr>
          <a:xfrm>
            <a:off x="0" y="1409700"/>
            <a:ext cx="12192000" cy="5448299"/>
          </a:xfrm>
        </p:spPr>
        <p:txBody>
          <a:bodyPr/>
          <a:lstStyle/>
          <a:p>
            <a:r>
              <a:rPr lang="pl" dirty="0"/>
              <a:t>Zwiększanie sprzedaży / udziału w rynku / wzrost zysków / dywersyfikacja / wejście na rynek</a:t>
            </a:r>
            <a:endParaRPr lang="pl-PL" dirty="0"/>
          </a:p>
          <a:p>
            <a:r>
              <a:rPr lang="pl" dirty="0"/>
              <a:t>Konieczne będzie również podjęcie próby oceny następujących kwestii:</a:t>
            </a:r>
          </a:p>
          <a:p>
            <a:pPr marL="0" indent="0">
              <a:buNone/>
            </a:pPr>
            <a:r>
              <a:rPr lang="pl" dirty="0"/>
              <a:t>• Perspektywy zmian technologicznych w przemyśle</a:t>
            </a:r>
          </a:p>
          <a:p>
            <a:pPr marL="0" indent="0">
              <a:buNone/>
            </a:pPr>
            <a:r>
              <a:rPr lang="pl" dirty="0"/>
              <a:t>• Wielkość i siła konkurentów</a:t>
            </a:r>
          </a:p>
          <a:p>
            <a:pPr marL="0" indent="0">
              <a:buNone/>
            </a:pPr>
            <a:r>
              <a:rPr lang="pl" dirty="0"/>
              <a:t>• Reakcja konkurentów na fuzje i przejęcia</a:t>
            </a:r>
          </a:p>
          <a:p>
            <a:pPr marL="0" indent="0">
              <a:buNone/>
            </a:pPr>
            <a:r>
              <a:rPr lang="pl" dirty="0"/>
              <a:t>• Prawdopodobieństwo interwencji rządu i ustawodawstwa</a:t>
            </a:r>
          </a:p>
          <a:p>
            <a:pPr marL="0" indent="0">
              <a:buNone/>
            </a:pPr>
            <a:r>
              <a:rPr lang="pl" dirty="0"/>
              <a:t>• Stan branży i jej perspektywy długoterminowe</a:t>
            </a:r>
          </a:p>
          <a:p>
            <a:pPr marL="0" indent="0">
              <a:buNone/>
            </a:pPr>
            <a:r>
              <a:rPr lang="pl" dirty="0"/>
              <a:t>• Wielkość synergii możliwej do uzyskania w wyniku fuzji lub przejęcia</a:t>
            </a:r>
          </a:p>
          <a:p>
            <a:endParaRPr lang="pl-PL" dirty="0"/>
          </a:p>
        </p:txBody>
      </p:sp>
      <p:sp>
        <p:nvSpPr>
          <p:cNvPr id="4" name="Symbol zastępczy numeru slajdu 3">
            <a:extLst>
              <a:ext uri="{FF2B5EF4-FFF2-40B4-BE49-F238E27FC236}">
                <a16:creationId xmlns:a16="http://schemas.microsoft.com/office/drawing/2014/main" id="{17B0287A-AF5F-48D2-B07F-B4E65474B313}"/>
              </a:ext>
            </a:extLst>
          </p:cNvPr>
          <p:cNvSpPr>
            <a:spLocks noGrp="1"/>
          </p:cNvSpPr>
          <p:nvPr>
            <p:ph type="sldNum" sz="quarter" idx="12"/>
          </p:nvPr>
        </p:nvSpPr>
        <p:spPr/>
        <p:txBody>
          <a:bodyPr/>
          <a:lstStyle/>
          <a:p>
            <a:fld id="{56797B23-A282-42D5-9D85-2C33D72DBDCA}" type="slidenum">
              <a:rPr lang="pl-PL" smtClean="0"/>
              <a:t>15</a:t>
            </a:fld>
            <a:endParaRPr lang="pl-PL"/>
          </a:p>
        </p:txBody>
      </p:sp>
    </p:spTree>
    <p:extLst>
      <p:ext uri="{BB962C8B-B14F-4D97-AF65-F5344CB8AC3E}">
        <p14:creationId xmlns:p14="http://schemas.microsoft.com/office/powerpoint/2010/main" val="2900624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BAD364-C2BE-4142-B330-FF94539A56FE}"/>
              </a:ext>
            </a:extLst>
          </p:cNvPr>
          <p:cNvSpPr>
            <a:spLocks noGrp="1"/>
          </p:cNvSpPr>
          <p:nvPr>
            <p:ph type="title"/>
          </p:nvPr>
        </p:nvSpPr>
        <p:spPr>
          <a:xfrm>
            <a:off x="-1" y="0"/>
            <a:ext cx="12191999" cy="549275"/>
          </a:xfrm>
        </p:spPr>
        <p:txBody>
          <a:bodyPr>
            <a:normAutofit fontScale="90000"/>
          </a:bodyPr>
          <a:lstStyle/>
          <a:p>
            <a:pPr algn="ctr"/>
            <a:r>
              <a:rPr lang="pl" b="1" dirty="0"/>
              <a:t>Decyzje inwestycyjne: rozwój organiczny kontra przejęcie</a:t>
            </a:r>
            <a:endParaRPr lang="pl-PL" b="1" dirty="0"/>
          </a:p>
        </p:txBody>
      </p:sp>
      <p:sp>
        <p:nvSpPr>
          <p:cNvPr id="3" name="Symbol zastępczy zawartości 2">
            <a:extLst>
              <a:ext uri="{FF2B5EF4-FFF2-40B4-BE49-F238E27FC236}">
                <a16:creationId xmlns:a16="http://schemas.microsoft.com/office/drawing/2014/main" id="{8C2D25B9-6307-4754-A685-279463D77130}"/>
              </a:ext>
            </a:extLst>
          </p:cNvPr>
          <p:cNvSpPr>
            <a:spLocks noGrp="1"/>
          </p:cNvSpPr>
          <p:nvPr>
            <p:ph idx="1"/>
          </p:nvPr>
        </p:nvSpPr>
        <p:spPr>
          <a:xfrm>
            <a:off x="0" y="730250"/>
            <a:ext cx="12192000" cy="6127750"/>
          </a:xfrm>
        </p:spPr>
        <p:txBody>
          <a:bodyPr>
            <a:normAutofit/>
          </a:bodyPr>
          <a:lstStyle/>
          <a:p>
            <a:pPr algn="just"/>
            <a:r>
              <a:rPr lang="pl" dirty="0">
                <a:solidFill>
                  <a:srgbClr val="FF0000"/>
                </a:solidFill>
              </a:rPr>
              <a:t>Przejęcia są pożądane tylko wtedy, gdy sam rozwój organiczny nie jest w stanie osiągnąć celów wzrostu, jakie firma sobie wyznaczyła.</a:t>
            </a:r>
          </a:p>
          <a:p>
            <a:pPr algn="just"/>
            <a:r>
              <a:rPr lang="pl" dirty="0"/>
              <a:t>Wzrost organiczny wymaga czasu , ale jest </a:t>
            </a:r>
            <a:r>
              <a:rPr lang="pl" b="1" u="sng" dirty="0"/>
              <a:t>znacznie</a:t>
            </a:r>
            <a:r>
              <a:rPr lang="pl" dirty="0"/>
              <a:t> mniej ryzykowny.</a:t>
            </a:r>
          </a:p>
          <a:p>
            <a:pPr algn="just"/>
            <a:r>
              <a:rPr lang="pl" dirty="0"/>
              <a:t>Przejęcia stwarzają BARDZO wiele problemów .</a:t>
            </a:r>
            <a:endParaRPr lang="en-US" dirty="0"/>
          </a:p>
          <a:p>
            <a:pPr algn="just"/>
            <a:r>
              <a:rPr lang="pl" dirty="0"/>
              <a:t>a) M&amp;A zwykle oznaczają przepłacenie, opór ze strony dyrekcji spółki przejętej, może być sprzeciw rządu. Niektórzy mogą stawić czoła oporowi dyrektorów spółki docelowej. Inne mogą zostać skierowane do Rządu na warunkach ustawodawstwa antymonopolowego.</a:t>
            </a:r>
          </a:p>
          <a:p>
            <a:pPr algn="just"/>
            <a:r>
              <a:rPr lang="pl" dirty="0"/>
              <a:t>(b) Klienci spółki docelowej nie zaakceptować przejęcia i odejść do konkurencji.</a:t>
            </a:r>
          </a:p>
          <a:p>
            <a:pPr algn="just"/>
            <a:r>
              <a:rPr lang="pl" dirty="0"/>
              <a:t>(c) Ogólnie rzecz biorąc, mogą wystąpić problemy z </a:t>
            </a:r>
            <a:r>
              <a:rPr lang="pl" b="1" dirty="0"/>
              <a:t>asymilacją </a:t>
            </a:r>
            <a:r>
              <a:rPr lang="pl" dirty="0"/>
              <a:t>przejętych produktów, klientów, dostawców, rynków, pracowników i różnych systemów operacyjnych mogą powodować liczne problemy i przeciążenie kierownictwa w spółce przejmującej.</a:t>
            </a:r>
          </a:p>
          <a:p>
            <a:pPr algn="just"/>
            <a:endParaRPr lang="pl-PL" dirty="0"/>
          </a:p>
        </p:txBody>
      </p:sp>
      <p:sp>
        <p:nvSpPr>
          <p:cNvPr id="4" name="Symbol zastępczy numeru slajdu 3">
            <a:extLst>
              <a:ext uri="{FF2B5EF4-FFF2-40B4-BE49-F238E27FC236}">
                <a16:creationId xmlns:a16="http://schemas.microsoft.com/office/drawing/2014/main" id="{7D34193B-2676-4A72-8FCF-0702789344A8}"/>
              </a:ext>
            </a:extLst>
          </p:cNvPr>
          <p:cNvSpPr>
            <a:spLocks noGrp="1"/>
          </p:cNvSpPr>
          <p:nvPr>
            <p:ph type="sldNum" sz="quarter" idx="12"/>
          </p:nvPr>
        </p:nvSpPr>
        <p:spPr/>
        <p:txBody>
          <a:bodyPr/>
          <a:lstStyle/>
          <a:p>
            <a:fld id="{56797B23-A282-42D5-9D85-2C33D72DBDCA}" type="slidenum">
              <a:rPr lang="pl-PL" smtClean="0"/>
              <a:t>16</a:t>
            </a:fld>
            <a:endParaRPr lang="pl-PL"/>
          </a:p>
        </p:txBody>
      </p:sp>
    </p:spTree>
    <p:extLst>
      <p:ext uri="{BB962C8B-B14F-4D97-AF65-F5344CB8AC3E}">
        <p14:creationId xmlns:p14="http://schemas.microsoft.com/office/powerpoint/2010/main" val="1699186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E3AB26-EEC1-4AEF-A121-F4B763876AD3}"/>
              </a:ext>
            </a:extLst>
          </p:cNvPr>
          <p:cNvSpPr>
            <a:spLocks noGrp="1"/>
          </p:cNvSpPr>
          <p:nvPr>
            <p:ph type="title"/>
          </p:nvPr>
        </p:nvSpPr>
        <p:spPr>
          <a:xfrm>
            <a:off x="-1" y="0"/>
            <a:ext cx="12191999" cy="720725"/>
          </a:xfrm>
        </p:spPr>
        <p:txBody>
          <a:bodyPr>
            <a:noAutofit/>
          </a:bodyPr>
          <a:lstStyle/>
          <a:p>
            <a:pPr algn="ctr"/>
            <a:r>
              <a:rPr lang="pl" sz="3200" b="1" dirty="0"/>
              <a:t>Kwestie finansowe: rozwój organiczny kontra przejęcia</a:t>
            </a:r>
            <a:endParaRPr lang="pl-PL" sz="3200" b="1" dirty="0"/>
          </a:p>
        </p:txBody>
      </p:sp>
      <p:sp>
        <p:nvSpPr>
          <p:cNvPr id="3" name="Symbol zastępczy zawartości 2">
            <a:extLst>
              <a:ext uri="{FF2B5EF4-FFF2-40B4-BE49-F238E27FC236}">
                <a16:creationId xmlns:a16="http://schemas.microsoft.com/office/drawing/2014/main" id="{DB10D61E-D9D8-46D4-9AFF-1A13AECBD328}"/>
              </a:ext>
            </a:extLst>
          </p:cNvPr>
          <p:cNvSpPr>
            <a:spLocks noGrp="1"/>
          </p:cNvSpPr>
          <p:nvPr>
            <p:ph idx="1"/>
          </p:nvPr>
        </p:nvSpPr>
        <p:spPr>
          <a:xfrm>
            <a:off x="-66676" y="720724"/>
            <a:ext cx="12258675" cy="6137275"/>
          </a:xfrm>
        </p:spPr>
        <p:txBody>
          <a:bodyPr/>
          <a:lstStyle/>
          <a:p>
            <a:r>
              <a:rPr lang="pl" dirty="0"/>
              <a:t>W każdej firmie trzeba wybrać i pozyskać źródła finansowania​​</a:t>
            </a:r>
            <a:endParaRPr lang="pl-PL" dirty="0"/>
          </a:p>
          <a:p>
            <a:r>
              <a:rPr lang="pl" dirty="0"/>
              <a:t>Trzeba ustalić optymalny miks finansowania</a:t>
            </a:r>
          </a:p>
          <a:p>
            <a:r>
              <a:rPr lang="pl" dirty="0"/>
              <a:t>Firma komercyjna musi ustalić także politykę dywidend, zaplanować spłatę zadłużenia, ewentualnie akcji, ustalić jakie środki zainwestuje w aktywa, jaką nadwyżką finansową dysponuje, zaplanować zmiany kapitału własnego i zadłużenia</a:t>
            </a:r>
          </a:p>
          <a:p>
            <a:r>
              <a:rPr lang="pl" dirty="0"/>
              <a:t>Planowanie finansowe i kontrola (deficyt gotówkowy -&gt; jak znaleźć pieniądze ( sprzedać aktywa? ), nadwyżki gotówkowe-&gt; jak je zainwestować?</a:t>
            </a:r>
          </a:p>
          <a:p>
            <a:r>
              <a:rPr lang="pl" dirty="0"/>
              <a:t>Zarządzanie </a:t>
            </a:r>
            <a:r>
              <a:rPr lang="pl" dirty="0" err="1"/>
              <a:t>ryzykiem</a:t>
            </a:r>
          </a:p>
          <a:p>
            <a:r>
              <a:rPr lang="pl" dirty="0" err="1"/>
              <a:t>Komunikowanie </a:t>
            </a:r>
            <a:r>
              <a:rPr lang="pl" dirty="0"/>
              <a:t>polityki </a:t>
            </a:r>
            <a:r>
              <a:rPr lang="pl" dirty="0" err="1"/>
              <a:t>interesariuszom</a:t>
            </a:r>
            <a:endParaRPr lang="pl-PL" dirty="0"/>
          </a:p>
          <a:p>
            <a:endParaRPr lang="pl-PL" dirty="0"/>
          </a:p>
        </p:txBody>
      </p:sp>
      <p:sp>
        <p:nvSpPr>
          <p:cNvPr id="4" name="Symbol zastępczy numeru slajdu 3">
            <a:extLst>
              <a:ext uri="{FF2B5EF4-FFF2-40B4-BE49-F238E27FC236}">
                <a16:creationId xmlns:a16="http://schemas.microsoft.com/office/drawing/2014/main" id="{A2DF965E-CBC8-4BC9-B247-A9764F581B95}"/>
              </a:ext>
            </a:extLst>
          </p:cNvPr>
          <p:cNvSpPr>
            <a:spLocks noGrp="1"/>
          </p:cNvSpPr>
          <p:nvPr>
            <p:ph type="sldNum" sz="quarter" idx="12"/>
          </p:nvPr>
        </p:nvSpPr>
        <p:spPr/>
        <p:txBody>
          <a:bodyPr/>
          <a:lstStyle/>
          <a:p>
            <a:fld id="{56797B23-A282-42D5-9D85-2C33D72DBDCA}" type="slidenum">
              <a:rPr lang="pl-PL" smtClean="0"/>
              <a:t>17</a:t>
            </a:fld>
            <a:endParaRPr lang="pl-PL"/>
          </a:p>
        </p:txBody>
      </p:sp>
    </p:spTree>
    <p:extLst>
      <p:ext uri="{BB962C8B-B14F-4D97-AF65-F5344CB8AC3E}">
        <p14:creationId xmlns:p14="http://schemas.microsoft.com/office/powerpoint/2010/main" val="3056696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CA995-1245-948E-6E11-363F8FFB71F1}"/>
              </a:ext>
            </a:extLst>
          </p:cNvPr>
          <p:cNvSpPr>
            <a:spLocks noGrp="1"/>
          </p:cNvSpPr>
          <p:nvPr>
            <p:ph type="title"/>
          </p:nvPr>
        </p:nvSpPr>
        <p:spPr>
          <a:xfrm>
            <a:off x="838200" y="-17528"/>
            <a:ext cx="10515600" cy="698565"/>
          </a:xfrm>
        </p:spPr>
        <p:txBody>
          <a:bodyPr/>
          <a:lstStyle/>
          <a:p>
            <a:pPr algn="ctr"/>
            <a:r>
              <a:rPr lang="pl" dirty="0"/>
              <a:t>Obliczanie pojemności dywidendowej</a:t>
            </a:r>
            <a:endParaRPr lang="pl-PL" dirty="0"/>
          </a:p>
        </p:txBody>
      </p:sp>
      <p:sp>
        <p:nvSpPr>
          <p:cNvPr id="3" name="Content Placeholder 2">
            <a:extLst>
              <a:ext uri="{FF2B5EF4-FFF2-40B4-BE49-F238E27FC236}">
                <a16:creationId xmlns:a16="http://schemas.microsoft.com/office/drawing/2014/main" id="{29E4D856-311B-4435-6238-4B7C0C26DED3}"/>
              </a:ext>
            </a:extLst>
          </p:cNvPr>
          <p:cNvSpPr>
            <a:spLocks noGrp="1"/>
          </p:cNvSpPr>
          <p:nvPr>
            <p:ph idx="1"/>
          </p:nvPr>
        </p:nvSpPr>
        <p:spPr>
          <a:xfrm>
            <a:off x="335902" y="877078"/>
            <a:ext cx="11271380" cy="5365102"/>
          </a:xfrm>
        </p:spPr>
        <p:txBody>
          <a:bodyPr>
            <a:normAutofit fontScale="92500" lnSpcReduction="10000"/>
          </a:bodyPr>
          <a:lstStyle/>
          <a:p>
            <a:r>
              <a:rPr lang="pl" dirty="0"/>
              <a:t>Poniższe prognozowane dane finansowe dotyczą CX Co. (mln USD)</a:t>
            </a:r>
          </a:p>
          <a:p>
            <a:r>
              <a:rPr lang="pl" dirty="0"/>
              <a:t>Zysk operacyjny 400</a:t>
            </a:r>
            <a:endParaRPr lang="pl-PL" dirty="0"/>
          </a:p>
          <a:p>
            <a:r>
              <a:rPr lang="pl" dirty="0"/>
              <a:t>Amortyzacja 60</a:t>
            </a:r>
            <a:endParaRPr lang="pl-PL" dirty="0"/>
          </a:p>
          <a:p>
            <a:r>
              <a:rPr lang="pl" dirty="0"/>
              <a:t>Koszty finansowe 30</a:t>
            </a:r>
            <a:endParaRPr lang="pl-PL" dirty="0"/>
          </a:p>
          <a:p>
            <a:r>
              <a:rPr lang="pl" dirty="0"/>
              <a:t>Wypłacone uprzywilejowane dywidendy 15</a:t>
            </a:r>
            <a:endParaRPr lang="pl-PL" dirty="0"/>
          </a:p>
          <a:p>
            <a:r>
              <a:rPr lang="pl" dirty="0"/>
              <a:t>Zapłacony podatek 75</a:t>
            </a:r>
            <a:endParaRPr lang="pl-PL" dirty="0"/>
          </a:p>
          <a:p>
            <a:r>
              <a:rPr lang="pl" dirty="0"/>
              <a:t>Wypłacone zwykłe dywidendy 60</a:t>
            </a:r>
            <a:endParaRPr lang="pl-PL" dirty="0"/>
          </a:p>
          <a:p>
            <a:r>
              <a:rPr lang="pl" dirty="0"/>
              <a:t>Wartość księgowa aktywów trwałych CX w zeszłym roku wyniosła 200 mln $.</a:t>
            </a:r>
            <a:endParaRPr lang="pl-PL" dirty="0"/>
          </a:p>
          <a:p>
            <a:r>
              <a:rPr lang="pl" dirty="0"/>
              <a:t>Szacuje się, że kwota ta wzrośnie o 40 mln $.</a:t>
            </a:r>
            <a:endParaRPr lang="pl-PL" dirty="0"/>
          </a:p>
          <a:p>
            <a:r>
              <a:rPr lang="pl" dirty="0"/>
              <a:t>CX Co planuje spłacić dług o wartości 100 mln $ w przyszłym roku.</a:t>
            </a:r>
            <a:endParaRPr lang="pl-PL" dirty="0"/>
          </a:p>
          <a:p>
            <a:r>
              <a:rPr lang="pl" dirty="0"/>
              <a:t>Wymagany</a:t>
            </a:r>
            <a:endParaRPr lang="pl-PL" dirty="0"/>
          </a:p>
          <a:p>
            <a:r>
              <a:rPr lang="pl" b="1" dirty="0"/>
              <a:t>Oszacuj i skomentuj zdolność dywidendową CX Co.</a:t>
            </a:r>
            <a:endParaRPr lang="pl-PL" b="1" dirty="0"/>
          </a:p>
        </p:txBody>
      </p:sp>
      <p:sp>
        <p:nvSpPr>
          <p:cNvPr id="4" name="Slide Number Placeholder 3">
            <a:extLst>
              <a:ext uri="{FF2B5EF4-FFF2-40B4-BE49-F238E27FC236}">
                <a16:creationId xmlns:a16="http://schemas.microsoft.com/office/drawing/2014/main" id="{637420DE-15EE-9BBD-CD84-8E1116C9AAB7}"/>
              </a:ext>
            </a:extLst>
          </p:cNvPr>
          <p:cNvSpPr>
            <a:spLocks noGrp="1"/>
          </p:cNvSpPr>
          <p:nvPr>
            <p:ph type="sldNum" sz="quarter" idx="12"/>
          </p:nvPr>
        </p:nvSpPr>
        <p:spPr/>
        <p:txBody>
          <a:bodyPr/>
          <a:lstStyle/>
          <a:p>
            <a:fld id="{56797B23-A282-42D5-9D85-2C33D72DBDCA}" type="slidenum">
              <a:rPr lang="pl-PL" smtClean="0"/>
              <a:t>18</a:t>
            </a:fld>
            <a:endParaRPr lang="pl-PL"/>
          </a:p>
        </p:txBody>
      </p:sp>
    </p:spTree>
    <p:extLst>
      <p:ext uri="{BB962C8B-B14F-4D97-AF65-F5344CB8AC3E}">
        <p14:creationId xmlns:p14="http://schemas.microsoft.com/office/powerpoint/2010/main" val="4088472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1EB0-24AC-AD69-24D3-D9ACE583E12E}"/>
              </a:ext>
            </a:extLst>
          </p:cNvPr>
          <p:cNvSpPr>
            <a:spLocks noGrp="1"/>
          </p:cNvSpPr>
          <p:nvPr>
            <p:ph type="title"/>
          </p:nvPr>
        </p:nvSpPr>
        <p:spPr>
          <a:xfrm>
            <a:off x="838200" y="0"/>
            <a:ext cx="10515600" cy="610235"/>
          </a:xfrm>
        </p:spPr>
        <p:txBody>
          <a:bodyPr>
            <a:normAutofit fontScale="90000"/>
          </a:bodyPr>
          <a:lstStyle/>
          <a:p>
            <a:pPr algn="ctr"/>
            <a:r>
              <a:rPr lang="pl" dirty="0"/>
              <a:t>Obliczanie pojemności dywidendowej</a:t>
            </a:r>
            <a:endParaRPr lang="pl-PL" dirty="0"/>
          </a:p>
        </p:txBody>
      </p:sp>
      <p:sp>
        <p:nvSpPr>
          <p:cNvPr id="3" name="Content Placeholder 2">
            <a:extLst>
              <a:ext uri="{FF2B5EF4-FFF2-40B4-BE49-F238E27FC236}">
                <a16:creationId xmlns:a16="http://schemas.microsoft.com/office/drawing/2014/main" id="{07B754E9-7E08-6517-9D89-29816F159F43}"/>
              </a:ext>
            </a:extLst>
          </p:cNvPr>
          <p:cNvSpPr>
            <a:spLocks noGrp="1"/>
          </p:cNvSpPr>
          <p:nvPr>
            <p:ph idx="1"/>
          </p:nvPr>
        </p:nvSpPr>
        <p:spPr>
          <a:xfrm>
            <a:off x="590550" y="719847"/>
            <a:ext cx="11029950" cy="5719053"/>
          </a:xfrm>
        </p:spPr>
        <p:txBody>
          <a:bodyPr>
            <a:normAutofit fontScale="92500" lnSpcReduction="10000"/>
          </a:bodyPr>
          <a:lstStyle/>
          <a:p>
            <a:r>
              <a:rPr lang="pl" dirty="0"/>
              <a:t>Zysk netto: 						295</a:t>
            </a:r>
          </a:p>
          <a:p>
            <a:r>
              <a:rPr lang="pl" dirty="0"/>
              <a:t>Minus dywidenda uprzywilejowana: 		 (15)</a:t>
            </a:r>
          </a:p>
          <a:p>
            <a:r>
              <a:rPr lang="pl" dirty="0"/>
              <a:t>Plus Amortyzacja:					   60</a:t>
            </a:r>
          </a:p>
          <a:p>
            <a:r>
              <a:rPr lang="pl" dirty="0"/>
              <a:t>Minus: wydatki kapitałowe:			(100)</a:t>
            </a:r>
          </a:p>
          <a:p>
            <a:r>
              <a:rPr lang="pl" dirty="0"/>
              <a:t>Minus: spłata długu:				(100)</a:t>
            </a:r>
          </a:p>
          <a:p>
            <a:r>
              <a:rPr lang="pl" dirty="0"/>
              <a:t>Zdolność dywidendowa:				 140</a:t>
            </a:r>
          </a:p>
          <a:p>
            <a:r>
              <a:rPr lang="pl" dirty="0"/>
              <a:t>(1) 400 – 30 – 75 = 295</a:t>
            </a:r>
          </a:p>
          <a:p>
            <a:r>
              <a:rPr lang="pl" dirty="0"/>
              <a:t>(2) wydatki inwestycyjne = aktywa wyższe o 40 + amortyzacja 60 =  100</a:t>
            </a:r>
          </a:p>
          <a:p>
            <a:r>
              <a:rPr lang="pl" dirty="0"/>
              <a:t>Zwykła dywidenda w wysokości 60 milionów dolarów jest niższa od możliwości dywidendowej wynoszącej 140 milionów dolarów</a:t>
            </a:r>
            <a:endParaRPr lang="pl-PL" dirty="0"/>
          </a:p>
          <a:p>
            <a:r>
              <a:rPr lang="pl" dirty="0"/>
              <a:t>Oznacza to, że spółka mogłaby potencjalnie zwiększyć dywidendę bez konieczności rezygnowania z nakładów kapitałowych i szkody dla swojej długoterminowej pozycji.</a:t>
            </a:r>
            <a:endParaRPr lang="pl-PL" dirty="0"/>
          </a:p>
        </p:txBody>
      </p:sp>
      <p:sp>
        <p:nvSpPr>
          <p:cNvPr id="4" name="Slide Number Placeholder 3">
            <a:extLst>
              <a:ext uri="{FF2B5EF4-FFF2-40B4-BE49-F238E27FC236}">
                <a16:creationId xmlns:a16="http://schemas.microsoft.com/office/drawing/2014/main" id="{E2441E66-432A-C68D-9F47-BBF67FB203F9}"/>
              </a:ext>
            </a:extLst>
          </p:cNvPr>
          <p:cNvSpPr>
            <a:spLocks noGrp="1"/>
          </p:cNvSpPr>
          <p:nvPr>
            <p:ph type="sldNum" sz="quarter" idx="12"/>
          </p:nvPr>
        </p:nvSpPr>
        <p:spPr/>
        <p:txBody>
          <a:bodyPr/>
          <a:lstStyle/>
          <a:p>
            <a:fld id="{56797B23-A282-42D5-9D85-2C33D72DBDCA}" type="slidenum">
              <a:rPr lang="pl-PL" smtClean="0"/>
              <a:t>19</a:t>
            </a:fld>
            <a:endParaRPr lang="pl-PL"/>
          </a:p>
        </p:txBody>
      </p:sp>
    </p:spTree>
    <p:extLst>
      <p:ext uri="{BB962C8B-B14F-4D97-AF65-F5344CB8AC3E}">
        <p14:creationId xmlns:p14="http://schemas.microsoft.com/office/powerpoint/2010/main" val="62336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2C4412-C3EF-478E-B153-04BA444702D9}"/>
              </a:ext>
            </a:extLst>
          </p:cNvPr>
          <p:cNvSpPr>
            <a:spLocks noGrp="1"/>
          </p:cNvSpPr>
          <p:nvPr>
            <p:ph type="title"/>
          </p:nvPr>
        </p:nvSpPr>
        <p:spPr>
          <a:xfrm>
            <a:off x="838200" y="0"/>
            <a:ext cx="10515600" cy="454025"/>
          </a:xfrm>
        </p:spPr>
        <p:txBody>
          <a:bodyPr>
            <a:normAutofit fontScale="90000"/>
          </a:bodyPr>
          <a:lstStyle/>
          <a:p>
            <a:pPr algn="ctr"/>
            <a:r>
              <a:rPr lang="pl" b="1" dirty="0" err="1"/>
              <a:t>Strategie </a:t>
            </a:r>
            <a:r>
              <a:rPr lang="pl" b="1" dirty="0"/>
              <a:t>osiągania </a:t>
            </a:r>
            <a:r>
              <a:rPr lang="pl" b="1" dirty="0" err="1"/>
              <a:t>celów </a:t>
            </a:r>
            <a:endParaRPr lang="pl-PL" b="1" dirty="0"/>
          </a:p>
        </p:txBody>
      </p:sp>
      <p:sp>
        <p:nvSpPr>
          <p:cNvPr id="3" name="Symbol zastępczy zawartości 2">
            <a:extLst>
              <a:ext uri="{FF2B5EF4-FFF2-40B4-BE49-F238E27FC236}">
                <a16:creationId xmlns:a16="http://schemas.microsoft.com/office/drawing/2014/main" id="{911D4C13-F961-42A0-8FE1-B86A444CECF9}"/>
              </a:ext>
            </a:extLst>
          </p:cNvPr>
          <p:cNvSpPr>
            <a:spLocks noGrp="1"/>
          </p:cNvSpPr>
          <p:nvPr>
            <p:ph idx="1"/>
          </p:nvPr>
        </p:nvSpPr>
        <p:spPr>
          <a:xfrm>
            <a:off x="0" y="606424"/>
            <a:ext cx="12192000" cy="6251575"/>
          </a:xfrm>
        </p:spPr>
        <p:txBody>
          <a:bodyPr/>
          <a:lstStyle/>
          <a:p>
            <a:r>
              <a:rPr lang="pl" b="1" dirty="0"/>
              <a:t>Strategię </a:t>
            </a:r>
            <a:r>
              <a:rPr lang="pl" dirty="0"/>
              <a:t>można zdefiniować jako sposób działania, obejmujący określenie zasobów niezbędnych do osiągnięcia określonego celu</a:t>
            </a:r>
            <a:endParaRPr lang="pl-PL" dirty="0"/>
          </a:p>
        </p:txBody>
      </p:sp>
      <p:sp>
        <p:nvSpPr>
          <p:cNvPr id="4" name="Symbol zastępczy numeru slajdu 3">
            <a:extLst>
              <a:ext uri="{FF2B5EF4-FFF2-40B4-BE49-F238E27FC236}">
                <a16:creationId xmlns:a16="http://schemas.microsoft.com/office/drawing/2014/main" id="{0E9A8619-F068-4BE3-A9D3-949F16F4837D}"/>
              </a:ext>
            </a:extLst>
          </p:cNvPr>
          <p:cNvSpPr>
            <a:spLocks noGrp="1"/>
          </p:cNvSpPr>
          <p:nvPr>
            <p:ph type="sldNum" sz="quarter" idx="12"/>
          </p:nvPr>
        </p:nvSpPr>
        <p:spPr/>
        <p:txBody>
          <a:bodyPr/>
          <a:lstStyle/>
          <a:p>
            <a:fld id="{56797B23-A282-42D5-9D85-2C33D72DBDCA}" type="slidenum">
              <a:rPr lang="pl-PL" smtClean="0"/>
              <a:t>2</a:t>
            </a:fld>
            <a:endParaRPr lang="pl-PL"/>
          </a:p>
        </p:txBody>
      </p:sp>
    </p:spTree>
    <p:extLst>
      <p:ext uri="{BB962C8B-B14F-4D97-AF65-F5344CB8AC3E}">
        <p14:creationId xmlns:p14="http://schemas.microsoft.com/office/powerpoint/2010/main" val="2336500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8C43A-B202-49AF-E876-F29DEFAC16EE}"/>
              </a:ext>
            </a:extLst>
          </p:cNvPr>
          <p:cNvSpPr>
            <a:spLocks noGrp="1"/>
          </p:cNvSpPr>
          <p:nvPr>
            <p:ph type="title"/>
          </p:nvPr>
        </p:nvSpPr>
        <p:spPr>
          <a:xfrm>
            <a:off x="838200" y="365125"/>
            <a:ext cx="10515600" cy="735887"/>
          </a:xfrm>
        </p:spPr>
        <p:txBody>
          <a:bodyPr/>
          <a:lstStyle/>
          <a:p>
            <a:pPr algn="ctr"/>
            <a:r>
              <a:rPr lang="pl" dirty="0"/>
              <a:t>Kwestie do ustalenia </a:t>
            </a:r>
            <a:endParaRPr lang="pl-PL" dirty="0"/>
          </a:p>
        </p:txBody>
      </p:sp>
      <p:sp>
        <p:nvSpPr>
          <p:cNvPr id="3" name="Content Placeholder 2">
            <a:extLst>
              <a:ext uri="{FF2B5EF4-FFF2-40B4-BE49-F238E27FC236}">
                <a16:creationId xmlns:a16="http://schemas.microsoft.com/office/drawing/2014/main" id="{E54E859C-380B-1EBE-EA97-4333999BC2CC}"/>
              </a:ext>
            </a:extLst>
          </p:cNvPr>
          <p:cNvSpPr>
            <a:spLocks noGrp="1"/>
          </p:cNvSpPr>
          <p:nvPr>
            <p:ph idx="1"/>
          </p:nvPr>
        </p:nvSpPr>
        <p:spPr/>
        <p:txBody>
          <a:bodyPr/>
          <a:lstStyle/>
          <a:p>
            <a:r>
              <a:rPr lang="pl" dirty="0"/>
              <a:t>stały współczynnik wypłat / stabilna polityka wzrostu / dywidenda rezydualna</a:t>
            </a:r>
          </a:p>
          <a:p>
            <a:r>
              <a:rPr lang="pl-PL" dirty="0"/>
              <a:t>dźwignia finansowa</a:t>
            </a:r>
          </a:p>
          <a:p>
            <a:r>
              <a:rPr lang="pl" dirty="0"/>
              <a:t>wykup akcji</a:t>
            </a:r>
            <a:endParaRPr lang="pl-PL" dirty="0"/>
          </a:p>
          <a:p>
            <a:endParaRPr lang="pl-PL" dirty="0"/>
          </a:p>
          <a:p>
            <a:pPr lvl="1"/>
            <a:endParaRPr lang="pl-PL" dirty="0"/>
          </a:p>
        </p:txBody>
      </p:sp>
      <p:sp>
        <p:nvSpPr>
          <p:cNvPr id="4" name="Slide Number Placeholder 3">
            <a:extLst>
              <a:ext uri="{FF2B5EF4-FFF2-40B4-BE49-F238E27FC236}">
                <a16:creationId xmlns:a16="http://schemas.microsoft.com/office/drawing/2014/main" id="{FEC0AE2C-8EE4-630B-6D34-BEFEACAE66C2}"/>
              </a:ext>
            </a:extLst>
          </p:cNvPr>
          <p:cNvSpPr>
            <a:spLocks noGrp="1"/>
          </p:cNvSpPr>
          <p:nvPr>
            <p:ph type="sldNum" sz="quarter" idx="12"/>
          </p:nvPr>
        </p:nvSpPr>
        <p:spPr/>
        <p:txBody>
          <a:bodyPr/>
          <a:lstStyle/>
          <a:p>
            <a:fld id="{56797B23-A282-42D5-9D85-2C33D72DBDCA}" type="slidenum">
              <a:rPr lang="pl-PL" smtClean="0"/>
              <a:t>20</a:t>
            </a:fld>
            <a:endParaRPr lang="pl-PL"/>
          </a:p>
        </p:txBody>
      </p:sp>
    </p:spTree>
    <p:extLst>
      <p:ext uri="{BB962C8B-B14F-4D97-AF65-F5344CB8AC3E}">
        <p14:creationId xmlns:p14="http://schemas.microsoft.com/office/powerpoint/2010/main" val="2199709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61130-41CE-06F0-5D4E-6212519102E5}"/>
              </a:ext>
            </a:extLst>
          </p:cNvPr>
          <p:cNvSpPr>
            <a:spLocks noGrp="1"/>
          </p:cNvSpPr>
          <p:nvPr>
            <p:ph type="title"/>
          </p:nvPr>
        </p:nvSpPr>
        <p:spPr/>
        <p:txBody>
          <a:bodyPr/>
          <a:lstStyle/>
          <a:p>
            <a:r>
              <a:rPr lang="pl" dirty="0"/>
              <a:t>Dźwignia finansowa zależy od wielu praktycznych kwestii</a:t>
            </a:r>
            <a:endParaRPr lang="pl-PL" dirty="0"/>
          </a:p>
        </p:txBody>
      </p:sp>
      <p:sp>
        <p:nvSpPr>
          <p:cNvPr id="3" name="Content Placeholder 2">
            <a:extLst>
              <a:ext uri="{FF2B5EF4-FFF2-40B4-BE49-F238E27FC236}">
                <a16:creationId xmlns:a16="http://schemas.microsoft.com/office/drawing/2014/main" id="{DF8D3FC5-F78B-057E-6A72-1DBF0AD5763D}"/>
              </a:ext>
            </a:extLst>
          </p:cNvPr>
          <p:cNvSpPr>
            <a:spLocks noGrp="1"/>
          </p:cNvSpPr>
          <p:nvPr>
            <p:ph idx="1"/>
          </p:nvPr>
        </p:nvSpPr>
        <p:spPr/>
        <p:txBody>
          <a:bodyPr>
            <a:normAutofit lnSpcReduction="10000"/>
          </a:bodyPr>
          <a:lstStyle/>
          <a:p>
            <a:r>
              <a:rPr lang="pl" dirty="0"/>
              <a:t>Cykl życia – nowej, rozwijającej się firmie będzie trudno z jakąkolwiek pewnością przewidzieć przepływy pieniężne, dlatego wysoki poziom dźwigni finansowej jest niebezpieczny.</a:t>
            </a:r>
            <a:endParaRPr lang="pl-PL" dirty="0"/>
          </a:p>
          <a:p>
            <a:r>
              <a:rPr lang="pl" dirty="0"/>
              <a:t>Dźwignia operacyjna – jeśli koszty stałe stanowią wysoki odsetek kosztów całkowitych, przepływy pieniężne będą zmienne; więc nie należy stosować jednocześnie wysokiej dźwigni finansowej.</a:t>
            </a:r>
            <a:endParaRPr lang="pl-PL" dirty="0"/>
          </a:p>
          <a:p>
            <a:r>
              <a:rPr lang="pl" dirty="0"/>
              <a:t>Stabilność przychodów – jeśli działasz w bardzo dynamicznym środowisku biznesowym, przepływy pieniężne będą zmienne; więc nie stosuj wysokiej dźwigni finansowej.</a:t>
            </a:r>
            <a:endParaRPr lang="pl-PL" dirty="0"/>
          </a:p>
          <a:p>
            <a:r>
              <a:rPr lang="pl" dirty="0"/>
              <a:t>Zabezpieczenie spłaty zobowiązań – jeśli nie uda się zapewnić zabezpieczenia, uzyskanie kredytu będzie trudne i kosztowne.</a:t>
            </a:r>
            <a:endParaRPr lang="pl-PL" dirty="0"/>
          </a:p>
        </p:txBody>
      </p:sp>
      <p:sp>
        <p:nvSpPr>
          <p:cNvPr id="4" name="Slide Number Placeholder 3">
            <a:extLst>
              <a:ext uri="{FF2B5EF4-FFF2-40B4-BE49-F238E27FC236}">
                <a16:creationId xmlns:a16="http://schemas.microsoft.com/office/drawing/2014/main" id="{2E205D3E-D4B0-8EA1-1CB7-FF092990D73F}"/>
              </a:ext>
            </a:extLst>
          </p:cNvPr>
          <p:cNvSpPr>
            <a:spLocks noGrp="1"/>
          </p:cNvSpPr>
          <p:nvPr>
            <p:ph type="sldNum" sz="quarter" idx="12"/>
          </p:nvPr>
        </p:nvSpPr>
        <p:spPr/>
        <p:txBody>
          <a:bodyPr/>
          <a:lstStyle/>
          <a:p>
            <a:fld id="{56797B23-A282-42D5-9D85-2C33D72DBDCA}" type="slidenum">
              <a:rPr lang="pl-PL" smtClean="0"/>
              <a:t>21</a:t>
            </a:fld>
            <a:endParaRPr lang="pl-PL"/>
          </a:p>
        </p:txBody>
      </p:sp>
    </p:spTree>
    <p:extLst>
      <p:ext uri="{BB962C8B-B14F-4D97-AF65-F5344CB8AC3E}">
        <p14:creationId xmlns:p14="http://schemas.microsoft.com/office/powerpoint/2010/main" val="2325545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A869C6-60BD-4B6F-B13E-FA719FEECC36}"/>
              </a:ext>
            </a:extLst>
          </p:cNvPr>
          <p:cNvSpPr>
            <a:spLocks noGrp="1"/>
          </p:cNvSpPr>
          <p:nvPr>
            <p:ph type="title"/>
          </p:nvPr>
        </p:nvSpPr>
        <p:spPr>
          <a:xfrm>
            <a:off x="838200" y="0"/>
            <a:ext cx="10515600" cy="454025"/>
          </a:xfrm>
        </p:spPr>
        <p:txBody>
          <a:bodyPr>
            <a:normAutofit fontScale="90000"/>
          </a:bodyPr>
          <a:lstStyle/>
          <a:p>
            <a:pPr algn="ctr"/>
            <a:r>
              <a:rPr lang="pl" b="1" dirty="0"/>
              <a:t>Różne rodzaje ryzyka​</a:t>
            </a:r>
            <a:endParaRPr lang="pl-PL" b="1" dirty="0"/>
          </a:p>
        </p:txBody>
      </p:sp>
      <p:sp>
        <p:nvSpPr>
          <p:cNvPr id="3" name="Symbol zastępczy zawartości 2">
            <a:extLst>
              <a:ext uri="{FF2B5EF4-FFF2-40B4-BE49-F238E27FC236}">
                <a16:creationId xmlns:a16="http://schemas.microsoft.com/office/drawing/2014/main" id="{D939A513-35D3-40B6-8F28-48AF7428C69B}"/>
              </a:ext>
            </a:extLst>
          </p:cNvPr>
          <p:cNvSpPr>
            <a:spLocks noGrp="1"/>
          </p:cNvSpPr>
          <p:nvPr>
            <p:ph idx="1"/>
          </p:nvPr>
        </p:nvSpPr>
        <p:spPr>
          <a:xfrm>
            <a:off x="0" y="498474"/>
            <a:ext cx="12192000" cy="6359525"/>
          </a:xfrm>
        </p:spPr>
        <p:txBody>
          <a:bodyPr>
            <a:normAutofit fontScale="55000" lnSpcReduction="20000"/>
          </a:bodyPr>
          <a:lstStyle/>
          <a:p>
            <a:pPr algn="just"/>
            <a:r>
              <a:rPr lang="pl" dirty="0"/>
              <a:t>Systematyczne i niesystematyczne</a:t>
            </a:r>
            <a:endParaRPr lang="pl-PL" dirty="0"/>
          </a:p>
          <a:p>
            <a:pPr algn="just"/>
            <a:r>
              <a:rPr lang="pl" dirty="0"/>
              <a:t>Ryzyko biznesowe </a:t>
            </a:r>
            <a:endParaRPr lang="pl-PL" dirty="0"/>
          </a:p>
          <a:p>
            <a:pPr lvl="1" algn="just"/>
            <a:r>
              <a:rPr lang="pl" dirty="0"/>
              <a:t>Przykłady ryzyka biznesowego :</a:t>
            </a:r>
          </a:p>
          <a:p>
            <a:pPr lvl="2" algn="just"/>
            <a:r>
              <a:rPr lang="pl" dirty="0"/>
              <a:t>Zagrożenia związane z długotrwałym </a:t>
            </a:r>
            <a:r>
              <a:rPr lang="pl" b="1" dirty="0"/>
              <a:t>starzeniem się produktów</a:t>
            </a:r>
            <a:endParaRPr lang="pl-PL" dirty="0"/>
          </a:p>
          <a:p>
            <a:pPr lvl="2" algn="just"/>
            <a:r>
              <a:rPr lang="pl" b="1" dirty="0"/>
              <a:t>Zmiany technologiczne </a:t>
            </a:r>
            <a:r>
              <a:rPr lang="pl" dirty="0"/>
              <a:t>zmieniające proces produkcyjny</a:t>
            </a:r>
            <a:endParaRPr lang="pl-PL" dirty="0"/>
          </a:p>
          <a:p>
            <a:pPr lvl="2" algn="just"/>
            <a:r>
              <a:rPr lang="pl" dirty="0"/>
              <a:t>Długoterminowe </a:t>
            </a:r>
            <a:r>
              <a:rPr lang="pl" b="1" dirty="0"/>
              <a:t>zmiany makroekonomiczne </a:t>
            </a:r>
            <a:r>
              <a:rPr lang="pl" dirty="0"/>
              <a:t>, na przykład pogorszenie kursu walutowego danego kraju</a:t>
            </a:r>
            <a:endParaRPr lang="pl-PL" dirty="0"/>
          </a:p>
          <a:p>
            <a:pPr lvl="2" algn="just"/>
            <a:r>
              <a:rPr lang="pl" dirty="0"/>
              <a:t>Zmiany społeczne prowadzące do spadku liczby osób uprawiających sport</a:t>
            </a:r>
            <a:endParaRPr lang="pl-PL" dirty="0"/>
          </a:p>
          <a:p>
            <a:pPr lvl="2" algn="just"/>
            <a:r>
              <a:rPr lang="pl" dirty="0"/>
              <a:t>Ryzyka operacyjne, w tym ryzyka takie jak błąd ludzki, awarie wewnętrznych procedur i systemów lub zdarzenia zewnętrzne. Utrata reputacji organizacji (ryzyko reputacji) może wynikać z błędów operacyjnych.</a:t>
            </a:r>
          </a:p>
          <a:p>
            <a:pPr lvl="2" algn="just"/>
            <a:r>
              <a:rPr lang="pl" dirty="0"/>
              <a:t>Zagrożenia dla biznesu lub branży wynikające z działań rządu (zmiany przepisów dotyczących płacy minimalnej, podatków lub przepisów dotyczących np. warunków pracy), </a:t>
            </a:r>
            <a:r>
              <a:rPr lang="pl" dirty="0" err="1"/>
              <a:t>tj. </a:t>
            </a:r>
            <a:r>
              <a:rPr lang="pl" dirty="0"/>
              <a:t>ryzyko polityczne/fiskalne/regulacyjne.</a:t>
            </a:r>
            <a:endParaRPr lang="pl-PL" dirty="0"/>
          </a:p>
          <a:p>
            <a:pPr lvl="1" algn="just"/>
            <a:r>
              <a:rPr lang="pl" dirty="0"/>
              <a:t>Przykłady </a:t>
            </a:r>
            <a:r>
              <a:rPr lang="pl" b="1" dirty="0"/>
              <a:t>ryzyk pozabiznesowych </a:t>
            </a:r>
            <a:r>
              <a:rPr lang="pl" dirty="0"/>
              <a:t>to np:</a:t>
            </a:r>
            <a:endParaRPr lang="pl-PL" dirty="0"/>
          </a:p>
          <a:p>
            <a:pPr lvl="2" algn="just"/>
            <a:r>
              <a:rPr lang="pl" dirty="0"/>
              <a:t>Ryzyko załamania handlu w wyniku </a:t>
            </a:r>
            <a:r>
              <a:rPr lang="pl" b="1" dirty="0"/>
              <a:t>niekorzystnego zdarzenia </a:t>
            </a:r>
            <a:r>
              <a:rPr lang="pl" dirty="0"/>
              <a:t>, wypadku lub klęski żywiołowej</a:t>
            </a:r>
            <a:endParaRPr lang="pl-PL" dirty="0"/>
          </a:p>
          <a:p>
            <a:pPr algn="just"/>
            <a:r>
              <a:rPr lang="pl" dirty="0"/>
              <a:t>Ryzyko finansowe</a:t>
            </a:r>
            <a:endParaRPr lang="pl-PL" dirty="0"/>
          </a:p>
          <a:p>
            <a:pPr lvl="1" algn="just"/>
            <a:r>
              <a:rPr lang="pl" dirty="0"/>
              <a:t>Ryzyko obejmuje ryzyko związane z używaniem kapitału własnego i obcego, ryzyko braku dostępu do finansowania oraz to, czy organizacja nie ma wystarczającej długoterminowej bazy kapitałowej w stosunku do wielkości prowadzonego obrotu (overtrading).</a:t>
            </a:r>
          </a:p>
          <a:p>
            <a:pPr lvl="1" algn="just"/>
            <a:r>
              <a:rPr lang="pl" dirty="0"/>
              <a:t>Firmy muszą także wziąć pod uwagę ryzyko oszustw i niewłaściwego wykorzystania zasobów finansowych.</a:t>
            </a:r>
          </a:p>
          <a:p>
            <a:pPr lvl="1" algn="just"/>
            <a:r>
              <a:rPr lang="pl" dirty="0"/>
              <a:t>Inne krótkoterminowe ryzyka finansowe obejmują:</a:t>
            </a:r>
            <a:endParaRPr lang="pl-PL" dirty="0"/>
          </a:p>
          <a:p>
            <a:pPr lvl="2" algn="just"/>
            <a:r>
              <a:rPr lang="pl" dirty="0"/>
              <a:t>Ryzyko kredytowe – możliwość opóźnienia płatności przez Klienta</a:t>
            </a:r>
            <a:endParaRPr lang="pl-PL" dirty="0"/>
          </a:p>
          <a:p>
            <a:pPr lvl="2" algn="just"/>
            <a:r>
              <a:rPr lang="pl" dirty="0"/>
              <a:t>Ryzyko płynności - ryzyko braku możliwości sfinansowania kredytu, wynikające z ograniczeń gotówkowych lub konieczności posiadania większej ilości gotówki</a:t>
            </a:r>
            <a:endParaRPr lang="pl-PL" dirty="0"/>
          </a:p>
          <a:p>
            <a:pPr lvl="2" algn="just"/>
            <a:r>
              <a:rPr lang="pl" dirty="0"/>
              <a:t>Ryzyko zarządzania środkami pieniężnymi - ryzyka związane z bezpieczeństwem środków pieniężnych, ryzyka wynikające z nieprzewidywalnych przepływów pieniężnych</a:t>
            </a:r>
            <a:endParaRPr lang="pl-PL" dirty="0"/>
          </a:p>
          <a:p>
            <a:pPr lvl="1" algn="just"/>
            <a:r>
              <a:rPr lang="pl" dirty="0"/>
              <a:t>Do ryzyk długoterminowych zalicza się ryzyko walutowe i stopy procentowej oraz ryzyko wynikające z innych zmian w otoczeniu makroekonomicznym.</a:t>
            </a:r>
            <a:endParaRPr lang="pl-PL" dirty="0"/>
          </a:p>
          <a:p>
            <a:pPr algn="just"/>
            <a:r>
              <a:rPr lang="pl" dirty="0"/>
              <a:t>Polityczne </a:t>
            </a:r>
          </a:p>
          <a:p>
            <a:pPr algn="just"/>
            <a:r>
              <a:rPr lang="pl" dirty="0"/>
              <a:t>Gospodarcze</a:t>
            </a:r>
          </a:p>
          <a:p>
            <a:pPr algn="just"/>
            <a:r>
              <a:rPr lang="pl" dirty="0"/>
              <a:t>Fiskalne</a:t>
            </a:r>
            <a:endParaRPr lang="pl-PL" dirty="0"/>
          </a:p>
          <a:p>
            <a:pPr algn="just"/>
            <a:r>
              <a:rPr lang="pl" dirty="0"/>
              <a:t>Ekonomiczne </a:t>
            </a:r>
            <a:endParaRPr lang="pl-PL" dirty="0"/>
          </a:p>
          <a:p>
            <a:pPr algn="just"/>
            <a:r>
              <a:rPr lang="pl" dirty="0"/>
              <a:t>Operacyjne</a:t>
            </a:r>
          </a:p>
          <a:p>
            <a:pPr algn="just"/>
            <a:r>
              <a:rPr lang="pl" dirty="0"/>
              <a:t>Reputacyjne</a:t>
            </a:r>
            <a:endParaRPr lang="pl-PL" dirty="0"/>
          </a:p>
          <a:p>
            <a:pPr algn="just"/>
            <a:endParaRPr lang="pl-PL" dirty="0"/>
          </a:p>
        </p:txBody>
      </p:sp>
      <p:sp>
        <p:nvSpPr>
          <p:cNvPr id="4" name="Symbol zastępczy numeru slajdu 3">
            <a:extLst>
              <a:ext uri="{FF2B5EF4-FFF2-40B4-BE49-F238E27FC236}">
                <a16:creationId xmlns:a16="http://schemas.microsoft.com/office/drawing/2014/main" id="{8590B0B3-80D2-4D60-87B5-841EC73A65EF}"/>
              </a:ext>
            </a:extLst>
          </p:cNvPr>
          <p:cNvSpPr>
            <a:spLocks noGrp="1"/>
          </p:cNvSpPr>
          <p:nvPr>
            <p:ph type="sldNum" sz="quarter" idx="12"/>
          </p:nvPr>
        </p:nvSpPr>
        <p:spPr/>
        <p:txBody>
          <a:bodyPr/>
          <a:lstStyle/>
          <a:p>
            <a:fld id="{56797B23-A282-42D5-9D85-2C33D72DBDCA}" type="slidenum">
              <a:rPr lang="pl-PL" smtClean="0"/>
              <a:t>22</a:t>
            </a:fld>
            <a:endParaRPr lang="pl-PL"/>
          </a:p>
        </p:txBody>
      </p:sp>
    </p:spTree>
    <p:extLst>
      <p:ext uri="{BB962C8B-B14F-4D97-AF65-F5344CB8AC3E}">
        <p14:creationId xmlns:p14="http://schemas.microsoft.com/office/powerpoint/2010/main" val="3808361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EBAEE7-6826-4ED8-8C69-908485846BAE}"/>
              </a:ext>
            </a:extLst>
          </p:cNvPr>
          <p:cNvSpPr>
            <a:spLocks noGrp="1"/>
          </p:cNvSpPr>
          <p:nvPr>
            <p:ph type="title"/>
          </p:nvPr>
        </p:nvSpPr>
        <p:spPr>
          <a:xfrm>
            <a:off x="838200" y="0"/>
            <a:ext cx="10515600" cy="425450"/>
          </a:xfrm>
        </p:spPr>
        <p:txBody>
          <a:bodyPr>
            <a:normAutofit fontScale="90000"/>
          </a:bodyPr>
          <a:lstStyle/>
          <a:p>
            <a:pPr algn="ctr"/>
            <a:r>
              <a:rPr lang="pl" dirty="0"/>
              <a:t>Różne rodzaje ryzyka​</a:t>
            </a:r>
            <a:endParaRPr lang="pl-PL" dirty="0"/>
          </a:p>
        </p:txBody>
      </p:sp>
      <p:sp>
        <p:nvSpPr>
          <p:cNvPr id="3" name="Symbol zastępczy zawartości 2">
            <a:extLst>
              <a:ext uri="{FF2B5EF4-FFF2-40B4-BE49-F238E27FC236}">
                <a16:creationId xmlns:a16="http://schemas.microsoft.com/office/drawing/2014/main" id="{A72447BE-28A2-43AF-B435-E0CE5A7574F2}"/>
              </a:ext>
            </a:extLst>
          </p:cNvPr>
          <p:cNvSpPr>
            <a:spLocks noGrp="1"/>
          </p:cNvSpPr>
          <p:nvPr>
            <p:ph idx="1"/>
          </p:nvPr>
        </p:nvSpPr>
        <p:spPr>
          <a:xfrm>
            <a:off x="0" y="644524"/>
            <a:ext cx="12192000" cy="6213475"/>
          </a:xfrm>
        </p:spPr>
        <p:txBody>
          <a:bodyPr>
            <a:normAutofit/>
          </a:bodyPr>
          <a:lstStyle/>
          <a:p>
            <a:pPr algn="just"/>
            <a:r>
              <a:rPr lang="pl" dirty="0"/>
              <a:t>Polityczne</a:t>
            </a:r>
            <a:endParaRPr lang="pl-PL" dirty="0"/>
          </a:p>
          <a:p>
            <a:pPr lvl="1" algn="just"/>
            <a:r>
              <a:rPr lang="pl" dirty="0"/>
              <a:t>Kwoty importowe rząd może wykorzystać do ograniczenia ilości towarów, które spółka zależna może kupować od swojej spółki dominującej i importować w celu odsprzedaży na swoich rynkach krajowych.</a:t>
            </a:r>
          </a:p>
          <a:p>
            <a:pPr lvl="1" algn="just"/>
            <a:r>
              <a:rPr lang="pl" dirty="0"/>
              <a:t>Rząd może zastosować przepisy dotyczące kontroli dewizowej, które mogą mieć wpływ na zdolność spółki zależnej do przekazywania zysków spółce dominującej.</a:t>
            </a:r>
          </a:p>
          <a:p>
            <a:pPr lvl="1" algn="just"/>
            <a:r>
              <a:rPr lang="pl" dirty="0"/>
              <a:t>Działania rządu mogą ograniczyć zdolność zagranicznych firm do kupowania spółek krajowych, zwłaszcza tych, które działają w branżach wrażliwych politycznie, takich jak kontrakty w dziedzinie obronności, łączności i dostawach energii.</a:t>
            </a:r>
          </a:p>
          <a:p>
            <a:pPr lvl="1" algn="just"/>
            <a:r>
              <a:rPr lang="pl" dirty="0"/>
              <a:t>Ustawodawstwo rządowe może określać minimalny udział obywateli danego kraju w spółkach. Takie działania zmuszają spółki międzynarodowe do oferowania części akcji spółki zależnej inwestorom w kraju, w którym działa ta spółka zależna.</a:t>
            </a:r>
          </a:p>
          <a:p>
            <a:pPr algn="just"/>
            <a:endParaRPr lang="pl-PL" dirty="0"/>
          </a:p>
        </p:txBody>
      </p:sp>
      <p:sp>
        <p:nvSpPr>
          <p:cNvPr id="4" name="Symbol zastępczy numeru slajdu 3">
            <a:extLst>
              <a:ext uri="{FF2B5EF4-FFF2-40B4-BE49-F238E27FC236}">
                <a16:creationId xmlns:a16="http://schemas.microsoft.com/office/drawing/2014/main" id="{7AE72C38-800C-4D8B-B00A-F86CD793F315}"/>
              </a:ext>
            </a:extLst>
          </p:cNvPr>
          <p:cNvSpPr>
            <a:spLocks noGrp="1"/>
          </p:cNvSpPr>
          <p:nvPr>
            <p:ph type="sldNum" sz="quarter" idx="12"/>
          </p:nvPr>
        </p:nvSpPr>
        <p:spPr/>
        <p:txBody>
          <a:bodyPr/>
          <a:lstStyle/>
          <a:p>
            <a:fld id="{56797B23-A282-42D5-9D85-2C33D72DBDCA}" type="slidenum">
              <a:rPr lang="pl-PL" smtClean="0"/>
              <a:t>23</a:t>
            </a:fld>
            <a:endParaRPr lang="pl-PL"/>
          </a:p>
        </p:txBody>
      </p:sp>
    </p:spTree>
    <p:extLst>
      <p:ext uri="{BB962C8B-B14F-4D97-AF65-F5344CB8AC3E}">
        <p14:creationId xmlns:p14="http://schemas.microsoft.com/office/powerpoint/2010/main" val="3716057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DD145B-91C3-4507-863D-9678C40115B3}"/>
              </a:ext>
            </a:extLst>
          </p:cNvPr>
          <p:cNvSpPr>
            <a:spLocks noGrp="1"/>
          </p:cNvSpPr>
          <p:nvPr>
            <p:ph type="title"/>
          </p:nvPr>
        </p:nvSpPr>
        <p:spPr>
          <a:xfrm>
            <a:off x="838200" y="0"/>
            <a:ext cx="10515600" cy="406400"/>
          </a:xfrm>
        </p:spPr>
        <p:txBody>
          <a:bodyPr>
            <a:normAutofit fontScale="90000"/>
          </a:bodyPr>
          <a:lstStyle/>
          <a:p>
            <a:pPr algn="ctr"/>
            <a:r>
              <a:rPr lang="pl" dirty="0"/>
              <a:t>Ryzyko gospodarcze</a:t>
            </a:r>
            <a:endParaRPr lang="pl-PL" dirty="0"/>
          </a:p>
        </p:txBody>
      </p:sp>
      <p:sp>
        <p:nvSpPr>
          <p:cNvPr id="3" name="Symbol zastępczy zawartości 2">
            <a:extLst>
              <a:ext uri="{FF2B5EF4-FFF2-40B4-BE49-F238E27FC236}">
                <a16:creationId xmlns:a16="http://schemas.microsoft.com/office/drawing/2014/main" id="{24C5B0CC-B787-4970-A36D-1CD7A4BFFAB9}"/>
              </a:ext>
            </a:extLst>
          </p:cNvPr>
          <p:cNvSpPr>
            <a:spLocks noGrp="1"/>
          </p:cNvSpPr>
          <p:nvPr>
            <p:ph idx="1"/>
          </p:nvPr>
        </p:nvSpPr>
        <p:spPr>
          <a:xfrm>
            <a:off x="0" y="577850"/>
            <a:ext cx="12192000" cy="6280150"/>
          </a:xfrm>
        </p:spPr>
        <p:txBody>
          <a:bodyPr/>
          <a:lstStyle/>
          <a:p>
            <a:pPr algn="just"/>
            <a:r>
              <a:rPr lang="pl" dirty="0"/>
              <a:t>Ryzyko gospodarcze wynika ze zmian w polityce gospodarczej kraju goszczącego, które wpływają na sytuację makroekonomiczną środowiska, w którym działa międzynarodowa firma.</a:t>
            </a:r>
          </a:p>
          <a:p>
            <a:pPr lvl="1" algn="just"/>
            <a:r>
              <a:rPr lang="pl" dirty="0"/>
              <a:t>Przykłady ryzyka politycznego:</a:t>
            </a:r>
          </a:p>
          <a:p>
            <a:pPr lvl="2" algn="just"/>
            <a:r>
              <a:rPr lang="pl" dirty="0"/>
              <a:t>Wysoce restrykcyjna polityka pieniężna może prowadzić do wysokich stóp procentowych i recesji, co wpłynie na zagregowany popyt oraz popyt na produkty międzynarodowych koncernów w kraju goszczącym. Z drugiej strony inflacja w kraju goszczącym może doprowadzić do dewaluacji waluty i może zmniejszyć wartość przepływów pieniężnych do spółki-matki.</a:t>
            </a:r>
          </a:p>
          <a:p>
            <a:pPr lvl="2" algn="just"/>
            <a:r>
              <a:rPr lang="pl" dirty="0"/>
              <a:t>P</a:t>
            </a:r>
            <a:r>
              <a:rPr lang="pl-PL" dirty="0"/>
              <a:t>r</a:t>
            </a:r>
            <a:r>
              <a:rPr lang="pl" dirty="0"/>
              <a:t>zez określony czas może występować niewymienialność waluty.</a:t>
            </a:r>
          </a:p>
          <a:p>
            <a:pPr lvl="2" algn="just"/>
            <a:r>
              <a:rPr lang="pl" dirty="0"/>
              <a:t>Kraj goszczący może podlegać szokom gospodarczym, </a:t>
            </a:r>
            <a:r>
              <a:rPr lang="pl" dirty="0" err="1"/>
              <a:t>np. </a:t>
            </a:r>
            <a:r>
              <a:rPr lang="pl" dirty="0"/>
              <a:t>spadającym cenom surowców, co może mieć także wpływ na jego kurs walutowy, politykę fiskalną i pieniężną, co z kolei może mieć wpływ na stan gospodarki i kurs walutowy.</a:t>
            </a:r>
          </a:p>
          <a:p>
            <a:pPr algn="just"/>
            <a:endParaRPr lang="pl-PL" dirty="0"/>
          </a:p>
        </p:txBody>
      </p:sp>
      <p:sp>
        <p:nvSpPr>
          <p:cNvPr id="4" name="Symbol zastępczy numeru slajdu 3">
            <a:extLst>
              <a:ext uri="{FF2B5EF4-FFF2-40B4-BE49-F238E27FC236}">
                <a16:creationId xmlns:a16="http://schemas.microsoft.com/office/drawing/2014/main" id="{E43D9275-4A1B-451D-AB6E-1B84F9CBE527}"/>
              </a:ext>
            </a:extLst>
          </p:cNvPr>
          <p:cNvSpPr>
            <a:spLocks noGrp="1"/>
          </p:cNvSpPr>
          <p:nvPr>
            <p:ph type="sldNum" sz="quarter" idx="12"/>
          </p:nvPr>
        </p:nvSpPr>
        <p:spPr/>
        <p:txBody>
          <a:bodyPr/>
          <a:lstStyle/>
          <a:p>
            <a:fld id="{56797B23-A282-42D5-9D85-2C33D72DBDCA}" type="slidenum">
              <a:rPr lang="pl-PL" smtClean="0"/>
              <a:t>24</a:t>
            </a:fld>
            <a:endParaRPr lang="pl-PL"/>
          </a:p>
        </p:txBody>
      </p:sp>
    </p:spTree>
    <p:extLst>
      <p:ext uri="{BB962C8B-B14F-4D97-AF65-F5344CB8AC3E}">
        <p14:creationId xmlns:p14="http://schemas.microsoft.com/office/powerpoint/2010/main" val="317392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5A5657-9561-46FC-973E-022E39FBF8E0}"/>
              </a:ext>
            </a:extLst>
          </p:cNvPr>
          <p:cNvSpPr>
            <a:spLocks noGrp="1"/>
          </p:cNvSpPr>
          <p:nvPr>
            <p:ph type="title"/>
          </p:nvPr>
        </p:nvSpPr>
        <p:spPr>
          <a:xfrm>
            <a:off x="752475" y="0"/>
            <a:ext cx="10515600" cy="511175"/>
          </a:xfrm>
        </p:spPr>
        <p:txBody>
          <a:bodyPr>
            <a:normAutofit fontScale="90000"/>
          </a:bodyPr>
          <a:lstStyle/>
          <a:p>
            <a:pPr algn="ctr"/>
            <a:r>
              <a:rPr lang="pl" b="1" dirty="0"/>
              <a:t>Ryzyko operacyjne </a:t>
            </a:r>
            <a:endParaRPr lang="pl-PL" b="1" dirty="0"/>
          </a:p>
        </p:txBody>
      </p:sp>
      <p:sp>
        <p:nvSpPr>
          <p:cNvPr id="3" name="Symbol zastępczy zawartości 2">
            <a:extLst>
              <a:ext uri="{FF2B5EF4-FFF2-40B4-BE49-F238E27FC236}">
                <a16:creationId xmlns:a16="http://schemas.microsoft.com/office/drawing/2014/main" id="{AE2F9B97-EED9-4ACA-B639-824251863A83}"/>
              </a:ext>
            </a:extLst>
          </p:cNvPr>
          <p:cNvSpPr>
            <a:spLocks noGrp="1"/>
          </p:cNvSpPr>
          <p:nvPr>
            <p:ph idx="1"/>
          </p:nvPr>
        </p:nvSpPr>
        <p:spPr>
          <a:xfrm>
            <a:off x="0" y="511174"/>
            <a:ext cx="12192000" cy="6346825"/>
          </a:xfrm>
        </p:spPr>
        <p:txBody>
          <a:bodyPr>
            <a:normAutofit fontScale="92500" lnSpcReduction="10000"/>
          </a:bodyPr>
          <a:lstStyle/>
          <a:p>
            <a:pPr algn="just"/>
            <a:r>
              <a:rPr lang="pl" dirty="0"/>
              <a:t>Ryzyko operacyjne obejmuje takie ryzyka, jak błąd ludzki, awarie wewnętrznych procedur i systemów czy zdarzenia zewnętrzne.</a:t>
            </a:r>
          </a:p>
          <a:p>
            <a:pPr algn="just"/>
            <a:r>
              <a:rPr lang="pl" dirty="0"/>
              <a:t>Trudno jest zidentyfikować i ocenić zakres ryzyka operacyjnego – wiele </a:t>
            </a:r>
            <a:r>
              <a:rPr lang="pl" dirty="0" err="1"/>
              <a:t>organizacji </a:t>
            </a:r>
            <a:r>
              <a:rPr lang="pl" dirty="0"/>
              <a:t>historycznie akceptowało to ryzyko jako nieunikniony koszt prowadzenia działalności. Jednak coraz powszechniejsze jest, że </a:t>
            </a:r>
            <a:r>
              <a:rPr lang="pl" dirty="0" err="1"/>
              <a:t>organizacje </a:t>
            </a:r>
            <a:r>
              <a:rPr lang="pl" dirty="0"/>
              <a:t>gromadzą i </a:t>
            </a:r>
            <a:r>
              <a:rPr lang="pl" dirty="0" err="1"/>
              <a:t>analizują </a:t>
            </a:r>
            <a:r>
              <a:rPr lang="pl" dirty="0"/>
              <a:t>dane dotyczące strat wynikających na przykład z awarii systemów lub oszustw.</a:t>
            </a:r>
          </a:p>
          <a:p>
            <a:pPr algn="just"/>
            <a:r>
              <a:rPr lang="pl" b="1" dirty="0"/>
              <a:t>Regulacje Bazylejskie II definiują poszczególne rodzaje ryzyka operacyjnego w następujący sposób.</a:t>
            </a:r>
            <a:endParaRPr lang="en-US" dirty="0"/>
          </a:p>
          <a:p>
            <a:pPr lvl="1" algn="just"/>
            <a:r>
              <a:rPr lang="pl" dirty="0"/>
              <a:t>Terroryzm, wandalizm, klęski żywiołowe, włamania, fałszerstwa, kradzież informacji, </a:t>
            </a:r>
            <a:endParaRPr lang="pl-PL" dirty="0"/>
          </a:p>
          <a:p>
            <a:pPr lvl="1" algn="just"/>
            <a:r>
              <a:rPr lang="pl" dirty="0"/>
              <a:t>Awaria sprzętu lub oprogramowania, zakłócenia w świadczeniu usług,</a:t>
            </a:r>
            <a:endParaRPr lang="pl-PL" dirty="0"/>
          </a:p>
          <a:p>
            <a:pPr lvl="1" algn="just"/>
            <a:r>
              <a:rPr lang="pl" dirty="0"/>
              <a:t>Wymagania BHP, wypłaty wynagrodzeń pracowniczych,</a:t>
            </a:r>
          </a:p>
          <a:p>
            <a:pPr lvl="1" algn="just"/>
            <a:r>
              <a:rPr lang="pl" dirty="0"/>
              <a:t>Manipulacja na rynku, wady produktu,</a:t>
            </a:r>
            <a:endParaRPr lang="pl-PL" dirty="0"/>
          </a:p>
          <a:p>
            <a:pPr lvl="1" algn="just"/>
            <a:r>
              <a:rPr lang="pl" dirty="0"/>
              <a:t>Błędy we wprowadzaniu danych, księgowaniu lub raportowaniu,</a:t>
            </a:r>
            <a:endParaRPr lang="pl-PL" dirty="0"/>
          </a:p>
          <a:p>
            <a:pPr lvl="1" algn="just"/>
            <a:r>
              <a:rPr lang="pl" dirty="0"/>
              <a:t>Oszustwo wewnętrzne , oszustwo zewnętrzne , szkody fizyczne aktywa , zakłócenia w działalności i awaria systemu, zatrudnienie praktyki, miejsce pracy bezpieczeństwo, klienci, produkty, praktyki biznesowe, zarządzanie procesami,</a:t>
            </a:r>
            <a:endParaRPr lang="en-US" dirty="0"/>
          </a:p>
          <a:p>
            <a:pPr algn="just"/>
            <a:r>
              <a:rPr lang="pl" dirty="0"/>
              <a:t>Do ryzyka operacyjnego nie zalicza się takich ryzyk strategicznych jak straty wynikające ze błędnych strategicznych decyzji biznesowych.</a:t>
            </a:r>
          </a:p>
          <a:p>
            <a:pPr algn="just"/>
            <a:endParaRPr lang="pl-PL" dirty="0"/>
          </a:p>
        </p:txBody>
      </p:sp>
      <p:sp>
        <p:nvSpPr>
          <p:cNvPr id="4" name="Symbol zastępczy numeru slajdu 3">
            <a:extLst>
              <a:ext uri="{FF2B5EF4-FFF2-40B4-BE49-F238E27FC236}">
                <a16:creationId xmlns:a16="http://schemas.microsoft.com/office/drawing/2014/main" id="{481EA003-17AA-4772-B4ED-624C151B47C3}"/>
              </a:ext>
            </a:extLst>
          </p:cNvPr>
          <p:cNvSpPr>
            <a:spLocks noGrp="1"/>
          </p:cNvSpPr>
          <p:nvPr>
            <p:ph type="sldNum" sz="quarter" idx="12"/>
          </p:nvPr>
        </p:nvSpPr>
        <p:spPr/>
        <p:txBody>
          <a:bodyPr/>
          <a:lstStyle/>
          <a:p>
            <a:fld id="{56797B23-A282-42D5-9D85-2C33D72DBDCA}" type="slidenum">
              <a:rPr lang="pl-PL" smtClean="0"/>
              <a:t>25</a:t>
            </a:fld>
            <a:endParaRPr lang="pl-PL"/>
          </a:p>
        </p:txBody>
      </p:sp>
    </p:spTree>
    <p:extLst>
      <p:ext uri="{BB962C8B-B14F-4D97-AF65-F5344CB8AC3E}">
        <p14:creationId xmlns:p14="http://schemas.microsoft.com/office/powerpoint/2010/main" val="3024969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528DDBF-F2A7-4263-B6D4-A58D52DD0CC3}"/>
              </a:ext>
            </a:extLst>
          </p:cNvPr>
          <p:cNvSpPr>
            <a:spLocks noGrp="1"/>
          </p:cNvSpPr>
          <p:nvPr>
            <p:ph type="title"/>
          </p:nvPr>
        </p:nvSpPr>
        <p:spPr>
          <a:xfrm>
            <a:off x="3505200" y="0"/>
            <a:ext cx="8686800" cy="396875"/>
          </a:xfrm>
        </p:spPr>
        <p:txBody>
          <a:bodyPr>
            <a:noAutofit/>
          </a:bodyPr>
          <a:lstStyle/>
          <a:p>
            <a:pPr algn="r"/>
            <a:r>
              <a:rPr lang="pl" sz="3200" b="1" dirty="0"/>
              <a:t>Strategie radzenia sobie z ryzykiem politycznym</a:t>
            </a:r>
            <a:endParaRPr lang="pl-PL" sz="3200" b="1" dirty="0"/>
          </a:p>
        </p:txBody>
      </p:sp>
      <p:sp>
        <p:nvSpPr>
          <p:cNvPr id="3" name="Symbol zastępczy zawartości 2">
            <a:extLst>
              <a:ext uri="{FF2B5EF4-FFF2-40B4-BE49-F238E27FC236}">
                <a16:creationId xmlns:a16="http://schemas.microsoft.com/office/drawing/2014/main" id="{8CDDCBA3-F3BA-4382-B23B-A39926D8D827}"/>
              </a:ext>
            </a:extLst>
          </p:cNvPr>
          <p:cNvSpPr>
            <a:spLocks noGrp="1"/>
          </p:cNvSpPr>
          <p:nvPr>
            <p:ph idx="1"/>
          </p:nvPr>
        </p:nvSpPr>
        <p:spPr>
          <a:xfrm>
            <a:off x="0" y="136525"/>
            <a:ext cx="12192000" cy="6721476"/>
          </a:xfrm>
        </p:spPr>
        <p:txBody>
          <a:bodyPr>
            <a:normAutofit fontScale="62500" lnSpcReduction="20000"/>
          </a:bodyPr>
          <a:lstStyle/>
          <a:p>
            <a:pPr algn="just"/>
            <a:r>
              <a:rPr lang="pl" b="1" dirty="0"/>
              <a:t>Negocjacje z rządem gospodarza</a:t>
            </a:r>
          </a:p>
          <a:p>
            <a:pPr algn="just"/>
            <a:r>
              <a:rPr lang="pl" dirty="0"/>
              <a:t>Celem tych negocjacji jest co do zasady uzyskanie umowy koncesyjnej. Obejmowałoby to takie kwestie, jak transfer kapitału, przekazy pieniężne i produkty, dostęp do finansów lokalnych, interwencja rządu i podatki oraz ceny transferowe. Głównym problemem umów koncesyjnych może być to, że początkowe warunki umowy mogą w późniejszym czasie nie okazać się zadowalające. Firmy mogą mieć różne powody, aby zdecydować się na rozpoczęcie działalności i pozostać na niej, natomiast samorząd lokalny może martwić się, jeśli zyski będą zbyt wysokie.</a:t>
            </a:r>
          </a:p>
          <a:p>
            <a:pPr algn="just"/>
            <a:r>
              <a:rPr lang="pl" b="1" dirty="0"/>
              <a:t>Ubezpieczenie</a:t>
            </a:r>
          </a:p>
          <a:p>
            <a:pPr algn="just"/>
            <a:r>
              <a:rPr lang="pl" dirty="0"/>
              <a:t>W Wielkiej Brytanii Departament Gwarancji Kredytów Eksportowych zapewnia ochronę przed różnymi zagrożeniami, w tym nacjonalizacją, problemami z przewalutowaniem, wojną i rewolucją.</a:t>
            </a:r>
          </a:p>
          <a:p>
            <a:pPr algn="just"/>
            <a:r>
              <a:rPr lang="pl" b="1" dirty="0"/>
              <a:t>Strategie produkcyjne</a:t>
            </a:r>
          </a:p>
          <a:p>
            <a:pPr algn="just"/>
            <a:r>
              <a:rPr lang="pl" dirty="0"/>
              <a:t>Konieczne może być znalezienie równowagi pomiędzy zlecaniem dostaw lokalnym źródłom (a tym samym utratą kontroli) a bezpośrednią produkcją (co zwiększa inwestycje, a tym samym potencjalną stratę). Alternatywnie lepszym rozwiązaniem może być zlokalizowanie kluczowych części procesu produkcyjnego lub kanałów dystrybucji za granicą. Inną możliwością jest kontrola patentów, ponieważ można je egzekwować na szczeblu międzynarodowym.</a:t>
            </a:r>
          </a:p>
          <a:p>
            <a:pPr algn="just"/>
            <a:r>
              <a:rPr lang="pl" b="1" dirty="0"/>
              <a:t>Kontakty z rynkami</a:t>
            </a:r>
          </a:p>
          <a:p>
            <a:pPr algn="just"/>
            <a:r>
              <a:rPr lang="pl" dirty="0"/>
              <a:t>Przedsiębiorstwa międzynarodowe mogą mieć kontakty z klientami, których interwencjonistyczne rządy nie są w stanie pozyskać. W</a:t>
            </a:r>
            <a:r>
              <a:rPr lang="pl-PL" dirty="0"/>
              <a:t>t</a:t>
            </a:r>
            <a:r>
              <a:rPr lang="pl" dirty="0"/>
              <a:t>edy próby utrudniania pozyskiwania kapitału na rynku lokalnym może spowodować spadek reputacji kraju. Innym sposobem ochrony jest żądanie gwarancji rządowych. </a:t>
            </a:r>
          </a:p>
          <a:p>
            <a:pPr algn="just"/>
            <a:r>
              <a:rPr lang="pl" b="1" dirty="0"/>
              <a:t>Struktura zarządzania</a:t>
            </a:r>
          </a:p>
          <a:p>
            <a:pPr algn="just"/>
            <a:r>
              <a:rPr lang="pl" dirty="0"/>
              <a:t>Możliwe metody ochrony obejmują joint venture lub oddanie kontroli lokalnym inwestorom i uzyskanie zysków w drodze kontraktu menedżerskiego.</a:t>
            </a:r>
          </a:p>
          <a:p>
            <a:pPr algn="just"/>
            <a:r>
              <a:rPr lang="pl" dirty="0"/>
              <a:t>Jeżeli rządy rzeczywiście zainterweniują, być może korporacje międzynarodowe będą musiały wykorzystać posiadaną przewagę lub zagrozić wycofaniem się. Zagrożenie wywłaszczeniem można zmniejszyć w drodze negocjacji lub groźby prawnej.</a:t>
            </a:r>
          </a:p>
          <a:p>
            <a:pPr algn="just"/>
            <a:endParaRPr lang="pl-PL" dirty="0"/>
          </a:p>
        </p:txBody>
      </p:sp>
      <p:sp>
        <p:nvSpPr>
          <p:cNvPr id="4" name="Symbol zastępczy numeru slajdu 3">
            <a:extLst>
              <a:ext uri="{FF2B5EF4-FFF2-40B4-BE49-F238E27FC236}">
                <a16:creationId xmlns:a16="http://schemas.microsoft.com/office/drawing/2014/main" id="{5C369C1E-C76A-4F59-881A-A87E38B2B2D3}"/>
              </a:ext>
            </a:extLst>
          </p:cNvPr>
          <p:cNvSpPr>
            <a:spLocks noGrp="1"/>
          </p:cNvSpPr>
          <p:nvPr>
            <p:ph type="sldNum" sz="quarter" idx="12"/>
          </p:nvPr>
        </p:nvSpPr>
        <p:spPr/>
        <p:txBody>
          <a:bodyPr/>
          <a:lstStyle/>
          <a:p>
            <a:fld id="{56797B23-A282-42D5-9D85-2C33D72DBDCA}" type="slidenum">
              <a:rPr lang="pl-PL" smtClean="0"/>
              <a:t>26</a:t>
            </a:fld>
            <a:endParaRPr lang="pl-PL"/>
          </a:p>
        </p:txBody>
      </p:sp>
    </p:spTree>
    <p:extLst>
      <p:ext uri="{BB962C8B-B14F-4D97-AF65-F5344CB8AC3E}">
        <p14:creationId xmlns:p14="http://schemas.microsoft.com/office/powerpoint/2010/main" val="3436874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1E00A2-2400-48FC-BA41-E60A53DA60F0}"/>
              </a:ext>
            </a:extLst>
          </p:cNvPr>
          <p:cNvSpPr>
            <a:spLocks noGrp="1"/>
          </p:cNvSpPr>
          <p:nvPr>
            <p:ph type="title"/>
          </p:nvPr>
        </p:nvSpPr>
        <p:spPr>
          <a:xfrm>
            <a:off x="752475" y="18256"/>
            <a:ext cx="10515600" cy="429420"/>
          </a:xfrm>
        </p:spPr>
        <p:txBody>
          <a:bodyPr>
            <a:normAutofit fontScale="90000"/>
          </a:bodyPr>
          <a:lstStyle/>
          <a:p>
            <a:pPr algn="ctr"/>
            <a:r>
              <a:rPr lang="pl" b="1" dirty="0"/>
              <a:t>System Zarządzania </a:t>
            </a:r>
            <a:r>
              <a:rPr lang="pl" b="1" dirty="0" err="1"/>
              <a:t>Ryzykiem</a:t>
            </a:r>
          </a:p>
        </p:txBody>
      </p:sp>
      <p:sp>
        <p:nvSpPr>
          <p:cNvPr id="3" name="Symbol zastępczy zawartości 2">
            <a:extLst>
              <a:ext uri="{FF2B5EF4-FFF2-40B4-BE49-F238E27FC236}">
                <a16:creationId xmlns:a16="http://schemas.microsoft.com/office/drawing/2014/main" id="{4C370608-BFE6-4D72-8748-092A3AD2E5EC}"/>
              </a:ext>
            </a:extLst>
          </p:cNvPr>
          <p:cNvSpPr>
            <a:spLocks noGrp="1"/>
          </p:cNvSpPr>
          <p:nvPr>
            <p:ph idx="1"/>
          </p:nvPr>
        </p:nvSpPr>
        <p:spPr>
          <a:xfrm>
            <a:off x="0" y="447676"/>
            <a:ext cx="12192000" cy="6410324"/>
          </a:xfrm>
        </p:spPr>
        <p:txBody>
          <a:bodyPr>
            <a:normAutofit lnSpcReduction="10000"/>
          </a:bodyPr>
          <a:lstStyle/>
          <a:p>
            <a:pPr algn="just"/>
            <a:r>
              <a:rPr lang="pl" b="1" dirty="0"/>
              <a:t>Monitorowanie i planowanie zarządzania ryzykiem</a:t>
            </a:r>
          </a:p>
          <a:p>
            <a:pPr lvl="1" algn="just"/>
            <a:r>
              <a:rPr lang="pl" dirty="0"/>
              <a:t>Należy dobrze zorganizować funkcję monitorującą w firmie, przypisać i zakomunikować role i obowiązki wszystkim pracownikom takich komórek</a:t>
            </a:r>
          </a:p>
          <a:p>
            <a:pPr lvl="1" algn="just"/>
            <a:r>
              <a:rPr lang="pl" dirty="0"/>
              <a:t>Należy opracować metody kontrolowania (pomiaru) ryzyka</a:t>
            </a:r>
          </a:p>
          <a:p>
            <a:pPr lvl="1" algn="just"/>
            <a:r>
              <a:rPr lang="pl" dirty="0"/>
              <a:t>Wyznaczenie ścieżki krytycznej w fazie wdrożenia; ścieżka krytyczna to szereg powiązanych ze sobą działań, które składają się na cały projekt</a:t>
            </a:r>
            <a:endParaRPr lang="pl-PL" dirty="0"/>
          </a:p>
          <a:p>
            <a:pPr algn="just"/>
            <a:r>
              <a:rPr lang="pl" b="1" dirty="0"/>
              <a:t>Monitoring i realizacja zarządzania ryzykiem</a:t>
            </a:r>
          </a:p>
          <a:p>
            <a:pPr lvl="1" algn="just"/>
            <a:r>
              <a:rPr lang="pl" dirty="0"/>
              <a:t>Tworzenie bazy czynników ryzyka projektu i przeprowadzanie oceny ryzyka w odniesieniu do produktów w każdej sytuacji jaka może się wydarzyć,</a:t>
            </a:r>
          </a:p>
          <a:p>
            <a:pPr lvl="1" algn="just"/>
            <a:r>
              <a:rPr lang="pl" dirty="0"/>
              <a:t>System oceny przychodów i kosztów do wykorzystania na ścieżce krytycznej w celu sprawdzenia zgodności z budżetami i harmonogramem</a:t>
            </a:r>
          </a:p>
          <a:p>
            <a:pPr lvl="1" algn="just"/>
            <a:r>
              <a:rPr lang="pl" dirty="0"/>
              <a:t>Ryzykom projektu przypisano wartości wpływu i prawdopodobieństwa, </a:t>
            </a:r>
            <a:r>
              <a:rPr lang="pl" dirty="0" err="1"/>
              <a:t>np. </a:t>
            </a:r>
            <a:r>
              <a:rPr lang="pl" dirty="0"/>
              <a:t>ryzyko można sklasyfikować jako o niskim prawdopodobieństwie i dużym wpływie, wysokim prawdopodobieństwie i dużym wpływie, niskim wpływie i prawdopodobieństwie, wysokim prawdopodobieństwie i małym wpływie, </a:t>
            </a:r>
          </a:p>
          <a:p>
            <a:pPr lvl="1" algn="just"/>
            <a:r>
              <a:rPr lang="pl" dirty="0"/>
              <a:t>Podejmowanie decyzji i wdrażanie działań ograniczających ryzyko</a:t>
            </a:r>
          </a:p>
          <a:p>
            <a:pPr algn="just"/>
            <a:r>
              <a:rPr lang="pl-PL" dirty="0"/>
              <a:t>Rewizja</a:t>
            </a:r>
            <a:endParaRPr lang="en-US" dirty="0"/>
          </a:p>
          <a:p>
            <a:pPr algn="just"/>
            <a:endParaRPr lang="pl-PL" dirty="0"/>
          </a:p>
        </p:txBody>
      </p:sp>
      <p:sp>
        <p:nvSpPr>
          <p:cNvPr id="4" name="Symbol zastępczy numeru slajdu 3">
            <a:extLst>
              <a:ext uri="{FF2B5EF4-FFF2-40B4-BE49-F238E27FC236}">
                <a16:creationId xmlns:a16="http://schemas.microsoft.com/office/drawing/2014/main" id="{F85B1EA3-E7A1-4A65-ABF2-19216829D44A}"/>
              </a:ext>
            </a:extLst>
          </p:cNvPr>
          <p:cNvSpPr>
            <a:spLocks noGrp="1"/>
          </p:cNvSpPr>
          <p:nvPr>
            <p:ph type="sldNum" sz="quarter" idx="12"/>
          </p:nvPr>
        </p:nvSpPr>
        <p:spPr/>
        <p:txBody>
          <a:bodyPr/>
          <a:lstStyle/>
          <a:p>
            <a:fld id="{56797B23-A282-42D5-9D85-2C33D72DBDCA}" type="slidenum">
              <a:rPr lang="pl-PL" smtClean="0"/>
              <a:t>27</a:t>
            </a:fld>
            <a:endParaRPr lang="pl-PL"/>
          </a:p>
        </p:txBody>
      </p:sp>
    </p:spTree>
    <p:extLst>
      <p:ext uri="{BB962C8B-B14F-4D97-AF65-F5344CB8AC3E}">
        <p14:creationId xmlns:p14="http://schemas.microsoft.com/office/powerpoint/2010/main" val="4182883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92A9DF-1CC0-4624-A9BB-107C8459612C}"/>
              </a:ext>
            </a:extLst>
          </p:cNvPr>
          <p:cNvSpPr>
            <a:spLocks noGrp="1"/>
          </p:cNvSpPr>
          <p:nvPr>
            <p:ph type="title"/>
          </p:nvPr>
        </p:nvSpPr>
        <p:spPr>
          <a:xfrm>
            <a:off x="0" y="0"/>
            <a:ext cx="12192000" cy="482600"/>
          </a:xfrm>
        </p:spPr>
        <p:txBody>
          <a:bodyPr>
            <a:normAutofit fontScale="90000"/>
          </a:bodyPr>
          <a:lstStyle/>
          <a:p>
            <a:pPr algn="ctr"/>
            <a:r>
              <a:rPr lang="pl" sz="4000" b="1" dirty="0"/>
              <a:t>Finanse behawioralne</a:t>
            </a:r>
          </a:p>
        </p:txBody>
      </p:sp>
      <p:sp>
        <p:nvSpPr>
          <p:cNvPr id="3" name="Symbol zastępczy zawartości 2">
            <a:extLst>
              <a:ext uri="{FF2B5EF4-FFF2-40B4-BE49-F238E27FC236}">
                <a16:creationId xmlns:a16="http://schemas.microsoft.com/office/drawing/2014/main" id="{281DAAFB-7B09-4332-86B0-1FBAF297BA0C}"/>
              </a:ext>
            </a:extLst>
          </p:cNvPr>
          <p:cNvSpPr>
            <a:spLocks noGrp="1"/>
          </p:cNvSpPr>
          <p:nvPr>
            <p:ph idx="1"/>
          </p:nvPr>
        </p:nvSpPr>
        <p:spPr>
          <a:xfrm>
            <a:off x="0" y="663574"/>
            <a:ext cx="12192000" cy="6194425"/>
          </a:xfrm>
        </p:spPr>
        <p:txBody>
          <a:bodyPr>
            <a:normAutofit fontScale="62500" lnSpcReduction="20000"/>
          </a:bodyPr>
          <a:lstStyle/>
          <a:p>
            <a:pPr algn="just"/>
            <a:r>
              <a:rPr lang="pl" b="1" dirty="0"/>
              <a:t>Zbytnia pewność siebie</a:t>
            </a:r>
          </a:p>
          <a:p>
            <a:pPr algn="just"/>
            <a:r>
              <a:rPr lang="pl" dirty="0"/>
              <a:t>Inwestorzy i menedżerowie mają tendencję do przeceniania własnych możliwości.</a:t>
            </a:r>
          </a:p>
          <a:p>
            <a:pPr algn="just"/>
            <a:r>
              <a:rPr lang="pl" b="1" dirty="0"/>
              <a:t>Poszukiwanie wzorców, podążanie za tłumem i dysonans poznawczy</a:t>
            </a:r>
          </a:p>
          <a:p>
            <a:pPr algn="just"/>
            <a:r>
              <a:rPr lang="pl" dirty="0"/>
              <a:t>Inwestorzy poszukują wzorców, którymi starają się uzasadnić decyzje inwestycyjne. Może to obejmować </a:t>
            </a:r>
            <a:r>
              <a:rPr lang="pl" dirty="0" err="1"/>
              <a:t>analizę </a:t>
            </a:r>
            <a:r>
              <a:rPr lang="pl" dirty="0"/>
              <a:t>wcześniejszych zysków firmy i wykorzystanie ich do ekstrapolacji przyszłych wyników. Może to również obejmować porównanie szczytów i dołków na giełdzie z historycznymi szczytami i dołkami z poprzednich dekad. Tego typu zachowanie może prowadzić do podążania za tłumem, czyli ludzie kupują (lub sprzedają) akcje, ponieważ ceny akcji rosną (lub spadają), co może pomóc w wyjaśnieniu baniek (lub krachów) na giełdzie. Opiera się także na komforcie psychicznym podążania za tłumem. Dotyczy też analizy wskaźnikowej.</a:t>
            </a:r>
          </a:p>
          <a:p>
            <a:pPr algn="just"/>
            <a:r>
              <a:rPr lang="pl" dirty="0"/>
              <a:t>Bańka na giełdzie może pojawić się, ponieważ inwestorzy kupują akcje po prostu dlatego, że ceny akcji rosły w przeszłości, co powoduje silniejszy wzrost cen akcji, co z kolei stwarza większy popyt na akcje. Ceny akcji mogą zatem wzrosnąć do poziomu, który nie jest uzasadniony, biorąc pod uwagę potencjalny przyszły zysk, jaki inwestorzy podążają za tłumem i kontynuują kupno akcji.</a:t>
            </a:r>
          </a:p>
          <a:p>
            <a:pPr algn="just"/>
            <a:r>
              <a:rPr lang="pl" dirty="0"/>
              <a:t>Do tego dochodzi niechęć inwestorów do przyznania się do błędu (czasami nazywana dysonansem poznawczym).</a:t>
            </a:r>
          </a:p>
          <a:p>
            <a:pPr algn="just"/>
            <a:r>
              <a:rPr lang="pl" b="1" dirty="0"/>
              <a:t>Wąskie kadrowanie</a:t>
            </a:r>
          </a:p>
          <a:p>
            <a:pPr algn="just"/>
            <a:r>
              <a:rPr lang="pl" dirty="0"/>
              <a:t>Wielu inwestorów nie widzi szerszego obrazu sytuacji i zbytnio koncentruje się na krótkoterminowych wahaniach cen akcji.</a:t>
            </a:r>
          </a:p>
          <a:p>
            <a:pPr algn="just"/>
            <a:r>
              <a:rPr lang="pl" b="1" dirty="0"/>
              <a:t>Błąd dostępności</a:t>
            </a:r>
          </a:p>
          <a:p>
            <a:pPr algn="just"/>
            <a:r>
              <a:rPr lang="pl" dirty="0"/>
              <a:t>Ludzie często będą bardziej skupiać się na informacjach, które są widoczne (dostępne). Wybitne informacje to często najświeższe informacje o spółce, co może pomóc w wyjaśnieniu, dlaczego ceny akcji znacząco zmieniają się wkrótce po opublikowaniu wyników finansowych.</a:t>
            </a:r>
          </a:p>
          <a:p>
            <a:pPr algn="just"/>
            <a:r>
              <a:rPr lang="pl" b="1" dirty="0"/>
              <a:t>Konserwatyzm</a:t>
            </a:r>
          </a:p>
          <a:p>
            <a:pPr algn="just"/>
            <a:r>
              <a:rPr lang="pl" dirty="0"/>
              <a:t>Inwestorzy i menedżerowie są niechętni zmianie swojej opinii, więc np. jeśli zyski spółki będą wyższe od oczekiwanych, cena akcji może nie zareagować znacząco, ponieważ inwestorzy nie reagują na tę wiadomość</a:t>
            </a:r>
            <a:endParaRPr lang="pl-PL" dirty="0"/>
          </a:p>
        </p:txBody>
      </p:sp>
      <p:sp>
        <p:nvSpPr>
          <p:cNvPr id="4" name="Symbol zastępczy numeru slajdu 3">
            <a:extLst>
              <a:ext uri="{FF2B5EF4-FFF2-40B4-BE49-F238E27FC236}">
                <a16:creationId xmlns:a16="http://schemas.microsoft.com/office/drawing/2014/main" id="{1EED0986-A0AF-4AB4-BECA-19E3F2A43152}"/>
              </a:ext>
            </a:extLst>
          </p:cNvPr>
          <p:cNvSpPr>
            <a:spLocks noGrp="1"/>
          </p:cNvSpPr>
          <p:nvPr>
            <p:ph type="sldNum" sz="quarter" idx="12"/>
          </p:nvPr>
        </p:nvSpPr>
        <p:spPr/>
        <p:txBody>
          <a:bodyPr/>
          <a:lstStyle/>
          <a:p>
            <a:fld id="{56797B23-A282-42D5-9D85-2C33D72DBDCA}" type="slidenum">
              <a:rPr lang="pl-PL" smtClean="0"/>
              <a:t>28</a:t>
            </a:fld>
            <a:endParaRPr lang="pl-PL"/>
          </a:p>
        </p:txBody>
      </p:sp>
    </p:spTree>
    <p:extLst>
      <p:ext uri="{BB962C8B-B14F-4D97-AF65-F5344CB8AC3E}">
        <p14:creationId xmlns:p14="http://schemas.microsoft.com/office/powerpoint/2010/main" val="38493052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CCB71F-D846-4BB7-826C-3455B65A9BDB}"/>
              </a:ext>
            </a:extLst>
          </p:cNvPr>
          <p:cNvSpPr>
            <a:spLocks noGrp="1"/>
          </p:cNvSpPr>
          <p:nvPr>
            <p:ph type="title"/>
          </p:nvPr>
        </p:nvSpPr>
        <p:spPr>
          <a:xfrm>
            <a:off x="838200" y="18256"/>
            <a:ext cx="10515600" cy="448470"/>
          </a:xfrm>
        </p:spPr>
        <p:txBody>
          <a:bodyPr>
            <a:normAutofit fontScale="90000"/>
          </a:bodyPr>
          <a:lstStyle/>
          <a:p>
            <a:pPr algn="ctr"/>
            <a:r>
              <a:rPr lang="pl" dirty="0"/>
              <a:t>Etyczne obszary zarządzania firmą</a:t>
            </a:r>
          </a:p>
        </p:txBody>
      </p:sp>
      <p:sp>
        <p:nvSpPr>
          <p:cNvPr id="3" name="Symbol zastępczy zawartości 2">
            <a:extLst>
              <a:ext uri="{FF2B5EF4-FFF2-40B4-BE49-F238E27FC236}">
                <a16:creationId xmlns:a16="http://schemas.microsoft.com/office/drawing/2014/main" id="{9192BADE-3FE7-44B8-99C7-29626C1DA105}"/>
              </a:ext>
            </a:extLst>
          </p:cNvPr>
          <p:cNvSpPr>
            <a:spLocks noGrp="1"/>
          </p:cNvSpPr>
          <p:nvPr>
            <p:ph idx="1"/>
          </p:nvPr>
        </p:nvSpPr>
        <p:spPr>
          <a:xfrm>
            <a:off x="0" y="644524"/>
            <a:ext cx="12192000" cy="6195219"/>
          </a:xfrm>
        </p:spPr>
        <p:txBody>
          <a:bodyPr>
            <a:normAutofit/>
          </a:bodyPr>
          <a:lstStyle/>
          <a:p>
            <a:r>
              <a:rPr lang="pl" dirty="0"/>
              <a:t>Zarządzanie kadrami </a:t>
            </a:r>
            <a:endParaRPr lang="en-US" dirty="0"/>
          </a:p>
          <a:p>
            <a:pPr lvl="1"/>
            <a:r>
              <a:rPr lang="pl" dirty="0"/>
              <a:t>Płaca minimalna</a:t>
            </a:r>
          </a:p>
          <a:p>
            <a:pPr lvl="1"/>
            <a:r>
              <a:rPr lang="pl" dirty="0"/>
              <a:t>Dyskryminacja</a:t>
            </a:r>
          </a:p>
          <a:p>
            <a:r>
              <a:rPr lang="pl" dirty="0"/>
              <a:t>Marketing</a:t>
            </a:r>
            <a:endParaRPr lang="pl-PL" dirty="0"/>
          </a:p>
          <a:p>
            <a:pPr lvl="1"/>
            <a:r>
              <a:rPr lang="pl" dirty="0"/>
              <a:t>Kampanie marketingowe nie powinny być skierowane do tzw. </a:t>
            </a:r>
            <a:r>
              <a:rPr lang="pl-PL" dirty="0"/>
              <a:t>B</a:t>
            </a:r>
            <a:r>
              <a:rPr lang="pl" dirty="0"/>
              <a:t>ezbronnych grup odbiorców, nie wolno tworzyć sztucznych potrzeb ani wzmacniać konsumpcjonizmu. Należy także unikać tworzenia stereotypów oraz wywoływania niepewności i niezadowolenia</a:t>
            </a:r>
            <a:endParaRPr lang="pl-PL" dirty="0"/>
          </a:p>
          <a:p>
            <a:r>
              <a:rPr lang="pl" dirty="0"/>
              <a:t>Zachowanie firmy </a:t>
            </a:r>
            <a:endParaRPr lang="en-US" dirty="0"/>
          </a:p>
          <a:p>
            <a:endParaRPr lang="pl-PL" dirty="0"/>
          </a:p>
        </p:txBody>
      </p:sp>
      <p:sp>
        <p:nvSpPr>
          <p:cNvPr id="4" name="Symbol zastępczy numeru slajdu 3">
            <a:extLst>
              <a:ext uri="{FF2B5EF4-FFF2-40B4-BE49-F238E27FC236}">
                <a16:creationId xmlns:a16="http://schemas.microsoft.com/office/drawing/2014/main" id="{6E104992-6A69-4A16-B116-53F4D8B9B06C}"/>
              </a:ext>
            </a:extLst>
          </p:cNvPr>
          <p:cNvSpPr>
            <a:spLocks noGrp="1"/>
          </p:cNvSpPr>
          <p:nvPr>
            <p:ph type="sldNum" sz="quarter" idx="12"/>
          </p:nvPr>
        </p:nvSpPr>
        <p:spPr/>
        <p:txBody>
          <a:bodyPr/>
          <a:lstStyle/>
          <a:p>
            <a:fld id="{56797B23-A282-42D5-9D85-2C33D72DBDCA}" type="slidenum">
              <a:rPr lang="pl-PL" smtClean="0"/>
              <a:t>29</a:t>
            </a:fld>
            <a:endParaRPr lang="pl-PL"/>
          </a:p>
        </p:txBody>
      </p:sp>
    </p:spTree>
    <p:extLst>
      <p:ext uri="{BB962C8B-B14F-4D97-AF65-F5344CB8AC3E}">
        <p14:creationId xmlns:p14="http://schemas.microsoft.com/office/powerpoint/2010/main" val="93196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4F9A49-8922-465A-871C-1EA24B1CA4A8}"/>
              </a:ext>
            </a:extLst>
          </p:cNvPr>
          <p:cNvSpPr>
            <a:spLocks noGrp="1"/>
          </p:cNvSpPr>
          <p:nvPr>
            <p:ph type="title"/>
          </p:nvPr>
        </p:nvSpPr>
        <p:spPr>
          <a:xfrm>
            <a:off x="838200" y="0"/>
            <a:ext cx="10515600" cy="577850"/>
          </a:xfrm>
        </p:spPr>
        <p:txBody>
          <a:bodyPr>
            <a:normAutofit fontScale="90000"/>
          </a:bodyPr>
          <a:lstStyle/>
          <a:p>
            <a:pPr algn="ctr"/>
            <a:r>
              <a:rPr lang="pl" b="1" dirty="0"/>
              <a:t>Charakterystyka decyzji strategicznych</a:t>
            </a:r>
            <a:endParaRPr lang="pl-PL" b="1" dirty="0"/>
          </a:p>
        </p:txBody>
      </p:sp>
      <p:sp>
        <p:nvSpPr>
          <p:cNvPr id="3" name="Symbol zastępczy zawartości 2">
            <a:extLst>
              <a:ext uri="{FF2B5EF4-FFF2-40B4-BE49-F238E27FC236}">
                <a16:creationId xmlns:a16="http://schemas.microsoft.com/office/drawing/2014/main" id="{B82E8632-1578-4067-A4B5-7555A09A5AD9}"/>
              </a:ext>
            </a:extLst>
          </p:cNvPr>
          <p:cNvSpPr>
            <a:spLocks noGrp="1"/>
          </p:cNvSpPr>
          <p:nvPr>
            <p:ph idx="1"/>
          </p:nvPr>
        </p:nvSpPr>
        <p:spPr>
          <a:xfrm>
            <a:off x="0" y="644524"/>
            <a:ext cx="12192000" cy="6213475"/>
          </a:xfrm>
        </p:spPr>
        <p:txBody>
          <a:bodyPr>
            <a:normAutofit fontScale="85000" lnSpcReduction="20000"/>
          </a:bodyPr>
          <a:lstStyle/>
          <a:p>
            <a:pPr algn="just"/>
            <a:r>
              <a:rPr lang="pl" dirty="0"/>
              <a:t>Johnson, Scholes i Whittington (2008) podsumowali </a:t>
            </a:r>
            <a:r>
              <a:rPr lang="pl" dirty="0" err="1"/>
              <a:t>charakterystykę </a:t>
            </a:r>
            <a:r>
              <a:rPr lang="pl" dirty="0"/>
              <a:t>decyzji strategicznych organizacji </a:t>
            </a:r>
            <a:r>
              <a:rPr lang="pl" dirty="0" err="1"/>
              <a:t>w </a:t>
            </a:r>
            <a:r>
              <a:rPr lang="pl" dirty="0"/>
              <a:t>następujący sposób.</a:t>
            </a:r>
          </a:p>
          <a:p>
            <a:pPr marL="0" indent="0" algn="just">
              <a:buNone/>
            </a:pPr>
            <a:r>
              <a:rPr lang="pl" dirty="0"/>
              <a:t>(a) Decyzje strategiczne będą dotyczyły </a:t>
            </a:r>
            <a:r>
              <a:rPr lang="pl" b="1" dirty="0"/>
              <a:t>zakresu działalności </a:t>
            </a:r>
            <a:r>
              <a:rPr lang="pl" b="1" dirty="0" err="1"/>
              <a:t>organizacji </a:t>
            </a:r>
            <a:r>
              <a:rPr lang="pl" dirty="0"/>
              <a:t>.</a:t>
            </a:r>
          </a:p>
          <a:p>
            <a:pPr marL="0" indent="0" algn="just">
              <a:buNone/>
            </a:pPr>
            <a:r>
              <a:rPr lang="pl" dirty="0"/>
              <a:t>(b) Strategia </a:t>
            </a:r>
            <a:r>
              <a:rPr lang="pl" b="1" dirty="0"/>
              <a:t>polega na dopasowaniu działań </a:t>
            </a:r>
            <a:r>
              <a:rPr lang="pl" b="1" dirty="0" err="1"/>
              <a:t>organizacji </a:t>
            </a:r>
            <a:r>
              <a:rPr lang="pl" b="1" dirty="0"/>
              <a:t>do otoczenia, w którym to działa </a:t>
            </a:r>
            <a:r>
              <a:rPr lang="pl" dirty="0"/>
              <a:t>.</a:t>
            </a:r>
          </a:p>
          <a:p>
            <a:pPr marL="0" indent="0" algn="just">
              <a:buNone/>
            </a:pPr>
            <a:r>
              <a:rPr lang="pl" dirty="0"/>
              <a:t>(c) Strategia obejmuje także </a:t>
            </a:r>
            <a:r>
              <a:rPr lang="pl" b="1" dirty="0"/>
              <a:t>dopasowanie działań </a:t>
            </a:r>
            <a:r>
              <a:rPr lang="pl" b="1" dirty="0" err="1"/>
              <a:t>organizacji </a:t>
            </a:r>
            <a:r>
              <a:rPr lang="pl" b="1" dirty="0"/>
              <a:t>do jej możliwości w zakresie zasobów </a:t>
            </a:r>
            <a:r>
              <a:rPr lang="pl" dirty="0"/>
              <a:t>.</a:t>
            </a:r>
          </a:p>
          <a:p>
            <a:pPr marL="0" indent="0" algn="just">
              <a:buNone/>
            </a:pPr>
            <a:r>
              <a:rPr lang="pl" dirty="0"/>
              <a:t>d) Decyzje strategiczne wiążą się zatem z </a:t>
            </a:r>
            <a:r>
              <a:rPr lang="pl" b="1" dirty="0"/>
              <a:t>poważnymi decyzjami dotyczącymi alokacji lub realokacji zasobów</a:t>
            </a:r>
            <a:r>
              <a:rPr lang="pl" dirty="0"/>
              <a:t>.</a:t>
            </a:r>
          </a:p>
          <a:p>
            <a:pPr marL="0" indent="0" algn="just">
              <a:buNone/>
            </a:pPr>
            <a:r>
              <a:rPr lang="pl" dirty="0"/>
              <a:t>e) Decyzje strategiczne będą miały wpływ na </a:t>
            </a:r>
            <a:r>
              <a:rPr lang="pl" b="1" dirty="0"/>
              <a:t>decyzje operacyjne</a:t>
            </a:r>
            <a:r>
              <a:rPr lang="pl" dirty="0"/>
              <a:t>, ponieważ zapoczątkowują łańcuch „mniejszych” decyzji i działań operacyjnych obejmujących wykorzystanie zasobów.</a:t>
            </a:r>
          </a:p>
          <a:p>
            <a:pPr marL="0" indent="0" algn="just">
              <a:buNone/>
            </a:pPr>
            <a:r>
              <a:rPr lang="pl" dirty="0"/>
              <a:t>(f) Na decyzje strategiczne będą miały wpływ:</a:t>
            </a:r>
          </a:p>
          <a:p>
            <a:pPr marL="0" indent="0" algn="just">
              <a:buNone/>
            </a:pPr>
            <a:r>
              <a:rPr lang="pl" dirty="0"/>
              <a:t>   ( </a:t>
            </a:r>
            <a:r>
              <a:rPr lang="pl" dirty="0" err="1"/>
              <a:t>i </a:t>
            </a:r>
            <a:r>
              <a:rPr lang="pl" dirty="0"/>
              <a:t>) Względy środowiskowe</a:t>
            </a:r>
          </a:p>
          <a:p>
            <a:pPr marL="0" indent="0" algn="just">
              <a:buNone/>
            </a:pPr>
            <a:r>
              <a:rPr lang="pl" dirty="0"/>
              <a:t>   (ii) Dostępność zasobów</a:t>
            </a:r>
          </a:p>
          <a:p>
            <a:pPr marL="0" indent="0" algn="just">
              <a:buNone/>
            </a:pPr>
            <a:r>
              <a:rPr lang="pl" dirty="0"/>
              <a:t>   (iii) Wartości i oczekiwania osób sprawujących władzę w </a:t>
            </a:r>
            <a:r>
              <a:rPr lang="pl" dirty="0" err="1"/>
              <a:t>organizacji</a:t>
            </a:r>
            <a:endParaRPr lang="en-US" dirty="0"/>
          </a:p>
          <a:p>
            <a:pPr marL="0" indent="0" algn="just">
              <a:buNone/>
            </a:pPr>
            <a:r>
              <a:rPr lang="pl" dirty="0"/>
              <a:t>(g) Decyzje strategiczne prawdopodobnie będą miały wpływ na długoterminowy kierunek, jaki obrała organizacja.</a:t>
            </a:r>
          </a:p>
          <a:p>
            <a:pPr marL="0" indent="0" algn="just">
              <a:buNone/>
            </a:pPr>
            <a:r>
              <a:rPr lang="pl" dirty="0"/>
              <a:t>(h) Decyzje strategiczne mają wpływ na zmiany w całej </a:t>
            </a:r>
            <a:r>
              <a:rPr lang="pl" dirty="0" err="1"/>
              <a:t>organizacji </a:t>
            </a:r>
            <a:r>
              <a:rPr lang="pl" dirty="0"/>
              <a:t>, dlatego mogą mieć złożony charakter.</a:t>
            </a:r>
          </a:p>
          <a:p>
            <a:pPr algn="just"/>
            <a:endParaRPr lang="pl-PL" dirty="0"/>
          </a:p>
        </p:txBody>
      </p:sp>
      <p:sp>
        <p:nvSpPr>
          <p:cNvPr id="4" name="Symbol zastępczy numeru slajdu 3">
            <a:extLst>
              <a:ext uri="{FF2B5EF4-FFF2-40B4-BE49-F238E27FC236}">
                <a16:creationId xmlns:a16="http://schemas.microsoft.com/office/drawing/2014/main" id="{4DBAA963-224F-4A29-9D8D-430A9ABAD44F}"/>
              </a:ext>
            </a:extLst>
          </p:cNvPr>
          <p:cNvSpPr>
            <a:spLocks noGrp="1"/>
          </p:cNvSpPr>
          <p:nvPr>
            <p:ph type="sldNum" sz="quarter" idx="12"/>
          </p:nvPr>
        </p:nvSpPr>
        <p:spPr/>
        <p:txBody>
          <a:bodyPr/>
          <a:lstStyle/>
          <a:p>
            <a:fld id="{56797B23-A282-42D5-9D85-2C33D72DBDCA}" type="slidenum">
              <a:rPr lang="pl-PL" smtClean="0"/>
              <a:t>3</a:t>
            </a:fld>
            <a:endParaRPr lang="pl-PL"/>
          </a:p>
        </p:txBody>
      </p:sp>
    </p:spTree>
    <p:extLst>
      <p:ext uri="{BB962C8B-B14F-4D97-AF65-F5344CB8AC3E}">
        <p14:creationId xmlns:p14="http://schemas.microsoft.com/office/powerpoint/2010/main" val="10646027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9AF245-90CF-4F0E-81F4-24AFE8482953}"/>
              </a:ext>
            </a:extLst>
          </p:cNvPr>
          <p:cNvSpPr>
            <a:spLocks noGrp="1"/>
          </p:cNvSpPr>
          <p:nvPr>
            <p:ph type="title"/>
          </p:nvPr>
        </p:nvSpPr>
        <p:spPr>
          <a:xfrm>
            <a:off x="695325" y="0"/>
            <a:ext cx="10515600" cy="692150"/>
          </a:xfrm>
        </p:spPr>
        <p:txBody>
          <a:bodyPr>
            <a:normAutofit fontScale="90000"/>
          </a:bodyPr>
          <a:lstStyle/>
          <a:p>
            <a:pPr algn="ctr"/>
            <a:r>
              <a:rPr lang="pl" b="1" dirty="0"/>
              <a:t>Elementy etycznej polityki finansowej</a:t>
            </a:r>
            <a:endParaRPr lang="pl-PL" b="1" dirty="0"/>
          </a:p>
        </p:txBody>
      </p:sp>
      <p:sp>
        <p:nvSpPr>
          <p:cNvPr id="3" name="Symbol zastępczy zawartości 2">
            <a:extLst>
              <a:ext uri="{FF2B5EF4-FFF2-40B4-BE49-F238E27FC236}">
                <a16:creationId xmlns:a16="http://schemas.microsoft.com/office/drawing/2014/main" id="{74A6679F-8AEB-496B-B33A-C80EC5B5E94D}"/>
              </a:ext>
            </a:extLst>
          </p:cNvPr>
          <p:cNvSpPr>
            <a:spLocks noGrp="1"/>
          </p:cNvSpPr>
          <p:nvPr>
            <p:ph idx="1"/>
          </p:nvPr>
        </p:nvSpPr>
        <p:spPr>
          <a:xfrm>
            <a:off x="0" y="692150"/>
            <a:ext cx="12192000" cy="6165850"/>
          </a:xfrm>
        </p:spPr>
        <p:txBody>
          <a:bodyPr/>
          <a:lstStyle/>
          <a:p>
            <a:r>
              <a:rPr lang="pl" dirty="0"/>
              <a:t>Ramy </a:t>
            </a:r>
            <a:r>
              <a:rPr lang="pl" dirty="0" err="1"/>
              <a:t>etyczne</a:t>
            </a:r>
            <a:r>
              <a:rPr lang="pl" dirty="0"/>
              <a:t>​</a:t>
            </a:r>
          </a:p>
          <a:p>
            <a:r>
              <a:rPr lang="pl" dirty="0"/>
              <a:t>W ramach ogólnej odpowiedzialności społecznej przedsiębiorstwa należy opracować ramy etyczne, które obejmują:</a:t>
            </a:r>
          </a:p>
          <a:p>
            <a:pPr lvl="1"/>
            <a:r>
              <a:rPr lang="pl" dirty="0"/>
              <a:t>Odpowiedzialność ekonomiczna</a:t>
            </a:r>
            <a:endParaRPr lang="pl-PL" dirty="0"/>
          </a:p>
          <a:p>
            <a:pPr lvl="2"/>
            <a:r>
              <a:rPr lang="pl" dirty="0"/>
              <a:t>Pierwsza odpowiedzialność jest wobec akcjonariuszy.</a:t>
            </a:r>
            <a:endParaRPr lang="en-US" dirty="0"/>
          </a:p>
          <a:p>
            <a:pPr lvl="1"/>
            <a:r>
              <a:rPr lang="pl" dirty="0"/>
              <a:t>Odpowiedzialność prawna</a:t>
            </a:r>
            <a:endParaRPr lang="pl-PL" dirty="0"/>
          </a:p>
          <a:p>
            <a:pPr lvl="2"/>
            <a:r>
              <a:rPr lang="pl" dirty="0"/>
              <a:t>Firma​ musieć działać w ramach ram prawnych.</a:t>
            </a:r>
            <a:endParaRPr lang="en-US" dirty="0"/>
          </a:p>
          <a:p>
            <a:pPr lvl="1"/>
            <a:r>
              <a:rPr lang="pl" dirty="0"/>
              <a:t>Odpowiedzialność etyczna </a:t>
            </a:r>
          </a:p>
          <a:p>
            <a:pPr lvl="2"/>
            <a:r>
              <a:rPr lang="pl" dirty="0"/>
              <a:t> Konieczne jest, aby działać w sposób uczciwy.</a:t>
            </a:r>
            <a:endParaRPr lang="en-US" dirty="0"/>
          </a:p>
          <a:p>
            <a:pPr lvl="1"/>
            <a:r>
              <a:rPr lang="pl" dirty="0"/>
              <a:t>Odpowiedzialność filantropijna</a:t>
            </a:r>
            <a:endParaRPr lang="pl-PL" dirty="0"/>
          </a:p>
          <a:p>
            <a:pPr lvl="2"/>
            <a:endParaRPr lang="pl-PL" dirty="0"/>
          </a:p>
          <a:p>
            <a:endParaRPr lang="en-US" dirty="0"/>
          </a:p>
          <a:p>
            <a:endParaRPr lang="pl-PL" dirty="0"/>
          </a:p>
        </p:txBody>
      </p:sp>
      <p:sp>
        <p:nvSpPr>
          <p:cNvPr id="4" name="Symbol zastępczy numeru slajdu 3">
            <a:extLst>
              <a:ext uri="{FF2B5EF4-FFF2-40B4-BE49-F238E27FC236}">
                <a16:creationId xmlns:a16="http://schemas.microsoft.com/office/drawing/2014/main" id="{E2BB3B5A-D15B-44E0-8DE9-784965560138}"/>
              </a:ext>
            </a:extLst>
          </p:cNvPr>
          <p:cNvSpPr>
            <a:spLocks noGrp="1"/>
          </p:cNvSpPr>
          <p:nvPr>
            <p:ph type="sldNum" sz="quarter" idx="12"/>
          </p:nvPr>
        </p:nvSpPr>
        <p:spPr/>
        <p:txBody>
          <a:bodyPr/>
          <a:lstStyle/>
          <a:p>
            <a:fld id="{56797B23-A282-42D5-9D85-2C33D72DBDCA}" type="slidenum">
              <a:rPr lang="pl-PL" smtClean="0"/>
              <a:t>30</a:t>
            </a:fld>
            <a:endParaRPr lang="pl-PL"/>
          </a:p>
        </p:txBody>
      </p:sp>
    </p:spTree>
    <p:extLst>
      <p:ext uri="{BB962C8B-B14F-4D97-AF65-F5344CB8AC3E}">
        <p14:creationId xmlns:p14="http://schemas.microsoft.com/office/powerpoint/2010/main" val="852274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7594-BD8C-6B23-D782-C715E1B14793}"/>
              </a:ext>
            </a:extLst>
          </p:cNvPr>
          <p:cNvSpPr>
            <a:spLocks noGrp="1"/>
          </p:cNvSpPr>
          <p:nvPr>
            <p:ph type="title"/>
          </p:nvPr>
        </p:nvSpPr>
        <p:spPr>
          <a:xfrm>
            <a:off x="223520" y="365125"/>
            <a:ext cx="11490960" cy="1067435"/>
          </a:xfrm>
        </p:spPr>
        <p:txBody>
          <a:bodyPr>
            <a:normAutofit/>
          </a:bodyPr>
          <a:lstStyle/>
          <a:p>
            <a:pPr algn="ctr"/>
            <a:r>
              <a:rPr lang="pl" sz="3600" b="1" dirty="0" err="1"/>
              <a:t>Pytanie </a:t>
            </a:r>
            <a:r>
              <a:rPr lang="pl" sz="3600" b="1" dirty="0"/>
              <a:t>2: </a:t>
            </a:r>
            <a:r>
              <a:rPr lang="pl" sz="3600" b="1" dirty="0" err="1"/>
              <a:t>Etyczne</a:t>
            </a:r>
            <a:r>
              <a:rPr lang="pl" sz="3600" b="1" dirty="0"/>
              <a:t> </a:t>
            </a:r>
            <a:r>
              <a:rPr lang="pl" sz="3600" b="1" dirty="0" err="1"/>
              <a:t>rozważania </a:t>
            </a:r>
            <a:r>
              <a:rPr lang="pl" sz="3600" b="1" dirty="0"/>
              <a:t>w zarządzaniu </a:t>
            </a:r>
            <a:r>
              <a:rPr lang="pl" sz="3600" b="1" dirty="0" err="1"/>
              <a:t>finansami</a:t>
            </a:r>
          </a:p>
        </p:txBody>
      </p:sp>
      <p:sp>
        <p:nvSpPr>
          <p:cNvPr id="3" name="Content Placeholder 2">
            <a:extLst>
              <a:ext uri="{FF2B5EF4-FFF2-40B4-BE49-F238E27FC236}">
                <a16:creationId xmlns:a16="http://schemas.microsoft.com/office/drawing/2014/main" id="{9F8B6C2A-1212-663D-EEE9-1B960AA0044B}"/>
              </a:ext>
            </a:extLst>
          </p:cNvPr>
          <p:cNvSpPr>
            <a:spLocks noGrp="1"/>
          </p:cNvSpPr>
          <p:nvPr>
            <p:ph idx="1"/>
          </p:nvPr>
        </p:nvSpPr>
        <p:spPr/>
        <p:txBody>
          <a:bodyPr/>
          <a:lstStyle/>
          <a:p>
            <a:r>
              <a:rPr lang="pl" dirty="0"/>
              <a:t>Czego będą dotyczyły kwestie etyczne w zakresie:</a:t>
            </a:r>
          </a:p>
          <a:p>
            <a:r>
              <a:rPr lang="pl" dirty="0"/>
              <a:t>Inwestycji -?</a:t>
            </a:r>
          </a:p>
          <a:p>
            <a:r>
              <a:rPr lang="pl" dirty="0"/>
              <a:t>Finansowania -?</a:t>
            </a:r>
          </a:p>
          <a:p>
            <a:r>
              <a:rPr lang="pl" dirty="0"/>
              <a:t>Polityki dywidendowej -?</a:t>
            </a:r>
          </a:p>
          <a:p>
            <a:r>
              <a:rPr lang="pl" dirty="0"/>
              <a:t>Zarządzania ryzykiem - ?</a:t>
            </a:r>
          </a:p>
        </p:txBody>
      </p:sp>
      <p:sp>
        <p:nvSpPr>
          <p:cNvPr id="4" name="Slide Number Placeholder 3">
            <a:extLst>
              <a:ext uri="{FF2B5EF4-FFF2-40B4-BE49-F238E27FC236}">
                <a16:creationId xmlns:a16="http://schemas.microsoft.com/office/drawing/2014/main" id="{31D2D0AA-0B4C-4B69-D71D-AFD00DADBA1A}"/>
              </a:ext>
            </a:extLst>
          </p:cNvPr>
          <p:cNvSpPr>
            <a:spLocks noGrp="1"/>
          </p:cNvSpPr>
          <p:nvPr>
            <p:ph type="sldNum" sz="quarter" idx="12"/>
          </p:nvPr>
        </p:nvSpPr>
        <p:spPr/>
        <p:txBody>
          <a:bodyPr/>
          <a:lstStyle/>
          <a:p>
            <a:fld id="{56797B23-A282-42D5-9D85-2C33D72DBDCA}" type="slidenum">
              <a:rPr lang="pl-PL" smtClean="0"/>
              <a:t>31</a:t>
            </a:fld>
            <a:endParaRPr lang="pl-PL"/>
          </a:p>
        </p:txBody>
      </p:sp>
    </p:spTree>
    <p:extLst>
      <p:ext uri="{BB962C8B-B14F-4D97-AF65-F5344CB8AC3E}">
        <p14:creationId xmlns:p14="http://schemas.microsoft.com/office/powerpoint/2010/main" val="13061880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F3F35-908E-EE0D-9B9F-FD6853C72711}"/>
              </a:ext>
            </a:extLst>
          </p:cNvPr>
          <p:cNvSpPr>
            <a:spLocks noGrp="1"/>
          </p:cNvSpPr>
          <p:nvPr>
            <p:ph type="title"/>
          </p:nvPr>
        </p:nvSpPr>
        <p:spPr>
          <a:xfrm>
            <a:off x="838200" y="365125"/>
            <a:ext cx="10515600" cy="1057275"/>
          </a:xfrm>
        </p:spPr>
        <p:txBody>
          <a:bodyPr/>
          <a:lstStyle/>
          <a:p>
            <a:pPr algn="ctr"/>
            <a:r>
              <a:rPr lang="pl" dirty="0" err="1"/>
              <a:t>Pytanie </a:t>
            </a:r>
            <a:r>
              <a:rPr lang="pl" dirty="0"/>
              <a:t>2 – </a:t>
            </a:r>
            <a:r>
              <a:rPr lang="pl" dirty="0" err="1"/>
              <a:t>rozwiązanie</a:t>
            </a:r>
            <a:endParaRPr lang="pl-PL" dirty="0"/>
          </a:p>
        </p:txBody>
      </p:sp>
      <p:sp>
        <p:nvSpPr>
          <p:cNvPr id="3" name="Content Placeholder 2">
            <a:extLst>
              <a:ext uri="{FF2B5EF4-FFF2-40B4-BE49-F238E27FC236}">
                <a16:creationId xmlns:a16="http://schemas.microsoft.com/office/drawing/2014/main" id="{5474BF6C-268C-E8A8-D8F9-F87D21686E18}"/>
              </a:ext>
            </a:extLst>
          </p:cNvPr>
          <p:cNvSpPr>
            <a:spLocks noGrp="1"/>
          </p:cNvSpPr>
          <p:nvPr>
            <p:ph idx="1"/>
          </p:nvPr>
        </p:nvSpPr>
        <p:spPr/>
        <p:txBody>
          <a:bodyPr>
            <a:normAutofit fontScale="92500" lnSpcReduction="10000"/>
          </a:bodyPr>
          <a:lstStyle/>
          <a:p>
            <a:r>
              <a:rPr lang="pl" dirty="0"/>
              <a:t>Inwestycje:</a:t>
            </a:r>
          </a:p>
          <a:p>
            <a:r>
              <a:rPr lang="pl" dirty="0"/>
              <a:t>Sprawiedliwość w zakresie wynagrodzeń,</a:t>
            </a:r>
            <a:endParaRPr lang="pl-PL" dirty="0"/>
          </a:p>
          <a:p>
            <a:r>
              <a:rPr lang="pl" dirty="0"/>
              <a:t>warunki pracy,</a:t>
            </a:r>
            <a:endParaRPr lang="pl-PL" dirty="0"/>
          </a:p>
          <a:p>
            <a:r>
              <a:rPr lang="pl" dirty="0"/>
              <a:t>szkolenia i rozwój kariery ,</a:t>
            </a:r>
          </a:p>
          <a:p>
            <a:r>
              <a:rPr lang="pl" dirty="0"/>
              <a:t>potencjalny </a:t>
            </a:r>
            <a:r>
              <a:rPr lang="pl" dirty="0" err="1"/>
              <a:t>wpływ </a:t>
            </a:r>
            <a:r>
              <a:rPr lang="pl" dirty="0"/>
              <a:t>na środowisko ,</a:t>
            </a:r>
          </a:p>
          <a:p>
            <a:r>
              <a:rPr lang="pl" dirty="0"/>
              <a:t>szacunek wobec urzędników państwowych ,</a:t>
            </a:r>
          </a:p>
          <a:p>
            <a:r>
              <a:rPr lang="pl" dirty="0"/>
              <a:t>brak inwestycji, ponieważ premie opierają się na krótkoterminowych zmianach cen akcji (metoda krótkoterminowa) ,</a:t>
            </a:r>
          </a:p>
          <a:p>
            <a:r>
              <a:rPr lang="pl" dirty="0"/>
              <a:t>Zbyt </a:t>
            </a:r>
            <a:r>
              <a:rPr lang="pl" dirty="0" err="1"/>
              <a:t>drogie </a:t>
            </a:r>
            <a:r>
              <a:rPr lang="pl" dirty="0"/>
              <a:t>przejęcia wskazują, że menedżerowie skupiają się bardziej na budowaniu imperium niż na </a:t>
            </a:r>
            <a:r>
              <a:rPr lang="pl" dirty="0" err="1"/>
              <a:t>maksymalizacji wartości dla akcjonariuszy</a:t>
            </a:r>
            <a:endParaRPr lang="pl-PL" dirty="0"/>
          </a:p>
          <a:p>
            <a:endParaRPr lang="pl-PL" dirty="0"/>
          </a:p>
        </p:txBody>
      </p:sp>
      <p:sp>
        <p:nvSpPr>
          <p:cNvPr id="4" name="Slide Number Placeholder 3">
            <a:extLst>
              <a:ext uri="{FF2B5EF4-FFF2-40B4-BE49-F238E27FC236}">
                <a16:creationId xmlns:a16="http://schemas.microsoft.com/office/drawing/2014/main" id="{F09D9B4C-5B49-A966-4930-CD354CB55256}"/>
              </a:ext>
            </a:extLst>
          </p:cNvPr>
          <p:cNvSpPr>
            <a:spLocks noGrp="1"/>
          </p:cNvSpPr>
          <p:nvPr>
            <p:ph type="sldNum" sz="quarter" idx="12"/>
          </p:nvPr>
        </p:nvSpPr>
        <p:spPr/>
        <p:txBody>
          <a:bodyPr/>
          <a:lstStyle/>
          <a:p>
            <a:fld id="{56797B23-A282-42D5-9D85-2C33D72DBDCA}" type="slidenum">
              <a:rPr lang="pl-PL" smtClean="0"/>
              <a:t>32</a:t>
            </a:fld>
            <a:endParaRPr lang="pl-PL"/>
          </a:p>
        </p:txBody>
      </p:sp>
    </p:spTree>
    <p:extLst>
      <p:ext uri="{BB962C8B-B14F-4D97-AF65-F5344CB8AC3E}">
        <p14:creationId xmlns:p14="http://schemas.microsoft.com/office/powerpoint/2010/main" val="7162003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3939C-274A-7C79-BF78-C2827FE4701D}"/>
              </a:ext>
            </a:extLst>
          </p:cNvPr>
          <p:cNvSpPr>
            <a:spLocks noGrp="1"/>
          </p:cNvSpPr>
          <p:nvPr>
            <p:ph type="title"/>
          </p:nvPr>
        </p:nvSpPr>
        <p:spPr/>
        <p:txBody>
          <a:bodyPr/>
          <a:lstStyle/>
          <a:p>
            <a:pPr algn="ctr"/>
            <a:r>
              <a:rPr lang="pl" dirty="0" err="1"/>
              <a:t>Pytanie </a:t>
            </a:r>
            <a:r>
              <a:rPr lang="pl" dirty="0"/>
              <a:t>2 – </a:t>
            </a:r>
            <a:r>
              <a:rPr lang="pl" dirty="0" err="1"/>
              <a:t>rozwiązanie</a:t>
            </a:r>
            <a:endParaRPr lang="pl-PL" dirty="0"/>
          </a:p>
        </p:txBody>
      </p:sp>
      <p:sp>
        <p:nvSpPr>
          <p:cNvPr id="3" name="Content Placeholder 2">
            <a:extLst>
              <a:ext uri="{FF2B5EF4-FFF2-40B4-BE49-F238E27FC236}">
                <a16:creationId xmlns:a16="http://schemas.microsoft.com/office/drawing/2014/main" id="{80D05674-79D9-165F-531A-AC049EA4CDB3}"/>
              </a:ext>
            </a:extLst>
          </p:cNvPr>
          <p:cNvSpPr>
            <a:spLocks noGrp="1"/>
          </p:cNvSpPr>
          <p:nvPr>
            <p:ph idx="1"/>
          </p:nvPr>
        </p:nvSpPr>
        <p:spPr/>
        <p:txBody>
          <a:bodyPr>
            <a:normAutofit fontScale="85000" lnSpcReduction="20000"/>
          </a:bodyPr>
          <a:lstStyle/>
          <a:p>
            <a:r>
              <a:rPr lang="pl" dirty="0"/>
              <a:t>Etyczne problemy związane z finansowaniem ( przykłady ):</a:t>
            </a:r>
          </a:p>
          <a:p>
            <a:r>
              <a:rPr lang="pl" dirty="0"/>
              <a:t>Bank pożyczający firmie pieniądze może mieć profil nieetyczny</a:t>
            </a:r>
            <a:endParaRPr lang="pl-PL" dirty="0"/>
          </a:p>
          <a:p>
            <a:r>
              <a:rPr lang="pl" dirty="0"/>
              <a:t>Ukrywanie złych wieści w momencie zwiększania środków finansowych</a:t>
            </a:r>
            <a:endParaRPr lang="pl-PL" dirty="0"/>
          </a:p>
          <a:p>
            <a:endParaRPr lang="pl-PL" dirty="0"/>
          </a:p>
          <a:p>
            <a:r>
              <a:rPr lang="pl" dirty="0" err="1"/>
              <a:t>Kwestie dotyczące </a:t>
            </a:r>
            <a:r>
              <a:rPr lang="pl" dirty="0"/>
              <a:t>polityki </a:t>
            </a:r>
            <a:r>
              <a:rPr lang="pl" dirty="0" err="1"/>
              <a:t>dywidendowej </a:t>
            </a:r>
            <a:r>
              <a:rPr lang="pl" dirty="0"/>
              <a:t>:</a:t>
            </a:r>
          </a:p>
          <a:p>
            <a:r>
              <a:rPr lang="pl" dirty="0"/>
              <a:t>Może odbywać się kosztem dostarczania wysokiej jakości produktów lub usług lub sprawiedliwego traktowania innych interesariuszy</a:t>
            </a:r>
            <a:endParaRPr lang="pl-PL" dirty="0"/>
          </a:p>
          <a:p>
            <a:endParaRPr lang="pl-PL" dirty="0"/>
          </a:p>
          <a:p>
            <a:r>
              <a:rPr lang="pl" dirty="0" err="1"/>
              <a:t>Kwestie </a:t>
            </a:r>
            <a:r>
              <a:rPr lang="pl" dirty="0"/>
              <a:t>zarządzania </a:t>
            </a:r>
            <a:r>
              <a:rPr lang="pl" dirty="0" err="1"/>
              <a:t>ryzykiem </a:t>
            </a:r>
            <a:r>
              <a:rPr lang="pl" dirty="0"/>
              <a:t>:</a:t>
            </a:r>
          </a:p>
          <a:p>
            <a:r>
              <a:rPr lang="pl" dirty="0"/>
              <a:t>Zaniedbanie zarządzania ryzykiem w celu osiągnięcia celów zysku. Dyrektorzy realizują strategie dywersyfikacji w celu ochrony własnych pozycji, gdy nie leży to w najlepszym interesie akcjonariuszy</a:t>
            </a:r>
            <a:endParaRPr lang="pl-PL" dirty="0"/>
          </a:p>
          <a:p>
            <a:endParaRPr lang="pl-PL" dirty="0"/>
          </a:p>
        </p:txBody>
      </p:sp>
      <p:sp>
        <p:nvSpPr>
          <p:cNvPr id="4" name="Slide Number Placeholder 3">
            <a:extLst>
              <a:ext uri="{FF2B5EF4-FFF2-40B4-BE49-F238E27FC236}">
                <a16:creationId xmlns:a16="http://schemas.microsoft.com/office/drawing/2014/main" id="{AEF3419C-E2AF-9809-6BE5-79EEA4AEC7F3}"/>
              </a:ext>
            </a:extLst>
          </p:cNvPr>
          <p:cNvSpPr>
            <a:spLocks noGrp="1"/>
          </p:cNvSpPr>
          <p:nvPr>
            <p:ph type="sldNum" sz="quarter" idx="12"/>
          </p:nvPr>
        </p:nvSpPr>
        <p:spPr/>
        <p:txBody>
          <a:bodyPr/>
          <a:lstStyle/>
          <a:p>
            <a:fld id="{56797B23-A282-42D5-9D85-2C33D72DBDCA}" type="slidenum">
              <a:rPr lang="pl-PL" smtClean="0"/>
              <a:t>33</a:t>
            </a:fld>
            <a:endParaRPr lang="pl-PL"/>
          </a:p>
        </p:txBody>
      </p:sp>
    </p:spTree>
    <p:extLst>
      <p:ext uri="{BB962C8B-B14F-4D97-AF65-F5344CB8AC3E}">
        <p14:creationId xmlns:p14="http://schemas.microsoft.com/office/powerpoint/2010/main" val="13520158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A07EAC-4A50-4D01-840F-574D76E7EE90}"/>
              </a:ext>
            </a:extLst>
          </p:cNvPr>
          <p:cNvSpPr>
            <a:spLocks noGrp="1"/>
          </p:cNvSpPr>
          <p:nvPr>
            <p:ph type="title"/>
          </p:nvPr>
        </p:nvSpPr>
        <p:spPr>
          <a:xfrm>
            <a:off x="95250" y="0"/>
            <a:ext cx="11258550" cy="615950"/>
          </a:xfrm>
        </p:spPr>
        <p:txBody>
          <a:bodyPr>
            <a:normAutofit fontScale="90000"/>
          </a:bodyPr>
          <a:lstStyle/>
          <a:p>
            <a:pPr algn="ctr"/>
            <a:r>
              <a:rPr lang="pl" b="1" dirty="0"/>
              <a:t>Etyczna odpowiedzialność - Narzędzia wdrożeniowe</a:t>
            </a:r>
          </a:p>
        </p:txBody>
      </p:sp>
      <p:sp>
        <p:nvSpPr>
          <p:cNvPr id="3" name="Symbol zastępczy zawartości 2">
            <a:extLst>
              <a:ext uri="{FF2B5EF4-FFF2-40B4-BE49-F238E27FC236}">
                <a16:creationId xmlns:a16="http://schemas.microsoft.com/office/drawing/2014/main" id="{F526D541-4D23-436D-A2C7-64A17F7DFD07}"/>
              </a:ext>
            </a:extLst>
          </p:cNvPr>
          <p:cNvSpPr>
            <a:spLocks noGrp="1"/>
          </p:cNvSpPr>
          <p:nvPr>
            <p:ph idx="1"/>
          </p:nvPr>
        </p:nvSpPr>
        <p:spPr>
          <a:xfrm>
            <a:off x="0" y="650874"/>
            <a:ext cx="12192000" cy="6207125"/>
          </a:xfrm>
        </p:spPr>
        <p:txBody>
          <a:bodyPr>
            <a:normAutofit fontScale="85000" lnSpcReduction="10000"/>
          </a:bodyPr>
          <a:lstStyle/>
          <a:p>
            <a:pPr marL="0" indent="0" algn="just">
              <a:buNone/>
            </a:pPr>
            <a:r>
              <a:rPr lang="pl" dirty="0"/>
              <a:t>(a) </a:t>
            </a:r>
            <a:r>
              <a:rPr lang="pl" b="1" dirty="0"/>
              <a:t>Misja lub deklaracja wartości</a:t>
            </a:r>
            <a:r>
              <a:rPr lang="pl" dirty="0"/>
              <a:t>. Firma posiada misję, w której zawarty jest jakiś cel społeczny.</a:t>
            </a:r>
          </a:p>
          <a:p>
            <a:pPr marL="0" indent="0" algn="just">
              <a:buNone/>
            </a:pPr>
            <a:r>
              <a:rPr lang="pl" dirty="0"/>
              <a:t>(b) </a:t>
            </a:r>
            <a:r>
              <a:rPr lang="pl" b="1" dirty="0"/>
              <a:t>Kodeksy etyczne </a:t>
            </a:r>
            <a:r>
              <a:rPr lang="pl" dirty="0"/>
              <a:t>, którymi powinni kierować się pracownicy, określające ich postawę i reakcję na dylematy etyczne. Kodeks etyczny powinien odzwierciedlać wartości korporacyjne, ale powinien zawierać także kodeksy etyki zawodowej, których poszczególni pracownicy jako członkowie organów zawodowych mają obowiązek przestrzegać.</a:t>
            </a:r>
          </a:p>
          <a:p>
            <a:pPr marL="0" indent="0" algn="just">
              <a:buNone/>
            </a:pPr>
            <a:r>
              <a:rPr lang="pl" dirty="0"/>
              <a:t>(c) </a:t>
            </a:r>
            <a:r>
              <a:rPr lang="pl" b="1" dirty="0"/>
              <a:t>Kanały zgłaszania/doradztwa </a:t>
            </a:r>
            <a:r>
              <a:rPr lang="pl" dirty="0"/>
              <a:t>umożliwiają pracownikom zgłaszanie nieetycznych </a:t>
            </a:r>
            <a:r>
              <a:rPr lang="pl" dirty="0" err="1"/>
              <a:t>zachowań </a:t>
            </a:r>
            <a:r>
              <a:rPr lang="pl" dirty="0"/>
              <a:t>lub szukanie porady w określonych sytuacjach.</a:t>
            </a:r>
          </a:p>
          <a:p>
            <a:pPr marL="0" indent="0" algn="just">
              <a:buNone/>
            </a:pPr>
            <a:r>
              <a:rPr lang="pl" dirty="0"/>
              <a:t>(d) Należy wyznaczyć </a:t>
            </a:r>
            <a:r>
              <a:rPr lang="pl" b="1" dirty="0"/>
              <a:t>menedżerów i komisje ds. etyki </a:t>
            </a:r>
            <a:r>
              <a:rPr lang="pl" dirty="0"/>
              <a:t>w celu koordynowania lub przejmowania odpowiedzialności za wdrażanie etyki w korporacji.</a:t>
            </a:r>
          </a:p>
          <a:p>
            <a:pPr marL="0" indent="0" algn="just">
              <a:buNone/>
            </a:pPr>
            <a:r>
              <a:rPr lang="pl" dirty="0"/>
              <a:t>(e) Korporacje powinny konsultować się z </a:t>
            </a:r>
            <a:r>
              <a:rPr lang="pl" b="1" dirty="0"/>
              <a:t>konsultantami ds. etyki </a:t>
            </a:r>
            <a:r>
              <a:rPr lang="pl" dirty="0"/>
              <a:t>w określonych kwestiach etyki biznesowej, w związku z którymi korporacja potrzebuje porady co do odpowiedniego sposobu działania lub sformułowania polityki.</a:t>
            </a:r>
          </a:p>
          <a:p>
            <a:pPr marL="0" indent="0" algn="just">
              <a:buNone/>
            </a:pPr>
            <a:r>
              <a:rPr lang="pl" dirty="0"/>
              <a:t>(f) Menedżerom i pracownikom korporacji należy zapewnić </a:t>
            </a:r>
            <a:r>
              <a:rPr lang="pl" b="1" dirty="0"/>
              <a:t>edukację i szkolenia w zakresie etyki, aby zapewnić </a:t>
            </a:r>
            <a:r>
              <a:rPr lang="pl" dirty="0"/>
              <a:t>rozpoznawanie problemów etycznych i rozwiązywanie ich zgodnie z kodeksem etyki korporacji.</a:t>
            </a:r>
          </a:p>
          <a:p>
            <a:pPr marL="0" indent="0" algn="just">
              <a:buNone/>
            </a:pPr>
            <a:r>
              <a:rPr lang="pl" dirty="0"/>
              <a:t>(g) </a:t>
            </a:r>
            <a:r>
              <a:rPr lang="pl" b="1" dirty="0"/>
              <a:t>Audyt, księgowość i raportowanie są niezbędnymi aspektami </a:t>
            </a:r>
            <a:r>
              <a:rPr lang="pl" dirty="0" err="1"/>
              <a:t>programu </a:t>
            </a:r>
            <a:r>
              <a:rPr lang="pl" dirty="0"/>
              <a:t>etyki biznesowej, ponieważ korporacja musi być w stanie mierzyć i raportować swój wpływ gospodarczy i społeczny swoim interesariuszom. Omówiono to bardziej szczegółowo w dalszej części tego rozdziału.</a:t>
            </a:r>
          </a:p>
        </p:txBody>
      </p:sp>
      <p:sp>
        <p:nvSpPr>
          <p:cNvPr id="4" name="Symbol zastępczy numeru slajdu 3">
            <a:extLst>
              <a:ext uri="{FF2B5EF4-FFF2-40B4-BE49-F238E27FC236}">
                <a16:creationId xmlns:a16="http://schemas.microsoft.com/office/drawing/2014/main" id="{4A522B88-5D40-442A-9648-763EE6785741}"/>
              </a:ext>
            </a:extLst>
          </p:cNvPr>
          <p:cNvSpPr>
            <a:spLocks noGrp="1"/>
          </p:cNvSpPr>
          <p:nvPr>
            <p:ph type="sldNum" sz="quarter" idx="12"/>
          </p:nvPr>
        </p:nvSpPr>
        <p:spPr/>
        <p:txBody>
          <a:bodyPr/>
          <a:lstStyle/>
          <a:p>
            <a:fld id="{56797B23-A282-42D5-9D85-2C33D72DBDCA}" type="slidenum">
              <a:rPr lang="pl-PL" smtClean="0"/>
              <a:t>34</a:t>
            </a:fld>
            <a:endParaRPr lang="pl-PL"/>
          </a:p>
        </p:txBody>
      </p:sp>
    </p:spTree>
    <p:extLst>
      <p:ext uri="{BB962C8B-B14F-4D97-AF65-F5344CB8AC3E}">
        <p14:creationId xmlns:p14="http://schemas.microsoft.com/office/powerpoint/2010/main" val="5695545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634F46B-78E5-4089-B16B-2563DD05C155}"/>
              </a:ext>
            </a:extLst>
          </p:cNvPr>
          <p:cNvSpPr>
            <a:spLocks noGrp="1"/>
          </p:cNvSpPr>
          <p:nvPr>
            <p:ph type="title"/>
          </p:nvPr>
        </p:nvSpPr>
        <p:spPr>
          <a:xfrm>
            <a:off x="0" y="0"/>
            <a:ext cx="12192000" cy="654050"/>
          </a:xfrm>
        </p:spPr>
        <p:txBody>
          <a:bodyPr>
            <a:normAutofit fontScale="90000"/>
          </a:bodyPr>
          <a:lstStyle/>
          <a:p>
            <a:pPr algn="ctr"/>
            <a:r>
              <a:rPr lang="pl" b="1" dirty="0"/>
              <a:t>Częste konflikty generujące kwestie etyczne</a:t>
            </a:r>
            <a:endParaRPr lang="pl-PL" b="1" dirty="0"/>
          </a:p>
        </p:txBody>
      </p:sp>
      <p:sp>
        <p:nvSpPr>
          <p:cNvPr id="3" name="Symbol zastępczy zawartości 2">
            <a:extLst>
              <a:ext uri="{FF2B5EF4-FFF2-40B4-BE49-F238E27FC236}">
                <a16:creationId xmlns:a16="http://schemas.microsoft.com/office/drawing/2014/main" id="{2FED2835-2798-4586-AABD-98CC0C5D9AFA}"/>
              </a:ext>
            </a:extLst>
          </p:cNvPr>
          <p:cNvSpPr>
            <a:spLocks noGrp="1"/>
          </p:cNvSpPr>
          <p:nvPr>
            <p:ph idx="1"/>
          </p:nvPr>
        </p:nvSpPr>
        <p:spPr>
          <a:xfrm>
            <a:off x="0" y="698500"/>
            <a:ext cx="12192000" cy="6159500"/>
          </a:xfrm>
        </p:spPr>
        <p:txBody>
          <a:bodyPr>
            <a:normAutofit fontScale="85000" lnSpcReduction="20000"/>
          </a:bodyPr>
          <a:lstStyle/>
          <a:p>
            <a:pPr marL="0" indent="0">
              <a:buNone/>
            </a:pPr>
            <a:r>
              <a:rPr lang="pl" dirty="0"/>
              <a:t>(a) Pracownicy i menedżerowie</a:t>
            </a:r>
            <a:endParaRPr lang="pl-PL" dirty="0"/>
          </a:p>
          <a:p>
            <a:pPr lvl="1"/>
            <a:r>
              <a:rPr lang="pl" dirty="0"/>
              <a:t>Bezpieczeństwo pracy (ponad i powyżej prawny ochrona)</a:t>
            </a:r>
            <a:endParaRPr lang="pl-PL" dirty="0"/>
          </a:p>
          <a:p>
            <a:pPr lvl="1"/>
            <a:r>
              <a:rPr lang="pl" dirty="0"/>
              <a:t>Dobre warunki pracy (powyżej minimalnych standardów bezpieczeństwa)</a:t>
            </a:r>
            <a:endParaRPr lang="pl-PL" dirty="0"/>
          </a:p>
          <a:p>
            <a:pPr lvl="1"/>
            <a:r>
              <a:rPr lang="pl" dirty="0"/>
              <a:t>Satysfakcja z pracy</a:t>
            </a:r>
            <a:endParaRPr lang="pl-PL" dirty="0"/>
          </a:p>
          <a:p>
            <a:pPr lvl="1"/>
            <a:r>
              <a:rPr lang="pl" dirty="0"/>
              <a:t>Rozwój kariery i odpowiednie szkolenia</a:t>
            </a:r>
          </a:p>
          <a:p>
            <a:pPr marL="0" indent="0">
              <a:buNone/>
            </a:pPr>
            <a:r>
              <a:rPr lang="pl" dirty="0"/>
              <a:t>b) </a:t>
            </a:r>
            <a:r>
              <a:rPr lang="pl" dirty="0" err="1"/>
              <a:t>menedżerowie </a:t>
            </a:r>
            <a:r>
              <a:rPr lang="pl" dirty="0"/>
              <a:t>i </a:t>
            </a:r>
            <a:r>
              <a:rPr lang="pl" dirty="0" err="1"/>
              <a:t>właściciele</a:t>
            </a:r>
            <a:endParaRPr lang="pl-PL" dirty="0"/>
          </a:p>
          <a:p>
            <a:pPr lvl="1"/>
            <a:r>
              <a:rPr lang="pl" dirty="0" err="1"/>
              <a:t>Krótkoterminizm</a:t>
            </a:r>
            <a:r>
              <a:rPr lang="pl" dirty="0"/>
              <a:t>​</a:t>
            </a:r>
          </a:p>
          <a:p>
            <a:pPr lvl="1"/>
            <a:r>
              <a:rPr lang="pl" dirty="0" err="1"/>
              <a:t>Zawyżone ceny</a:t>
            </a:r>
            <a:r>
              <a:rPr lang="pl" dirty="0"/>
              <a:t> </a:t>
            </a:r>
            <a:r>
              <a:rPr lang="pl" dirty="0" err="1"/>
              <a:t>przejęcia</a:t>
            </a:r>
            <a:endParaRPr lang="pl-PL" dirty="0"/>
          </a:p>
          <a:p>
            <a:pPr lvl="1"/>
            <a:r>
              <a:rPr lang="pl" dirty="0" err="1"/>
              <a:t>Opór </a:t>
            </a:r>
            <a:r>
              <a:rPr lang="pl" dirty="0"/>
              <a:t>wobec </a:t>
            </a:r>
            <a:r>
              <a:rPr lang="pl" dirty="0" err="1"/>
              <a:t>przejęć</a:t>
            </a:r>
            <a:endParaRPr lang="pl-PL" dirty="0"/>
          </a:p>
          <a:p>
            <a:pPr marL="0" indent="0">
              <a:buNone/>
            </a:pPr>
            <a:r>
              <a:rPr lang="pl" dirty="0"/>
              <a:t>(c) </a:t>
            </a:r>
            <a:r>
              <a:rPr lang="pl" dirty="0" err="1"/>
              <a:t>Klienci</a:t>
            </a:r>
            <a:endParaRPr lang="pl-PL" dirty="0"/>
          </a:p>
          <a:p>
            <a:pPr lvl="1"/>
            <a:r>
              <a:rPr lang="pl" dirty="0"/>
              <a:t>Produkty określonej jakości za rozsądną cenę</a:t>
            </a:r>
            <a:endParaRPr lang="pl-PL" dirty="0"/>
          </a:p>
          <a:p>
            <a:pPr lvl="1"/>
            <a:r>
              <a:rPr lang="pl" dirty="0"/>
              <a:t>Produkty, które powinny służyć przez określoną liczbę lat</a:t>
            </a:r>
            <a:endParaRPr lang="pl-PL" dirty="0"/>
          </a:p>
          <a:p>
            <a:pPr lvl="1"/>
            <a:r>
              <a:rPr lang="pl" dirty="0"/>
              <a:t>Produkt lub usługa spełniająca potrzeby klienta</a:t>
            </a:r>
          </a:p>
          <a:p>
            <a:pPr marL="0" indent="0">
              <a:buNone/>
            </a:pPr>
            <a:r>
              <a:rPr lang="pl" dirty="0"/>
              <a:t>( d ) Dostawcy: regularne zamówienia w zamian za niezawodną dostawę i dobrą obsługę</a:t>
            </a:r>
          </a:p>
          <a:p>
            <a:pPr marL="0" indent="0">
              <a:buNone/>
            </a:pPr>
            <a:r>
              <a:rPr lang="pl" dirty="0"/>
              <a:t>( e ) Dostawcy kapitału pożyczkowego (posiadacze akcji): rzetelna płatność należnych odsetek i utrzymanie wartości wszelkich zabezpieczeń</a:t>
            </a:r>
          </a:p>
          <a:p>
            <a:pPr marL="0" indent="0">
              <a:buNone/>
            </a:pPr>
            <a:r>
              <a:rPr lang="pl" dirty="0"/>
              <a:t>( f ) Społeczeństwo jako całość</a:t>
            </a:r>
          </a:p>
          <a:p>
            <a:pPr lvl="1"/>
            <a:r>
              <a:rPr lang="pl" dirty="0"/>
              <a:t>Kontroluj zanieczyszczenia</a:t>
            </a:r>
            <a:endParaRPr lang="pl-PL" dirty="0"/>
          </a:p>
          <a:p>
            <a:pPr lvl="1"/>
            <a:r>
              <a:rPr lang="pl" dirty="0"/>
              <a:t>Pomoc finansowa dla organizacji charytatywnych, sportowych i społecznych</a:t>
            </a:r>
            <a:endParaRPr lang="pl-PL" dirty="0"/>
          </a:p>
          <a:p>
            <a:pPr lvl="1"/>
            <a:r>
              <a:rPr lang="pl" dirty="0"/>
              <a:t>Współpracuj z rządem w identyfikowaniu zagrożeń dla zdrowia i zapobieganiu im</a:t>
            </a:r>
          </a:p>
          <a:p>
            <a:endParaRPr lang="pl-PL" dirty="0"/>
          </a:p>
        </p:txBody>
      </p:sp>
      <p:sp>
        <p:nvSpPr>
          <p:cNvPr id="4" name="Symbol zastępczy numeru slajdu 3">
            <a:extLst>
              <a:ext uri="{FF2B5EF4-FFF2-40B4-BE49-F238E27FC236}">
                <a16:creationId xmlns:a16="http://schemas.microsoft.com/office/drawing/2014/main" id="{B99949CD-F16B-48D1-B97D-2D71F4423B53}"/>
              </a:ext>
            </a:extLst>
          </p:cNvPr>
          <p:cNvSpPr>
            <a:spLocks noGrp="1"/>
          </p:cNvSpPr>
          <p:nvPr>
            <p:ph type="sldNum" sz="quarter" idx="12"/>
          </p:nvPr>
        </p:nvSpPr>
        <p:spPr/>
        <p:txBody>
          <a:bodyPr/>
          <a:lstStyle/>
          <a:p>
            <a:fld id="{56797B23-A282-42D5-9D85-2C33D72DBDCA}" type="slidenum">
              <a:rPr lang="pl-PL" smtClean="0"/>
              <a:t>35</a:t>
            </a:fld>
            <a:endParaRPr lang="pl-PL"/>
          </a:p>
        </p:txBody>
      </p:sp>
    </p:spTree>
    <p:extLst>
      <p:ext uri="{BB962C8B-B14F-4D97-AF65-F5344CB8AC3E}">
        <p14:creationId xmlns:p14="http://schemas.microsoft.com/office/powerpoint/2010/main" val="19933782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3EFB1-AB6C-AE82-5406-F4692C02DA8E}"/>
              </a:ext>
            </a:extLst>
          </p:cNvPr>
          <p:cNvSpPr>
            <a:spLocks noGrp="1"/>
          </p:cNvSpPr>
          <p:nvPr>
            <p:ph type="title"/>
          </p:nvPr>
        </p:nvSpPr>
        <p:spPr>
          <a:xfrm>
            <a:off x="838200" y="365125"/>
            <a:ext cx="10515600" cy="843915"/>
          </a:xfrm>
        </p:spPr>
        <p:txBody>
          <a:bodyPr/>
          <a:lstStyle/>
          <a:p>
            <a:pPr algn="ctr"/>
            <a:r>
              <a:rPr lang="pl" dirty="0" err="1"/>
              <a:t>Interesariusze</a:t>
            </a:r>
            <a:endParaRPr lang="pl-PL" dirty="0"/>
          </a:p>
        </p:txBody>
      </p:sp>
      <p:sp>
        <p:nvSpPr>
          <p:cNvPr id="3" name="Content Placeholder 2">
            <a:extLst>
              <a:ext uri="{FF2B5EF4-FFF2-40B4-BE49-F238E27FC236}">
                <a16:creationId xmlns:a16="http://schemas.microsoft.com/office/drawing/2014/main" id="{0C621F94-2359-296F-50A7-D36C20367D2E}"/>
              </a:ext>
            </a:extLst>
          </p:cNvPr>
          <p:cNvSpPr>
            <a:spLocks noGrp="1"/>
          </p:cNvSpPr>
          <p:nvPr>
            <p:ph idx="1"/>
          </p:nvPr>
        </p:nvSpPr>
        <p:spPr/>
        <p:txBody>
          <a:bodyPr>
            <a:normAutofit lnSpcReduction="10000"/>
          </a:bodyPr>
          <a:lstStyle/>
          <a:p>
            <a:r>
              <a:rPr lang="pl" dirty="0"/>
              <a:t>Kluczowym celem finansowym przedsiębiorstwa jest tworzenie bogactwa dla jego akcjonariuszy.</a:t>
            </a:r>
          </a:p>
          <a:p>
            <a:r>
              <a:rPr lang="pl" dirty="0"/>
              <a:t>Aby strategia finansowa odniosła sukces, musi być komunikowana i wspierana przez kluczowe grupy interesariuszy:</a:t>
            </a:r>
          </a:p>
          <a:p>
            <a:pPr marL="0" indent="0">
              <a:buNone/>
            </a:pPr>
            <a:r>
              <a:rPr lang="pl" dirty="0"/>
              <a:t>• Wewnętrzni – menadżerowie, pracownicy</a:t>
            </a:r>
          </a:p>
          <a:p>
            <a:pPr marL="0" indent="0">
              <a:buNone/>
            </a:pPr>
            <a:r>
              <a:rPr lang="pl" dirty="0"/>
              <a:t>• Połączeni – akcjonariusze, banki, klienci, dostawcy</a:t>
            </a:r>
          </a:p>
          <a:p>
            <a:pPr marL="0" indent="0">
              <a:buNone/>
            </a:pPr>
            <a:r>
              <a:rPr lang="pl" dirty="0"/>
              <a:t>• Zewnętrzne – rząd, grupy nacisku, społeczności lokalne</a:t>
            </a:r>
          </a:p>
          <a:p>
            <a:r>
              <a:rPr lang="pl" dirty="0"/>
              <a:t>Jeżeli strategia stwarza konflikt między interesami akcjonariuszy i innych interesariuszy, może to powodować problemy etyczne, którymi należy ostrożnie zarządzać.</a:t>
            </a:r>
            <a:endParaRPr lang="pl-PL" dirty="0"/>
          </a:p>
        </p:txBody>
      </p:sp>
      <p:sp>
        <p:nvSpPr>
          <p:cNvPr id="4" name="Slide Number Placeholder 3">
            <a:extLst>
              <a:ext uri="{FF2B5EF4-FFF2-40B4-BE49-F238E27FC236}">
                <a16:creationId xmlns:a16="http://schemas.microsoft.com/office/drawing/2014/main" id="{8031B368-7FA5-F8F7-7A48-8546BDF683F9}"/>
              </a:ext>
            </a:extLst>
          </p:cNvPr>
          <p:cNvSpPr>
            <a:spLocks noGrp="1"/>
          </p:cNvSpPr>
          <p:nvPr>
            <p:ph type="sldNum" sz="quarter" idx="12"/>
          </p:nvPr>
        </p:nvSpPr>
        <p:spPr/>
        <p:txBody>
          <a:bodyPr/>
          <a:lstStyle/>
          <a:p>
            <a:fld id="{56797B23-A282-42D5-9D85-2C33D72DBDCA}" type="slidenum">
              <a:rPr lang="pl-PL" smtClean="0"/>
              <a:t>36</a:t>
            </a:fld>
            <a:endParaRPr lang="pl-PL"/>
          </a:p>
        </p:txBody>
      </p:sp>
    </p:spTree>
    <p:extLst>
      <p:ext uri="{BB962C8B-B14F-4D97-AF65-F5344CB8AC3E}">
        <p14:creationId xmlns:p14="http://schemas.microsoft.com/office/powerpoint/2010/main" val="2435720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266B885-10DB-4790-82AC-4AF9ABB4DEE5}"/>
              </a:ext>
            </a:extLst>
          </p:cNvPr>
          <p:cNvSpPr>
            <a:spLocks noGrp="1"/>
          </p:cNvSpPr>
          <p:nvPr>
            <p:ph type="title"/>
          </p:nvPr>
        </p:nvSpPr>
        <p:spPr>
          <a:xfrm>
            <a:off x="838200" y="4761"/>
            <a:ext cx="10515600" cy="500063"/>
          </a:xfrm>
        </p:spPr>
        <p:txBody>
          <a:bodyPr>
            <a:normAutofit fontScale="90000"/>
          </a:bodyPr>
          <a:lstStyle/>
          <a:p>
            <a:pPr algn="ctr"/>
            <a:r>
              <a:rPr lang="pl" b="1" dirty="0"/>
              <a:t>Jak łagodzić konflikty agencyjne</a:t>
            </a:r>
            <a:endParaRPr lang="pl-PL" b="1" dirty="0"/>
          </a:p>
        </p:txBody>
      </p:sp>
      <p:sp>
        <p:nvSpPr>
          <p:cNvPr id="3" name="Symbol zastępczy zawartości 2">
            <a:extLst>
              <a:ext uri="{FF2B5EF4-FFF2-40B4-BE49-F238E27FC236}">
                <a16:creationId xmlns:a16="http://schemas.microsoft.com/office/drawing/2014/main" id="{714F9CF0-1D5B-458E-9B59-CD5711A31652}"/>
              </a:ext>
            </a:extLst>
          </p:cNvPr>
          <p:cNvSpPr>
            <a:spLocks noGrp="1"/>
          </p:cNvSpPr>
          <p:nvPr>
            <p:ph idx="1"/>
          </p:nvPr>
        </p:nvSpPr>
        <p:spPr>
          <a:xfrm>
            <a:off x="0" y="615950"/>
            <a:ext cx="12192000" cy="6242050"/>
          </a:xfrm>
        </p:spPr>
        <p:txBody>
          <a:bodyPr/>
          <a:lstStyle/>
          <a:p>
            <a:r>
              <a:rPr lang="pl" dirty="0"/>
              <a:t>Systemy </a:t>
            </a:r>
            <a:r>
              <a:rPr lang="pl" dirty="0" err="1"/>
              <a:t>nagród</a:t>
            </a:r>
          </a:p>
          <a:p>
            <a:pPr marL="0" indent="0">
              <a:buNone/>
            </a:pPr>
            <a:r>
              <a:rPr lang="pl" dirty="0"/>
              <a:t> a) Wynagrodzenie uzależnione od zysku/ekonomiczne wynagrodzenie stanowiące wartość dodaną</a:t>
            </a:r>
          </a:p>
          <a:p>
            <a:pPr marL="0" indent="0">
              <a:buNone/>
            </a:pPr>
            <a:r>
              <a:rPr lang="pl" dirty="0"/>
              <a:t> (b) Nagradzanie menedżerów akcjami</a:t>
            </a:r>
          </a:p>
          <a:p>
            <a:pPr marL="0" indent="0">
              <a:buNone/>
            </a:pPr>
            <a:r>
              <a:rPr lang="pl" dirty="0"/>
              <a:t> (c) Programy opcji menedżerskich na akcje</a:t>
            </a:r>
            <a:endParaRPr lang="pl-PL" dirty="0"/>
          </a:p>
          <a:p>
            <a:r>
              <a:rPr lang="pl" dirty="0"/>
              <a:t>Rozdział ról – nie za dużo władzy dla żadnej jednostki</a:t>
            </a:r>
            <a:endParaRPr lang="pl-PL" dirty="0"/>
          </a:p>
          <a:p>
            <a:r>
              <a:rPr lang="pl" dirty="0"/>
              <a:t>Zarządzanie zbiorowe – stworzenie pewnych ram decyzyjnych</a:t>
            </a:r>
            <a:endParaRPr lang="pl-PL" dirty="0"/>
          </a:p>
          <a:p>
            <a:pPr marL="0" indent="0">
              <a:buNone/>
            </a:pPr>
            <a:endParaRPr lang="pl-PL" dirty="0"/>
          </a:p>
          <a:p>
            <a:endParaRPr lang="en-US" dirty="0"/>
          </a:p>
        </p:txBody>
      </p:sp>
      <p:sp>
        <p:nvSpPr>
          <p:cNvPr id="4" name="Symbol zastępczy numeru slajdu 3">
            <a:extLst>
              <a:ext uri="{FF2B5EF4-FFF2-40B4-BE49-F238E27FC236}">
                <a16:creationId xmlns:a16="http://schemas.microsoft.com/office/drawing/2014/main" id="{83BDB270-9305-4B13-BE59-F75737D8026F}"/>
              </a:ext>
            </a:extLst>
          </p:cNvPr>
          <p:cNvSpPr>
            <a:spLocks noGrp="1"/>
          </p:cNvSpPr>
          <p:nvPr>
            <p:ph type="sldNum" sz="quarter" idx="12"/>
          </p:nvPr>
        </p:nvSpPr>
        <p:spPr/>
        <p:txBody>
          <a:bodyPr/>
          <a:lstStyle/>
          <a:p>
            <a:fld id="{56797B23-A282-42D5-9D85-2C33D72DBDCA}" type="slidenum">
              <a:rPr lang="pl-PL" smtClean="0"/>
              <a:t>37</a:t>
            </a:fld>
            <a:endParaRPr lang="pl-PL"/>
          </a:p>
        </p:txBody>
      </p:sp>
    </p:spTree>
    <p:extLst>
      <p:ext uri="{BB962C8B-B14F-4D97-AF65-F5344CB8AC3E}">
        <p14:creationId xmlns:p14="http://schemas.microsoft.com/office/powerpoint/2010/main" val="27365656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1D5B46-89B4-47CD-AD84-5C960CE09DA2}"/>
              </a:ext>
            </a:extLst>
          </p:cNvPr>
          <p:cNvSpPr>
            <a:spLocks noGrp="1"/>
          </p:cNvSpPr>
          <p:nvPr>
            <p:ph type="title"/>
          </p:nvPr>
        </p:nvSpPr>
        <p:spPr>
          <a:xfrm>
            <a:off x="838200" y="0"/>
            <a:ext cx="10515600" cy="454025"/>
          </a:xfrm>
        </p:spPr>
        <p:txBody>
          <a:bodyPr>
            <a:normAutofit fontScale="90000"/>
          </a:bodyPr>
          <a:lstStyle/>
          <a:p>
            <a:pPr algn="ctr"/>
            <a:r>
              <a:rPr lang="pl" b="1" dirty="0"/>
              <a:t>Nadzór korporacyjny</a:t>
            </a:r>
            <a:endParaRPr lang="pl-PL" b="1" dirty="0"/>
          </a:p>
        </p:txBody>
      </p:sp>
      <p:sp>
        <p:nvSpPr>
          <p:cNvPr id="3" name="Symbol zastępczy zawartości 2">
            <a:extLst>
              <a:ext uri="{FF2B5EF4-FFF2-40B4-BE49-F238E27FC236}">
                <a16:creationId xmlns:a16="http://schemas.microsoft.com/office/drawing/2014/main" id="{2D0CFAB3-45EB-4279-9BEB-A20F7CFFDC49}"/>
              </a:ext>
            </a:extLst>
          </p:cNvPr>
          <p:cNvSpPr>
            <a:spLocks noGrp="1"/>
          </p:cNvSpPr>
          <p:nvPr>
            <p:ph idx="1"/>
          </p:nvPr>
        </p:nvSpPr>
        <p:spPr>
          <a:xfrm>
            <a:off x="0" y="1000124"/>
            <a:ext cx="12192000" cy="5857875"/>
          </a:xfrm>
        </p:spPr>
        <p:txBody>
          <a:bodyPr>
            <a:normAutofit lnSpcReduction="10000"/>
          </a:bodyPr>
          <a:lstStyle/>
          <a:p>
            <a:pPr marL="0" indent="0" algn="just">
              <a:buNone/>
            </a:pPr>
            <a:r>
              <a:rPr lang="pl" dirty="0"/>
              <a:t>(a) Zarządzanie ryzykiem i jego redukcja to kwestia fundamentalna we wszystkich definicjach dobra zarządzania, niezależnie od tego, czy zostało to wyraźnie stwierdzone, czy jedynie dorozumiane.</a:t>
            </a:r>
          </a:p>
          <a:p>
            <a:pPr marL="0" indent="0" algn="just">
              <a:buNone/>
            </a:pPr>
            <a:r>
              <a:rPr lang="pl" dirty="0"/>
              <a:t>(b) Ogólne wyniki można poprawić dzięki dobrym strukturom organizacyjnym oraz dobrym praktykom zarządzania w ramach ustalonych wytycznych dotyczących najlepszych praktyk.</a:t>
            </a:r>
          </a:p>
          <a:p>
            <a:pPr marL="0" indent="0" algn="just">
              <a:buNone/>
            </a:pPr>
            <a:r>
              <a:rPr lang="pl" dirty="0"/>
              <a:t>(c) Dobre zarządzanie zapewnia ramy do realizacji strategii organizacji w sposób etyczny i skuteczny sposób z perspektywy wszystkich zainteresowanych grup, których to dotyczy, i zapewnia zabezpieczenie przed niewłaściwym wykorzystaniem zasobów fizycznych lub intelektualnych.</a:t>
            </a:r>
          </a:p>
          <a:p>
            <a:pPr marL="0" indent="0" algn="just">
              <a:buNone/>
            </a:pPr>
            <a:r>
              <a:rPr lang="pl" dirty="0"/>
              <a:t>d) Dobre zarządzanie nie dotyczy tylko kodeksów ustalonych zewnętrznie, ale wymaga także chęci stosujcie ducha i literę prawa.</a:t>
            </a:r>
          </a:p>
          <a:p>
            <a:pPr marL="0" indent="0" algn="just">
              <a:buNone/>
            </a:pPr>
            <a:r>
              <a:rPr lang="pl" dirty="0"/>
              <a:t>e) Odpowiedzialność jest generalnie głównym tematem wszystkich ram zarządzania. </a:t>
            </a:r>
          </a:p>
        </p:txBody>
      </p:sp>
      <p:sp>
        <p:nvSpPr>
          <p:cNvPr id="4" name="Symbol zastępczy numeru slajdu 3">
            <a:extLst>
              <a:ext uri="{FF2B5EF4-FFF2-40B4-BE49-F238E27FC236}">
                <a16:creationId xmlns:a16="http://schemas.microsoft.com/office/drawing/2014/main" id="{55103E86-8E64-4340-9FEB-A96DE13BB180}"/>
              </a:ext>
            </a:extLst>
          </p:cNvPr>
          <p:cNvSpPr>
            <a:spLocks noGrp="1"/>
          </p:cNvSpPr>
          <p:nvPr>
            <p:ph type="sldNum" sz="quarter" idx="12"/>
          </p:nvPr>
        </p:nvSpPr>
        <p:spPr/>
        <p:txBody>
          <a:bodyPr/>
          <a:lstStyle/>
          <a:p>
            <a:fld id="{56797B23-A282-42D5-9D85-2C33D72DBDCA}" type="slidenum">
              <a:rPr lang="pl-PL" smtClean="0"/>
              <a:t>38</a:t>
            </a:fld>
            <a:endParaRPr lang="pl-PL"/>
          </a:p>
        </p:txBody>
      </p:sp>
    </p:spTree>
    <p:extLst>
      <p:ext uri="{BB962C8B-B14F-4D97-AF65-F5344CB8AC3E}">
        <p14:creationId xmlns:p14="http://schemas.microsoft.com/office/powerpoint/2010/main" val="6692255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1D5B46-89B4-47CD-AD84-5C960CE09DA2}"/>
              </a:ext>
            </a:extLst>
          </p:cNvPr>
          <p:cNvSpPr>
            <a:spLocks noGrp="1"/>
          </p:cNvSpPr>
          <p:nvPr>
            <p:ph type="title"/>
          </p:nvPr>
        </p:nvSpPr>
        <p:spPr>
          <a:xfrm>
            <a:off x="838200" y="0"/>
            <a:ext cx="10515600" cy="454025"/>
          </a:xfrm>
        </p:spPr>
        <p:txBody>
          <a:bodyPr>
            <a:normAutofit fontScale="90000"/>
          </a:bodyPr>
          <a:lstStyle/>
          <a:p>
            <a:pPr algn="ctr"/>
            <a:r>
              <a:rPr lang="pl" b="1" dirty="0"/>
              <a:t>Nadzór korporacyjny</a:t>
            </a:r>
            <a:endParaRPr lang="pl-PL" b="1" dirty="0"/>
          </a:p>
        </p:txBody>
      </p:sp>
      <p:sp>
        <p:nvSpPr>
          <p:cNvPr id="3" name="Symbol zastępczy zawartości 2">
            <a:extLst>
              <a:ext uri="{FF2B5EF4-FFF2-40B4-BE49-F238E27FC236}">
                <a16:creationId xmlns:a16="http://schemas.microsoft.com/office/drawing/2014/main" id="{2D0CFAB3-45EB-4279-9BEB-A20F7CFFDC49}"/>
              </a:ext>
            </a:extLst>
          </p:cNvPr>
          <p:cNvSpPr>
            <a:spLocks noGrp="1"/>
          </p:cNvSpPr>
          <p:nvPr>
            <p:ph idx="1"/>
          </p:nvPr>
        </p:nvSpPr>
        <p:spPr>
          <a:xfrm>
            <a:off x="0" y="454026"/>
            <a:ext cx="12192000" cy="6403974"/>
          </a:xfrm>
        </p:spPr>
        <p:txBody>
          <a:bodyPr>
            <a:normAutofit fontScale="70000" lnSpcReduction="20000"/>
          </a:bodyPr>
          <a:lstStyle/>
          <a:p>
            <a:pPr marL="0" indent="0" algn="just">
              <a:buNone/>
            </a:pPr>
            <a:r>
              <a:rPr lang="pl" dirty="0"/>
              <a:t>Kodeksy dobrych praktyk w zakresie ładu korporacyjnego zasadniczo obejmują następujące obszary.</a:t>
            </a:r>
          </a:p>
          <a:p>
            <a:pPr marL="0" indent="0" algn="just">
              <a:buNone/>
            </a:pPr>
            <a:r>
              <a:rPr lang="pl" dirty="0"/>
              <a:t>(a) Zarząd powinien być odpowiedzialny za podejmowanie głównych decyzji politycznych i strategicznych.</a:t>
            </a:r>
          </a:p>
          <a:p>
            <a:pPr marL="0" indent="0" algn="just">
              <a:buNone/>
            </a:pPr>
            <a:r>
              <a:rPr lang="pl" dirty="0"/>
              <a:t>(b) Dyrektorzy powinni posiadać różnorodne umiejętności, a ich wyniki powinny być regularnie oceniane.</a:t>
            </a:r>
          </a:p>
          <a:p>
            <a:pPr marL="0" indent="0" algn="just">
              <a:buNone/>
            </a:pPr>
            <a:r>
              <a:rPr lang="pl" dirty="0"/>
              <a:t>(c) Nominacje powinny odbywać się w drodze formalnych procedur organizowanych przez komitet ds nominacji.</a:t>
            </a:r>
          </a:p>
          <a:p>
            <a:pPr marL="0" indent="0" algn="just">
              <a:buNone/>
            </a:pPr>
            <a:r>
              <a:rPr lang="pl" dirty="0"/>
              <a:t>(d) Podział obowiązków na czele organizacji najłatwiej osiągnąć poprzez rozdzielenie role prezesa i dyrektora generalnego.</a:t>
            </a:r>
          </a:p>
          <a:p>
            <a:pPr marL="0" indent="0" algn="just">
              <a:buNone/>
            </a:pPr>
            <a:r>
              <a:rPr lang="pl" dirty="0"/>
              <a:t>(e) Niezależni dyrektorzy niewykonawczy odgrywają kluczową rolę w zarządzaniu. Ich liczba i status powinny dawać im duże możliwości kontroli pozostałych dyrektorów.</a:t>
            </a:r>
          </a:p>
          <a:p>
            <a:pPr marL="0" indent="0" algn="just">
              <a:buNone/>
            </a:pPr>
            <a:r>
              <a:rPr lang="pl" dirty="0"/>
              <a:t>(f) Wynagrodzenie dyrektorów powinno być ustalane przez komitet ds. wynagrodzeń składający się z niezależnych dyrektorów niewykonawczych.</a:t>
            </a:r>
          </a:p>
          <a:p>
            <a:pPr marL="0" indent="0" algn="just">
              <a:buNone/>
            </a:pPr>
            <a:r>
              <a:rPr lang="pl" dirty="0"/>
              <a:t>(g) Wynagrodzenie powinno zależeć od reguł organizacji i indywidualnych wyników.</a:t>
            </a:r>
          </a:p>
          <a:p>
            <a:pPr marL="0" indent="0" algn="just">
              <a:buNone/>
            </a:pPr>
            <a:r>
              <a:rPr lang="pl" dirty="0"/>
              <a:t>(h) Sprawozdania powinny ujawniać politykę wynagrodzeń i (szczegółowo) pakiety poszczególnych dyrektorów.</a:t>
            </a:r>
          </a:p>
          <a:p>
            <a:pPr marL="0" indent="0" algn="just">
              <a:buNone/>
            </a:pPr>
            <a:r>
              <a:rPr lang="pl" dirty="0"/>
              <a:t>(i) Zarządy powinny regularnie dokonywać przeglądu zarządzania ryzykiem i kontroli wewnętrznej oraz przeprowadzać szerokie coroczne przeglądy, których wyniki powinny zostać ujawnione w księgach rachunkowych.</a:t>
            </a:r>
          </a:p>
          <a:p>
            <a:pPr marL="0" indent="0" algn="just">
              <a:buNone/>
            </a:pPr>
            <a:r>
              <a:rPr lang="pl" dirty="0"/>
              <a:t>(j) Komitety audytu niezależnych dyrektorów niewykonawczych powinny współpracować z audytorami zewnętrznymi, nadzorować audyt wewnętrzny oraz dokonywać przeglądu rocznych sprawozdań finansowych i kontroli wewnętrznej.</a:t>
            </a:r>
          </a:p>
          <a:p>
            <a:pPr marL="0" indent="0" algn="just">
              <a:buNone/>
            </a:pPr>
            <a:r>
              <a:rPr lang="pl" dirty="0"/>
              <a:t>(k) Dyrektorzy powinni prowadzić regularny dialog z akcjonariuszami, szczególnie z instytucjami akcjonariusze. Coroczne walne zgromadzenie jest istotnym forum komunikacji.</a:t>
            </a:r>
          </a:p>
          <a:p>
            <a:pPr marL="0" indent="0" algn="just">
              <a:buNone/>
            </a:pPr>
            <a:r>
              <a:rPr lang="pl" dirty="0"/>
              <a:t>(l) Sprawozdania roczne muszą przedstawiać uczciwy i wyważony obraz organizacji. Może to obejmować czy </a:t>
            </a:r>
            <a:r>
              <a:rPr lang="pl" dirty="0" err="1"/>
              <a:t>organizacja </a:t>
            </a:r>
            <a:r>
              <a:rPr lang="pl" dirty="0"/>
              <a:t>przestrzegała przepisów i kodeksów ładu korporacyjnego oraz podać szczegółowe informacje ujawnienia na temat zarządu, przeglądów kontroli wewnętrznej, statusu kontynuacji działalności i relacji z nią interesariusze.</a:t>
            </a:r>
          </a:p>
          <a:p>
            <a:pPr algn="just"/>
            <a:endParaRPr lang="pl-PL" dirty="0"/>
          </a:p>
        </p:txBody>
      </p:sp>
      <p:sp>
        <p:nvSpPr>
          <p:cNvPr id="4" name="Symbol zastępczy numeru slajdu 3">
            <a:extLst>
              <a:ext uri="{FF2B5EF4-FFF2-40B4-BE49-F238E27FC236}">
                <a16:creationId xmlns:a16="http://schemas.microsoft.com/office/drawing/2014/main" id="{55103E86-8E64-4340-9FEB-A96DE13BB180}"/>
              </a:ext>
            </a:extLst>
          </p:cNvPr>
          <p:cNvSpPr>
            <a:spLocks noGrp="1"/>
          </p:cNvSpPr>
          <p:nvPr>
            <p:ph type="sldNum" sz="quarter" idx="12"/>
          </p:nvPr>
        </p:nvSpPr>
        <p:spPr/>
        <p:txBody>
          <a:bodyPr/>
          <a:lstStyle/>
          <a:p>
            <a:fld id="{56797B23-A282-42D5-9D85-2C33D72DBDCA}" type="slidenum">
              <a:rPr lang="pl-PL" smtClean="0"/>
              <a:t>39</a:t>
            </a:fld>
            <a:endParaRPr lang="pl-PL"/>
          </a:p>
        </p:txBody>
      </p:sp>
    </p:spTree>
    <p:extLst>
      <p:ext uri="{BB962C8B-B14F-4D97-AF65-F5344CB8AC3E}">
        <p14:creationId xmlns:p14="http://schemas.microsoft.com/office/powerpoint/2010/main" val="1244486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0781D1-EDFA-4503-8BF2-8CAB23BA4701}"/>
              </a:ext>
            </a:extLst>
          </p:cNvPr>
          <p:cNvSpPr>
            <a:spLocks noGrp="1"/>
          </p:cNvSpPr>
          <p:nvPr>
            <p:ph type="title"/>
          </p:nvPr>
        </p:nvSpPr>
        <p:spPr>
          <a:xfrm>
            <a:off x="714375" y="0"/>
            <a:ext cx="10515600" cy="482600"/>
          </a:xfrm>
        </p:spPr>
        <p:txBody>
          <a:bodyPr>
            <a:normAutofit fontScale="90000"/>
          </a:bodyPr>
          <a:lstStyle/>
          <a:p>
            <a:pPr algn="ctr"/>
            <a:r>
              <a:rPr lang="pl" b="1" dirty="0" err="1"/>
              <a:t>Poziomy </a:t>
            </a:r>
            <a:r>
              <a:rPr lang="pl" b="1" dirty="0"/>
              <a:t>strategii</a:t>
            </a:r>
            <a:r>
              <a:rPr lang="pl" b="1" dirty="0" err="1"/>
              <a:t>​</a:t>
            </a:r>
            <a:endParaRPr lang="pl-PL" b="1" dirty="0"/>
          </a:p>
        </p:txBody>
      </p:sp>
      <p:sp>
        <p:nvSpPr>
          <p:cNvPr id="3" name="Symbol zastępczy zawartości 2">
            <a:extLst>
              <a:ext uri="{FF2B5EF4-FFF2-40B4-BE49-F238E27FC236}">
                <a16:creationId xmlns:a16="http://schemas.microsoft.com/office/drawing/2014/main" id="{36AD4331-3814-4162-BB03-C858B3543286}"/>
              </a:ext>
            </a:extLst>
          </p:cNvPr>
          <p:cNvSpPr>
            <a:spLocks noGrp="1"/>
          </p:cNvSpPr>
          <p:nvPr>
            <p:ph idx="1"/>
          </p:nvPr>
        </p:nvSpPr>
        <p:spPr>
          <a:xfrm>
            <a:off x="0" y="587374"/>
            <a:ext cx="12192000" cy="6270625"/>
          </a:xfrm>
        </p:spPr>
        <p:txBody>
          <a:bodyPr>
            <a:normAutofit/>
          </a:bodyPr>
          <a:lstStyle/>
          <a:p>
            <a:pPr algn="just"/>
            <a:r>
              <a:rPr lang="pl" b="1" dirty="0"/>
              <a:t>Strategia długookresowa</a:t>
            </a:r>
            <a:endParaRPr lang="pl-PL" b="1" dirty="0"/>
          </a:p>
          <a:p>
            <a:pPr algn="just"/>
            <a:r>
              <a:rPr lang="pl" b="1" dirty="0"/>
              <a:t>Strategia biznesowa lub strategia konkurencyjności</a:t>
            </a:r>
            <a:endParaRPr lang="pl-PL" b="1" dirty="0"/>
          </a:p>
          <a:p>
            <a:pPr algn="just"/>
            <a:r>
              <a:rPr lang="pl" dirty="0"/>
              <a:t>Strategia konkurencyjności bada zagrożenie dla wyników przedsiębiorstwa takich czynników jak:</a:t>
            </a:r>
          </a:p>
          <a:p>
            <a:pPr marL="0" indent="0" algn="just">
              <a:buNone/>
            </a:pPr>
            <a:r>
              <a:rPr lang="pl" dirty="0"/>
              <a:t>(a) Potencjalne zmiany w branży, w której działa firma, w wyniku wejścia nowych konkurentów</a:t>
            </a:r>
          </a:p>
          <a:p>
            <a:pPr marL="0" indent="0" algn="just">
              <a:buNone/>
            </a:pPr>
            <a:r>
              <a:rPr lang="pl" dirty="0"/>
              <a:t>b) Konkurencja pomiędzy istniejącymi firmami pod względem kosztów, cen i jakości produktów</a:t>
            </a:r>
          </a:p>
          <a:p>
            <a:pPr marL="0" indent="0" algn="just">
              <a:buNone/>
            </a:pPr>
            <a:r>
              <a:rPr lang="pl" dirty="0"/>
              <a:t>(c) Rozwój produktów zastępczych, które mogą mieć wpływ na całą branżę</a:t>
            </a:r>
          </a:p>
          <a:p>
            <a:pPr marL="0" indent="0" algn="just">
              <a:buNone/>
            </a:pPr>
            <a:r>
              <a:rPr lang="pl" dirty="0"/>
              <a:t>(d) Monopolistyczna siła poszczególnych firm na rynkach surowców</a:t>
            </a:r>
          </a:p>
          <a:p>
            <a:pPr marL="514350" indent="-514350" algn="just">
              <a:buAutoNum type="alphaLcParenBoth" startAt="5"/>
            </a:pPr>
            <a:r>
              <a:rPr lang="pl" dirty="0"/>
              <a:t>Monopolistyczna siła przedsiębiorstw na różnych rynkach produktowych</a:t>
            </a:r>
            <a:endParaRPr lang="pl-PL" dirty="0"/>
          </a:p>
          <a:p>
            <a:pPr algn="just"/>
            <a:r>
              <a:rPr lang="pl" b="1" dirty="0"/>
              <a:t>Strategia operacyjna</a:t>
            </a:r>
            <a:endParaRPr lang="pl-PL" b="1" dirty="0"/>
          </a:p>
          <a:p>
            <a:pPr algn="just"/>
            <a:endParaRPr lang="en-US" dirty="0"/>
          </a:p>
          <a:p>
            <a:pPr algn="just"/>
            <a:endParaRPr lang="pl-PL" dirty="0"/>
          </a:p>
        </p:txBody>
      </p:sp>
      <p:sp>
        <p:nvSpPr>
          <p:cNvPr id="4" name="Symbol zastępczy numeru slajdu 3">
            <a:extLst>
              <a:ext uri="{FF2B5EF4-FFF2-40B4-BE49-F238E27FC236}">
                <a16:creationId xmlns:a16="http://schemas.microsoft.com/office/drawing/2014/main" id="{82111B05-4F69-4755-B6FA-28FFC0E58317}"/>
              </a:ext>
            </a:extLst>
          </p:cNvPr>
          <p:cNvSpPr>
            <a:spLocks noGrp="1"/>
          </p:cNvSpPr>
          <p:nvPr>
            <p:ph type="sldNum" sz="quarter" idx="12"/>
          </p:nvPr>
        </p:nvSpPr>
        <p:spPr/>
        <p:txBody>
          <a:bodyPr/>
          <a:lstStyle/>
          <a:p>
            <a:fld id="{56797B23-A282-42D5-9D85-2C33D72DBDCA}" type="slidenum">
              <a:rPr lang="pl-PL" smtClean="0"/>
              <a:t>4</a:t>
            </a:fld>
            <a:endParaRPr lang="pl-PL"/>
          </a:p>
        </p:txBody>
      </p:sp>
    </p:spTree>
    <p:extLst>
      <p:ext uri="{BB962C8B-B14F-4D97-AF65-F5344CB8AC3E}">
        <p14:creationId xmlns:p14="http://schemas.microsoft.com/office/powerpoint/2010/main" val="22085451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12D3A8-143D-4DCF-8FD3-F02825AC7C80}"/>
              </a:ext>
            </a:extLst>
          </p:cNvPr>
          <p:cNvSpPr>
            <a:spLocks noGrp="1"/>
          </p:cNvSpPr>
          <p:nvPr>
            <p:ph type="title"/>
          </p:nvPr>
        </p:nvSpPr>
        <p:spPr>
          <a:xfrm>
            <a:off x="85725" y="0"/>
            <a:ext cx="11153775" cy="758825"/>
          </a:xfrm>
        </p:spPr>
        <p:txBody>
          <a:bodyPr>
            <a:normAutofit fontScale="90000"/>
          </a:bodyPr>
          <a:lstStyle/>
          <a:p>
            <a:pPr algn="ctr"/>
            <a:r>
              <a:rPr lang="pl" b="1" dirty="0"/>
              <a:t>TBL – Potrójny system zintegrowanego raportowania​</a:t>
            </a:r>
          </a:p>
        </p:txBody>
      </p:sp>
      <p:sp>
        <p:nvSpPr>
          <p:cNvPr id="3" name="Symbol zastępczy zawartości 2">
            <a:extLst>
              <a:ext uri="{FF2B5EF4-FFF2-40B4-BE49-F238E27FC236}">
                <a16:creationId xmlns:a16="http://schemas.microsoft.com/office/drawing/2014/main" id="{A7E25630-AC5C-40AF-A444-F26155DE61B0}"/>
              </a:ext>
            </a:extLst>
          </p:cNvPr>
          <p:cNvSpPr>
            <a:spLocks noGrp="1"/>
          </p:cNvSpPr>
          <p:nvPr>
            <p:ph idx="1"/>
          </p:nvPr>
        </p:nvSpPr>
        <p:spPr>
          <a:xfrm>
            <a:off x="0" y="758825"/>
            <a:ext cx="12192000" cy="6146800"/>
          </a:xfrm>
        </p:spPr>
        <p:txBody>
          <a:bodyPr>
            <a:normAutofit lnSpcReduction="10000"/>
          </a:bodyPr>
          <a:lstStyle/>
          <a:p>
            <a:pPr algn="just"/>
            <a:r>
              <a:rPr lang="pl" dirty="0" err="1"/>
              <a:t>Zrównoważony rozwój</a:t>
            </a:r>
            <a:endParaRPr lang="pl-PL" dirty="0"/>
          </a:p>
          <a:p>
            <a:pPr lvl="1" algn="just"/>
            <a:r>
              <a:rPr lang="pl" dirty="0"/>
              <a:t>Zrównoważony rozwój odnosi się do koncepcji równoważenia wzrostu gospodarczego z kwestiami środowiskowymi, społecznymi i gospodarczymi.</a:t>
            </a:r>
            <a:endParaRPr lang="pl-PL" dirty="0"/>
          </a:p>
          <a:p>
            <a:pPr algn="just"/>
            <a:r>
              <a:rPr lang="pl" dirty="0"/>
              <a:t>Ochrona środowiska</a:t>
            </a:r>
            <a:endParaRPr lang="pl-PL" dirty="0"/>
          </a:p>
          <a:p>
            <a:pPr lvl="1" algn="just"/>
            <a:r>
              <a:rPr lang="pl" dirty="0"/>
              <a:t>Nastąpił wzrost stosowania „ekologicznego” podejścia do produktów rynkowych</a:t>
            </a:r>
            <a:endParaRPr lang="pl-PL" dirty="0"/>
          </a:p>
          <a:p>
            <a:pPr algn="just"/>
            <a:r>
              <a:rPr lang="pl" dirty="0"/>
              <a:t>Wpływ środowiska na działalność gospodarczą może być bezpośredni.</a:t>
            </a:r>
            <a:endParaRPr lang="pl-PL" dirty="0"/>
          </a:p>
          <a:p>
            <a:pPr lvl="1" algn="just"/>
            <a:r>
              <a:rPr lang="pl" dirty="0"/>
              <a:t>Zmiany wpływające na koszty lub dostępność zasobów</a:t>
            </a:r>
            <a:endParaRPr lang="pl-PL" dirty="0"/>
          </a:p>
          <a:p>
            <a:pPr lvl="1" algn="just"/>
            <a:r>
              <a:rPr lang="pl" dirty="0"/>
              <a:t>Wpływ na popyt</a:t>
            </a:r>
            <a:endParaRPr lang="pl-PL" dirty="0"/>
          </a:p>
          <a:p>
            <a:pPr lvl="1" algn="just"/>
            <a:r>
              <a:rPr lang="pl" dirty="0"/>
              <a:t>Wpływ na równowagę sił pomiędzy konkurentami na rynku</a:t>
            </a:r>
          </a:p>
          <a:p>
            <a:pPr lvl="1" algn="just"/>
            <a:r>
              <a:rPr lang="pl" dirty="0"/>
              <a:t>Zmiany legislacyjne mogą mieć wpływ na otoczenie, w którym działają przedsiębiorstwa. </a:t>
            </a:r>
          </a:p>
          <a:p>
            <a:pPr lvl="1" algn="just"/>
            <a:r>
              <a:rPr lang="pl" dirty="0"/>
              <a:t>Presja ze strony klientów lub personelu może wynikać z obaw związanych z problemami środowiskowymi</a:t>
            </a:r>
            <a:endParaRPr lang="pl-PL" dirty="0"/>
          </a:p>
          <a:p>
            <a:pPr algn="just"/>
            <a:r>
              <a:rPr lang="pl" dirty="0"/>
              <a:t>Troska o kwestie środowiskowe doprowadziła do rosnącej presji na przedsiębiorstwa, aby składały sprawozdania na temat wpływu swojej działalności biznesowej na środowisko. Pojawiły się dwa podejścia: </a:t>
            </a:r>
            <a:r>
              <a:rPr lang="pl" b="1" dirty="0"/>
              <a:t>raportowanie potrójnego wyniku finansowego (TBL) i raportowanie zintegrowane </a:t>
            </a:r>
            <a:r>
              <a:rPr lang="pl" dirty="0"/>
              <a:t>.</a:t>
            </a:r>
            <a:endParaRPr lang="pl-PL" dirty="0"/>
          </a:p>
        </p:txBody>
      </p:sp>
      <p:sp>
        <p:nvSpPr>
          <p:cNvPr id="4" name="Symbol zastępczy numeru slajdu 3">
            <a:extLst>
              <a:ext uri="{FF2B5EF4-FFF2-40B4-BE49-F238E27FC236}">
                <a16:creationId xmlns:a16="http://schemas.microsoft.com/office/drawing/2014/main" id="{D6051E41-6658-4F2B-9E52-90DA9E6281E4}"/>
              </a:ext>
            </a:extLst>
          </p:cNvPr>
          <p:cNvSpPr>
            <a:spLocks noGrp="1"/>
          </p:cNvSpPr>
          <p:nvPr>
            <p:ph type="sldNum" sz="quarter" idx="12"/>
          </p:nvPr>
        </p:nvSpPr>
        <p:spPr/>
        <p:txBody>
          <a:bodyPr/>
          <a:lstStyle/>
          <a:p>
            <a:fld id="{56797B23-A282-42D5-9D85-2C33D72DBDCA}" type="slidenum">
              <a:rPr lang="pl-PL" smtClean="0"/>
              <a:t>40</a:t>
            </a:fld>
            <a:endParaRPr lang="pl-PL"/>
          </a:p>
        </p:txBody>
      </p:sp>
    </p:spTree>
    <p:extLst>
      <p:ext uri="{BB962C8B-B14F-4D97-AF65-F5344CB8AC3E}">
        <p14:creationId xmlns:p14="http://schemas.microsoft.com/office/powerpoint/2010/main" val="39956731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D3BE78-A477-438C-8997-CF6623CCB2DF}"/>
              </a:ext>
            </a:extLst>
          </p:cNvPr>
          <p:cNvSpPr>
            <a:spLocks noGrp="1"/>
          </p:cNvSpPr>
          <p:nvPr>
            <p:ph type="title"/>
          </p:nvPr>
        </p:nvSpPr>
        <p:spPr>
          <a:xfrm>
            <a:off x="838200" y="0"/>
            <a:ext cx="10515600" cy="539750"/>
          </a:xfrm>
        </p:spPr>
        <p:txBody>
          <a:bodyPr>
            <a:normAutofit fontScale="90000"/>
          </a:bodyPr>
          <a:lstStyle/>
          <a:p>
            <a:pPr algn="ctr"/>
            <a:r>
              <a:rPr lang="pl" b="1" dirty="0"/>
              <a:t>Główne​ elementy TBL</a:t>
            </a:r>
          </a:p>
        </p:txBody>
      </p:sp>
      <p:sp>
        <p:nvSpPr>
          <p:cNvPr id="3" name="Symbol zastępczy zawartości 2">
            <a:extLst>
              <a:ext uri="{FF2B5EF4-FFF2-40B4-BE49-F238E27FC236}">
                <a16:creationId xmlns:a16="http://schemas.microsoft.com/office/drawing/2014/main" id="{A5655965-01D9-4A73-A740-70CA6F6D6529}"/>
              </a:ext>
            </a:extLst>
          </p:cNvPr>
          <p:cNvSpPr>
            <a:spLocks noGrp="1"/>
          </p:cNvSpPr>
          <p:nvPr>
            <p:ph idx="1"/>
          </p:nvPr>
        </p:nvSpPr>
        <p:spPr>
          <a:xfrm>
            <a:off x="0" y="593724"/>
            <a:ext cx="12192000" cy="6264275"/>
          </a:xfrm>
        </p:spPr>
        <p:txBody>
          <a:bodyPr>
            <a:normAutofit lnSpcReduction="10000"/>
          </a:bodyPr>
          <a:lstStyle/>
          <a:p>
            <a:pPr algn="just"/>
            <a:r>
              <a:rPr lang="pl" dirty="0"/>
              <a:t>Raportowanie potrójnego wyniku finansowego (TBL) to raportowanie zewnętrzne, które uwzględnia </a:t>
            </a:r>
            <a:r>
              <a:rPr lang="pl" b="1" dirty="0"/>
              <a:t>wyniki finansowe</a:t>
            </a:r>
            <a:r>
              <a:rPr lang="pl" dirty="0"/>
              <a:t>, </a:t>
            </a:r>
            <a:r>
              <a:rPr lang="pl" b="1" dirty="0"/>
              <a:t>jakość środowiska </a:t>
            </a:r>
            <a:r>
              <a:rPr lang="pl" dirty="0"/>
              <a:t>i </a:t>
            </a:r>
            <a:r>
              <a:rPr lang="pl" b="1" dirty="0"/>
              <a:t>sprawiedliwość społeczną </a:t>
            </a:r>
            <a:r>
              <a:rPr lang="pl" dirty="0"/>
              <a:t>.</a:t>
            </a:r>
            <a:endParaRPr lang="pl-PL" dirty="0"/>
          </a:p>
          <a:p>
            <a:pPr algn="just"/>
            <a:r>
              <a:rPr lang="pl" dirty="0"/>
              <a:t>Podstawowa zasada jest taka, że aby ocenić rzeczywiste wyniki firmy i ocenić ryzyko dla inwestora, należy przyjrzeć się wynikom społecznym, finansowym i środowiskowym korporacji.</a:t>
            </a:r>
          </a:p>
          <a:p>
            <a:pPr algn="just"/>
            <a:r>
              <a:rPr lang="pl" dirty="0"/>
              <a:t>Podejście potrójnego dna jest często </a:t>
            </a:r>
            <a:r>
              <a:rPr lang="pl" dirty="0" err="1"/>
              <a:t>konceptualizowane </a:t>
            </a:r>
            <a:r>
              <a:rPr lang="pl" dirty="0"/>
              <a:t>jako piramida lub trójkąt.</a:t>
            </a:r>
            <a:endParaRPr lang="pl-PL" dirty="0"/>
          </a:p>
          <a:p>
            <a:pPr algn="just"/>
            <a:endParaRPr lang="pl-PL" dirty="0"/>
          </a:p>
          <a:p>
            <a:pPr algn="just"/>
            <a:endParaRPr lang="pl-PL" dirty="0"/>
          </a:p>
          <a:p>
            <a:pPr algn="just"/>
            <a:endParaRPr lang="pl-PL" dirty="0"/>
          </a:p>
          <a:p>
            <a:pPr algn="just"/>
            <a:endParaRPr lang="pl-PL" dirty="0"/>
          </a:p>
          <a:p>
            <a:pPr algn="just"/>
            <a:endParaRPr lang="pl-PL" dirty="0"/>
          </a:p>
          <a:p>
            <a:pPr algn="just"/>
            <a:r>
              <a:rPr lang="pl" dirty="0"/>
              <a:t>W ramach podejścia potrójnego dna podejmowanie decyzji powinno zapewniać rozwój każdej perspektywy, ale nie kosztem drugiej.</a:t>
            </a:r>
            <a:endParaRPr lang="pl-PL" dirty="0"/>
          </a:p>
        </p:txBody>
      </p:sp>
      <p:sp>
        <p:nvSpPr>
          <p:cNvPr id="4" name="Symbol zastępczy numeru slajdu 3">
            <a:extLst>
              <a:ext uri="{FF2B5EF4-FFF2-40B4-BE49-F238E27FC236}">
                <a16:creationId xmlns:a16="http://schemas.microsoft.com/office/drawing/2014/main" id="{18749C01-C04A-4724-B648-4F0082B01D6A}"/>
              </a:ext>
            </a:extLst>
          </p:cNvPr>
          <p:cNvSpPr>
            <a:spLocks noGrp="1"/>
          </p:cNvSpPr>
          <p:nvPr>
            <p:ph type="sldNum" sz="quarter" idx="12"/>
          </p:nvPr>
        </p:nvSpPr>
        <p:spPr/>
        <p:txBody>
          <a:bodyPr/>
          <a:lstStyle/>
          <a:p>
            <a:fld id="{56797B23-A282-42D5-9D85-2C33D72DBDCA}" type="slidenum">
              <a:rPr lang="pl-PL" smtClean="0"/>
              <a:t>41</a:t>
            </a:fld>
            <a:endParaRPr lang="pl-PL"/>
          </a:p>
        </p:txBody>
      </p:sp>
      <p:pic>
        <p:nvPicPr>
          <p:cNvPr id="5" name="Obraz 4">
            <a:extLst>
              <a:ext uri="{FF2B5EF4-FFF2-40B4-BE49-F238E27FC236}">
                <a16:creationId xmlns:a16="http://schemas.microsoft.com/office/drawing/2014/main" id="{77F91403-43A1-4881-8BB1-77BFE8EB7C1C}"/>
              </a:ext>
            </a:extLst>
          </p:cNvPr>
          <p:cNvPicPr>
            <a:picLocks noChangeAspect="1"/>
          </p:cNvPicPr>
          <p:nvPr/>
        </p:nvPicPr>
        <p:blipFill>
          <a:blip r:embed="rId2"/>
          <a:stretch>
            <a:fillRect/>
          </a:stretch>
        </p:blipFill>
        <p:spPr>
          <a:xfrm>
            <a:off x="2479040" y="3429000"/>
            <a:ext cx="6131560" cy="2521493"/>
          </a:xfrm>
          <a:prstGeom prst="rect">
            <a:avLst/>
          </a:prstGeom>
        </p:spPr>
      </p:pic>
    </p:spTree>
    <p:extLst>
      <p:ext uri="{BB962C8B-B14F-4D97-AF65-F5344CB8AC3E}">
        <p14:creationId xmlns:p14="http://schemas.microsoft.com/office/powerpoint/2010/main" val="20142686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168EFD-5C64-41EE-9728-1794039E5692}"/>
              </a:ext>
            </a:extLst>
          </p:cNvPr>
          <p:cNvSpPr>
            <a:spLocks noGrp="1"/>
          </p:cNvSpPr>
          <p:nvPr>
            <p:ph type="title"/>
          </p:nvPr>
        </p:nvSpPr>
        <p:spPr>
          <a:xfrm>
            <a:off x="838200" y="0"/>
            <a:ext cx="10515600" cy="396875"/>
          </a:xfrm>
        </p:spPr>
        <p:txBody>
          <a:bodyPr>
            <a:normAutofit fontScale="90000"/>
          </a:bodyPr>
          <a:lstStyle/>
          <a:p>
            <a:pPr algn="ctr"/>
            <a:r>
              <a:rPr lang="pl" b="1" dirty="0"/>
              <a:t>Raportowanie zintegrowane</a:t>
            </a:r>
            <a:endParaRPr lang="pl-PL" b="1" dirty="0"/>
          </a:p>
        </p:txBody>
      </p:sp>
      <p:sp>
        <p:nvSpPr>
          <p:cNvPr id="3" name="Symbol zastępczy zawartości 2">
            <a:extLst>
              <a:ext uri="{FF2B5EF4-FFF2-40B4-BE49-F238E27FC236}">
                <a16:creationId xmlns:a16="http://schemas.microsoft.com/office/drawing/2014/main" id="{14E89CBF-7E0D-4CFA-818D-17F2F8FFC142}"/>
              </a:ext>
            </a:extLst>
          </p:cNvPr>
          <p:cNvSpPr>
            <a:spLocks noGrp="1"/>
          </p:cNvSpPr>
          <p:nvPr>
            <p:ph idx="1"/>
          </p:nvPr>
        </p:nvSpPr>
        <p:spPr>
          <a:xfrm>
            <a:off x="0" y="520700"/>
            <a:ext cx="12192000" cy="6337300"/>
          </a:xfrm>
        </p:spPr>
        <p:txBody>
          <a:bodyPr/>
          <a:lstStyle/>
          <a:p>
            <a:pPr algn="just"/>
            <a:r>
              <a:rPr lang="pl" dirty="0"/>
              <a:t>Zintegrowane raportowanie ma na celu uwidocznienie kapitałów (zasobów i relacji wykorzystywanych i na które </a:t>
            </a:r>
            <a:r>
              <a:rPr lang="pl" dirty="0" err="1"/>
              <a:t>organizacja ma wpływ </a:t>
            </a:r>
            <a:r>
              <a:rPr lang="pl" dirty="0"/>
              <a:t>), od których </a:t>
            </a:r>
            <a:r>
              <a:rPr lang="pl" dirty="0" err="1"/>
              <a:t>organizacja </a:t>
            </a:r>
            <a:r>
              <a:rPr lang="pl" dirty="0"/>
              <a:t>jest zależna, w jaki sposób </a:t>
            </a:r>
            <a:r>
              <a:rPr lang="pl" dirty="0" err="1"/>
              <a:t>organizacja </a:t>
            </a:r>
            <a:r>
              <a:rPr lang="pl" dirty="0"/>
              <a:t>wykorzystuje te kapitały i jaki ma na nie wpływ .</a:t>
            </a:r>
          </a:p>
          <a:p>
            <a:pPr algn="just"/>
            <a:endParaRPr lang="pl-PL" dirty="0"/>
          </a:p>
        </p:txBody>
      </p:sp>
      <p:sp>
        <p:nvSpPr>
          <p:cNvPr id="4" name="Symbol zastępczy numeru slajdu 3">
            <a:extLst>
              <a:ext uri="{FF2B5EF4-FFF2-40B4-BE49-F238E27FC236}">
                <a16:creationId xmlns:a16="http://schemas.microsoft.com/office/drawing/2014/main" id="{A79C7442-A370-46FC-A379-F6A2491A9496}"/>
              </a:ext>
            </a:extLst>
          </p:cNvPr>
          <p:cNvSpPr>
            <a:spLocks noGrp="1"/>
          </p:cNvSpPr>
          <p:nvPr>
            <p:ph type="sldNum" sz="quarter" idx="12"/>
          </p:nvPr>
        </p:nvSpPr>
        <p:spPr/>
        <p:txBody>
          <a:bodyPr/>
          <a:lstStyle/>
          <a:p>
            <a:fld id="{56797B23-A282-42D5-9D85-2C33D72DBDCA}" type="slidenum">
              <a:rPr lang="pl-PL" smtClean="0"/>
              <a:t>42</a:t>
            </a:fld>
            <a:endParaRPr lang="pl-PL"/>
          </a:p>
        </p:txBody>
      </p:sp>
      <p:graphicFrame>
        <p:nvGraphicFramePr>
          <p:cNvPr id="5" name="Tabela 4">
            <a:extLst>
              <a:ext uri="{FF2B5EF4-FFF2-40B4-BE49-F238E27FC236}">
                <a16:creationId xmlns:a16="http://schemas.microsoft.com/office/drawing/2014/main" id="{7109F737-D55E-45F2-9F8B-AAC7691A1D87}"/>
              </a:ext>
            </a:extLst>
          </p:cNvPr>
          <p:cNvGraphicFramePr>
            <a:graphicFrameLocks noGrp="1"/>
          </p:cNvGraphicFramePr>
          <p:nvPr>
            <p:extLst>
              <p:ext uri="{D42A27DB-BD31-4B8C-83A1-F6EECF244321}">
                <p14:modId xmlns:p14="http://schemas.microsoft.com/office/powerpoint/2010/main" val="1543795042"/>
              </p:ext>
            </p:extLst>
          </p:nvPr>
        </p:nvGraphicFramePr>
        <p:xfrm>
          <a:off x="228599" y="1893252"/>
          <a:ext cx="11668125" cy="4788208"/>
        </p:xfrm>
        <a:graphic>
          <a:graphicData uri="http://schemas.openxmlformats.org/drawingml/2006/table">
            <a:tbl>
              <a:tblPr>
                <a:tableStyleId>{5C22544A-7EE6-4342-B048-85BDC9FD1C3A}</a:tableStyleId>
              </a:tblPr>
              <a:tblGrid>
                <a:gridCol w="2042472">
                  <a:extLst>
                    <a:ext uri="{9D8B030D-6E8A-4147-A177-3AD203B41FA5}">
                      <a16:colId xmlns:a16="http://schemas.microsoft.com/office/drawing/2014/main" val="916681780"/>
                    </a:ext>
                  </a:extLst>
                </a:gridCol>
                <a:gridCol w="9625653">
                  <a:extLst>
                    <a:ext uri="{9D8B030D-6E8A-4147-A177-3AD203B41FA5}">
                      <a16:colId xmlns:a16="http://schemas.microsoft.com/office/drawing/2014/main" val="2865485712"/>
                    </a:ext>
                  </a:extLst>
                </a:gridCol>
              </a:tblGrid>
              <a:tr h="318276">
                <a:tc>
                  <a:txBody>
                    <a:bodyPr/>
                    <a:lstStyle/>
                    <a:p>
                      <a:pPr algn="l" fontAlgn="ctr"/>
                      <a:r>
                        <a:rPr lang="pl" sz="1600" u="none" strike="noStrike" dirty="0">
                          <a:effectLst/>
                        </a:rPr>
                        <a:t>Finansowy</a:t>
                      </a:r>
                      <a:endParaRPr lang="en-US" sz="1600" b="0" i="0" u="none" strike="noStrike" dirty="0">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a:effectLst/>
                        </a:rPr>
                        <a:t>Środki dostępne do wykorzystania w produkcji, uzyskane w drodze finansowania lub wygenerowane w drodze działalności</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85260690"/>
                  </a:ext>
                </a:extLst>
              </a:tr>
              <a:tr h="295643">
                <a:tc rowSpan="4">
                  <a:txBody>
                    <a:bodyPr/>
                    <a:lstStyle/>
                    <a:p>
                      <a:pPr algn="l" fontAlgn="ctr"/>
                      <a:r>
                        <a:rPr lang="pl" sz="1600" b="0" i="0" u="none" strike="noStrike" dirty="0">
                          <a:solidFill>
                            <a:srgbClr val="000000"/>
                          </a:solidFill>
                          <a:effectLst/>
                          <a:latin typeface="Arial" panose="020B0604020202020204" pitchFamily="34" charset="0"/>
                        </a:rPr>
                        <a:t>Majątkowy</a:t>
                      </a:r>
                      <a:endParaRPr lang="en-US" sz="1600" b="0" i="0" u="none" strike="noStrike" dirty="0">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a:effectLst/>
                        </a:rPr>
                        <a:t>Wytworzone przedmioty fizyczne wykorzystywane w produkcji lub świadczeniu usług:</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4032699696"/>
                  </a:ext>
                </a:extLst>
              </a:tr>
              <a:tr h="205111">
                <a:tc vMerge="1">
                  <a:txBody>
                    <a:bodyPr/>
                    <a:lstStyle/>
                    <a:p>
                      <a:endParaRPr lang="pl-PL"/>
                    </a:p>
                  </a:txBody>
                  <a:tcPr/>
                </a:tc>
                <a:tc>
                  <a:txBody>
                    <a:bodyPr/>
                    <a:lstStyle/>
                    <a:p>
                      <a:pPr algn="l" fontAlgn="ctr"/>
                      <a:r>
                        <a:rPr lang="pl" sz="1600" u="none" strike="noStrike">
                          <a:effectLst/>
                        </a:rPr>
                        <a:t>Budynki</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771070821"/>
                  </a:ext>
                </a:extLst>
              </a:tr>
              <a:tr h="205111">
                <a:tc vMerge="1">
                  <a:txBody>
                    <a:bodyPr/>
                    <a:lstStyle/>
                    <a:p>
                      <a:endParaRPr lang="pl-PL"/>
                    </a:p>
                  </a:txBody>
                  <a:tcPr/>
                </a:tc>
                <a:tc>
                  <a:txBody>
                    <a:bodyPr/>
                    <a:lstStyle/>
                    <a:p>
                      <a:pPr algn="l" fontAlgn="ctr"/>
                      <a:r>
                        <a:rPr lang="pl" sz="1600" u="none" strike="noStrike">
                          <a:effectLst/>
                        </a:rPr>
                        <a:t>Sprzęt</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222363123"/>
                  </a:ext>
                </a:extLst>
              </a:tr>
              <a:tr h="212184">
                <a:tc vMerge="1">
                  <a:txBody>
                    <a:bodyPr/>
                    <a:lstStyle/>
                    <a:p>
                      <a:endParaRPr lang="pl-PL"/>
                    </a:p>
                  </a:txBody>
                  <a:tcPr/>
                </a:tc>
                <a:tc>
                  <a:txBody>
                    <a:bodyPr/>
                    <a:lstStyle/>
                    <a:p>
                      <a:pPr algn="l" fontAlgn="ctr"/>
                      <a:r>
                        <a:rPr lang="pl" sz="1600" u="none" strike="noStrike">
                          <a:effectLst/>
                        </a:rPr>
                        <a:t>Infrastruktura</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119129636"/>
                  </a:ext>
                </a:extLst>
              </a:tr>
              <a:tr h="205111">
                <a:tc rowSpan="2">
                  <a:txBody>
                    <a:bodyPr/>
                    <a:lstStyle/>
                    <a:p>
                      <a:pPr algn="l" fontAlgn="ctr"/>
                      <a:r>
                        <a:rPr lang="pl" sz="1600" u="none" strike="noStrike">
                          <a:effectLst/>
                        </a:rPr>
                        <a:t>Intelektualny</a:t>
                      </a:r>
                      <a:endParaRPr lang="en-US" sz="1600" b="0" i="0" u="none" strike="noStrike">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a:effectLst/>
                        </a:rPr>
                        <a:t>Wartości niematerialne i prawne zapewniające przewagę konkurencyjną:</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510579948"/>
                  </a:ext>
                </a:extLst>
              </a:tr>
              <a:tr h="318276">
                <a:tc vMerge="1">
                  <a:txBody>
                    <a:bodyPr/>
                    <a:lstStyle/>
                    <a:p>
                      <a:endParaRPr lang="pl-PL"/>
                    </a:p>
                  </a:txBody>
                  <a:tcPr/>
                </a:tc>
                <a:tc>
                  <a:txBody>
                    <a:bodyPr/>
                    <a:lstStyle/>
                    <a:p>
                      <a:pPr algn="l" fontAlgn="ctr"/>
                      <a:r>
                        <a:rPr lang="pl" sz="1600" u="none" strike="noStrike">
                          <a:effectLst/>
                        </a:rPr>
                        <a:t>Patenty, prawa autorskie, oprogramowanie, prawa i licencje Wiedza ukryta, systemy, procedury i protokoły</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708689434"/>
                  </a:ext>
                </a:extLst>
              </a:tr>
              <a:tr h="205111">
                <a:tc rowSpan="2">
                  <a:txBody>
                    <a:bodyPr/>
                    <a:lstStyle/>
                    <a:p>
                      <a:pPr algn="l" fontAlgn="ctr"/>
                      <a:r>
                        <a:rPr lang="pl" sz="1600" u="none" strike="noStrike" dirty="0">
                          <a:effectLst/>
                        </a:rPr>
                        <a:t>Ludzkim</a:t>
                      </a:r>
                      <a:endParaRPr lang="en-US" sz="1600" b="0" i="0" u="none" strike="noStrike" dirty="0">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a:effectLst/>
                        </a:rPr>
                        <a:t>Umiejętności, doświadczenie i motywacja do innowacji</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4066687921"/>
                  </a:ext>
                </a:extLst>
              </a:tr>
              <a:tr h="584213">
                <a:tc vMerge="1">
                  <a:txBody>
                    <a:bodyPr/>
                    <a:lstStyle/>
                    <a:p>
                      <a:endParaRPr lang="pl-PL"/>
                    </a:p>
                  </a:txBody>
                  <a:tcPr/>
                </a:tc>
                <a:tc>
                  <a:txBody>
                    <a:bodyPr/>
                    <a:lstStyle/>
                    <a:p>
                      <a:pPr algn="l" fontAlgn="ctr"/>
                      <a:r>
                        <a:rPr lang="pl" sz="1600" u="none" strike="noStrike">
                          <a:effectLst/>
                        </a:rPr>
                        <a:t>Dostosowanie i wsparcie ram ładu organizacyjnego i wartości etycznych Zdolność zrozumienia i wdrożenia strategii organizacji Lojalność i motywacja do doskonalenia</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338611213"/>
                  </a:ext>
                </a:extLst>
              </a:tr>
              <a:tr h="439928">
                <a:tc rowSpan="4">
                  <a:txBody>
                    <a:bodyPr/>
                    <a:lstStyle/>
                    <a:p>
                      <a:pPr algn="l" fontAlgn="ctr"/>
                      <a:r>
                        <a:rPr lang="pl" sz="1600" u="none" strike="noStrike" dirty="0">
                          <a:effectLst/>
                        </a:rPr>
                        <a:t>Społeczny i relacyjny</a:t>
                      </a:r>
                      <a:endParaRPr lang="en-US" sz="1600" b="0" i="0" u="none" strike="noStrike" dirty="0">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a:effectLst/>
                        </a:rPr>
                        <a:t>Instytucje i relacje wewnątrz i pomiędzy społecznościami, grupami interesariuszy i innymi sieciami oraz możliwość dzielenia się informacjami w celu poprawy dobrostanu</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045269648"/>
                  </a:ext>
                </a:extLst>
              </a:tr>
              <a:tr h="205111">
                <a:tc vMerge="1">
                  <a:txBody>
                    <a:bodyPr/>
                    <a:lstStyle/>
                    <a:p>
                      <a:endParaRPr lang="pl-PL"/>
                    </a:p>
                  </a:txBody>
                  <a:tcPr/>
                </a:tc>
                <a:tc>
                  <a:txBody>
                    <a:bodyPr/>
                    <a:lstStyle/>
                    <a:p>
                      <a:pPr algn="l" fontAlgn="ctr"/>
                      <a:r>
                        <a:rPr lang="pl" sz="1600" u="none" strike="noStrike">
                          <a:effectLst/>
                        </a:rPr>
                        <a:t>Wspólne normy, wspólne wartości i zachowania</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181250854"/>
                  </a:ext>
                </a:extLst>
              </a:tr>
              <a:tr h="311203">
                <a:tc vMerge="1">
                  <a:txBody>
                    <a:bodyPr/>
                    <a:lstStyle/>
                    <a:p>
                      <a:endParaRPr lang="pl-PL"/>
                    </a:p>
                  </a:txBody>
                  <a:tcPr/>
                </a:tc>
                <a:tc>
                  <a:txBody>
                    <a:bodyPr/>
                    <a:lstStyle/>
                    <a:p>
                      <a:pPr algn="l" fontAlgn="ctr"/>
                      <a:r>
                        <a:rPr lang="pl" sz="1600" u="none" strike="noStrike">
                          <a:effectLst/>
                        </a:rPr>
                        <a:t>Kluczowe relacje z interesariuszami i związane z nimi zaufanie i chęć nawiązania kontaktu z interesariuszami</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1761780760"/>
                  </a:ext>
                </a:extLst>
              </a:tr>
              <a:tr h="295643">
                <a:tc vMerge="1">
                  <a:txBody>
                    <a:bodyPr/>
                    <a:lstStyle/>
                    <a:p>
                      <a:endParaRPr lang="pl-PL"/>
                    </a:p>
                  </a:txBody>
                  <a:tcPr/>
                </a:tc>
                <a:tc>
                  <a:txBody>
                    <a:bodyPr/>
                    <a:lstStyle/>
                    <a:p>
                      <a:pPr algn="l" fontAlgn="ctr"/>
                      <a:r>
                        <a:rPr lang="pl" sz="1600" u="none" strike="noStrike">
                          <a:effectLst/>
                        </a:rPr>
                        <a:t>Wartości niematerialne i prawne związane z marką i reputacją Społeczna licencja na prowadzenie działalności</a:t>
                      </a:r>
                      <a:endParaRPr lang="en-US" sz="1600" b="0" i="0" u="none" strike="noStrike">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999616164"/>
                  </a:ext>
                </a:extLst>
              </a:tr>
              <a:tr h="439928">
                <a:tc>
                  <a:txBody>
                    <a:bodyPr/>
                    <a:lstStyle/>
                    <a:p>
                      <a:pPr algn="l" fontAlgn="ctr"/>
                      <a:r>
                        <a:rPr lang="pl" sz="1600" u="none" strike="noStrike" dirty="0">
                          <a:effectLst/>
                        </a:rPr>
                        <a:t>Naturalny</a:t>
                      </a:r>
                      <a:endParaRPr lang="en-US" sz="1600" b="0" i="0" u="none" strike="noStrike" dirty="0">
                        <a:solidFill>
                          <a:srgbClr val="000000"/>
                        </a:solidFill>
                        <a:effectLst/>
                        <a:latin typeface="Arial" panose="020B0604020202020204" pitchFamily="34" charset="0"/>
                      </a:endParaRPr>
                    </a:p>
                  </a:txBody>
                  <a:tcPr marL="6350" marR="6350" marT="6350" marB="0" anchor="ctr"/>
                </a:tc>
                <a:tc>
                  <a:txBody>
                    <a:bodyPr/>
                    <a:lstStyle/>
                    <a:p>
                      <a:pPr algn="l" fontAlgn="ctr"/>
                      <a:r>
                        <a:rPr lang="pl" sz="1600" u="none" strike="noStrike" dirty="0">
                          <a:effectLst/>
                        </a:rPr>
                        <a:t>Odnawialne i nieodnawialne zasoby i procesy środowiskowe Powietrze, woda, ziemia, minerały i lasy Różnorodność biologiczna i zdrowie ekosystemu</a:t>
                      </a:r>
                      <a:endParaRPr lang="en-US" sz="16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34193414"/>
                  </a:ext>
                </a:extLst>
              </a:tr>
            </a:tbl>
          </a:graphicData>
        </a:graphic>
      </p:graphicFrame>
    </p:spTree>
    <p:extLst>
      <p:ext uri="{BB962C8B-B14F-4D97-AF65-F5344CB8AC3E}">
        <p14:creationId xmlns:p14="http://schemas.microsoft.com/office/powerpoint/2010/main" val="34493026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3B16E2-8219-4386-A9AA-56A08A55C459}"/>
              </a:ext>
            </a:extLst>
          </p:cNvPr>
          <p:cNvSpPr>
            <a:spLocks noGrp="1"/>
          </p:cNvSpPr>
          <p:nvPr>
            <p:ph type="title"/>
          </p:nvPr>
        </p:nvSpPr>
        <p:spPr>
          <a:xfrm>
            <a:off x="838200" y="0"/>
            <a:ext cx="10515600" cy="596900"/>
          </a:xfrm>
        </p:spPr>
        <p:txBody>
          <a:bodyPr>
            <a:normAutofit fontScale="90000"/>
          </a:bodyPr>
          <a:lstStyle/>
          <a:p>
            <a:pPr algn="ctr"/>
            <a:r>
              <a:rPr lang="pl" b="1" dirty="0"/>
              <a:t>Treść raportów zintegrowanych</a:t>
            </a:r>
            <a:endParaRPr lang="pl-PL" b="1" dirty="0"/>
          </a:p>
        </p:txBody>
      </p:sp>
      <p:sp>
        <p:nvSpPr>
          <p:cNvPr id="3" name="Symbol zastępczy zawartości 2">
            <a:extLst>
              <a:ext uri="{FF2B5EF4-FFF2-40B4-BE49-F238E27FC236}">
                <a16:creationId xmlns:a16="http://schemas.microsoft.com/office/drawing/2014/main" id="{A1A06F88-FE7C-487F-BAFC-66F4862C77D9}"/>
              </a:ext>
            </a:extLst>
          </p:cNvPr>
          <p:cNvSpPr>
            <a:spLocks noGrp="1"/>
          </p:cNvSpPr>
          <p:nvPr>
            <p:ph idx="1"/>
          </p:nvPr>
        </p:nvSpPr>
        <p:spPr>
          <a:xfrm>
            <a:off x="0" y="739774"/>
            <a:ext cx="12192000" cy="6118225"/>
          </a:xfrm>
        </p:spPr>
        <p:txBody>
          <a:bodyPr>
            <a:normAutofit fontScale="85000" lnSpcReduction="10000"/>
          </a:bodyPr>
          <a:lstStyle/>
          <a:p>
            <a:pPr algn="just"/>
            <a:r>
              <a:rPr lang="pl" dirty="0"/>
              <a:t>Treść opiera się na zasadach przewodnich.</a:t>
            </a:r>
          </a:p>
          <a:p>
            <a:pPr marL="0" indent="0" algn="just">
              <a:buNone/>
            </a:pPr>
            <a:r>
              <a:rPr lang="pl" dirty="0"/>
              <a:t>(a) Przegląd </a:t>
            </a:r>
            <a:r>
              <a:rPr lang="pl" dirty="0" err="1"/>
              <a:t>organizacji </a:t>
            </a:r>
            <a:r>
              <a:rPr lang="pl" dirty="0"/>
              <a:t>i środowisko zewnętrzne</a:t>
            </a:r>
            <a:endParaRPr lang="pl-PL" dirty="0"/>
          </a:p>
          <a:p>
            <a:pPr marL="0" indent="0" algn="just">
              <a:buNone/>
            </a:pPr>
            <a:r>
              <a:rPr lang="pl" dirty="0"/>
              <a:t>(b) W jaki sposób struktura zarządzania wspiera tworzenie wartości</a:t>
            </a:r>
            <a:endParaRPr lang="pl-PL" dirty="0"/>
          </a:p>
          <a:p>
            <a:pPr marL="0" indent="0" algn="just">
              <a:buNone/>
            </a:pPr>
            <a:r>
              <a:rPr lang="pl" dirty="0"/>
              <a:t>(c ) Model biznesowy</a:t>
            </a:r>
          </a:p>
          <a:p>
            <a:pPr marL="0" indent="0" algn="just">
              <a:buNone/>
            </a:pPr>
            <a:r>
              <a:rPr lang="pl" dirty="0"/>
              <a:t>(d) Szanse i ryzyka wpływające na zdolność do tworzenia wartości w perspektywie krótko-, średnio- i długoterminowej oraz sposób, w jaki </a:t>
            </a:r>
            <a:r>
              <a:rPr lang="pl" dirty="0" err="1"/>
              <a:t>organizacja </a:t>
            </a:r>
            <a:r>
              <a:rPr lang="pl" dirty="0"/>
              <a:t>sobie z nimi radzi</a:t>
            </a:r>
            <a:endParaRPr lang="pl-PL" dirty="0"/>
          </a:p>
          <a:p>
            <a:pPr marL="0" indent="0" algn="just">
              <a:buNone/>
            </a:pPr>
            <a:r>
              <a:rPr lang="pl" dirty="0"/>
              <a:t>(mi) Strategia i alokacja zasobów – dokąd </a:t>
            </a:r>
            <a:r>
              <a:rPr lang="pl" dirty="0" err="1"/>
              <a:t>organizacja </a:t>
            </a:r>
            <a:r>
              <a:rPr lang="pl" dirty="0"/>
              <a:t>zamierza dojść i jak zamierza tam dotrzeć</a:t>
            </a:r>
          </a:p>
          <a:p>
            <a:pPr marL="0" indent="0" algn="just">
              <a:buNone/>
            </a:pPr>
            <a:r>
              <a:rPr lang="pl" dirty="0"/>
              <a:t>(F) Wydajność – stopień, w jakim </a:t>
            </a:r>
            <a:r>
              <a:rPr lang="pl" dirty="0" err="1"/>
              <a:t>organizacja </a:t>
            </a:r>
            <a:r>
              <a:rPr lang="pl" dirty="0"/>
              <a:t>osiągnęła swoje cele strategiczne i jakie są rezultaty pod względem wpływu na kapitały</a:t>
            </a:r>
          </a:p>
          <a:p>
            <a:pPr marL="0" indent="0" algn="just">
              <a:buNone/>
            </a:pPr>
            <a:r>
              <a:rPr lang="pl" dirty="0"/>
              <a:t>(G) Perspektywy – jakie wyzwania i niepewności może napotkać </a:t>
            </a:r>
            <a:r>
              <a:rPr lang="pl" dirty="0" err="1"/>
              <a:t>organizacja realizując swoją strategię oraz potencjalne implikacje dla jej modelu biznesowego i przyszłych wyników</a:t>
            </a:r>
          </a:p>
          <a:p>
            <a:pPr marL="0" indent="0" algn="just">
              <a:buNone/>
            </a:pPr>
            <a:r>
              <a:rPr lang="pl" dirty="0"/>
              <a:t>(H) Podstawa sporządzenia i prezentacji – w jaki sposób </a:t>
            </a:r>
            <a:r>
              <a:rPr lang="pl" dirty="0" err="1"/>
              <a:t>organizacja </a:t>
            </a:r>
            <a:r>
              <a:rPr lang="pl" dirty="0"/>
              <a:t>określa, które sprawy należy uwzględnić w raporcie zintegrowanym oraz w jaki sposób te kwestie są ilościowo lub oceniane</a:t>
            </a:r>
          </a:p>
          <a:p>
            <a:pPr marL="0" indent="0" algn="just">
              <a:buNone/>
            </a:pPr>
            <a:r>
              <a:rPr lang="pl" dirty="0"/>
              <a:t>IIRC prowadzi pilotażowy </a:t>
            </a:r>
            <a:r>
              <a:rPr lang="pl" dirty="0" err="1"/>
              <a:t>program </a:t>
            </a:r>
            <a:r>
              <a:rPr lang="pl" dirty="0"/>
              <a:t>raportowania zintegrowanego w ponad 25 krajach, w którym uczestniczy ponad 100 przedsiębiorstw, w tym największe firmy globalne.</a:t>
            </a:r>
          </a:p>
          <a:p>
            <a:pPr marL="0" indent="0" algn="just">
              <a:buNone/>
            </a:pPr>
            <a:endParaRPr lang="en-US" dirty="0"/>
          </a:p>
          <a:p>
            <a:pPr algn="just"/>
            <a:endParaRPr lang="pl-PL" dirty="0"/>
          </a:p>
        </p:txBody>
      </p:sp>
      <p:sp>
        <p:nvSpPr>
          <p:cNvPr id="4" name="Symbol zastępczy numeru slajdu 3">
            <a:extLst>
              <a:ext uri="{FF2B5EF4-FFF2-40B4-BE49-F238E27FC236}">
                <a16:creationId xmlns:a16="http://schemas.microsoft.com/office/drawing/2014/main" id="{4655811E-EF49-4D0D-AE86-1176623B5277}"/>
              </a:ext>
            </a:extLst>
          </p:cNvPr>
          <p:cNvSpPr>
            <a:spLocks noGrp="1"/>
          </p:cNvSpPr>
          <p:nvPr>
            <p:ph type="sldNum" sz="quarter" idx="12"/>
          </p:nvPr>
        </p:nvSpPr>
        <p:spPr/>
        <p:txBody>
          <a:bodyPr/>
          <a:lstStyle/>
          <a:p>
            <a:fld id="{56797B23-A282-42D5-9D85-2C33D72DBDCA}" type="slidenum">
              <a:rPr lang="pl-PL" smtClean="0"/>
              <a:t>43</a:t>
            </a:fld>
            <a:endParaRPr lang="pl-PL"/>
          </a:p>
        </p:txBody>
      </p:sp>
    </p:spTree>
    <p:extLst>
      <p:ext uri="{BB962C8B-B14F-4D97-AF65-F5344CB8AC3E}">
        <p14:creationId xmlns:p14="http://schemas.microsoft.com/office/powerpoint/2010/main" val="3570479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2C95546E-1913-0055-B7AC-F6A23DE5C040}"/>
              </a:ext>
            </a:extLst>
          </p:cNvPr>
          <p:cNvSpPr>
            <a:spLocks noGrp="1"/>
          </p:cNvSpPr>
          <p:nvPr>
            <p:ph idx="1"/>
          </p:nvPr>
        </p:nvSpPr>
        <p:spPr>
          <a:xfrm>
            <a:off x="0" y="0"/>
            <a:ext cx="11353800" cy="6858000"/>
          </a:xfrm>
        </p:spPr>
        <p:txBody>
          <a:bodyPr>
            <a:normAutofit fontScale="77500" lnSpcReduction="20000"/>
          </a:bodyPr>
          <a:lstStyle/>
          <a:p>
            <a:r>
              <a:rPr lang="pl-PL" dirty="0"/>
              <a:t>Raporty dotyczące ESG zaczęły funkcjonować od 1 stycznia 2024 r. </a:t>
            </a:r>
          </a:p>
          <a:p>
            <a:pPr marL="0">
              <a:spcBef>
                <a:spcPts val="0"/>
              </a:spcBef>
            </a:pPr>
            <a:r>
              <a:rPr lang="pl-PL" dirty="0"/>
              <a:t>Obowiązek raportowania niefinansowego za 2024 r. (w 2025 r.) dotyczy jednostek będących jednostkami zaufania publicznego (tj. spółki giełdowe, banki, zakłady ubezpieczeń, fundusze inwestycyjne itp.), których średnioroczna liczba zatrudnionych w roku obrotowym przekracza 500. Ponadto jednostki te przekroczą, co najmniej jeden z dwóch kryteriów finansowych:</a:t>
            </a:r>
          </a:p>
          <a:p>
            <a:pPr marL="0">
              <a:spcBef>
                <a:spcPts val="0"/>
              </a:spcBef>
            </a:pPr>
            <a:r>
              <a:rPr lang="pl-PL" dirty="0"/>
              <a:t>    suma bilansowa 20 000 000 EUR,</a:t>
            </a:r>
          </a:p>
          <a:p>
            <a:pPr marL="0">
              <a:spcBef>
                <a:spcPts val="0"/>
              </a:spcBef>
            </a:pPr>
            <a:r>
              <a:rPr lang="pl-PL" dirty="0"/>
              <a:t>    przychody netto ze sprzedaży 40 000 000 EUR.</a:t>
            </a:r>
          </a:p>
          <a:p>
            <a:pPr marL="0">
              <a:spcBef>
                <a:spcPts val="0"/>
              </a:spcBef>
            </a:pPr>
            <a:endParaRPr lang="pl-PL" dirty="0"/>
          </a:p>
          <a:p>
            <a:pPr marL="0">
              <a:spcBef>
                <a:spcPts val="0"/>
              </a:spcBef>
            </a:pPr>
            <a:r>
              <a:rPr lang="pl-PL" b="1" dirty="0"/>
              <a:t>Raport za rok 2025</a:t>
            </a:r>
          </a:p>
          <a:p>
            <a:pPr marL="0">
              <a:spcBef>
                <a:spcPts val="0"/>
              </a:spcBef>
            </a:pPr>
            <a:endParaRPr lang="pl-PL" dirty="0"/>
          </a:p>
          <a:p>
            <a:pPr marL="0">
              <a:spcBef>
                <a:spcPts val="0"/>
              </a:spcBef>
            </a:pPr>
            <a:r>
              <a:rPr lang="pl-PL" dirty="0"/>
              <a:t>Obowiązek raportowania będzie dotyczył ww. jednostek, których średnioroczna liczba zatrudnionych w roku obrotowym przekroczy 250.</a:t>
            </a:r>
          </a:p>
          <a:p>
            <a:pPr marL="0">
              <a:spcBef>
                <a:spcPts val="0"/>
              </a:spcBef>
            </a:pPr>
            <a:endParaRPr lang="pl-PL" dirty="0"/>
          </a:p>
          <a:p>
            <a:pPr marL="0">
              <a:spcBef>
                <a:spcPts val="0"/>
              </a:spcBef>
            </a:pPr>
            <a:r>
              <a:rPr lang="pl-PL" dirty="0"/>
              <a:t>Ponadto przekraczają minimum jeden z dwóch poniższych kryteriów finansowych:</a:t>
            </a:r>
          </a:p>
          <a:p>
            <a:pPr marL="0">
              <a:spcBef>
                <a:spcPts val="0"/>
              </a:spcBef>
            </a:pPr>
            <a:endParaRPr lang="pl-PL" dirty="0"/>
          </a:p>
          <a:p>
            <a:pPr marL="0">
              <a:spcBef>
                <a:spcPts val="0"/>
              </a:spcBef>
            </a:pPr>
            <a:r>
              <a:rPr lang="pl-PL" dirty="0"/>
              <a:t>    suma bilansowa 20 000 000 EUR,</a:t>
            </a:r>
          </a:p>
          <a:p>
            <a:pPr marL="0">
              <a:spcBef>
                <a:spcPts val="0"/>
              </a:spcBef>
            </a:pPr>
            <a:r>
              <a:rPr lang="pl-PL" dirty="0"/>
              <a:t>    przychody netto ze sprzedaży 40 000 000 EUR.</a:t>
            </a:r>
          </a:p>
          <a:p>
            <a:pPr marL="0">
              <a:spcBef>
                <a:spcPts val="0"/>
              </a:spcBef>
            </a:pPr>
            <a:endParaRPr lang="pl-PL" dirty="0"/>
          </a:p>
          <a:p>
            <a:pPr marL="0">
              <a:spcBef>
                <a:spcPts val="0"/>
              </a:spcBef>
            </a:pPr>
            <a:r>
              <a:rPr lang="pl-PL" b="1" dirty="0"/>
              <a:t>Raport za rok 2026</a:t>
            </a:r>
          </a:p>
          <a:p>
            <a:pPr marL="0">
              <a:spcBef>
                <a:spcPts val="0"/>
              </a:spcBef>
            </a:pPr>
            <a:endParaRPr lang="pl-PL" dirty="0"/>
          </a:p>
          <a:p>
            <a:pPr marL="0">
              <a:spcBef>
                <a:spcPts val="0"/>
              </a:spcBef>
            </a:pPr>
            <a:r>
              <a:rPr lang="pl-PL" dirty="0"/>
              <a:t>Zostaną nim objęte małe i średnie przedsiębiorstwa notowane na giełdzie, zatrudniające powyżej 10 pracowników. Przyjęcie dyrektywy CSRD (</a:t>
            </a:r>
            <a:r>
              <a:rPr lang="pl-PL" dirty="0" err="1"/>
              <a:t>Corporate</a:t>
            </a:r>
            <a:r>
              <a:rPr lang="pl-PL" dirty="0"/>
              <a:t> </a:t>
            </a:r>
            <a:r>
              <a:rPr lang="pl-PL" dirty="0" err="1"/>
              <a:t>Sustainability</a:t>
            </a:r>
            <a:r>
              <a:rPr lang="pl-PL" dirty="0"/>
              <a:t> Reporting Directive) zwiększyło liczbę podmiotów objętych obowiązkiem raportowania niefinansowego. Raport dotyczy kwestii dotyczących ESG – </a:t>
            </a:r>
            <a:r>
              <a:rPr lang="pl-PL" dirty="0" err="1"/>
              <a:t>environmental</a:t>
            </a:r>
            <a:r>
              <a:rPr lang="pl-PL" dirty="0"/>
              <a:t> (środowisko), </a:t>
            </a:r>
            <a:r>
              <a:rPr lang="pl-PL" dirty="0" err="1"/>
              <a:t>social</a:t>
            </a:r>
            <a:r>
              <a:rPr lang="pl-PL" dirty="0"/>
              <a:t> (odpowiedzialność społeczna), </a:t>
            </a:r>
            <a:r>
              <a:rPr lang="pl-PL" dirty="0" err="1"/>
              <a:t>corporate</a:t>
            </a:r>
            <a:r>
              <a:rPr lang="pl-PL" dirty="0"/>
              <a:t> </a:t>
            </a:r>
            <a:r>
              <a:rPr lang="pl-PL" dirty="0" err="1"/>
              <a:t>governance</a:t>
            </a:r>
            <a:r>
              <a:rPr lang="pl-PL" dirty="0"/>
              <a:t> (ład korporacyjny).</a:t>
            </a:r>
          </a:p>
          <a:p>
            <a:pPr marL="0">
              <a:spcBef>
                <a:spcPts val="0"/>
              </a:spcBef>
            </a:pPr>
            <a:r>
              <a:rPr lang="pl-PL" dirty="0" err="1"/>
              <a:t>ESGs</a:t>
            </a:r>
            <a:r>
              <a:rPr lang="pl-PL"/>
              <a:t> prawozdania</a:t>
            </a:r>
            <a:r>
              <a:rPr lang="pl-PL" dirty="0"/>
              <a:t> z ochrony środowiska</a:t>
            </a:r>
          </a:p>
        </p:txBody>
      </p:sp>
      <p:sp>
        <p:nvSpPr>
          <p:cNvPr id="4" name="Symbol zastępczy numeru slajdu 3">
            <a:extLst>
              <a:ext uri="{FF2B5EF4-FFF2-40B4-BE49-F238E27FC236}">
                <a16:creationId xmlns:a16="http://schemas.microsoft.com/office/drawing/2014/main" id="{B0C3CB26-17A6-0648-866C-9B41237CBB1B}"/>
              </a:ext>
            </a:extLst>
          </p:cNvPr>
          <p:cNvSpPr>
            <a:spLocks noGrp="1"/>
          </p:cNvSpPr>
          <p:nvPr>
            <p:ph type="sldNum" sz="quarter" idx="12"/>
          </p:nvPr>
        </p:nvSpPr>
        <p:spPr/>
        <p:txBody>
          <a:bodyPr/>
          <a:lstStyle/>
          <a:p>
            <a:fld id="{56797B23-A282-42D5-9D85-2C33D72DBDCA}" type="slidenum">
              <a:rPr lang="pl-PL" smtClean="0"/>
              <a:t>44</a:t>
            </a:fld>
            <a:endParaRPr lang="pl-PL"/>
          </a:p>
        </p:txBody>
      </p:sp>
    </p:spTree>
    <p:extLst>
      <p:ext uri="{BB962C8B-B14F-4D97-AF65-F5344CB8AC3E}">
        <p14:creationId xmlns:p14="http://schemas.microsoft.com/office/powerpoint/2010/main" val="203440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C03C-87F7-5C7B-1A63-EB12B36494C3}"/>
              </a:ext>
            </a:extLst>
          </p:cNvPr>
          <p:cNvSpPr>
            <a:spLocks noGrp="1"/>
          </p:cNvSpPr>
          <p:nvPr>
            <p:ph type="title"/>
          </p:nvPr>
        </p:nvSpPr>
        <p:spPr>
          <a:xfrm>
            <a:off x="772886" y="0"/>
            <a:ext cx="10515600" cy="885177"/>
          </a:xfrm>
        </p:spPr>
        <p:txBody>
          <a:bodyPr/>
          <a:lstStyle/>
          <a:p>
            <a:pPr algn="ctr"/>
            <a:r>
              <a:rPr lang="pl" dirty="0" err="1"/>
              <a:t>Strategia </a:t>
            </a:r>
            <a:endParaRPr lang="pl-PL" dirty="0"/>
          </a:p>
        </p:txBody>
      </p:sp>
      <p:sp>
        <p:nvSpPr>
          <p:cNvPr id="3" name="Content Placeholder 2">
            <a:extLst>
              <a:ext uri="{FF2B5EF4-FFF2-40B4-BE49-F238E27FC236}">
                <a16:creationId xmlns:a16="http://schemas.microsoft.com/office/drawing/2014/main" id="{1E6976FB-2F04-E8D9-2FC0-C6E08E500876}"/>
              </a:ext>
            </a:extLst>
          </p:cNvPr>
          <p:cNvSpPr>
            <a:spLocks noGrp="1"/>
          </p:cNvSpPr>
          <p:nvPr>
            <p:ph idx="1"/>
          </p:nvPr>
        </p:nvSpPr>
        <p:spPr>
          <a:xfrm>
            <a:off x="838200" y="1380932"/>
            <a:ext cx="10515600" cy="4975418"/>
          </a:xfrm>
        </p:spPr>
        <p:txBody>
          <a:bodyPr>
            <a:normAutofit/>
          </a:bodyPr>
          <a:lstStyle/>
          <a:p>
            <a:r>
              <a:rPr lang="pl" dirty="0"/>
              <a:t>Powody, dla których zysk nie jest celem wystarczającym</a:t>
            </a:r>
          </a:p>
          <a:p>
            <a:pPr marL="0" indent="0">
              <a:buNone/>
            </a:pPr>
            <a:r>
              <a:rPr lang="pl" dirty="0"/>
              <a:t>• Inwestorzy dbają o przyszłość</a:t>
            </a:r>
          </a:p>
          <a:p>
            <a:pPr marL="0" indent="0">
              <a:buNone/>
            </a:pPr>
            <a:r>
              <a:rPr lang="pl" dirty="0"/>
              <a:t>• Inwestorom zależy na dywidendzie</a:t>
            </a:r>
          </a:p>
          <a:p>
            <a:pPr marL="0" indent="0">
              <a:buNone/>
            </a:pPr>
            <a:r>
              <a:rPr lang="pl" dirty="0"/>
              <a:t>• Inwestorzy dbają o plany finansowe</a:t>
            </a:r>
          </a:p>
          <a:p>
            <a:pPr marL="0" indent="0">
              <a:buNone/>
            </a:pPr>
            <a:r>
              <a:rPr lang="pl" dirty="0"/>
              <a:t>• Inwestorom zależy na zarządzaniu ryzykiem</a:t>
            </a:r>
          </a:p>
          <a:p>
            <a:pPr marL="0" indent="0">
              <a:buNone/>
            </a:pPr>
            <a:endParaRPr lang="pl" dirty="0"/>
          </a:p>
          <a:p>
            <a:pPr marL="0" indent="0">
              <a:buNone/>
            </a:pPr>
            <a:r>
              <a:rPr lang="pl" dirty="0"/>
              <a:t>Całkowity zwrot dla udziałowców = dywidenda/cena akcji (0) + zmiana ceny akcji / cena akcji (0)</a:t>
            </a:r>
          </a:p>
          <a:p>
            <a:pPr marL="0" indent="0">
              <a:buNone/>
            </a:pPr>
            <a:r>
              <a:rPr lang="pl-PL" dirty="0"/>
              <a:t>G</a:t>
            </a:r>
            <a:r>
              <a:rPr lang="pl" dirty="0"/>
              <a:t>dzie cena akcji (0) to odniesieniowy moment w czasie, często rok wcześniej </a:t>
            </a:r>
          </a:p>
        </p:txBody>
      </p:sp>
      <p:sp>
        <p:nvSpPr>
          <p:cNvPr id="4" name="Slide Number Placeholder 3">
            <a:extLst>
              <a:ext uri="{FF2B5EF4-FFF2-40B4-BE49-F238E27FC236}">
                <a16:creationId xmlns:a16="http://schemas.microsoft.com/office/drawing/2014/main" id="{7672CD8A-EB2A-2AA3-531A-60BD81227897}"/>
              </a:ext>
            </a:extLst>
          </p:cNvPr>
          <p:cNvSpPr>
            <a:spLocks noGrp="1"/>
          </p:cNvSpPr>
          <p:nvPr>
            <p:ph type="sldNum" sz="quarter" idx="12"/>
          </p:nvPr>
        </p:nvSpPr>
        <p:spPr/>
        <p:txBody>
          <a:bodyPr/>
          <a:lstStyle/>
          <a:p>
            <a:fld id="{56797B23-A282-42D5-9D85-2C33D72DBDCA}" type="slidenum">
              <a:rPr lang="pl-PL" smtClean="0"/>
              <a:t>5</a:t>
            </a:fld>
            <a:endParaRPr lang="pl-PL"/>
          </a:p>
        </p:txBody>
      </p:sp>
    </p:spTree>
    <p:extLst>
      <p:ext uri="{BB962C8B-B14F-4D97-AF65-F5344CB8AC3E}">
        <p14:creationId xmlns:p14="http://schemas.microsoft.com/office/powerpoint/2010/main" val="131951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3EA68-B833-CAD1-E848-B66F931CE0DB}"/>
              </a:ext>
            </a:extLst>
          </p:cNvPr>
          <p:cNvSpPr>
            <a:spLocks noGrp="1"/>
          </p:cNvSpPr>
          <p:nvPr>
            <p:ph type="title"/>
          </p:nvPr>
        </p:nvSpPr>
        <p:spPr/>
        <p:txBody>
          <a:bodyPr/>
          <a:lstStyle/>
          <a:p>
            <a:pPr algn="ctr"/>
            <a:r>
              <a:rPr lang="pl" dirty="0"/>
              <a:t>Nie tylko cele budżetowe</a:t>
            </a:r>
            <a:endParaRPr lang="pl-PL" dirty="0"/>
          </a:p>
        </p:txBody>
      </p:sp>
      <p:sp>
        <p:nvSpPr>
          <p:cNvPr id="3" name="Content Placeholder 2">
            <a:extLst>
              <a:ext uri="{FF2B5EF4-FFF2-40B4-BE49-F238E27FC236}">
                <a16:creationId xmlns:a16="http://schemas.microsoft.com/office/drawing/2014/main" id="{E2E0F911-833B-5BC7-362B-FDDB92F7C7C4}"/>
              </a:ext>
            </a:extLst>
          </p:cNvPr>
          <p:cNvSpPr>
            <a:spLocks noGrp="1"/>
          </p:cNvSpPr>
          <p:nvPr>
            <p:ph idx="1"/>
          </p:nvPr>
        </p:nvSpPr>
        <p:spPr/>
        <p:txBody>
          <a:bodyPr/>
          <a:lstStyle/>
          <a:p>
            <a:r>
              <a:rPr lang="pl" dirty="0"/>
              <a:t>Wiele firm ma cele pozafinansowe, które będą również ważne, pomagając firmie w osiągnięciu jej celów strategicznych.</a:t>
            </a:r>
            <a:endParaRPr lang="pl-PL" dirty="0"/>
          </a:p>
          <a:p>
            <a:r>
              <a:rPr lang="pl" dirty="0"/>
              <a:t>Na przykład firma produkcyjna, która chce wyróżnić się na podstawie jakości, będzie wymagać docelowych wskaźników defektów.</a:t>
            </a:r>
            <a:endParaRPr lang="pl-PL" dirty="0"/>
          </a:p>
          <a:p>
            <a:r>
              <a:rPr lang="pl" dirty="0"/>
              <a:t>Nie neguje to znaczenia celów finansowych, ale podkreśla potrzebę wyznaczania przez spółki celów innych niż maksymalizacja bogactwa akcjonariuszy.</a:t>
            </a:r>
          </a:p>
        </p:txBody>
      </p:sp>
      <p:sp>
        <p:nvSpPr>
          <p:cNvPr id="4" name="Slide Number Placeholder 3">
            <a:extLst>
              <a:ext uri="{FF2B5EF4-FFF2-40B4-BE49-F238E27FC236}">
                <a16:creationId xmlns:a16="http://schemas.microsoft.com/office/drawing/2014/main" id="{A34EBE5F-F1B0-EBD1-C973-F0B309098531}"/>
              </a:ext>
            </a:extLst>
          </p:cNvPr>
          <p:cNvSpPr>
            <a:spLocks noGrp="1"/>
          </p:cNvSpPr>
          <p:nvPr>
            <p:ph type="sldNum" sz="quarter" idx="12"/>
          </p:nvPr>
        </p:nvSpPr>
        <p:spPr/>
        <p:txBody>
          <a:bodyPr/>
          <a:lstStyle/>
          <a:p>
            <a:fld id="{56797B23-A282-42D5-9D85-2C33D72DBDCA}" type="slidenum">
              <a:rPr lang="pl-PL" smtClean="0"/>
              <a:t>6</a:t>
            </a:fld>
            <a:endParaRPr lang="pl-PL"/>
          </a:p>
        </p:txBody>
      </p:sp>
    </p:spTree>
    <p:extLst>
      <p:ext uri="{BB962C8B-B14F-4D97-AF65-F5344CB8AC3E}">
        <p14:creationId xmlns:p14="http://schemas.microsoft.com/office/powerpoint/2010/main" val="21272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CEEC54-0516-4EE9-A9D4-1A8CAB96442A}"/>
              </a:ext>
            </a:extLst>
          </p:cNvPr>
          <p:cNvSpPr>
            <a:spLocks noGrp="1"/>
          </p:cNvSpPr>
          <p:nvPr>
            <p:ph type="title"/>
          </p:nvPr>
        </p:nvSpPr>
        <p:spPr>
          <a:xfrm>
            <a:off x="838200" y="400050"/>
            <a:ext cx="10515600" cy="444500"/>
          </a:xfrm>
        </p:spPr>
        <p:txBody>
          <a:bodyPr>
            <a:normAutofit fontScale="90000"/>
          </a:bodyPr>
          <a:lstStyle/>
          <a:p>
            <a:pPr algn="ctr"/>
            <a:r>
              <a:rPr lang="pl" b="1" dirty="0"/>
              <a:t>Jak mierzymy majątek akcjonariuszy ?</a:t>
            </a:r>
          </a:p>
        </p:txBody>
      </p:sp>
      <p:sp>
        <p:nvSpPr>
          <p:cNvPr id="3" name="Symbol zastępczy zawartości 2">
            <a:extLst>
              <a:ext uri="{FF2B5EF4-FFF2-40B4-BE49-F238E27FC236}">
                <a16:creationId xmlns:a16="http://schemas.microsoft.com/office/drawing/2014/main" id="{81B3B2F1-CCAA-472D-9058-8DAA1BDAB026}"/>
              </a:ext>
            </a:extLst>
          </p:cNvPr>
          <p:cNvSpPr>
            <a:spLocks noGrp="1"/>
          </p:cNvSpPr>
          <p:nvPr>
            <p:ph idx="1"/>
          </p:nvPr>
        </p:nvSpPr>
        <p:spPr>
          <a:xfrm>
            <a:off x="0" y="962025"/>
            <a:ext cx="12192000" cy="5895975"/>
          </a:xfrm>
        </p:spPr>
        <p:txBody>
          <a:bodyPr>
            <a:normAutofit/>
          </a:bodyPr>
          <a:lstStyle/>
          <a:p>
            <a:pPr algn="just"/>
            <a:r>
              <a:rPr lang="pl" sz="3600" b="1" dirty="0"/>
              <a:t>(a) Bilans</a:t>
            </a:r>
          </a:p>
          <a:p>
            <a:pPr algn="just"/>
            <a:r>
              <a:rPr lang="pl" sz="3600" b="1" dirty="0"/>
              <a:t>(b) Zyski</a:t>
            </a:r>
          </a:p>
          <a:p>
            <a:pPr algn="just"/>
            <a:r>
              <a:rPr lang="pl" sz="3600" b="1" dirty="0"/>
              <a:t>(c) Wartość rynkowa</a:t>
            </a:r>
          </a:p>
          <a:p>
            <a:pPr algn="just"/>
            <a:endParaRPr lang="pl-PL" sz="3600" dirty="0"/>
          </a:p>
        </p:txBody>
      </p:sp>
      <p:sp>
        <p:nvSpPr>
          <p:cNvPr id="4" name="Symbol zastępczy numeru slajdu 3">
            <a:extLst>
              <a:ext uri="{FF2B5EF4-FFF2-40B4-BE49-F238E27FC236}">
                <a16:creationId xmlns:a16="http://schemas.microsoft.com/office/drawing/2014/main" id="{52813EF5-4E0D-4627-9B2E-D6C7008D3431}"/>
              </a:ext>
            </a:extLst>
          </p:cNvPr>
          <p:cNvSpPr>
            <a:spLocks noGrp="1"/>
          </p:cNvSpPr>
          <p:nvPr>
            <p:ph type="sldNum" sz="quarter" idx="12"/>
          </p:nvPr>
        </p:nvSpPr>
        <p:spPr/>
        <p:txBody>
          <a:bodyPr/>
          <a:lstStyle/>
          <a:p>
            <a:fld id="{56797B23-A282-42D5-9D85-2C33D72DBDCA}" type="slidenum">
              <a:rPr lang="pl-PL" smtClean="0"/>
              <a:t>7</a:t>
            </a:fld>
            <a:endParaRPr lang="pl-PL"/>
          </a:p>
        </p:txBody>
      </p:sp>
    </p:spTree>
    <p:extLst>
      <p:ext uri="{BB962C8B-B14F-4D97-AF65-F5344CB8AC3E}">
        <p14:creationId xmlns:p14="http://schemas.microsoft.com/office/powerpoint/2010/main" val="784438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BEC2D-8D6E-9F7C-DE09-A74702E237D7}"/>
              </a:ext>
            </a:extLst>
          </p:cNvPr>
          <p:cNvSpPr>
            <a:spLocks noGrp="1"/>
          </p:cNvSpPr>
          <p:nvPr>
            <p:ph type="title"/>
          </p:nvPr>
        </p:nvSpPr>
        <p:spPr/>
        <p:txBody>
          <a:bodyPr/>
          <a:lstStyle/>
          <a:p>
            <a:r>
              <a:rPr lang="pl" dirty="0"/>
              <a:t>Jak maksymalizować majątek akcjonariuszy</a:t>
            </a:r>
          </a:p>
        </p:txBody>
      </p:sp>
      <p:sp>
        <p:nvSpPr>
          <p:cNvPr id="3" name="Content Placeholder 2">
            <a:extLst>
              <a:ext uri="{FF2B5EF4-FFF2-40B4-BE49-F238E27FC236}">
                <a16:creationId xmlns:a16="http://schemas.microsoft.com/office/drawing/2014/main" id="{FDA078D5-A8EC-EC46-E71D-0255B66BC28E}"/>
              </a:ext>
            </a:extLst>
          </p:cNvPr>
          <p:cNvSpPr>
            <a:spLocks noGrp="1"/>
          </p:cNvSpPr>
          <p:nvPr>
            <p:ph idx="1"/>
          </p:nvPr>
        </p:nvSpPr>
        <p:spPr/>
        <p:txBody>
          <a:bodyPr/>
          <a:lstStyle/>
          <a:p>
            <a:r>
              <a:rPr lang="pl" dirty="0"/>
              <a:t>Obniżanie przeciętnego kosztu kapitału​</a:t>
            </a:r>
            <a:endParaRPr lang="pl-PL" dirty="0"/>
          </a:p>
          <a:p>
            <a:r>
              <a:rPr lang="pl" dirty="0"/>
              <a:t>Zwiększanie przewidywanych przepływów środków pieniężnych</a:t>
            </a:r>
            <a:endParaRPr lang="pl-PL" dirty="0"/>
          </a:p>
          <a:p>
            <a:endParaRPr lang="pl-PL" dirty="0"/>
          </a:p>
          <a:p>
            <a:endParaRPr lang="pl-PL" dirty="0"/>
          </a:p>
        </p:txBody>
      </p:sp>
      <p:sp>
        <p:nvSpPr>
          <p:cNvPr id="4" name="Slide Number Placeholder 3">
            <a:extLst>
              <a:ext uri="{FF2B5EF4-FFF2-40B4-BE49-F238E27FC236}">
                <a16:creationId xmlns:a16="http://schemas.microsoft.com/office/drawing/2014/main" id="{C3E87CD3-7DFF-1BA9-BE9A-CE3C84BEFE1B}"/>
              </a:ext>
            </a:extLst>
          </p:cNvPr>
          <p:cNvSpPr>
            <a:spLocks noGrp="1"/>
          </p:cNvSpPr>
          <p:nvPr>
            <p:ph type="sldNum" sz="quarter" idx="12"/>
          </p:nvPr>
        </p:nvSpPr>
        <p:spPr/>
        <p:txBody>
          <a:bodyPr/>
          <a:lstStyle/>
          <a:p>
            <a:fld id="{56797B23-A282-42D5-9D85-2C33D72DBDCA}" type="slidenum">
              <a:rPr lang="pl-PL" smtClean="0"/>
              <a:t>8</a:t>
            </a:fld>
            <a:endParaRPr lang="pl-PL"/>
          </a:p>
        </p:txBody>
      </p:sp>
    </p:spTree>
    <p:extLst>
      <p:ext uri="{BB962C8B-B14F-4D97-AF65-F5344CB8AC3E}">
        <p14:creationId xmlns:p14="http://schemas.microsoft.com/office/powerpoint/2010/main" val="1456254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4A1E758-6C7E-4E08-9687-ABFCC925539F}"/>
              </a:ext>
            </a:extLst>
          </p:cNvPr>
          <p:cNvSpPr>
            <a:spLocks noGrp="1"/>
          </p:cNvSpPr>
          <p:nvPr>
            <p:ph type="title"/>
          </p:nvPr>
        </p:nvSpPr>
        <p:spPr/>
        <p:txBody>
          <a:bodyPr/>
          <a:lstStyle/>
          <a:p>
            <a:pPr algn="ctr"/>
            <a:r>
              <a:rPr lang="pl" b="1" dirty="0"/>
              <a:t>Jak wzrasta wartość przedsiębiorstwa?</a:t>
            </a:r>
            <a:endParaRPr lang="pl-PL" dirty="0"/>
          </a:p>
        </p:txBody>
      </p:sp>
      <p:sp>
        <p:nvSpPr>
          <p:cNvPr id="3" name="Symbol zastępczy zawartości 2">
            <a:extLst>
              <a:ext uri="{FF2B5EF4-FFF2-40B4-BE49-F238E27FC236}">
                <a16:creationId xmlns:a16="http://schemas.microsoft.com/office/drawing/2014/main" id="{0419A30E-6845-4CFC-8FE9-740A14DB8DB3}"/>
              </a:ext>
            </a:extLst>
          </p:cNvPr>
          <p:cNvSpPr>
            <a:spLocks noGrp="1"/>
          </p:cNvSpPr>
          <p:nvPr>
            <p:ph idx="1"/>
          </p:nvPr>
        </p:nvSpPr>
        <p:spPr>
          <a:xfrm>
            <a:off x="838200" y="1835150"/>
            <a:ext cx="10515600" cy="4351338"/>
          </a:xfrm>
        </p:spPr>
        <p:txBody>
          <a:bodyPr/>
          <a:lstStyle/>
          <a:p>
            <a:pPr marL="0" indent="0" algn="just">
              <a:buNone/>
            </a:pPr>
            <a:r>
              <a:rPr lang="pl" dirty="0"/>
              <a:t>• Potencjalna oferta przejęcia</a:t>
            </a:r>
          </a:p>
          <a:p>
            <a:pPr marL="0" indent="0" algn="just">
              <a:buNone/>
            </a:pPr>
            <a:r>
              <a:rPr lang="pl" dirty="0"/>
              <a:t>• Wiadomość o zdobyciu dużego kontraktu</a:t>
            </a:r>
          </a:p>
          <a:p>
            <a:pPr marL="0" indent="0" algn="just">
              <a:buNone/>
            </a:pPr>
            <a:r>
              <a:rPr lang="pl" dirty="0"/>
              <a:t>• Ogłoszenie atrakcyjnych inicjatyw strategicznych</a:t>
            </a:r>
            <a:endParaRPr lang="pl-PL" dirty="0"/>
          </a:p>
          <a:p>
            <a:pPr marL="0" indent="0" algn="just">
              <a:buNone/>
            </a:pPr>
            <a:r>
              <a:rPr lang="pl" dirty="0"/>
              <a:t>• Lepsze od oczekiwań prognozy zysków i opublikowane wyniki</a:t>
            </a:r>
          </a:p>
          <a:p>
            <a:pPr marL="0" indent="0" algn="just">
              <a:buNone/>
            </a:pPr>
            <a:r>
              <a:rPr lang="pl" dirty="0"/>
              <a:t>• Zmiany w personelu wyższego szczebla, np. nowy dyrektor generalny</a:t>
            </a:r>
          </a:p>
          <a:p>
            <a:pPr marL="0" indent="0" algn="just">
              <a:buNone/>
            </a:pPr>
            <a:r>
              <a:rPr lang="pl" dirty="0"/>
              <a:t>• Zapowiedź zwiększenia środków pieniężnych zwracanych akcjonariuszom </a:t>
            </a:r>
            <a:r>
              <a:rPr lang="pl" dirty="0" err="1"/>
              <a:t>np. </a:t>
            </a:r>
            <a:r>
              <a:rPr lang="pl" dirty="0"/>
              <a:t>w drodze odkupu akcji przez spółkę (co zmniejsza podaż akcji, co powinno podnieść cenę)</a:t>
            </a:r>
          </a:p>
          <a:p>
            <a:pPr marL="0" indent="0" algn="just">
              <a:buNone/>
            </a:pPr>
            <a:endParaRPr lang="pl-PL" dirty="0"/>
          </a:p>
        </p:txBody>
      </p:sp>
      <p:sp>
        <p:nvSpPr>
          <p:cNvPr id="6" name="Symbol zastępczy numeru slajdu 5">
            <a:extLst>
              <a:ext uri="{FF2B5EF4-FFF2-40B4-BE49-F238E27FC236}">
                <a16:creationId xmlns:a16="http://schemas.microsoft.com/office/drawing/2014/main" id="{168674F6-B83B-4CFD-8708-CC869A55E1AB}"/>
              </a:ext>
            </a:extLst>
          </p:cNvPr>
          <p:cNvSpPr>
            <a:spLocks noGrp="1"/>
          </p:cNvSpPr>
          <p:nvPr>
            <p:ph type="sldNum" sz="quarter" idx="12"/>
          </p:nvPr>
        </p:nvSpPr>
        <p:spPr/>
        <p:txBody>
          <a:bodyPr/>
          <a:lstStyle/>
          <a:p>
            <a:fld id="{56797B23-A282-42D5-9D85-2C33D72DBDCA}" type="slidenum">
              <a:rPr lang="pl-PL" smtClean="0"/>
              <a:t>9</a:t>
            </a:fld>
            <a:endParaRPr lang="pl-PL"/>
          </a:p>
        </p:txBody>
      </p:sp>
    </p:spTree>
    <p:extLst>
      <p:ext uri="{BB962C8B-B14F-4D97-AF65-F5344CB8AC3E}">
        <p14:creationId xmlns:p14="http://schemas.microsoft.com/office/powerpoint/2010/main" val="213276884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2676</TotalTime>
  <Words>5036</Words>
  <Application>Microsoft Office PowerPoint</Application>
  <PresentationFormat>Panoramiczny</PresentationFormat>
  <Paragraphs>456</Paragraphs>
  <Slides>44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44</vt:i4>
      </vt:variant>
    </vt:vector>
  </HeadingPairs>
  <TitlesOfParts>
    <vt:vector size="48" baseType="lpstr">
      <vt:lpstr>Arial</vt:lpstr>
      <vt:lpstr>Calibri</vt:lpstr>
      <vt:lpstr>Calibri Light</vt:lpstr>
      <vt:lpstr>Motyw pakietu Office</vt:lpstr>
      <vt:lpstr>Rola starszego doradcy finansowego w korporacji</vt:lpstr>
      <vt:lpstr>Strategie osiągania celów </vt:lpstr>
      <vt:lpstr>Charakterystyka decyzji strategicznych</vt:lpstr>
      <vt:lpstr>Poziomy strategii​</vt:lpstr>
      <vt:lpstr>Strategia </vt:lpstr>
      <vt:lpstr>Nie tylko cele budżetowe</vt:lpstr>
      <vt:lpstr>Jak mierzymy majątek akcjonariuszy ?</vt:lpstr>
      <vt:lpstr>Jak maksymalizować majątek akcjonariuszy</vt:lpstr>
      <vt:lpstr>Jak wzrasta wartość przedsiębiorstwa?</vt:lpstr>
      <vt:lpstr>Cele </vt:lpstr>
      <vt:lpstr>Cele niefinansowe ( kluczowe wskaźniki efektywności )</vt:lpstr>
      <vt:lpstr>Cele niefinansowe ( etyczne aspekty )</vt:lpstr>
      <vt:lpstr>3 podstawowe decyzje o maksymalizacji wartość dla akcjonariuszy</vt:lpstr>
      <vt:lpstr>Decyzja inwestycyjna : wzrost organiczny czy fuzje i przejęcia</vt:lpstr>
      <vt:lpstr>Decyzje inwestycyjne: wzrost organiczny czy przez M&amp;A</vt:lpstr>
      <vt:lpstr>Decyzje inwestycyjne: rozwój organiczny kontra przejęcie</vt:lpstr>
      <vt:lpstr>Kwestie finansowe: rozwój organiczny kontra przejęcia</vt:lpstr>
      <vt:lpstr>Obliczanie pojemności dywidendowej</vt:lpstr>
      <vt:lpstr>Obliczanie pojemności dywidendowej</vt:lpstr>
      <vt:lpstr>Kwestie do ustalenia </vt:lpstr>
      <vt:lpstr>Dźwignia finansowa zależy od wielu praktycznych kwestii</vt:lpstr>
      <vt:lpstr>Różne rodzaje ryzyka​</vt:lpstr>
      <vt:lpstr>Różne rodzaje ryzyka​</vt:lpstr>
      <vt:lpstr>Ryzyko gospodarcze</vt:lpstr>
      <vt:lpstr>Ryzyko operacyjne </vt:lpstr>
      <vt:lpstr>Strategie radzenia sobie z ryzykiem politycznym</vt:lpstr>
      <vt:lpstr>System Zarządzania Ryzykiem</vt:lpstr>
      <vt:lpstr>Finanse behawioralne</vt:lpstr>
      <vt:lpstr>Etyczne obszary zarządzania firmą</vt:lpstr>
      <vt:lpstr>Elementy etycznej polityki finansowej</vt:lpstr>
      <vt:lpstr>Pytanie 2: Etyczne rozważania w zarządzaniu finansami</vt:lpstr>
      <vt:lpstr>Pytanie 2 – rozwiązanie</vt:lpstr>
      <vt:lpstr>Pytanie 2 – rozwiązanie</vt:lpstr>
      <vt:lpstr>Etyczna odpowiedzialność - Narzędzia wdrożeniowe</vt:lpstr>
      <vt:lpstr>Częste konflikty generujące kwestie etyczne</vt:lpstr>
      <vt:lpstr>Interesariusze</vt:lpstr>
      <vt:lpstr>Jak łagodzić konflikty agencyjne</vt:lpstr>
      <vt:lpstr>Nadzór korporacyjny</vt:lpstr>
      <vt:lpstr>Nadzór korporacyjny</vt:lpstr>
      <vt:lpstr>TBL – Potrójny system zintegrowanego raportowania​</vt:lpstr>
      <vt:lpstr>Główne​ elementy TBL</vt:lpstr>
      <vt:lpstr>Raportowanie zintegrowane</vt:lpstr>
      <vt:lpstr>Treść raportów zintegrowanych</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Joanna Wyrobek</dc:creator>
  <cp:lastModifiedBy>Joanna Wyrobek</cp:lastModifiedBy>
  <cp:revision>251</cp:revision>
  <dcterms:created xsi:type="dcterms:W3CDTF">2019-02-24T19:23:45Z</dcterms:created>
  <dcterms:modified xsi:type="dcterms:W3CDTF">2024-06-13T23:39:56Z</dcterms:modified>
</cp:coreProperties>
</file>