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76" r:id="rId3"/>
    <p:sldId id="257" r:id="rId4"/>
    <p:sldId id="277" r:id="rId5"/>
    <p:sldId id="258" r:id="rId6"/>
    <p:sldId id="268" r:id="rId7"/>
    <p:sldId id="278" r:id="rId8"/>
    <p:sldId id="267" r:id="rId9"/>
    <p:sldId id="259" r:id="rId10"/>
    <p:sldId id="270" r:id="rId11"/>
    <p:sldId id="260" r:id="rId12"/>
    <p:sldId id="261" r:id="rId13"/>
    <p:sldId id="271" r:id="rId14"/>
    <p:sldId id="272" r:id="rId15"/>
    <p:sldId id="273" r:id="rId16"/>
    <p:sldId id="262" r:id="rId17"/>
    <p:sldId id="263" r:id="rId18"/>
    <p:sldId id="265" r:id="rId19"/>
    <p:sldId id="274" r:id="rId20"/>
    <p:sldId id="279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81"/>
    <p:restoredTop sz="95092"/>
  </p:normalViewPr>
  <p:slideViewPr>
    <p:cSldViewPr snapToGrid="0">
      <p:cViewPr varScale="1">
        <p:scale>
          <a:sx n="72" d="100"/>
          <a:sy n="72" d="100"/>
        </p:scale>
        <p:origin x="216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FB0BB4-BEF2-4F43-B8BF-B6FF418A5A5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41B7B3E-F11A-4200-BDA6-93B0AC94BE7C}">
      <dgm:prSet/>
      <dgm:spPr/>
      <dgm:t>
        <a:bodyPr/>
        <a:lstStyle/>
        <a:p>
          <a:r>
            <a:rPr lang="pl-PL" dirty="0"/>
            <a:t>Podatki</a:t>
          </a:r>
          <a:endParaRPr lang="en-US" dirty="0"/>
        </a:p>
      </dgm:t>
    </dgm:pt>
    <dgm:pt modelId="{7003A50B-376D-47D3-8E50-5B2356F6A874}" type="parTrans" cxnId="{C071EEBB-BB52-42E2-8702-2BE24279A4CE}">
      <dgm:prSet/>
      <dgm:spPr/>
      <dgm:t>
        <a:bodyPr/>
        <a:lstStyle/>
        <a:p>
          <a:endParaRPr lang="en-US"/>
        </a:p>
      </dgm:t>
    </dgm:pt>
    <dgm:pt modelId="{DBCC7B04-75ED-4694-A0B9-36334EDB6082}" type="sibTrans" cxnId="{C071EEBB-BB52-42E2-8702-2BE24279A4CE}">
      <dgm:prSet/>
      <dgm:spPr/>
      <dgm:t>
        <a:bodyPr/>
        <a:lstStyle/>
        <a:p>
          <a:endParaRPr lang="en-US"/>
        </a:p>
      </dgm:t>
    </dgm:pt>
    <dgm:pt modelId="{7FA56B00-6B6C-4073-8162-03BD0DCFEB4D}">
      <dgm:prSet/>
      <dgm:spPr/>
      <dgm:t>
        <a:bodyPr/>
        <a:lstStyle/>
        <a:p>
          <a:r>
            <a:rPr lang="pl-PL" dirty="0"/>
            <a:t>Ubezpieczenia emerytalne </a:t>
          </a:r>
          <a:endParaRPr lang="en-US" dirty="0"/>
        </a:p>
      </dgm:t>
    </dgm:pt>
    <dgm:pt modelId="{0E808523-30F5-4618-A653-4DC0F67C3396}" type="parTrans" cxnId="{8DB79C04-FB79-4F72-8713-01E490765B1F}">
      <dgm:prSet/>
      <dgm:spPr/>
      <dgm:t>
        <a:bodyPr/>
        <a:lstStyle/>
        <a:p>
          <a:endParaRPr lang="en-US"/>
        </a:p>
      </dgm:t>
    </dgm:pt>
    <dgm:pt modelId="{8261CD99-71CF-461D-A337-DB9A94AEB660}" type="sibTrans" cxnId="{8DB79C04-FB79-4F72-8713-01E490765B1F}">
      <dgm:prSet/>
      <dgm:spPr/>
      <dgm:t>
        <a:bodyPr/>
        <a:lstStyle/>
        <a:p>
          <a:endParaRPr lang="en-US"/>
        </a:p>
      </dgm:t>
    </dgm:pt>
    <dgm:pt modelId="{4C92DF91-9402-40CE-954F-3EA49AEA0E39}">
      <dgm:prSet/>
      <dgm:spPr/>
      <dgm:t>
        <a:bodyPr/>
        <a:lstStyle/>
        <a:p>
          <a:r>
            <a:rPr lang="pl-PL" dirty="0"/>
            <a:t>Ochrona zdrowia </a:t>
          </a:r>
          <a:endParaRPr lang="en-US" dirty="0"/>
        </a:p>
      </dgm:t>
    </dgm:pt>
    <dgm:pt modelId="{D3B37275-6BA2-4261-9FA5-C180A76E4CE7}" type="parTrans" cxnId="{FFD8E673-862B-4C2A-B5BC-86BFE5D9EDBC}">
      <dgm:prSet/>
      <dgm:spPr/>
      <dgm:t>
        <a:bodyPr/>
        <a:lstStyle/>
        <a:p>
          <a:endParaRPr lang="en-US"/>
        </a:p>
      </dgm:t>
    </dgm:pt>
    <dgm:pt modelId="{3BFCB024-D2E7-4A4F-82A5-F4347805B7AC}" type="sibTrans" cxnId="{FFD8E673-862B-4C2A-B5BC-86BFE5D9EDBC}">
      <dgm:prSet/>
      <dgm:spPr/>
      <dgm:t>
        <a:bodyPr/>
        <a:lstStyle/>
        <a:p>
          <a:endParaRPr lang="en-US"/>
        </a:p>
      </dgm:t>
    </dgm:pt>
    <dgm:pt modelId="{B03937BE-67DC-4BF3-8660-96BB1B69F38B}">
      <dgm:prSet/>
      <dgm:spPr/>
      <dgm:t>
        <a:bodyPr/>
        <a:lstStyle/>
        <a:p>
          <a:r>
            <a:rPr lang="pl-PL" dirty="0"/>
            <a:t>Edukacja </a:t>
          </a:r>
          <a:endParaRPr lang="en-US" dirty="0"/>
        </a:p>
      </dgm:t>
    </dgm:pt>
    <dgm:pt modelId="{1773EECC-AAD7-47D2-815F-F4BD423E5084}" type="parTrans" cxnId="{9DC5BC88-2954-4D4F-9F22-D6CB931C8739}">
      <dgm:prSet/>
      <dgm:spPr/>
      <dgm:t>
        <a:bodyPr/>
        <a:lstStyle/>
        <a:p>
          <a:endParaRPr lang="en-US"/>
        </a:p>
      </dgm:t>
    </dgm:pt>
    <dgm:pt modelId="{EADDA21E-DB35-40F5-B0F7-47F9B3BDF3D6}" type="sibTrans" cxnId="{9DC5BC88-2954-4D4F-9F22-D6CB931C8739}">
      <dgm:prSet/>
      <dgm:spPr/>
      <dgm:t>
        <a:bodyPr/>
        <a:lstStyle/>
        <a:p>
          <a:endParaRPr lang="en-US"/>
        </a:p>
      </dgm:t>
    </dgm:pt>
    <dgm:pt modelId="{F991B2B9-676A-CF41-B3E8-AA413F9FBD36}" type="pres">
      <dgm:prSet presAssocID="{E5FB0BB4-BEF2-4F43-B8BF-B6FF418A5A5B}" presName="linear" presStyleCnt="0">
        <dgm:presLayoutVars>
          <dgm:animLvl val="lvl"/>
          <dgm:resizeHandles val="exact"/>
        </dgm:presLayoutVars>
      </dgm:prSet>
      <dgm:spPr/>
    </dgm:pt>
    <dgm:pt modelId="{0447FA37-5FB4-C345-B547-DC3F73EAFD59}" type="pres">
      <dgm:prSet presAssocID="{941B7B3E-F11A-4200-BDA6-93B0AC94BE7C}" presName="parentText" presStyleLbl="node1" presStyleIdx="0" presStyleCnt="4" custLinFactNeighborX="-248">
        <dgm:presLayoutVars>
          <dgm:chMax val="0"/>
          <dgm:bulletEnabled val="1"/>
        </dgm:presLayoutVars>
      </dgm:prSet>
      <dgm:spPr/>
    </dgm:pt>
    <dgm:pt modelId="{D880B99B-3392-CC48-AD5E-84F734384289}" type="pres">
      <dgm:prSet presAssocID="{DBCC7B04-75ED-4694-A0B9-36334EDB6082}" presName="spacer" presStyleCnt="0"/>
      <dgm:spPr/>
    </dgm:pt>
    <dgm:pt modelId="{C06AB26F-539A-764E-8A05-A94C05C7AF8B}" type="pres">
      <dgm:prSet presAssocID="{7FA56B00-6B6C-4073-8162-03BD0DCFEB4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406A1E3-2BD8-8946-8DAB-F6EE2FB1ED74}" type="pres">
      <dgm:prSet presAssocID="{8261CD99-71CF-461D-A337-DB9A94AEB660}" presName="spacer" presStyleCnt="0"/>
      <dgm:spPr/>
    </dgm:pt>
    <dgm:pt modelId="{B3FF076E-A251-7A4A-BD02-157DAF085341}" type="pres">
      <dgm:prSet presAssocID="{4C92DF91-9402-40CE-954F-3EA49AEA0E3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32316D3-F709-6D4C-9D4C-815D34FE1D05}" type="pres">
      <dgm:prSet presAssocID="{3BFCB024-D2E7-4A4F-82A5-F4347805B7AC}" presName="spacer" presStyleCnt="0"/>
      <dgm:spPr/>
    </dgm:pt>
    <dgm:pt modelId="{39F567A9-1B38-3341-BFBA-8B6978F5CD13}" type="pres">
      <dgm:prSet presAssocID="{B03937BE-67DC-4BF3-8660-96BB1B69F38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DB79C04-FB79-4F72-8713-01E490765B1F}" srcId="{E5FB0BB4-BEF2-4F43-B8BF-B6FF418A5A5B}" destId="{7FA56B00-6B6C-4073-8162-03BD0DCFEB4D}" srcOrd="1" destOrd="0" parTransId="{0E808523-30F5-4618-A653-4DC0F67C3396}" sibTransId="{8261CD99-71CF-461D-A337-DB9A94AEB660}"/>
    <dgm:cxn modelId="{4E0C790A-7048-7D46-A456-D69872717C38}" type="presOf" srcId="{7FA56B00-6B6C-4073-8162-03BD0DCFEB4D}" destId="{C06AB26F-539A-764E-8A05-A94C05C7AF8B}" srcOrd="0" destOrd="0" presId="urn:microsoft.com/office/officeart/2005/8/layout/vList2"/>
    <dgm:cxn modelId="{BFC87E71-046B-7449-A8AC-5AC045A6CDBA}" type="presOf" srcId="{E5FB0BB4-BEF2-4F43-B8BF-B6FF418A5A5B}" destId="{F991B2B9-676A-CF41-B3E8-AA413F9FBD36}" srcOrd="0" destOrd="0" presId="urn:microsoft.com/office/officeart/2005/8/layout/vList2"/>
    <dgm:cxn modelId="{FFD8E673-862B-4C2A-B5BC-86BFE5D9EDBC}" srcId="{E5FB0BB4-BEF2-4F43-B8BF-B6FF418A5A5B}" destId="{4C92DF91-9402-40CE-954F-3EA49AEA0E39}" srcOrd="2" destOrd="0" parTransId="{D3B37275-6BA2-4261-9FA5-C180A76E4CE7}" sibTransId="{3BFCB024-D2E7-4A4F-82A5-F4347805B7AC}"/>
    <dgm:cxn modelId="{9DC5BC88-2954-4D4F-9F22-D6CB931C8739}" srcId="{E5FB0BB4-BEF2-4F43-B8BF-B6FF418A5A5B}" destId="{B03937BE-67DC-4BF3-8660-96BB1B69F38B}" srcOrd="3" destOrd="0" parTransId="{1773EECC-AAD7-47D2-815F-F4BD423E5084}" sibTransId="{EADDA21E-DB35-40F5-B0F7-47F9B3BDF3D6}"/>
    <dgm:cxn modelId="{95F843A6-8CF2-1C46-917F-7BC092C824B7}" type="presOf" srcId="{B03937BE-67DC-4BF3-8660-96BB1B69F38B}" destId="{39F567A9-1B38-3341-BFBA-8B6978F5CD13}" srcOrd="0" destOrd="0" presId="urn:microsoft.com/office/officeart/2005/8/layout/vList2"/>
    <dgm:cxn modelId="{C071EEBB-BB52-42E2-8702-2BE24279A4CE}" srcId="{E5FB0BB4-BEF2-4F43-B8BF-B6FF418A5A5B}" destId="{941B7B3E-F11A-4200-BDA6-93B0AC94BE7C}" srcOrd="0" destOrd="0" parTransId="{7003A50B-376D-47D3-8E50-5B2356F6A874}" sibTransId="{DBCC7B04-75ED-4694-A0B9-36334EDB6082}"/>
    <dgm:cxn modelId="{C2DE39DF-758A-594A-A3A7-EC9CFFACC026}" type="presOf" srcId="{4C92DF91-9402-40CE-954F-3EA49AEA0E39}" destId="{B3FF076E-A251-7A4A-BD02-157DAF085341}" srcOrd="0" destOrd="0" presId="urn:microsoft.com/office/officeart/2005/8/layout/vList2"/>
    <dgm:cxn modelId="{9C2666F2-A27D-DF40-820D-CBB64E83C9C7}" type="presOf" srcId="{941B7B3E-F11A-4200-BDA6-93B0AC94BE7C}" destId="{0447FA37-5FB4-C345-B547-DC3F73EAFD59}" srcOrd="0" destOrd="0" presId="urn:microsoft.com/office/officeart/2005/8/layout/vList2"/>
    <dgm:cxn modelId="{E8466398-E984-724F-A72F-68AC6C1DF15F}" type="presParOf" srcId="{F991B2B9-676A-CF41-B3E8-AA413F9FBD36}" destId="{0447FA37-5FB4-C345-B547-DC3F73EAFD59}" srcOrd="0" destOrd="0" presId="urn:microsoft.com/office/officeart/2005/8/layout/vList2"/>
    <dgm:cxn modelId="{683F9D2D-C5EB-E44E-889E-129B8497FFA6}" type="presParOf" srcId="{F991B2B9-676A-CF41-B3E8-AA413F9FBD36}" destId="{D880B99B-3392-CC48-AD5E-84F734384289}" srcOrd="1" destOrd="0" presId="urn:microsoft.com/office/officeart/2005/8/layout/vList2"/>
    <dgm:cxn modelId="{A23AB19E-A50E-854D-96DC-1A966B5B6C2C}" type="presParOf" srcId="{F991B2B9-676A-CF41-B3E8-AA413F9FBD36}" destId="{C06AB26F-539A-764E-8A05-A94C05C7AF8B}" srcOrd="2" destOrd="0" presId="urn:microsoft.com/office/officeart/2005/8/layout/vList2"/>
    <dgm:cxn modelId="{01BE92F0-AD56-C046-8298-A8677E8BFAC3}" type="presParOf" srcId="{F991B2B9-676A-CF41-B3E8-AA413F9FBD36}" destId="{9406A1E3-2BD8-8946-8DAB-F6EE2FB1ED74}" srcOrd="3" destOrd="0" presId="urn:microsoft.com/office/officeart/2005/8/layout/vList2"/>
    <dgm:cxn modelId="{FFDDCD6A-EF11-C041-A83D-F02910BFEE30}" type="presParOf" srcId="{F991B2B9-676A-CF41-B3E8-AA413F9FBD36}" destId="{B3FF076E-A251-7A4A-BD02-157DAF085341}" srcOrd="4" destOrd="0" presId="urn:microsoft.com/office/officeart/2005/8/layout/vList2"/>
    <dgm:cxn modelId="{FB7CF804-2022-3344-A077-05215199365D}" type="presParOf" srcId="{F991B2B9-676A-CF41-B3E8-AA413F9FBD36}" destId="{432316D3-F709-6D4C-9D4C-815D34FE1D05}" srcOrd="5" destOrd="0" presId="urn:microsoft.com/office/officeart/2005/8/layout/vList2"/>
    <dgm:cxn modelId="{4A57E8E7-A150-B645-95E1-2DA4ECF0D1E3}" type="presParOf" srcId="{F991B2B9-676A-CF41-B3E8-AA413F9FBD36}" destId="{39F567A9-1B38-3341-BFBA-8B6978F5CD1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7FA37-5FB4-C345-B547-DC3F73EAFD59}">
      <dsp:nvSpPr>
        <dsp:cNvPr id="0" name=""/>
        <dsp:cNvSpPr/>
      </dsp:nvSpPr>
      <dsp:spPr>
        <a:xfrm>
          <a:off x="0" y="268946"/>
          <a:ext cx="6589260" cy="1079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Podatki</a:t>
          </a:r>
          <a:endParaRPr lang="en-US" sz="4500" kern="1200" dirty="0"/>
        </a:p>
      </dsp:txBody>
      <dsp:txXfrm>
        <a:off x="52688" y="321634"/>
        <a:ext cx="6483884" cy="973949"/>
      </dsp:txXfrm>
    </dsp:sp>
    <dsp:sp modelId="{C06AB26F-539A-764E-8A05-A94C05C7AF8B}">
      <dsp:nvSpPr>
        <dsp:cNvPr id="0" name=""/>
        <dsp:cNvSpPr/>
      </dsp:nvSpPr>
      <dsp:spPr>
        <a:xfrm>
          <a:off x="0" y="1477871"/>
          <a:ext cx="6589260" cy="1079325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Ubezpieczenia emerytalne </a:t>
          </a:r>
          <a:endParaRPr lang="en-US" sz="4500" kern="1200" dirty="0"/>
        </a:p>
      </dsp:txBody>
      <dsp:txXfrm>
        <a:off x="52688" y="1530559"/>
        <a:ext cx="6483884" cy="973949"/>
      </dsp:txXfrm>
    </dsp:sp>
    <dsp:sp modelId="{B3FF076E-A251-7A4A-BD02-157DAF085341}">
      <dsp:nvSpPr>
        <dsp:cNvPr id="0" name=""/>
        <dsp:cNvSpPr/>
      </dsp:nvSpPr>
      <dsp:spPr>
        <a:xfrm>
          <a:off x="0" y="2686796"/>
          <a:ext cx="6589260" cy="1079325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Ochrona zdrowia </a:t>
          </a:r>
          <a:endParaRPr lang="en-US" sz="4500" kern="1200" dirty="0"/>
        </a:p>
      </dsp:txBody>
      <dsp:txXfrm>
        <a:off x="52688" y="2739484"/>
        <a:ext cx="6483884" cy="973949"/>
      </dsp:txXfrm>
    </dsp:sp>
    <dsp:sp modelId="{39F567A9-1B38-3341-BFBA-8B6978F5CD13}">
      <dsp:nvSpPr>
        <dsp:cNvPr id="0" name=""/>
        <dsp:cNvSpPr/>
      </dsp:nvSpPr>
      <dsp:spPr>
        <a:xfrm>
          <a:off x="0" y="3895721"/>
          <a:ext cx="6589260" cy="107932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Edukacja </a:t>
          </a:r>
          <a:endParaRPr lang="en-US" sz="4500" kern="1200" dirty="0"/>
        </a:p>
      </dsp:txBody>
      <dsp:txXfrm>
        <a:off x="52688" y="3948409"/>
        <a:ext cx="6483884" cy="973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950F0-7091-614B-B714-2F9FE903DE9F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8A3B1-360D-E543-BC38-A739D1329D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3141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8A3B1-360D-E543-BC38-A739D1329DBB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748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F53E8-954F-7576-E187-BAFAE3A5C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31741CE-B395-5B39-7CD5-557151D63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E0B51-55BF-1766-B340-1B7DD20E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0CB005-948C-1109-31DF-229B6562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A43E80F-3214-C5F8-22EE-8F7D01B1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072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549099-481D-4037-64F1-1F1C0F1AF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F01E49B-1432-6151-BA14-9EAD5D066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E77522-5640-3BF0-847F-CAB73F17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B44832-6815-1BA8-77BD-2D989BF8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C94026D-C1F3-7757-133C-DBD97104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67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A0E8BA6-30C2-8A0D-8B5D-25F0F63E1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E28FDDE-2342-6624-13D9-25C84F94F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E2CF00-F99E-666B-8F32-D76F6546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D9F5546-85CE-3E7F-318D-93BF3E25F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3D5DD1D-630D-6501-FA05-EFB4441A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031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2383D4-625F-C227-0498-A356A0A8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FB7FD3-5672-8DEF-DB38-36AFFA87B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D5D0EF-EC43-D003-F74B-F2255B0C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4871B0B-821A-D4B8-1917-328BBBD8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990DBF8-3D92-0185-EE68-7FF0298E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20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71579D-2CC7-B7C6-0BEB-6585D3A4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40601FD-5073-6B2F-AAFB-4FAD48FCB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6EB787-1933-2048-581B-670FBFD0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670B49-3B7C-3C25-9D83-57CA3E045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CB803B-2D44-891C-979E-7A1990AC3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046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907460-C01B-6D93-1ADE-E027D26E8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43F6C6-C6B3-32C0-E6A0-A5319E78A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C3D6C9-D8E6-0A8B-43D8-BDFBD8B19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B6BC98E-2F58-EAC8-6408-8E2E4C81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CB10472-24EB-CA4E-7C6F-D4CC0E75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5077AA-90C2-81CE-4608-6D3156DB3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71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071A18-0A78-A096-0CF8-F60E126A2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40D02-116B-DB5F-5C26-73ACEC28F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60FFEEB-2CAF-B63D-AC7A-4DBD43A88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40285B9-C3D2-5DA7-2162-A80A5AE3B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2BA9915-08AC-50B1-98E6-9FA030952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0989D31-4E25-9767-847D-D5084254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BE07E48-27BB-FAE5-F44C-EBA52BDD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FB6E856-BFCA-392C-A949-589F22A9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28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58B893-BB17-70A9-0380-EF58D166A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0CB0BF2-967F-7328-82D6-49044CE8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0FCE87C-3938-5AD2-6104-86EBA130E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A58926C-C472-6E4A-F2B0-DC3A45D4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88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11D4E0E-A024-090F-AEE6-C75F73A6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4F6F4B9-DD3E-27C0-1017-1D81611C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FC10AD-BE3E-4A51-8756-4823781A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40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3F74B8-0E39-145D-6B9E-0C7E31D4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79BCDA-FA14-E203-011C-D2E57EB44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A8DAAC8-8843-3BBA-DE41-BC2D830A4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483A4EA-4AC4-03B6-45AA-A460A030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7A5A63-F17A-1639-912B-FBFFA9EF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E4C8289-05B7-8686-873C-8DEECC1D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27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B9AA50-31D2-C851-8AEF-6EF115D2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AEED3CD-1A2A-75C1-9302-F9DD0F69C3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66A117B-04BC-25F4-9E33-00314370E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07A54F-AD2D-72E8-1B2B-FF34A3E4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9107CC0-4F0B-E454-7ADF-465FD7B08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DFFC1E-FF36-3EFA-EE23-105C2AD13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09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3262E2C-B8AC-B53F-0FD6-F7A02D042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2DA4C9-2D81-4D7E-1BFC-720FE6AFE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E35204-BD93-B180-B252-783F5BBDF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F37CA-DA3E-1541-A26B-24158252EEB9}" type="datetimeFigureOut">
              <a:rPr lang="pl-PL" smtClean="0"/>
              <a:t>10.12.2024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368E71F-B3C4-E222-987F-D799C7DA4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0DA7B0-CD84-138A-E4BC-CB637FC7D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01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cyklopedia.pwn.pl/haslo/keynesizm;3921895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cyklopedia.pwn.pl/haslo/panstwo-dobrobytu;3953947.html" TargetMode="External"/><Relationship Id="rId2" Type="http://schemas.openxmlformats.org/officeDocument/2006/relationships/hyperlink" Target="https://encyklopedia.pwn.pl/haslo/kapitalizm;3920039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cyklopedia.pwn.pl/haslo/socjalizm;3977113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cyklopedia.pwn.pl/haslo/etatyzm;3898837.html" TargetMode="External"/><Relationship Id="rId2" Type="http://schemas.openxmlformats.org/officeDocument/2006/relationships/hyperlink" Target="https://encyklopedia.pwn.pl/haslo/interwencjonizm;3915184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krytykapolityczna.pl/kraj/panstwo-dobrobytu-klub-jagiellonski-spieci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cyklopedia.pwn.pl/haslo/kapitalizm;3920039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17CEA9-28A6-45AE-A36E-1E61062FCA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19" t="8118" r="26690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7E574A4-B2B7-539C-AE61-8D5362C7B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 fontScale="90000"/>
          </a:bodyPr>
          <a:lstStyle/>
          <a:p>
            <a:pPr algn="l"/>
            <a:r>
              <a:rPr lang="pl-PL" sz="4800" dirty="0"/>
              <a:t>Ekonomiczna analiza funkcjonowania samorządów lokalnych w Polsce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9CF9AEA-B09C-924E-A44F-5B2F04569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pl-PL" sz="2000" dirty="0">
                <a:latin typeface="Arial" panose="020B0604020202020204" pitchFamily="34" charset="0"/>
              </a:rPr>
              <a:t>Katarzyna Baran </a:t>
            </a:r>
            <a:endParaRPr lang="pl-PL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4994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0DE89BF-181D-0CE8-BF07-28C3BAFDF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Keynesizm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E34106D-556F-EF60-0AA5-D25BB623D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sz="2200" b="1" i="1" dirty="0" err="1"/>
              <a:t>Keynesizm</a:t>
            </a:r>
            <a:r>
              <a:rPr lang="en-US" sz="2200" i="1" dirty="0"/>
              <a:t> - </a:t>
            </a:r>
            <a:r>
              <a:rPr lang="en-US" sz="2200" i="1" dirty="0" err="1"/>
              <a:t>ekonomiczna</a:t>
            </a:r>
            <a:r>
              <a:rPr lang="en-US" sz="2200" i="1" dirty="0"/>
              <a:t> </a:t>
            </a:r>
            <a:r>
              <a:rPr lang="en-US" sz="2200" i="1" dirty="0" err="1"/>
              <a:t>popytowa</a:t>
            </a:r>
            <a:r>
              <a:rPr lang="en-US" sz="2200" i="1" dirty="0"/>
              <a:t> </a:t>
            </a:r>
            <a:r>
              <a:rPr lang="en-US" sz="2200" i="1" dirty="0" err="1"/>
              <a:t>teoria</a:t>
            </a:r>
            <a:r>
              <a:rPr lang="en-US" sz="2200" i="1" dirty="0"/>
              <a:t> </a:t>
            </a:r>
            <a:r>
              <a:rPr lang="en-US" sz="2200" i="1" dirty="0" err="1"/>
              <a:t>dochodu</a:t>
            </a:r>
            <a:r>
              <a:rPr lang="en-US" sz="2200" i="1" dirty="0"/>
              <a:t> </a:t>
            </a:r>
            <a:r>
              <a:rPr lang="en-US" sz="2200" i="1" dirty="0" err="1"/>
              <a:t>narodowego</a:t>
            </a:r>
            <a:r>
              <a:rPr lang="en-US" sz="2200" i="1" dirty="0"/>
              <a:t>, w </a:t>
            </a:r>
            <a:r>
              <a:rPr lang="en-US" sz="2200" i="1" dirty="0" err="1"/>
              <a:t>której</a:t>
            </a:r>
            <a:r>
              <a:rPr lang="en-US" sz="2200" i="1" dirty="0"/>
              <a:t> </a:t>
            </a:r>
            <a:r>
              <a:rPr lang="en-US" sz="2200" i="1" dirty="0" err="1"/>
              <a:t>dominującą</a:t>
            </a:r>
            <a:r>
              <a:rPr lang="en-US" sz="2200" i="1" dirty="0"/>
              <a:t> </a:t>
            </a:r>
            <a:r>
              <a:rPr lang="en-US" sz="2200" i="1" dirty="0" err="1"/>
              <a:t>rolę</a:t>
            </a:r>
            <a:r>
              <a:rPr lang="en-US" sz="2200" i="1" dirty="0"/>
              <a:t> </a:t>
            </a:r>
            <a:r>
              <a:rPr lang="en-US" sz="2200" i="1" dirty="0" err="1"/>
              <a:t>odgrywają</a:t>
            </a:r>
            <a:r>
              <a:rPr lang="en-US" sz="2200" i="1" dirty="0"/>
              <a:t> </a:t>
            </a:r>
            <a:r>
              <a:rPr lang="en-US" sz="2200" i="1" dirty="0" err="1"/>
              <a:t>wydatki</a:t>
            </a:r>
            <a:r>
              <a:rPr lang="en-US" sz="2200" i="1" dirty="0"/>
              <a:t> </a:t>
            </a:r>
            <a:r>
              <a:rPr lang="en-US" sz="2200" i="1" dirty="0" err="1"/>
              <a:t>inwestycyjne</a:t>
            </a:r>
            <a:r>
              <a:rPr lang="en-US" sz="2200" i="1" dirty="0"/>
              <a:t>.</a:t>
            </a:r>
          </a:p>
          <a:p>
            <a:pPr marL="457200" indent="-457200">
              <a:buAutoNum type="arabicPeriod"/>
            </a:pPr>
            <a:endParaRPr lang="en-US" sz="2200" i="1" dirty="0"/>
          </a:p>
          <a:p>
            <a:pPr marL="457200" indent="-457200">
              <a:buAutoNum type="arabicPeriod"/>
            </a:pPr>
            <a:endParaRPr lang="en-US" sz="2200" i="1" dirty="0"/>
          </a:p>
          <a:p>
            <a:pPr marL="457200" indent="-457200">
              <a:buAutoNum type="arabicPeriod"/>
            </a:pPr>
            <a:endParaRPr lang="en-US" sz="2200" i="1" dirty="0"/>
          </a:p>
          <a:p>
            <a:r>
              <a:rPr lang="en-US" sz="2200" i="1" dirty="0" err="1"/>
              <a:t>Żródło</a:t>
            </a:r>
            <a:r>
              <a:rPr lang="en-US" sz="2200" i="1" dirty="0"/>
              <a:t>: </a:t>
            </a:r>
            <a:r>
              <a:rPr lang="en-US" sz="2200" i="1" dirty="0">
                <a:hlinkClick r:id="rId3"/>
              </a:rPr>
              <a:t>https://encyklopedia.pwn.pl/haslo/keynesizm;3921895.html</a:t>
            </a:r>
            <a:endParaRPr lang="en-US" sz="2200" i="1" dirty="0"/>
          </a:p>
          <a:p>
            <a:endParaRPr lang="en-US" sz="2200" i="1" dirty="0"/>
          </a:p>
        </p:txBody>
      </p:sp>
      <p:pic>
        <p:nvPicPr>
          <p:cNvPr id="6" name="Symbol zastępczy zawartości 5" descr="Obraz zawierający osoba, ściana, w pomieszczeniu, człowiek&#10;&#10;Opis wygenerowany automatycznie">
            <a:extLst>
              <a:ext uri="{FF2B5EF4-FFF2-40B4-BE49-F238E27FC236}">
                <a16:creationId xmlns:a16="http://schemas.microsoft.com/office/drawing/2014/main" id="{D6AB8645-2237-36F0-C5A2-0A3532ECF7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b="395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9194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FB9AC14-2575-F4F9-83DD-CEE26E37E289}"/>
              </a:ext>
            </a:extLst>
          </p:cNvPr>
          <p:cNvSpPr txBox="1"/>
          <p:nvPr/>
        </p:nvSpPr>
        <p:spPr>
          <a:xfrm>
            <a:off x="3240986" y="2231975"/>
            <a:ext cx="5709721" cy="24308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l-PL" sz="2400" b="0" i="1" u="none" strike="noStrike" dirty="0">
                <a:effectLst/>
              </a:rPr>
              <a:t>Wykształciła się doktryna neoliberalna, kwestionująca zasadnicze filary socjalno-etatystycznego modelu powojennego kapitalizmu. Neoliberalizm zyskał dominującą pozycję w środowiskach intelektualnych, a także zdominował wyobraźnię polityków. Stał się kanonem myślenia o gospodarce – </a:t>
            </a:r>
            <a:r>
              <a:rPr lang="pl-PL" sz="2400" b="0" i="1" u="none" strike="noStrike" dirty="0" err="1">
                <a:effectLst/>
              </a:rPr>
              <a:t>There</a:t>
            </a:r>
            <a:r>
              <a:rPr lang="pl-PL" sz="2400" b="0" i="1" u="none" strike="noStrike" dirty="0">
                <a:effectLst/>
              </a:rPr>
              <a:t> </a:t>
            </a:r>
            <a:r>
              <a:rPr lang="pl-PL" sz="2400" b="0" i="1" u="none" strike="noStrike" dirty="0" err="1">
                <a:effectLst/>
              </a:rPr>
              <a:t>is</a:t>
            </a:r>
            <a:r>
              <a:rPr lang="pl-PL" sz="2400" b="0" i="1" u="none" strike="noStrike" dirty="0">
                <a:effectLst/>
              </a:rPr>
              <a:t> no </a:t>
            </a:r>
            <a:r>
              <a:rPr lang="pl-PL" sz="2400" b="0" i="1" u="none" strike="noStrike" dirty="0" err="1">
                <a:effectLst/>
              </a:rPr>
              <a:t>Alternative</a:t>
            </a:r>
            <a:r>
              <a:rPr lang="pl-PL" sz="2400" b="0" i="1" u="none" strike="noStrike" dirty="0">
                <a:effectLst/>
              </a:rPr>
              <a:t> [TINA].</a:t>
            </a:r>
            <a:endParaRPr lang="pl-PL" sz="24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05542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F47A3A-8FCB-B214-AEDD-C5F01C94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Doktryna neoliberalna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13DAD8-43AE-7803-C9C0-68E763168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Margaret Thatcher w Wielkiej Brytanii.</a:t>
            </a:r>
          </a:p>
          <a:p>
            <a:pPr marL="514350" indent="-514350">
              <a:buAutoNum type="arabicPeriod"/>
            </a:pPr>
            <a:r>
              <a:rPr lang="pl-PL" dirty="0"/>
              <a:t>Ronald Reagan w Stanach Zjednoczonych.</a:t>
            </a:r>
          </a:p>
          <a:p>
            <a:pPr marL="514350" indent="-514350">
              <a:buAutoNum type="arabicPeriod"/>
            </a:pPr>
            <a:r>
              <a:rPr lang="pl-PL" dirty="0"/>
              <a:t>Gerhard Schroeder w Niemczech.</a:t>
            </a:r>
          </a:p>
          <a:p>
            <a:pPr marL="514350" indent="-514350">
              <a:buAutoNum type="arabicPeriod"/>
            </a:pPr>
            <a:r>
              <a:rPr lang="pl-PL" dirty="0"/>
              <a:t>Tony Blair w Wielkiej Brytanii.</a:t>
            </a:r>
          </a:p>
        </p:txBody>
      </p:sp>
    </p:spTree>
    <p:extLst>
      <p:ext uri="{BB962C8B-B14F-4D97-AF65-F5344CB8AC3E}">
        <p14:creationId xmlns:p14="http://schemas.microsoft.com/office/powerpoint/2010/main" val="1010502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334730-2994-80F4-1F53-D8AC4DF52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Polska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94AC09-1EEC-1425-E3F1-01745A65D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Idea socjalizmu.</a:t>
            </a:r>
          </a:p>
          <a:p>
            <a:r>
              <a:rPr lang="pl-PL" dirty="0"/>
              <a:t>Idea etatyzmu.</a:t>
            </a:r>
          </a:p>
        </p:txBody>
      </p:sp>
    </p:spTree>
    <p:extLst>
      <p:ext uri="{BB962C8B-B14F-4D97-AF65-F5344CB8AC3E}">
        <p14:creationId xmlns:p14="http://schemas.microsoft.com/office/powerpoint/2010/main" val="3125004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5F0C61-3B78-5F44-2062-903444DE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Socjalizm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B11155-1027-1368-63CB-09A746707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pl-PL" b="1" dirty="0">
                <a:solidFill>
                  <a:srgbClr val="000000"/>
                </a:solidFill>
                <a:latin typeface="Open Sans" panose="020B0606030504020204" pitchFamily="34" charset="0"/>
              </a:rPr>
              <a:t>S</a:t>
            </a:r>
            <a:r>
              <a:rPr lang="pl-PL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ocjalizm 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[łac. </a:t>
            </a:r>
            <a:r>
              <a:rPr lang="pl-PL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socialis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‘społeczny’], </a:t>
            </a:r>
            <a:r>
              <a:rPr lang="pl-PL" b="0" i="1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ideologie i ruchy społeczne powstałe w XIX w., dążące do ładu społecznego opartego na zasadach wspólnoty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, równości i racjonalnego zarządzania gospodarką; w myśli marksistowskiej faza rozwoju społecznego, następująca po 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2" tooltip="kapitaliz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kapitalizmie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; określenie stosowane niekiedy w charakterystyce ustroju społecznego tych krajów wysoko rozwiniętych (zwłaszcza europejskich), w których gospodarce rynkowej towarzyszy daleko posunięta redystrybucja dochodu narodowego i realizacja koncepcji 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3" tooltip="państwo dobrobyt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państwa dobrobytu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.</a:t>
            </a:r>
          </a:p>
          <a:p>
            <a:pPr marL="0" indent="0" algn="just">
              <a:buNone/>
            </a:pPr>
            <a:br>
              <a:rPr lang="pl-PL" dirty="0"/>
            </a:br>
            <a:r>
              <a:rPr lang="pl-PL" dirty="0"/>
              <a:t>Źródło: </a:t>
            </a:r>
            <a:r>
              <a:rPr lang="pl-PL" dirty="0">
                <a:hlinkClick r:id="rId4"/>
              </a:rPr>
              <a:t>https://encyklopedia.pwn.pl/haslo/socjalizm;3977113.html</a:t>
            </a:r>
            <a:endParaRPr lang="pl-PL" dirty="0"/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2649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6D0413-EB33-C08D-1327-19209548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Etatyzm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AE0C54-1534-DAAA-DA7B-D90E9475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pl-PL" b="1" dirty="0">
                <a:solidFill>
                  <a:srgbClr val="000000"/>
                </a:solidFill>
                <a:latin typeface="Open Sans" panose="020B0606030504020204" pitchFamily="34" charset="0"/>
              </a:rPr>
              <a:t>E</a:t>
            </a:r>
            <a:r>
              <a:rPr lang="pl-PL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tatyzm 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[fr. </a:t>
            </a:r>
            <a:r>
              <a:rPr lang="pl-PL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étatisme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&lt; </a:t>
            </a:r>
            <a:r>
              <a:rPr lang="pl-PL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état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‘państwo’], </a:t>
            </a:r>
            <a:r>
              <a:rPr lang="pl-PL" b="0" i="1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ekon. w ogólnym znaczeniu — koncepcja zakładająca podporządkowanie jednostkowych i grupowych interesów społeczeństwa 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interesowi państwa. Etatyzm oznacza ingerencję państwa w różne dziedziny życia gospodarczego, społecznego, kulturalnego, w życie samorządów, stowarzyszeń, małych grup i jednostek i przejęcie odpowiedzialności za wiele sfer aktywności społecznej; w znaczeniu gospodarczym etatyzm jest odmianą 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2" tooltip="interwencjoniz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interwencjonizmu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 państwowego.</a:t>
            </a:r>
          </a:p>
          <a:p>
            <a:pPr marL="514350" indent="-514350" algn="just">
              <a:buAutoNum type="arabicPeriod"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Źródło: 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3"/>
              </a:rPr>
              <a:t>https://encyklopedia.pwn.pl/haslo/etatyzm;3898837.html</a:t>
            </a: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514350" indent="-514350" algn="just">
              <a:buAutoNum type="arabicPeriod"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514350" indent="-514350" algn="just">
              <a:buAutoNum type="arabicPeriod"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endParaRPr lang="pl-PL" b="0" i="0" u="none" strike="noStrike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2376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54E58423-F3EB-E8B9-015A-FB14C6631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 algn="ctr"/>
            <a:r>
              <a:rPr lang="pl-PL" sz="5400" dirty="0"/>
              <a:t>Państwo opiekuńcze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09D334B-9708-3E13-F990-8C4FAAA05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pl-PL" sz="2200" dirty="0"/>
              <a:t>Plan Balcerowicza</a:t>
            </a:r>
          </a:p>
          <a:p>
            <a:pPr marL="514350" indent="-514350">
              <a:buAutoNum type="arabicPeriod"/>
            </a:pPr>
            <a:r>
              <a:rPr lang="pl-PL" sz="2200" dirty="0"/>
              <a:t>Ochrona socjalna.</a:t>
            </a:r>
          </a:p>
          <a:p>
            <a:pPr marL="514350" indent="-514350">
              <a:buAutoNum type="arabicPeriod"/>
            </a:pPr>
            <a:r>
              <a:rPr lang="pl-PL" sz="2200" dirty="0"/>
              <a:t>Ograniczone wydatki społeczne.</a:t>
            </a:r>
          </a:p>
          <a:p>
            <a:pPr marL="514350" indent="-514350">
              <a:buAutoNum type="arabicPeriod"/>
            </a:pPr>
            <a:r>
              <a:rPr lang="pl-PL" sz="2200" dirty="0"/>
              <a:t>Wysoki poziom wydatków publicznych.</a:t>
            </a:r>
          </a:p>
          <a:p>
            <a:pPr marL="514350" indent="-514350">
              <a:buAutoNum type="arabicPeriod"/>
            </a:pPr>
            <a:r>
              <a:rPr lang="pl-PL" sz="2200" dirty="0"/>
              <a:t>Słabnące znaczenie realnego państwa opiekuńczego.</a:t>
            </a:r>
          </a:p>
          <a:p>
            <a:pPr marL="514350" indent="-514350">
              <a:buAutoNum type="arabicPeriod"/>
            </a:pPr>
            <a:r>
              <a:rPr lang="pl-PL" sz="2200" dirty="0"/>
              <a:t>Nierówności społeczne.</a:t>
            </a:r>
          </a:p>
        </p:txBody>
      </p:sp>
      <p:pic>
        <p:nvPicPr>
          <p:cNvPr id="7" name="Picture 6" descr="Jedyny w tłumie">
            <a:extLst>
              <a:ext uri="{FF2B5EF4-FFF2-40B4-BE49-F238E27FC236}">
                <a16:creationId xmlns:a16="http://schemas.microsoft.com/office/drawing/2014/main" id="{65E1CDD5-DB18-3F9B-9BE3-06FAEE89A8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82" r="829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20392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0CB6E4-4678-527A-16CA-116EF669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Polityka socjalna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099AE1-0F43-CA68-1189-D7E0C4492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ograniczenie wydatków socjalnych;</a:t>
            </a:r>
          </a:p>
          <a:p>
            <a:r>
              <a:rPr lang="pl-PL" dirty="0"/>
              <a:t>wzrost nierówności dochodowych;</a:t>
            </a:r>
          </a:p>
          <a:p>
            <a:r>
              <a:rPr lang="pl-PL" dirty="0"/>
              <a:t>nowy system podatkowy;</a:t>
            </a:r>
          </a:p>
          <a:p>
            <a:r>
              <a:rPr lang="pl-PL" dirty="0"/>
              <a:t>reforma ubezpieczeń społecznych;</a:t>
            </a:r>
          </a:p>
          <a:p>
            <a:r>
              <a:rPr lang="pl-PL" dirty="0"/>
              <a:t>umowy śmieciowe;</a:t>
            </a:r>
          </a:p>
          <a:p>
            <a:r>
              <a:rPr lang="pl-PL" dirty="0"/>
              <a:t>wysokość wydatków publicznych;</a:t>
            </a:r>
          </a:p>
          <a:p>
            <a:r>
              <a:rPr lang="pl-PL" dirty="0"/>
              <a:t>środki z Unii Europejskiej;</a:t>
            </a:r>
          </a:p>
          <a:p>
            <a:r>
              <a:rPr lang="pl-PL" dirty="0"/>
              <a:t>niezadowolenie „klasy ludowej”;</a:t>
            </a:r>
          </a:p>
          <a:p>
            <a:r>
              <a:rPr lang="pl-PL" dirty="0"/>
              <a:t>500+ i dodatkowe emerytury;</a:t>
            </a:r>
          </a:p>
          <a:p>
            <a:r>
              <a:rPr lang="pl-PL" dirty="0"/>
              <a:t>skrócenie wieku emerytalnego;</a:t>
            </a:r>
          </a:p>
          <a:p>
            <a:r>
              <a:rPr lang="pl-PL" dirty="0"/>
              <a:t>kryteria „optymalizacji” ładu ustrojowego.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0044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F5948A4-0339-3869-A8A6-F256666F0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pl-PL" dirty="0"/>
              <a:t>Polityka społeczna</a:t>
            </a:r>
            <a:endParaRPr lang="pl-PL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B8A6270A-0A5E-C636-490F-D8C0C43BA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100570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6844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8BADCF-EA75-BC86-D093-4A63C6CB1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Państwo dobrobytu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B8D429-461D-7FCC-4A1A-49F90968B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>
                <a:solidFill>
                  <a:srgbClr val="333333"/>
                </a:solidFill>
                <a:latin typeface="Chronicle Text G4 A"/>
              </a:rPr>
              <a:t> </a:t>
            </a:r>
            <a:r>
              <a:rPr lang="pl-PL" dirty="0">
                <a:solidFill>
                  <a:srgbClr val="333333"/>
                </a:solidFill>
                <a:latin typeface="Chronicle Text G4 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Piotr Kaszczyszyn z Klubu Jagiellońskiego trafnie definiuje</a:t>
            </a:r>
            <a:r>
              <a:rPr lang="pl-PL" dirty="0">
                <a:solidFill>
                  <a:srgbClr val="333333"/>
                </a:solidFill>
                <a:latin typeface="Chronicle Text G4 A"/>
              </a:rPr>
              <a:t> jako „modernistyczny w swojej istocie projekt racjonalizacji kapitalizmu przemysłowego, uporządkowania świata oraz nadania mu stabilnej i przewidywalnej postaci”.</a:t>
            </a:r>
          </a:p>
          <a:p>
            <a:pPr marL="0" indent="0">
              <a:buNone/>
            </a:pPr>
            <a:endParaRPr lang="pl-PL" dirty="0">
              <a:solidFill>
                <a:srgbClr val="333333"/>
              </a:solidFill>
              <a:latin typeface="Chronicle Text G4 A"/>
            </a:endParaRPr>
          </a:p>
        </p:txBody>
      </p:sp>
    </p:spTree>
    <p:extLst>
      <p:ext uri="{BB962C8B-B14F-4D97-AF65-F5344CB8AC3E}">
        <p14:creationId xmlns:p14="http://schemas.microsoft.com/office/powerpoint/2010/main" val="144088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0E9AB5-ABDA-88DC-F471-D405335A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Plan zajęć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CF2B83-A7C0-7057-DCAD-1C76A8E61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Czym jest państwo opiekuńcze?</a:t>
            </a:r>
          </a:p>
          <a:p>
            <a:r>
              <a:rPr lang="pl-PL" dirty="0"/>
              <a:t>Rozwój idei państwa opiekuńczego.</a:t>
            </a:r>
          </a:p>
          <a:p>
            <a:r>
              <a:rPr lang="pl-PL" dirty="0"/>
              <a:t>Socjalny zwrot.</a:t>
            </a:r>
          </a:p>
          <a:p>
            <a:r>
              <a:rPr lang="pl-PL" dirty="0"/>
              <a:t>Polskie realia.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2986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A24B72F-9B7E-0FB9-0FA0-50DC6BF9C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Samorządy terytorialny w świetle kapitalizmu i państwa opiekuńczego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679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772F1B-0A31-3606-7A5F-D2143062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Państwo opiekuńcze po 1990 roku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52564E-708B-FF6D-6A5D-47DFF8B94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Dominacja neoliberalnej ideologii.</a:t>
            </a:r>
          </a:p>
          <a:p>
            <a:pPr marL="514350" indent="-514350">
              <a:buAutoNum type="arabicPeriod"/>
            </a:pPr>
            <a:r>
              <a:rPr lang="pl-PL" dirty="0"/>
              <a:t>Presja zachodnich sojuszników. </a:t>
            </a:r>
          </a:p>
          <a:p>
            <a:pPr marL="514350" indent="-514350">
              <a:buAutoNum type="arabicPeriod"/>
            </a:pPr>
            <a:r>
              <a:rPr lang="pl-PL" dirty="0"/>
              <a:t>Konsekwencje?</a:t>
            </a:r>
          </a:p>
        </p:txBody>
      </p:sp>
    </p:spTree>
    <p:extLst>
      <p:ext uri="{BB962C8B-B14F-4D97-AF65-F5344CB8AC3E}">
        <p14:creationId xmlns:p14="http://schemas.microsoft.com/office/powerpoint/2010/main" val="100345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8C9D015-17FF-7D3B-8D85-9E925507F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Kapitalizm vs. socjalizm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521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67CDA6-7611-48CA-9448-4D4D41ADB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Koncepcja państwa opiekuńczego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DB609C-CCCC-82D2-B611-CB30994EF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Element ładu kapitalizmu.</a:t>
            </a:r>
          </a:p>
          <a:p>
            <a:pPr marL="514350" indent="-514350">
              <a:buAutoNum type="arabicPeriod"/>
            </a:pPr>
            <a:r>
              <a:rPr lang="pl-PL" dirty="0"/>
              <a:t>XIX i XX wiek w bismarckowskich Niemczech.</a:t>
            </a:r>
          </a:p>
          <a:p>
            <a:pPr marL="514350" indent="-514350">
              <a:buAutoNum type="arabicPeriod"/>
            </a:pPr>
            <a:r>
              <a:rPr lang="pl-PL" dirty="0"/>
              <a:t>Rozwój po II WŚ. </a:t>
            </a:r>
          </a:p>
        </p:txBody>
      </p:sp>
    </p:spTree>
    <p:extLst>
      <p:ext uri="{BB962C8B-B14F-4D97-AF65-F5344CB8AC3E}">
        <p14:creationId xmlns:p14="http://schemas.microsoft.com/office/powerpoint/2010/main" val="130279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161DDD7-EC9D-6AC4-3B14-C0616604C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/>
              <a:t>Otto von Bismarck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62A1BDF-33D8-355D-4D04-847F53D57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2400" b="0" i="1" u="none" strike="noStrike" dirty="0">
                <a:solidFill>
                  <a:srgbClr val="424851"/>
                </a:solidFill>
                <a:effectLst/>
                <a:latin typeface="Muli"/>
              </a:rPr>
              <a:t>Ten władający wieloma językami energiczny światowiec powiedział kiedyś, że każdy mężczyzna powinien przed śmiercią wypić 5 tysięcy butelek szampana i wypalić 100 tysięcy cygar.</a:t>
            </a:r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71273AF0-F7FE-021A-6538-8010E38331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31416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70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7DF0BDB-DDC2-51FE-7A36-7FE2CCCB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Dlaczego takie priorytety?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274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31BF55-8A1C-9D75-3CF6-B6C584414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Koncepcja państwa opiekuńczego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CB6428-9737-3EAF-341E-66A2AC5C4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1. </a:t>
            </a:r>
            <a:r>
              <a:rPr lang="pl-PL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kapitalizm 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[łac.], </a:t>
            </a:r>
            <a:r>
              <a:rPr lang="pl-PL" b="0" i="1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system społeczno-gospodarczy oparty na własności prywatnej, wolności osobistej i swobodzie zawierania umów.</a:t>
            </a:r>
            <a:endParaRPr lang="pl-PL" b="0" i="0" u="none" strike="noStrike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Źródło: </a:t>
            </a:r>
            <a:r>
              <a:rPr lang="pl-PL" dirty="0">
                <a:hlinkClick r:id="rId2"/>
              </a:rPr>
              <a:t>https://encyklopedia.pwn.pl/haslo/kapitalizm;3920039.html</a:t>
            </a:r>
            <a:endParaRPr lang="pl-PL" dirty="0"/>
          </a:p>
          <a:p>
            <a:pPr marL="0" indent="0">
              <a:buNone/>
            </a:pP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9222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35592D-A9C1-C326-ED97-56294E39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Socjalny „zwrot” w rozwiniętych krajach kapitalistycznych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4B9109-59D3-9DAF-1C83-FA25AC097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Uwarunkowania polityczne.</a:t>
            </a:r>
          </a:p>
          <a:p>
            <a:pPr marL="514350" indent="-514350">
              <a:buAutoNum type="arabicPeriod"/>
            </a:pPr>
            <a:r>
              <a:rPr lang="pl-PL" dirty="0"/>
              <a:t>Uwarunkowania gospodarcze.</a:t>
            </a:r>
          </a:p>
          <a:p>
            <a:pPr marL="514350" indent="-514350">
              <a:buAutoNum type="arabicPeriod"/>
            </a:pPr>
            <a:r>
              <a:rPr lang="pl-PL" dirty="0"/>
              <a:t>Uwarunkowania intelektualne. </a:t>
            </a:r>
          </a:p>
        </p:txBody>
      </p:sp>
    </p:spTree>
    <p:extLst>
      <p:ext uri="{BB962C8B-B14F-4D97-AF65-F5344CB8AC3E}">
        <p14:creationId xmlns:p14="http://schemas.microsoft.com/office/powerpoint/2010/main" val="3540095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4609</TotalTime>
  <Words>569</Words>
  <Application>Microsoft Macintosh PowerPoint</Application>
  <PresentationFormat>Panoramiczny</PresentationFormat>
  <Paragraphs>84</Paragraphs>
  <Slides>20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arial</vt:lpstr>
      <vt:lpstr>Calibri</vt:lpstr>
      <vt:lpstr>Calibri Light</vt:lpstr>
      <vt:lpstr>Chronicle Text G4 A</vt:lpstr>
      <vt:lpstr>Muli</vt:lpstr>
      <vt:lpstr>Open Sans</vt:lpstr>
      <vt:lpstr>Motyw pakietu Office</vt:lpstr>
      <vt:lpstr>Ekonomiczna analiza funkcjonowania samorządów lokalnych w Polsce</vt:lpstr>
      <vt:lpstr>Plan zajęć</vt:lpstr>
      <vt:lpstr>Państwo opiekuńcze po 1990 roku</vt:lpstr>
      <vt:lpstr>Kapitalizm vs. socjalizm</vt:lpstr>
      <vt:lpstr>Koncepcja państwa opiekuńczego</vt:lpstr>
      <vt:lpstr>Otto von Bismarck</vt:lpstr>
      <vt:lpstr>Dlaczego takie priorytety?</vt:lpstr>
      <vt:lpstr>Koncepcja państwa opiekuńczego</vt:lpstr>
      <vt:lpstr>Socjalny „zwrot” w rozwiniętych krajach kapitalistycznych</vt:lpstr>
      <vt:lpstr>Keynesizm</vt:lpstr>
      <vt:lpstr>Prezentacja programu PowerPoint</vt:lpstr>
      <vt:lpstr>Doktryna neoliberalna</vt:lpstr>
      <vt:lpstr>Polska</vt:lpstr>
      <vt:lpstr>Socjalizm</vt:lpstr>
      <vt:lpstr>Etatyzm</vt:lpstr>
      <vt:lpstr>Państwo opiekuńcze</vt:lpstr>
      <vt:lpstr>Polityka socjalna</vt:lpstr>
      <vt:lpstr>Polityka społeczna</vt:lpstr>
      <vt:lpstr>Państwo dobrobytu</vt:lpstr>
      <vt:lpstr>Samorządy terytorialny w świetle kapitalizmu i państwa opiekuńczego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Gospodarka i Administracja Publiczna</dc:title>
  <dc:creator>Katarzyna Baran</dc:creator>
  <cp:lastModifiedBy>Katarzyna Baran</cp:lastModifiedBy>
  <cp:revision>10</cp:revision>
  <dcterms:created xsi:type="dcterms:W3CDTF">2023-02-26T11:51:17Z</dcterms:created>
  <dcterms:modified xsi:type="dcterms:W3CDTF">2024-12-10T08:43:04Z</dcterms:modified>
</cp:coreProperties>
</file>