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3" r:id="rId8"/>
    <p:sldId id="265" r:id="rId9"/>
    <p:sldId id="266" r:id="rId10"/>
    <p:sldId id="267" r:id="rId11"/>
    <p:sldId id="268" r:id="rId12"/>
    <p:sldId id="261" r:id="rId13"/>
    <p:sldId id="262" r:id="rId14"/>
    <p:sldId id="269" r:id="rId1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4700" autoAdjust="0"/>
  </p:normalViewPr>
  <p:slideViewPr>
    <p:cSldViewPr>
      <p:cViewPr>
        <p:scale>
          <a:sx n="53" d="100"/>
          <a:sy n="53" d="100"/>
        </p:scale>
        <p:origin x="-2148" y="-5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771AD-7B89-4016-BE74-BBE59E4A0E5C}" type="datetimeFigureOut">
              <a:rPr lang="pl-PL" smtClean="0"/>
              <a:pPr/>
              <a:t>2014-02-13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8280-010E-454C-9252-F2D3A8D20C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771AD-7B89-4016-BE74-BBE59E4A0E5C}" type="datetimeFigureOut">
              <a:rPr lang="pl-PL" smtClean="0"/>
              <a:pPr/>
              <a:t>2014-02-13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8280-010E-454C-9252-F2D3A8D20C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771AD-7B89-4016-BE74-BBE59E4A0E5C}" type="datetimeFigureOut">
              <a:rPr lang="pl-PL" smtClean="0"/>
              <a:pPr/>
              <a:t>2014-02-13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8280-010E-454C-9252-F2D3A8D20C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771AD-7B89-4016-BE74-BBE59E4A0E5C}" type="datetimeFigureOut">
              <a:rPr lang="pl-PL" smtClean="0"/>
              <a:pPr/>
              <a:t>2014-02-13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8280-010E-454C-9252-F2D3A8D20C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771AD-7B89-4016-BE74-BBE59E4A0E5C}" type="datetimeFigureOut">
              <a:rPr lang="pl-PL" smtClean="0"/>
              <a:pPr/>
              <a:t>2014-02-13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8280-010E-454C-9252-F2D3A8D20C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771AD-7B89-4016-BE74-BBE59E4A0E5C}" type="datetimeFigureOut">
              <a:rPr lang="pl-PL" smtClean="0"/>
              <a:pPr/>
              <a:t>2014-02-13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8280-010E-454C-9252-F2D3A8D20C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771AD-7B89-4016-BE74-BBE59E4A0E5C}" type="datetimeFigureOut">
              <a:rPr lang="pl-PL" smtClean="0"/>
              <a:pPr/>
              <a:t>2014-02-13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8280-010E-454C-9252-F2D3A8D20C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771AD-7B89-4016-BE74-BBE59E4A0E5C}" type="datetimeFigureOut">
              <a:rPr lang="pl-PL" smtClean="0"/>
              <a:pPr/>
              <a:t>2014-02-13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8280-010E-454C-9252-F2D3A8D20C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771AD-7B89-4016-BE74-BBE59E4A0E5C}" type="datetimeFigureOut">
              <a:rPr lang="pl-PL" smtClean="0"/>
              <a:pPr/>
              <a:t>2014-02-13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8280-010E-454C-9252-F2D3A8D20C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771AD-7B89-4016-BE74-BBE59E4A0E5C}" type="datetimeFigureOut">
              <a:rPr lang="pl-PL" smtClean="0"/>
              <a:pPr/>
              <a:t>2014-02-13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8280-010E-454C-9252-F2D3A8D20C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771AD-7B89-4016-BE74-BBE59E4A0E5C}" type="datetimeFigureOut">
              <a:rPr lang="pl-PL" smtClean="0"/>
              <a:pPr/>
              <a:t>2014-02-13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8280-010E-454C-9252-F2D3A8D20C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771AD-7B89-4016-BE74-BBE59E4A0E5C}" type="datetimeFigureOut">
              <a:rPr lang="pl-PL" smtClean="0"/>
              <a:pPr/>
              <a:t>2014-02-13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A8280-010E-454C-9252-F2D3A8D20C3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u="sng" dirty="0" smtClean="0"/>
              <a:t>Przypisy bibliograficzne - monografie</a:t>
            </a:r>
            <a:endParaRPr lang="pl-PL" u="sng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67544" y="3068960"/>
            <a:ext cx="8229600" cy="108011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algn="just">
              <a:buNone/>
            </a:pPr>
            <a:r>
              <a:rPr lang="pl-PL" dirty="0" smtClean="0"/>
              <a:t>J</a:t>
            </a:r>
            <a:r>
              <a:rPr lang="pl-PL" dirty="0"/>
              <a:t>. Banach, </a:t>
            </a:r>
            <a:r>
              <a:rPr lang="pl-PL" i="1" dirty="0"/>
              <a:t>Dawne widoki </a:t>
            </a:r>
            <a:r>
              <a:rPr lang="pl-PL" i="1" dirty="0" smtClean="0"/>
              <a:t>Krakowa</a:t>
            </a:r>
            <a:r>
              <a:rPr lang="pl-PL" dirty="0" smtClean="0"/>
              <a:t>, Wydawnictwo </a:t>
            </a:r>
            <a:r>
              <a:rPr lang="pl-PL" dirty="0"/>
              <a:t>Literackie, Kraków 1983, s. </a:t>
            </a:r>
            <a:r>
              <a:rPr lang="pl-PL" dirty="0" smtClean="0"/>
              <a:t>52.</a:t>
            </a:r>
            <a:endParaRPr lang="pl-PL" dirty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u="sng" dirty="0" smtClean="0"/>
              <a:t>Akty prawne/ projekty aktów prawnych</a:t>
            </a:r>
            <a:endParaRPr lang="pl-PL" u="sng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pl-PL" dirty="0"/>
              <a:t>Ustawa z dnia 13 listopada 2003 r. o dochodach jednostek samorządu terytorialnego (</a:t>
            </a:r>
            <a:r>
              <a:rPr lang="pl-PL" u="sng" dirty="0">
                <a:uFill>
                  <a:solidFill>
                    <a:srgbClr val="FF0000"/>
                  </a:solidFill>
                </a:uFill>
              </a:rPr>
              <a:t>Dz. U. nr 203, poz. 1966</a:t>
            </a:r>
            <a:r>
              <a:rPr lang="pl-PL" dirty="0"/>
              <a:t> </a:t>
            </a:r>
            <a:r>
              <a:rPr lang="pl-PL" u="sng" dirty="0">
                <a:uFill>
                  <a:solidFill>
                    <a:srgbClr val="92D050"/>
                  </a:solidFill>
                </a:uFill>
              </a:rPr>
              <a:t>z </a:t>
            </a:r>
            <a:r>
              <a:rPr lang="pl-PL" u="sng" dirty="0" smtClean="0">
                <a:uFill>
                  <a:solidFill>
                    <a:srgbClr val="92D050"/>
                  </a:solidFill>
                </a:uFill>
              </a:rPr>
              <a:t>2005 </a:t>
            </a:r>
            <a:r>
              <a:rPr lang="pl-PL" u="sng" dirty="0">
                <a:uFill>
                  <a:solidFill>
                    <a:srgbClr val="92D050"/>
                  </a:solidFill>
                </a:uFill>
              </a:rPr>
              <a:t>r</a:t>
            </a:r>
            <a:r>
              <a:rPr lang="pl-PL" u="sng" dirty="0" smtClean="0">
                <a:uFill>
                  <a:solidFill>
                    <a:srgbClr val="92D050"/>
                  </a:solidFill>
                </a:uFill>
              </a:rPr>
              <a:t>. – tekst jednolity</a:t>
            </a:r>
            <a:r>
              <a:rPr lang="pl-PL" dirty="0" smtClean="0"/>
              <a:t>).</a:t>
            </a:r>
          </a:p>
          <a:p>
            <a:pPr algn="just"/>
            <a:r>
              <a:rPr lang="pl-PL" dirty="0" smtClean="0"/>
              <a:t>Obwieszczenie </a:t>
            </a:r>
            <a:r>
              <a:rPr lang="pl-PL" dirty="0"/>
              <a:t>Prezesa Rady Ministrów z dnia 26 lipca 2001 r. o ogłoszeniu Koncepcji polityki przestrzennego zagospodarowania kraju (</a:t>
            </a:r>
            <a:r>
              <a:rPr lang="pl-PL" u="sng" dirty="0">
                <a:uFill>
                  <a:solidFill>
                    <a:srgbClr val="FF0000"/>
                  </a:solidFill>
                </a:uFill>
              </a:rPr>
              <a:t>Monitor Polski nr 26, poz. </a:t>
            </a:r>
            <a:r>
              <a:rPr lang="pl-PL" u="sng" dirty="0" smtClean="0">
                <a:uFill>
                  <a:solidFill>
                    <a:srgbClr val="FF0000"/>
                  </a:solidFill>
                </a:uFill>
              </a:rPr>
              <a:t>432</a:t>
            </a:r>
            <a:r>
              <a:rPr lang="pl-PL" dirty="0" smtClean="0"/>
              <a:t> </a:t>
            </a:r>
            <a:r>
              <a:rPr lang="pl-PL" u="sng" dirty="0" smtClean="0">
                <a:uFill>
                  <a:solidFill>
                    <a:srgbClr val="92D050"/>
                  </a:solidFill>
                </a:uFill>
              </a:rPr>
              <a:t>z 2001 r.</a:t>
            </a:r>
            <a:r>
              <a:rPr lang="pl-PL" dirty="0" smtClean="0"/>
              <a:t>).</a:t>
            </a:r>
            <a:endParaRPr lang="pl-PL" dirty="0"/>
          </a:p>
          <a:p>
            <a:pPr algn="just"/>
            <a:r>
              <a:rPr lang="pl-PL" dirty="0"/>
              <a:t>Projekt ustawy o polityce miejskiej państwa i współpracy jednostek samorządu terytorialnego w tym zakresie z dnia 15 września 2008 r. 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u="sng" dirty="0" smtClean="0"/>
              <a:t>Inne źródła informacji</a:t>
            </a:r>
            <a:endParaRPr lang="pl-PL" u="sng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1488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pl-PL" sz="3400" dirty="0"/>
              <a:t>Odpowiedź Prezydenta Miasta Krakowa Pana Jacka </a:t>
            </a:r>
            <a:r>
              <a:rPr lang="pl-PL" sz="3400" dirty="0" err="1"/>
              <a:t>Majchrowskiego</a:t>
            </a:r>
            <a:r>
              <a:rPr lang="pl-PL" sz="3400" dirty="0"/>
              <a:t> na interpelację Radnego Pawła Sularza </a:t>
            </a:r>
            <a:r>
              <a:rPr lang="pl-PL" sz="3400" u="sng" dirty="0">
                <a:uFill>
                  <a:solidFill>
                    <a:schemeClr val="accent1">
                      <a:lumMod val="40000"/>
                      <a:lumOff val="60000"/>
                    </a:schemeClr>
                  </a:solidFill>
                </a:uFill>
              </a:rPr>
              <a:t>z dnia 3 marca 2009 r.</a:t>
            </a:r>
            <a:r>
              <a:rPr lang="pl-PL" sz="3400" dirty="0"/>
              <a:t> (</a:t>
            </a:r>
            <a:r>
              <a:rPr lang="pl-PL" sz="3400" u="sng" dirty="0">
                <a:uFill>
                  <a:solidFill>
                    <a:srgbClr val="FF0000"/>
                  </a:solidFill>
                </a:uFill>
              </a:rPr>
              <a:t>pismo znak: OR-05.0057-2557/09</a:t>
            </a:r>
            <a:r>
              <a:rPr lang="pl-PL" sz="3400" dirty="0" smtClean="0"/>
              <a:t>), s. 3.</a:t>
            </a:r>
            <a:endParaRPr lang="pl-PL" sz="3400" dirty="0"/>
          </a:p>
          <a:p>
            <a:pPr algn="just"/>
            <a:r>
              <a:rPr lang="pl-PL" sz="3400" dirty="0"/>
              <a:t>Ogłoszenie o koncesji na roboty budowlane </a:t>
            </a:r>
            <a:r>
              <a:rPr lang="pl-PL" sz="3400" u="sng" dirty="0">
                <a:uFill>
                  <a:solidFill>
                    <a:srgbClr val="FF0000"/>
                  </a:solidFill>
                </a:uFill>
              </a:rPr>
              <a:t>nr OR-10-3411-1/09</a:t>
            </a:r>
            <a:r>
              <a:rPr lang="pl-PL" sz="3400" dirty="0"/>
              <a:t> – nazwa zadania: Budowa Hali Widowiskowo-Sportowej (</a:t>
            </a:r>
            <a:r>
              <a:rPr lang="pl-PL" sz="3400" dirty="0" err="1"/>
              <a:t>Czyżyny</a:t>
            </a:r>
            <a:r>
              <a:rPr lang="pl-PL" sz="3400" dirty="0"/>
              <a:t>) w Krakowie.</a:t>
            </a:r>
          </a:p>
          <a:p>
            <a:pPr algn="just"/>
            <a:r>
              <a:rPr lang="pl-PL" sz="3400" dirty="0"/>
              <a:t>Prezentacja multimedialna pn. Lokalny Program Rewitalizacji Krakowa, </a:t>
            </a:r>
            <a:r>
              <a:rPr lang="pl-PL" sz="3400" u="sng" dirty="0">
                <a:uFill>
                  <a:solidFill>
                    <a:srgbClr val="92D050"/>
                  </a:solidFill>
                </a:uFill>
              </a:rPr>
              <a:t>opracowanie: Wydział Strategii i Rozwoju Miasta</a:t>
            </a:r>
            <a:r>
              <a:rPr lang="pl-PL" sz="3400" dirty="0"/>
              <a:t>, </a:t>
            </a:r>
            <a:r>
              <a:rPr lang="pl-PL" sz="3400" u="sng" dirty="0">
                <a:uFill>
                  <a:solidFill>
                    <a:schemeClr val="accent1">
                      <a:lumMod val="40000"/>
                      <a:lumOff val="60000"/>
                    </a:schemeClr>
                  </a:solidFill>
                </a:uFill>
              </a:rPr>
              <a:t>luty 2007</a:t>
            </a:r>
            <a:r>
              <a:rPr lang="pl-PL" sz="3400" dirty="0" smtClean="0"/>
              <a:t>.</a:t>
            </a:r>
          </a:p>
          <a:p>
            <a:pPr algn="just"/>
            <a:r>
              <a:rPr lang="pl-PL" sz="3400" dirty="0"/>
              <a:t>Stenogram </a:t>
            </a:r>
            <a:r>
              <a:rPr lang="pl-PL" sz="3400" u="sng" dirty="0">
                <a:uFill>
                  <a:solidFill>
                    <a:srgbClr val="FF0000"/>
                  </a:solidFill>
                </a:uFill>
              </a:rPr>
              <a:t>LXXXVII sesji </a:t>
            </a:r>
            <a:r>
              <a:rPr lang="pl-PL" sz="3400" dirty="0"/>
              <a:t>Rady Miasta Krakowa </a:t>
            </a:r>
            <a:r>
              <a:rPr lang="pl-PL" sz="3400" u="sng" dirty="0">
                <a:uFill>
                  <a:solidFill>
                    <a:schemeClr val="accent1">
                      <a:lumMod val="40000"/>
                      <a:lumOff val="60000"/>
                    </a:schemeClr>
                  </a:solidFill>
                </a:uFill>
              </a:rPr>
              <a:t>z dnia 2 grudnia </a:t>
            </a:r>
            <a:r>
              <a:rPr lang="pl-PL" sz="3400" u="sng" dirty="0" smtClean="0">
                <a:uFill>
                  <a:solidFill>
                    <a:schemeClr val="accent1">
                      <a:lumMod val="40000"/>
                      <a:lumOff val="60000"/>
                    </a:schemeClr>
                  </a:solidFill>
                </a:uFill>
              </a:rPr>
              <a:t>2009</a:t>
            </a:r>
            <a:r>
              <a:rPr lang="pl-PL" sz="3400" dirty="0" smtClean="0"/>
              <a:t>, s. 14.</a:t>
            </a:r>
          </a:p>
          <a:p>
            <a:pPr algn="just"/>
            <a:r>
              <a:rPr lang="pl-PL" sz="3400" dirty="0" err="1"/>
              <a:t>Blog</a:t>
            </a:r>
            <a:r>
              <a:rPr lang="pl-PL" sz="3400" dirty="0"/>
              <a:t> Radnego Miasta Krakowa – Pawła </a:t>
            </a:r>
            <a:r>
              <a:rPr lang="pl-PL" sz="3400" dirty="0" err="1"/>
              <a:t>Bystrowskiego</a:t>
            </a:r>
            <a:r>
              <a:rPr lang="pl-PL" sz="3400" dirty="0"/>
              <a:t> (http://pawelbystrowski.blog. </a:t>
            </a:r>
            <a:r>
              <a:rPr lang="pl-PL" sz="3400" dirty="0" err="1"/>
              <a:t>onet.pl</a:t>
            </a:r>
            <a:r>
              <a:rPr lang="pl-PL" sz="3400" dirty="0" smtClean="0"/>
              <a:t>/) </a:t>
            </a:r>
            <a:r>
              <a:rPr lang="pl-PL" sz="3400" u="sng" dirty="0" smtClean="0">
                <a:uFill>
                  <a:solidFill>
                    <a:srgbClr val="FFC000"/>
                  </a:solidFill>
                </a:uFill>
              </a:rPr>
              <a:t>[dostęp 23 lutego 2007].</a:t>
            </a:r>
            <a:endParaRPr lang="pl-PL" sz="3400" u="sng" dirty="0">
              <a:solidFill>
                <a:srgbClr val="FF0000"/>
              </a:solidFill>
              <a:uFill>
                <a:solidFill>
                  <a:srgbClr val="FFC000"/>
                </a:solidFill>
              </a:u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u="sng" dirty="0" smtClean="0"/>
              <a:t>Informacje zamieszczanie w przypisach oprócz bibliografii</a:t>
            </a:r>
            <a:endParaRPr lang="pl-PL" sz="3200" u="sng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556792"/>
            <a:ext cx="8291264" cy="244827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>
              <a:buNone/>
            </a:pPr>
            <a:r>
              <a:rPr lang="pl-PL" sz="1200" b="1" dirty="0" smtClean="0"/>
              <a:t>Tekst główny, w którym sygnalizujemy jakąś kwestię/ problem/ itp. (w przypisie podajemy przykład)</a:t>
            </a:r>
          </a:p>
          <a:p>
            <a:pPr marL="0" algn="just">
              <a:buNone/>
            </a:pPr>
            <a:r>
              <a:rPr lang="pl-PL" sz="1200" dirty="0" smtClean="0"/>
              <a:t>Od </a:t>
            </a:r>
            <a:r>
              <a:rPr lang="pl-PL" sz="1200" dirty="0"/>
              <a:t>momentu powstania teorii, była ona wielokrotnie przedmiotem rozległej krytyki. Teorii zarzucano m.in. pomijanie aspektu importu dóbr i usług, skupiając się jedynie na stronie eksportowej; deprecjonowanie znaczenia grupy endogenicznej. </a:t>
            </a:r>
            <a:r>
              <a:rPr lang="pl-PL" sz="1200" u="dbl" dirty="0">
                <a:uFill>
                  <a:solidFill>
                    <a:srgbClr val="FF0000"/>
                  </a:solidFill>
                </a:uFill>
              </a:rPr>
              <a:t>Wskazywano na brak możliwości zastosowania jej założeń w stosunku do dużych, skomplikowanych ośrodków miejskich. Zarzuty powyższe wynikają jednak bardziej z trudności w ogarnięciu (szczególnie w sensie wymiernym) organizmów o bardzo złożonej strukturze niż z braku słuszności założeń samej </a:t>
            </a:r>
            <a:r>
              <a:rPr lang="pl-PL" sz="1200" u="dbl" dirty="0" smtClean="0">
                <a:uFill>
                  <a:solidFill>
                    <a:srgbClr val="FF0000"/>
                  </a:solidFill>
                </a:uFill>
              </a:rPr>
              <a:t>metody</a:t>
            </a:r>
            <a:r>
              <a:rPr lang="pl-PL" sz="1200" baseline="30000" dirty="0" smtClean="0"/>
              <a:t>1</a:t>
            </a:r>
            <a:r>
              <a:rPr lang="pl-PL" sz="1200" dirty="0" smtClean="0"/>
              <a:t>.</a:t>
            </a:r>
          </a:p>
          <a:p>
            <a:pPr marL="0" algn="just">
              <a:buNone/>
            </a:pPr>
            <a:r>
              <a:rPr lang="pl-PL" sz="1200" dirty="0" smtClean="0"/>
              <a:t>-------------------------------------------</a:t>
            </a:r>
            <a:endParaRPr lang="pl-PL" sz="1200" dirty="0"/>
          </a:p>
          <a:p>
            <a:pPr marL="0" algn="just">
              <a:buNone/>
            </a:pPr>
            <a:r>
              <a:rPr lang="pl-PL" sz="1050" baseline="30000" dirty="0" smtClean="0"/>
              <a:t> 1</a:t>
            </a:r>
            <a:r>
              <a:rPr lang="pl-PL" sz="1050" dirty="0" smtClean="0"/>
              <a:t> W </a:t>
            </a:r>
            <a:r>
              <a:rPr lang="pl-PL" sz="1050" dirty="0"/>
              <a:t>2008 r. opublikowane zostały wyniki badań nad wielkością bazy ekonomicznej miast Polski, przeprowadzone przez </a:t>
            </a:r>
            <a:r>
              <a:rPr lang="pl-PL" sz="1050" dirty="0" smtClean="0"/>
              <a:t>Dariusza Sokołowskiego </a:t>
            </a:r>
            <a:r>
              <a:rPr lang="pl-PL" sz="1050" dirty="0"/>
              <a:t>z wykorzystaniem metody zaproponowanej przez </a:t>
            </a:r>
            <a:r>
              <a:rPr lang="pl-PL" sz="1050" dirty="0" err="1"/>
              <a:t>Hoyta</a:t>
            </a:r>
            <a:r>
              <a:rPr lang="pl-PL" sz="1050" dirty="0"/>
              <a:t>, tzw. metody nadwyżki pracowników. </a:t>
            </a:r>
            <a:r>
              <a:rPr lang="pl-PL" sz="1050" u="sng" dirty="0">
                <a:uFill>
                  <a:solidFill>
                    <a:srgbClr val="FF0000"/>
                  </a:solidFill>
                </a:uFill>
              </a:rPr>
              <a:t>W opracowaniu tym wskazano jednak na szereg zastrzeżeń interpretacyjnych wyników, które wynikają z niedoskonałości metody, a ich skutkiem może być błędne odczytanie wyników badań </a:t>
            </a:r>
            <a:r>
              <a:rPr lang="pl-PL" sz="1050" dirty="0"/>
              <a:t>(</a:t>
            </a:r>
            <a:r>
              <a:rPr lang="pl-PL" sz="1050" i="1" dirty="0"/>
              <a:t>Baza ekonomiczna większych miast w Polsce w okresie transformacji systemowej</a:t>
            </a:r>
            <a:r>
              <a:rPr lang="pl-PL" sz="1050" dirty="0"/>
              <a:t>, „Przegląd Geograficzny” tom 80 zeszyt 2, PAN Instytut Geografii i Przestrzennego Zagospodarowania im. Stanisława Leszczyckiego, Warszawa 2008,  s. 245–266).</a:t>
            </a:r>
          </a:p>
          <a:p>
            <a:pPr marL="0" algn="just">
              <a:buNone/>
            </a:pPr>
            <a:r>
              <a:rPr lang="pl-PL" sz="1050" dirty="0"/>
              <a:t> </a:t>
            </a:r>
            <a:endParaRPr lang="pl-PL" sz="12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395536" y="4509120"/>
            <a:ext cx="8280920" cy="12464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l-PL" sz="1200" b="1" dirty="0" smtClean="0"/>
              <a:t>Tekst główny (w którym wskazujemy ogólną informację); w przypisie – odesłanie do źródła szczegółowej informacji</a:t>
            </a:r>
            <a:endParaRPr lang="pl-PL" sz="1200" dirty="0" smtClean="0"/>
          </a:p>
          <a:p>
            <a:pPr algn="just"/>
            <a:r>
              <a:rPr lang="pl-PL" sz="1200" u="dbl" dirty="0" smtClean="0">
                <a:uFill>
                  <a:solidFill>
                    <a:srgbClr val="FF0000"/>
                  </a:solidFill>
                </a:uFill>
              </a:rPr>
              <a:t>Znaczącą rolę dla rozwoju miasta miały czynniki pozaekonomiczne</a:t>
            </a:r>
            <a:r>
              <a:rPr lang="pl-PL" sz="1200" dirty="0" smtClean="0"/>
              <a:t>, których funkcjonowanie można zagregować w jeden wieloaspektowy czynnik - pełnienie przez Kraków roli duchowej stolicy nieistniejącego kraju</a:t>
            </a:r>
            <a:r>
              <a:rPr lang="pl-PL" sz="1200" baseline="30000" dirty="0" smtClean="0"/>
              <a:t>1</a:t>
            </a:r>
            <a:r>
              <a:rPr lang="pl-PL" sz="1200" dirty="0" smtClean="0"/>
              <a:t>.</a:t>
            </a:r>
          </a:p>
          <a:p>
            <a:r>
              <a:rPr lang="pl-PL" dirty="0" smtClean="0"/>
              <a:t>------------------------------</a:t>
            </a:r>
          </a:p>
          <a:p>
            <a:pPr algn="just"/>
            <a:r>
              <a:rPr lang="pl-PL" sz="1050" baseline="30000" dirty="0" smtClean="0"/>
              <a:t>1</a:t>
            </a:r>
            <a:r>
              <a:rPr lang="pl-PL" sz="1050" dirty="0" smtClean="0"/>
              <a:t> </a:t>
            </a:r>
            <a:r>
              <a:rPr lang="pl-PL" sz="1050" u="sng" dirty="0" smtClean="0">
                <a:uFill>
                  <a:solidFill>
                    <a:srgbClr val="FF0000"/>
                  </a:solidFill>
                </a:uFill>
              </a:rPr>
              <a:t>Czynnikom tym poświęcił swoją rozprawę habilitacyjną prof. dr hab. Jacek Purchla</a:t>
            </a:r>
            <a:r>
              <a:rPr lang="pl-PL" sz="1050" dirty="0" smtClean="0"/>
              <a:t>, por. J. Purchla, </a:t>
            </a:r>
            <a:r>
              <a:rPr lang="pl-PL" sz="1050" i="1" dirty="0" smtClean="0"/>
              <a:t>Pozaekonomiczne czynniki rozwoju Krakowa w okresie Autonomii Galicyjskiej</a:t>
            </a:r>
            <a:r>
              <a:rPr lang="pl-PL" sz="1050" dirty="0" smtClean="0"/>
              <a:t>, Zeszyty Naukowe AE w Krakowie, Seria Specjalna: Monografie Nr 96, Kraków 1990.</a:t>
            </a:r>
            <a:endParaRPr lang="pl-PL" sz="10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524138"/>
          </a:xfrm>
        </p:spPr>
        <p:txBody>
          <a:bodyPr>
            <a:normAutofit fontScale="90000"/>
          </a:bodyPr>
          <a:lstStyle/>
          <a:p>
            <a:r>
              <a:rPr lang="pl-PL" sz="3100" u="sng" dirty="0" smtClean="0"/>
              <a:t>Układ bibliografii w końcu pracy – uzależniony od specyfiki tematu i dobranych źródeł bibliograficznych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1800" b="1" dirty="0" smtClean="0"/>
              <a:t/>
            </a:r>
            <a:br>
              <a:rPr lang="pl-PL" sz="1800" b="1" dirty="0" smtClean="0"/>
            </a:br>
            <a:endParaRPr lang="pl-PL" sz="1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3643314"/>
            <a:ext cx="8443914" cy="28575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pl-PL" sz="5600" b="1" dirty="0" smtClean="0"/>
              <a:t>Bibliografia </a:t>
            </a:r>
          </a:p>
          <a:p>
            <a:r>
              <a:rPr lang="pl-PL" sz="5600" dirty="0" smtClean="0"/>
              <a:t>Wydawnictwa </a:t>
            </a:r>
            <a:r>
              <a:rPr lang="pl-PL" sz="5600" dirty="0"/>
              <a:t>zwarte</a:t>
            </a:r>
          </a:p>
          <a:p>
            <a:r>
              <a:rPr lang="pl-PL" sz="5600" dirty="0"/>
              <a:t>Raporty, analizy, materiały pokonferencyjne</a:t>
            </a:r>
          </a:p>
          <a:p>
            <a:r>
              <a:rPr lang="pl-PL" sz="5600" dirty="0"/>
              <a:t>Artykuły prasowe</a:t>
            </a:r>
          </a:p>
          <a:p>
            <a:r>
              <a:rPr lang="pl-PL" sz="5600" dirty="0"/>
              <a:t>Akty prawne wprowadzone w życie oraz projekty aktów prawnych</a:t>
            </a:r>
          </a:p>
          <a:p>
            <a:r>
              <a:rPr lang="pl-PL" sz="5600" dirty="0"/>
              <a:t>Stanowiska, rezolucje, deklaracje</a:t>
            </a:r>
          </a:p>
          <a:p>
            <a:r>
              <a:rPr lang="pl-PL" sz="5600" dirty="0"/>
              <a:t>Rezolucje i Uchwały Rady Miasta, Uchwały Zarządu Miasta, Zarządzenia Prezydenta </a:t>
            </a:r>
            <a:r>
              <a:rPr lang="pl-PL" sz="5600" dirty="0" smtClean="0"/>
              <a:t>Miasta</a:t>
            </a:r>
            <a:endParaRPr lang="pl-PL" sz="5600" dirty="0"/>
          </a:p>
          <a:p>
            <a:r>
              <a:rPr lang="pl-PL" sz="5600" dirty="0"/>
              <a:t>Pozostałe dokumenty i opracowania </a:t>
            </a:r>
          </a:p>
          <a:p>
            <a:r>
              <a:rPr lang="pl-PL" sz="5600" dirty="0"/>
              <a:t>Pozostałe źródła </a:t>
            </a:r>
            <a:r>
              <a:rPr lang="pl-PL" sz="5600" dirty="0" smtClean="0"/>
              <a:t>informacji</a:t>
            </a:r>
            <a:endParaRPr lang="pl-PL" sz="5600" b="1" dirty="0"/>
          </a:p>
          <a:p>
            <a:pPr>
              <a:buNone/>
            </a:pPr>
            <a:r>
              <a:rPr lang="pl-PL" sz="5600" b="1" dirty="0"/>
              <a:t>Spis tabel</a:t>
            </a:r>
          </a:p>
          <a:p>
            <a:pPr>
              <a:buNone/>
            </a:pPr>
            <a:r>
              <a:rPr lang="pl-PL" sz="5600" b="1" dirty="0"/>
              <a:t>Spis wykresów</a:t>
            </a:r>
          </a:p>
          <a:p>
            <a:pPr>
              <a:buNone/>
            </a:pPr>
            <a:r>
              <a:rPr lang="pl-PL" sz="5600" b="1" dirty="0"/>
              <a:t>Spis map</a:t>
            </a:r>
          </a:p>
          <a:p>
            <a:pPr>
              <a:buNone/>
            </a:pPr>
            <a:r>
              <a:rPr lang="pl-PL" sz="5600" b="1" dirty="0"/>
              <a:t>Spis schematów </a:t>
            </a:r>
          </a:p>
          <a:p>
            <a:pPr>
              <a:buNone/>
            </a:pPr>
            <a:r>
              <a:rPr lang="pl-PL" b="1" dirty="0" smtClean="0"/>
              <a:t> 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 smtClean="0"/>
              <a:t> 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357158" y="2214554"/>
            <a:ext cx="8429684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l-PL" sz="1600" b="1" dirty="0" smtClean="0"/>
              <a:t>Sporządzana według nazwisk, tj. zamiana kolejności z [imię nazwisko] na [nazwisko imię]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600" b="1" dirty="0" smtClean="0"/>
              <a:t>Bez podawania numerów stron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600" b="1" dirty="0" smtClean="0">
                <a:solidFill>
                  <a:schemeClr val="tx1"/>
                </a:solidFill>
              </a:rPr>
              <a:t>Dla jednego autora – dzieła według chronologii wydania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3500430" y="1785926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ZASADY OGÓLNE</a:t>
            </a:r>
            <a:endParaRPr lang="pl-PL" dirty="0"/>
          </a:p>
        </p:txBody>
      </p:sp>
      <p:sp>
        <p:nvSpPr>
          <p:cNvPr id="6" name="pole tekstowe 5"/>
          <p:cNvSpPr txBox="1"/>
          <p:nvPr/>
        </p:nvSpPr>
        <p:spPr>
          <a:xfrm>
            <a:off x="428596" y="3286124"/>
            <a:ext cx="8286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/>
              <a:t>PRZYKŁADOWE ZAGREGOWANIE ZRÓDEŁ BIBLIOGRAFICZNYCH WRAZ ZE SPISAMI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9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900" decel="100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u="sng" dirty="0" smtClean="0"/>
              <a:t>Opisy bibliograficzne – tabele/rysunki/mapy</a:t>
            </a:r>
            <a:endParaRPr lang="pl-PL" u="sng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2132856"/>
            <a:ext cx="8568952" cy="43204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pl-PL" b="1" dirty="0" smtClean="0"/>
              <a:t>    Tabela </a:t>
            </a:r>
            <a:r>
              <a:rPr lang="pl-PL" b="1" dirty="0"/>
              <a:t>nr 7 -</a:t>
            </a:r>
            <a:r>
              <a:rPr lang="pl-PL" dirty="0"/>
              <a:t> Rodzaje instrumentów oddziaływania władzy </a:t>
            </a:r>
            <a:r>
              <a:rPr lang="pl-PL" dirty="0" smtClean="0"/>
              <a:t>lokalnej.</a:t>
            </a:r>
            <a:endParaRPr lang="pl-PL" dirty="0"/>
          </a:p>
          <a:p>
            <a:pPr>
              <a:buNone/>
            </a:pPr>
            <a:r>
              <a:rPr lang="pl-PL" dirty="0"/>
              <a:t> </a:t>
            </a:r>
            <a:r>
              <a:rPr lang="pl-PL" dirty="0" smtClean="0"/>
              <a:t>---------------------</a:t>
            </a:r>
            <a:endParaRPr lang="pl-PL" dirty="0"/>
          </a:p>
          <a:p>
            <a:pPr algn="just">
              <a:buNone/>
            </a:pPr>
            <a:r>
              <a:rPr lang="pl-PL" i="1" dirty="0" smtClean="0"/>
              <a:t>    Źródło</a:t>
            </a:r>
            <a:r>
              <a:rPr lang="pl-PL" i="1" dirty="0"/>
              <a:t>: </a:t>
            </a:r>
            <a:r>
              <a:rPr lang="pl-PL" i="1" u="sng" dirty="0">
                <a:uFill>
                  <a:solidFill>
                    <a:srgbClr val="FF0000"/>
                  </a:solidFill>
                </a:uFill>
              </a:rPr>
              <a:t>Opracowanie własne, na podstawie</a:t>
            </a:r>
            <a:r>
              <a:rPr lang="pl-PL" i="1" dirty="0"/>
              <a:t>: </a:t>
            </a:r>
            <a:r>
              <a:rPr lang="pl-PL" i="1" dirty="0" smtClean="0"/>
              <a:t>T. Markowski</a:t>
            </a:r>
            <a:r>
              <a:rPr lang="pl-PL" i="1" dirty="0"/>
              <a:t>, Zarządzanie rozwojem miast, PWN, Warszawa 1999, s. </a:t>
            </a:r>
            <a:r>
              <a:rPr lang="pl-PL" i="1" dirty="0" smtClean="0"/>
              <a:t>36-37 .</a:t>
            </a:r>
            <a:endParaRPr lang="pl-PL" i="1" dirty="0"/>
          </a:p>
          <a:p>
            <a:pPr algn="just">
              <a:buNone/>
            </a:pPr>
            <a:r>
              <a:rPr lang="pl-PL" b="1" dirty="0" smtClean="0"/>
              <a:t>[lub]</a:t>
            </a:r>
            <a:endParaRPr lang="pl-PL" b="1" dirty="0"/>
          </a:p>
          <a:p>
            <a:pPr algn="just">
              <a:buNone/>
            </a:pPr>
            <a:r>
              <a:rPr lang="pl-PL" i="1" dirty="0" smtClean="0"/>
              <a:t>     Źródło</a:t>
            </a:r>
            <a:r>
              <a:rPr lang="pl-PL" i="1" dirty="0"/>
              <a:t>: </a:t>
            </a:r>
            <a:r>
              <a:rPr lang="pl-PL" i="1" u="sng" dirty="0">
                <a:uFill>
                  <a:solidFill>
                    <a:srgbClr val="FF0000"/>
                  </a:solidFill>
                </a:uFill>
              </a:rPr>
              <a:t>Opracowanie własne</a:t>
            </a:r>
            <a:r>
              <a:rPr lang="pl-PL" i="1" dirty="0" smtClean="0"/>
              <a:t>.</a:t>
            </a:r>
          </a:p>
          <a:p>
            <a:pPr algn="just">
              <a:buNone/>
            </a:pPr>
            <a:r>
              <a:rPr lang="pl-PL" b="1" dirty="0" smtClean="0"/>
              <a:t>[lub]</a:t>
            </a:r>
          </a:p>
          <a:p>
            <a:pPr algn="just">
              <a:buNone/>
            </a:pPr>
            <a:r>
              <a:rPr lang="pl-PL" i="1" dirty="0" smtClean="0"/>
              <a:t>      Źródło</a:t>
            </a:r>
            <a:r>
              <a:rPr lang="pl-PL" i="1" dirty="0"/>
              <a:t>: </a:t>
            </a:r>
            <a:r>
              <a:rPr lang="pl-PL" i="1" u="sng" dirty="0">
                <a:uFill>
                  <a:solidFill>
                    <a:srgbClr val="FF0000"/>
                  </a:solidFill>
                </a:uFill>
              </a:rPr>
              <a:t>Prezentacja multimedialna pn. Lokalny Program Rewitalizacji Krakowa</a:t>
            </a:r>
            <a:r>
              <a:rPr lang="pl-PL" i="1" dirty="0"/>
              <a:t>, opracowanie: Wydział Strategii i Rozwoju Miasta, luty 2007 r., s. 9.</a:t>
            </a:r>
            <a:endParaRPr lang="pl-PL" dirty="0"/>
          </a:p>
          <a:p>
            <a:pPr>
              <a:buNone/>
            </a:pPr>
            <a:endParaRPr lang="pl-PL" dirty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u="sng" dirty="0" smtClean="0"/>
              <a:t>Przypisy bibliograficzne – monografia jako część kilkutomowego dzieła</a:t>
            </a:r>
            <a:endParaRPr lang="pl-PL" u="sng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2852936"/>
            <a:ext cx="8496944" cy="158417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algn="just">
              <a:buNone/>
            </a:pPr>
            <a:r>
              <a:rPr lang="pl-PL" dirty="0" smtClean="0"/>
              <a:t>A. Chwalba</a:t>
            </a:r>
            <a:r>
              <a:rPr lang="pl-PL" dirty="0"/>
              <a:t>,</a:t>
            </a:r>
            <a:r>
              <a:rPr lang="pl-PL" i="1" dirty="0"/>
              <a:t> </a:t>
            </a:r>
            <a:r>
              <a:rPr lang="pl-PL" i="1" dirty="0" smtClean="0"/>
              <a:t>Kraków </a:t>
            </a:r>
            <a:r>
              <a:rPr lang="pl-PL" i="1" dirty="0"/>
              <a:t>w latach 1945-1989</a:t>
            </a:r>
            <a:r>
              <a:rPr lang="pl-PL" dirty="0"/>
              <a:t>, </a:t>
            </a:r>
            <a:r>
              <a:rPr lang="pl-PL" i="1" dirty="0" smtClean="0"/>
              <a:t>Dzieje Krakowa, </a:t>
            </a:r>
            <a:r>
              <a:rPr lang="pl-PL" dirty="0" smtClean="0"/>
              <a:t>t. 6,</a:t>
            </a:r>
            <a:r>
              <a:rPr lang="pl-PL" i="1" dirty="0" smtClean="0"/>
              <a:t> </a:t>
            </a:r>
            <a:r>
              <a:rPr lang="pl-PL" dirty="0" smtClean="0"/>
              <a:t>Bieniarzówna J., Małecki J.M. (red.), Wydawnictwo </a:t>
            </a:r>
            <a:r>
              <a:rPr lang="pl-PL" dirty="0"/>
              <a:t>Literackie, Kraków </a:t>
            </a:r>
            <a:r>
              <a:rPr lang="pl-PL" dirty="0" smtClean="0"/>
              <a:t>2004, s. 78.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u="sng" dirty="0" smtClean="0"/>
              <a:t>Przypisy bibliograficzne – prace zbiorowe</a:t>
            </a:r>
            <a:endParaRPr lang="pl-PL" u="sng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None/>
            </a:pPr>
            <a:endParaRPr lang="pl-PL" dirty="0" smtClean="0"/>
          </a:p>
          <a:p>
            <a:pPr algn="just"/>
            <a:r>
              <a:rPr lang="pl-PL" dirty="0" smtClean="0"/>
              <a:t>J</a:t>
            </a:r>
            <a:r>
              <a:rPr lang="pl-PL" dirty="0"/>
              <a:t>. Hausner, </a:t>
            </a:r>
            <a:r>
              <a:rPr lang="pl-PL" i="1" dirty="0"/>
              <a:t>Metropolie – luka koncepcyjna</a:t>
            </a:r>
            <a:r>
              <a:rPr lang="pl-PL" dirty="0"/>
              <a:t>?, </a:t>
            </a:r>
            <a:r>
              <a:rPr lang="pl-PL" u="sng" dirty="0">
                <a:uFill>
                  <a:solidFill>
                    <a:srgbClr val="FF0000"/>
                  </a:solidFill>
                </a:uFill>
              </a:rPr>
              <a:t>[w:]</a:t>
            </a:r>
            <a:r>
              <a:rPr lang="pl-PL"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lang="pl-PL" i="1" u="sng" dirty="0">
                <a:uFill>
                  <a:solidFill>
                    <a:srgbClr val="92D050"/>
                  </a:solidFill>
                </a:uFill>
              </a:rPr>
              <a:t>Funkcje metropolitalne Krakowa</a:t>
            </a:r>
            <a:r>
              <a:rPr lang="pl-PL" u="sng" dirty="0">
                <a:uFill>
                  <a:solidFill>
                    <a:srgbClr val="92D050"/>
                  </a:solidFill>
                </a:uFill>
              </a:rPr>
              <a:t>, </a:t>
            </a:r>
            <a:r>
              <a:rPr lang="pl-PL" u="sng" dirty="0" smtClean="0">
                <a:uFill>
                  <a:solidFill>
                    <a:srgbClr val="92D050"/>
                  </a:solidFill>
                </a:uFill>
              </a:rPr>
              <a:t>Purchla J., Sepioł J. (red</a:t>
            </a:r>
            <a:r>
              <a:rPr lang="pl-PL" u="sng" dirty="0">
                <a:uFill>
                  <a:solidFill>
                    <a:srgbClr val="92D050"/>
                  </a:solidFill>
                </a:uFill>
              </a:rPr>
              <a:t>.)</a:t>
            </a:r>
            <a:r>
              <a:rPr lang="pl-PL" dirty="0"/>
              <a:t>, </a:t>
            </a:r>
            <a:r>
              <a:rPr lang="pl-PL" u="sng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</a:rPr>
              <a:t>tom 1</a:t>
            </a:r>
            <a:r>
              <a:rPr lang="pl-PL" dirty="0"/>
              <a:t>, Międzynarodowe Centrum Kultury, Kraków 1998, s. 34.</a:t>
            </a:r>
          </a:p>
          <a:p>
            <a:pPr algn="just"/>
            <a:endParaRPr lang="pl-PL" dirty="0" smtClean="0"/>
          </a:p>
          <a:p>
            <a:pPr algn="just"/>
            <a:r>
              <a:rPr lang="pl-PL" dirty="0" smtClean="0"/>
              <a:t>J.M. Małecki, </a:t>
            </a:r>
            <a:r>
              <a:rPr lang="pl-PL" i="1" dirty="0"/>
              <a:t>Rola Krakowa w Drugiej Rzeczpospolitej</a:t>
            </a:r>
            <a:r>
              <a:rPr lang="pl-PL" dirty="0"/>
              <a:t>, </a:t>
            </a:r>
            <a:r>
              <a:rPr lang="pl-PL" u="sng" dirty="0">
                <a:uFill>
                  <a:solidFill>
                    <a:srgbClr val="FF0000"/>
                  </a:solidFill>
                </a:uFill>
              </a:rPr>
              <a:t>[w:]</a:t>
            </a:r>
            <a:r>
              <a:rPr lang="pl-PL" dirty="0"/>
              <a:t> </a:t>
            </a:r>
            <a:r>
              <a:rPr lang="pl-PL" i="1" u="sng" dirty="0">
                <a:uFill>
                  <a:solidFill>
                    <a:srgbClr val="92D050"/>
                  </a:solidFill>
                </a:uFill>
              </a:rPr>
              <a:t>Dzieje Krakowa. Tom 4 - Kraków w latach 1918-1939,</a:t>
            </a:r>
            <a:r>
              <a:rPr lang="pl-PL" u="sng" dirty="0">
                <a:uFill>
                  <a:solidFill>
                    <a:srgbClr val="92D050"/>
                  </a:solidFill>
                </a:uFill>
              </a:rPr>
              <a:t> Bieniarzówna J., Małecki J.M. (red.)</a:t>
            </a:r>
            <a:r>
              <a:rPr lang="pl-PL" dirty="0"/>
              <a:t>,</a:t>
            </a:r>
            <a:r>
              <a:rPr lang="pl-PL" i="1" dirty="0"/>
              <a:t> </a:t>
            </a:r>
            <a:r>
              <a:rPr lang="pl-PL" dirty="0"/>
              <a:t>Kraków 1997, s. 438</a:t>
            </a:r>
            <a:r>
              <a:rPr lang="pl-PL" dirty="0" smtClean="0"/>
              <a:t>.</a:t>
            </a:r>
          </a:p>
          <a:p>
            <a:pPr algn="just">
              <a:buNone/>
            </a:pPr>
            <a:endParaRPr lang="pl-PL" dirty="0"/>
          </a:p>
          <a:p>
            <a:pPr algn="just"/>
            <a:endParaRPr lang="pl-PL" dirty="0"/>
          </a:p>
          <a:p>
            <a:pPr algn="just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u="sng" dirty="0" smtClean="0"/>
              <a:t>Przypisy bibliograficzne – praca zbiorowa jako część serii wydawniczej</a:t>
            </a:r>
            <a:endParaRPr lang="pl-PL" u="sng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034" y="2571745"/>
            <a:ext cx="8229600" cy="228601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algn="just">
              <a:buNone/>
            </a:pPr>
            <a:r>
              <a:rPr lang="pl-PL" dirty="0" smtClean="0"/>
              <a:t>A. Litewka, </a:t>
            </a:r>
            <a:r>
              <a:rPr lang="pl-PL" i="1" dirty="0" smtClean="0"/>
              <a:t>Władze samorządowe Krakowa po drugiej wojnie światowej,</a:t>
            </a:r>
            <a:r>
              <a:rPr lang="pl-PL" dirty="0" smtClean="0"/>
              <a:t> [w:] </a:t>
            </a:r>
            <a:r>
              <a:rPr lang="pl-PL" i="1" dirty="0" smtClean="0"/>
              <a:t>Kraków w dziejach narodu, nr 15 - </a:t>
            </a:r>
            <a:r>
              <a:rPr lang="pl-PL" i="1" dirty="0" smtClean="0">
                <a:solidFill>
                  <a:schemeClr val="tx1"/>
                </a:solidFill>
              </a:rPr>
              <a:t>Kraków w Polsce Ludowej</a:t>
            </a:r>
            <a:r>
              <a:rPr lang="pl-PL" dirty="0" smtClean="0">
                <a:solidFill>
                  <a:schemeClr val="tx1"/>
                </a:solidFill>
              </a:rPr>
              <a:t>, Małecki J.M. (red.), </a:t>
            </a:r>
            <a:r>
              <a:rPr lang="pl-PL" dirty="0" err="1" smtClean="0">
                <a:solidFill>
                  <a:schemeClr val="tx1"/>
                </a:solidFill>
              </a:rPr>
              <a:t>TMHiZK</a:t>
            </a:r>
            <a:r>
              <a:rPr lang="pl-PL" dirty="0" smtClean="0">
                <a:solidFill>
                  <a:schemeClr val="tx1"/>
                </a:solidFill>
              </a:rPr>
              <a:t>, Kraków 1996, s. 24.</a:t>
            </a:r>
          </a:p>
          <a:p>
            <a:pPr marL="0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u="sng" dirty="0" smtClean="0"/>
              <a:t>Przypisy bibliograficzne – artykuły prasowe</a:t>
            </a:r>
            <a:endParaRPr lang="pl-PL" u="sng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5720" y="1714488"/>
            <a:ext cx="8501122" cy="128588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marL="0" algn="just">
              <a:buNone/>
            </a:pPr>
            <a:r>
              <a:rPr lang="pl-PL" sz="4900" dirty="0" smtClean="0"/>
              <a:t>M. </a:t>
            </a:r>
            <a:r>
              <a:rPr lang="pl-PL" sz="4900" dirty="0" err="1" smtClean="0"/>
              <a:t>Chylaszek-Jarosz</a:t>
            </a:r>
            <a:r>
              <a:rPr lang="pl-PL" sz="4900" dirty="0" smtClean="0"/>
              <a:t>, </a:t>
            </a:r>
            <a:r>
              <a:rPr lang="pl-PL" sz="4900" i="1" dirty="0"/>
              <a:t>Trzecia pożyczka Krakowa</a:t>
            </a:r>
            <a:r>
              <a:rPr lang="pl-PL" sz="4900" dirty="0"/>
              <a:t>, Dwutygodnik miejski „</a:t>
            </a:r>
            <a:r>
              <a:rPr lang="pl-PL" sz="4900" dirty="0" err="1"/>
              <a:t>Kraków.pl</a:t>
            </a:r>
            <a:r>
              <a:rPr lang="pl-PL" sz="4900" dirty="0" smtClean="0"/>
              <a:t>”, </a:t>
            </a:r>
            <a:r>
              <a:rPr lang="pl-PL" sz="4900" dirty="0"/>
              <a:t>nr 12 (33), 24 czerwca </a:t>
            </a:r>
            <a:r>
              <a:rPr lang="pl-PL" sz="4900" dirty="0" smtClean="0"/>
              <a:t>2009, s. 10.</a:t>
            </a:r>
            <a:endParaRPr lang="pl-PL" sz="4900" dirty="0"/>
          </a:p>
          <a:p>
            <a:pPr marL="0" algn="just">
              <a:buNone/>
            </a:pPr>
            <a:endParaRPr lang="pl-PL" sz="4900" dirty="0"/>
          </a:p>
          <a:p>
            <a:pPr marL="0" algn="just">
              <a:buNone/>
            </a:pPr>
            <a:r>
              <a:rPr lang="pl-PL" sz="4900" dirty="0" smtClean="0"/>
              <a:t> M. Franczyk , </a:t>
            </a:r>
            <a:r>
              <a:rPr lang="pl-PL" sz="4900" i="1" dirty="0"/>
              <a:t>Dzielnica XIV centrum wydarzeń Krakowa?</a:t>
            </a:r>
            <a:r>
              <a:rPr lang="pl-PL" sz="4900" dirty="0"/>
              <a:t>, Biuletyn informacyjny Rady Dzielnicy XIV „Echo </a:t>
            </a:r>
            <a:r>
              <a:rPr lang="pl-PL" sz="4900" dirty="0" err="1"/>
              <a:t>Czyżyn</a:t>
            </a:r>
            <a:r>
              <a:rPr lang="pl-PL" sz="4900" dirty="0"/>
              <a:t>” nr 4, grudzień </a:t>
            </a:r>
            <a:r>
              <a:rPr lang="pl-PL" sz="4900" dirty="0" smtClean="0"/>
              <a:t>2009, s. 6.</a:t>
            </a:r>
            <a:endParaRPr lang="pl-PL" sz="4900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 smtClean="0"/>
          </a:p>
          <a:p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285720" y="3429000"/>
            <a:ext cx="8501122" cy="11079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pl-PL" sz="1600" b="1" dirty="0" smtClean="0"/>
              <a:t>Gdy gazeta ma część która jest zmienna w zależności od regionu w którym wychodzi</a:t>
            </a:r>
          </a:p>
          <a:p>
            <a:pPr algn="just">
              <a:buNone/>
            </a:pPr>
            <a:r>
              <a:rPr lang="pl-PL" sz="1600" dirty="0" smtClean="0"/>
              <a:t>      </a:t>
            </a:r>
          </a:p>
          <a:p>
            <a:pPr algn="just">
              <a:buNone/>
            </a:pPr>
            <a:r>
              <a:rPr lang="pl-PL" sz="1600" dirty="0" smtClean="0"/>
              <a:t>M. Baran, </a:t>
            </a:r>
            <a:r>
              <a:rPr lang="pl-PL" sz="1600" i="1" dirty="0" smtClean="0"/>
              <a:t>Raport z </a:t>
            </a:r>
            <a:r>
              <a:rPr lang="pl-PL" sz="1600" i="1" dirty="0" err="1" smtClean="0"/>
              <a:t>R@portu</a:t>
            </a:r>
            <a:r>
              <a:rPr lang="pl-PL" sz="1600" dirty="0" smtClean="0"/>
              <a:t>, „Gazeta Wyborcza” </a:t>
            </a:r>
            <a:r>
              <a:rPr lang="pl-PL" sz="1600" u="sng" dirty="0" smtClean="0">
                <a:uFill>
                  <a:solidFill>
                    <a:srgbClr val="FF0000"/>
                  </a:solidFill>
                </a:uFill>
              </a:rPr>
              <a:t>wydanie: Trójmiasto</a:t>
            </a:r>
            <a:r>
              <a:rPr lang="pl-PL" sz="1600" dirty="0" smtClean="0"/>
              <a:t>, nr 124, 8 kwietnia 2009, s. 4. </a:t>
            </a:r>
          </a:p>
          <a:p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285720" y="5013176"/>
            <a:ext cx="8501122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None/>
            </a:pPr>
            <a:r>
              <a:rPr lang="pl-PL" sz="1600" b="1" dirty="0" smtClean="0"/>
              <a:t>Gdy w ramach określonego tytułu prasowego ukazuje się dodatek specjalny</a:t>
            </a:r>
          </a:p>
          <a:p>
            <a:pPr>
              <a:buNone/>
            </a:pPr>
            <a:r>
              <a:rPr lang="pl-PL" sz="1600" dirty="0" smtClean="0"/>
              <a:t>      </a:t>
            </a:r>
          </a:p>
          <a:p>
            <a:pPr algn="just">
              <a:buNone/>
            </a:pPr>
            <a:r>
              <a:rPr lang="pl-PL" sz="1600" dirty="0" smtClean="0"/>
              <a:t>M. Olszewski, </a:t>
            </a:r>
            <a:r>
              <a:rPr lang="pl-PL" sz="1600" i="1" dirty="0" smtClean="0"/>
              <a:t>Czas </a:t>
            </a:r>
            <a:r>
              <a:rPr lang="pl-PL" sz="1600" i="1" dirty="0" err="1" smtClean="0"/>
              <a:t>burzymurków</a:t>
            </a:r>
            <a:r>
              <a:rPr lang="pl-PL" sz="1600" i="1" dirty="0" smtClean="0"/>
              <a:t>. Jak tracimy stary Kraków?</a:t>
            </a:r>
            <a:r>
              <a:rPr lang="pl-PL" sz="1600" dirty="0" smtClean="0"/>
              <a:t>, „Tygodnik Powszechny”, </a:t>
            </a:r>
            <a:r>
              <a:rPr lang="pl-PL" sz="1600" u="sng" dirty="0" smtClean="0">
                <a:uFill>
                  <a:solidFill>
                    <a:srgbClr val="FF0000"/>
                  </a:solidFill>
                </a:uFill>
              </a:rPr>
              <a:t>dodatek specjalny z okazji 750-lecia Lokacji Krakowa pt. „</a:t>
            </a:r>
            <a:r>
              <a:rPr lang="pl-PL" sz="1600" u="sng" dirty="0" err="1" smtClean="0">
                <a:uFill>
                  <a:solidFill>
                    <a:srgbClr val="FF0000"/>
                  </a:solidFill>
                </a:uFill>
              </a:rPr>
              <a:t>Krakownik</a:t>
            </a:r>
            <a:r>
              <a:rPr lang="pl-PL" sz="1600" u="sng" dirty="0" smtClean="0">
                <a:uFill>
                  <a:solidFill>
                    <a:srgbClr val="FF0000"/>
                  </a:solidFill>
                </a:uFill>
              </a:rPr>
              <a:t> Powszechny”</a:t>
            </a:r>
            <a:r>
              <a:rPr lang="pl-PL" sz="1600" dirty="0" smtClean="0"/>
              <a:t>, czerwiec 2007, </a:t>
            </a:r>
            <a:r>
              <a:rPr lang="pl-PL" sz="1600" u="sng" dirty="0" smtClean="0">
                <a:uFill>
                  <a:solidFill>
                    <a:srgbClr val="00B050"/>
                  </a:solidFill>
                </a:uFill>
              </a:rPr>
              <a:t>s. II.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u="sng" dirty="0" smtClean="0"/>
              <a:t>Przypisy bibliograficzne - powtórzenia</a:t>
            </a:r>
            <a:endParaRPr lang="pl-PL" u="sng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8092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l-PL" dirty="0" smtClean="0"/>
              <a:t>J</a:t>
            </a:r>
            <a:r>
              <a:rPr lang="pl-PL" dirty="0"/>
              <a:t>. Banach, </a:t>
            </a:r>
            <a:r>
              <a:rPr lang="pl-PL" i="1" dirty="0"/>
              <a:t>Dawne widoki Krakowa</a:t>
            </a:r>
            <a:r>
              <a:rPr lang="pl-PL" dirty="0"/>
              <a:t>, Wydawnictwo Literackie, Kraków 1983, s. 52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b="1" dirty="0" smtClean="0"/>
              <a:t>Kolejny </a:t>
            </a:r>
            <a:r>
              <a:rPr lang="pl-PL" b="1" dirty="0"/>
              <a:t>raz </a:t>
            </a:r>
            <a:r>
              <a:rPr lang="pl-PL" b="1" dirty="0" smtClean="0"/>
              <a:t>cytowane to </a:t>
            </a:r>
            <a:r>
              <a:rPr lang="pl-PL" b="1" dirty="0"/>
              <a:t>samo dzieło:</a:t>
            </a:r>
          </a:p>
          <a:p>
            <a:pPr>
              <a:buNone/>
            </a:pPr>
            <a:r>
              <a:rPr lang="pl-PL" dirty="0"/>
              <a:t>J. Banach, </a:t>
            </a:r>
            <a:r>
              <a:rPr lang="pl-PL" i="1" dirty="0"/>
              <a:t>Dawne widoki…</a:t>
            </a:r>
            <a:r>
              <a:rPr lang="pl-PL" dirty="0"/>
              <a:t>, </a:t>
            </a:r>
            <a:r>
              <a:rPr lang="pl-PL" u="sng" dirty="0">
                <a:uFill>
                  <a:solidFill>
                    <a:srgbClr val="FF0000"/>
                  </a:solidFill>
                </a:uFill>
              </a:rPr>
              <a:t>op. cit.</a:t>
            </a:r>
            <a:r>
              <a:rPr lang="pl-PL" dirty="0"/>
              <a:t>, s. </a:t>
            </a:r>
            <a:r>
              <a:rPr lang="pl-PL" dirty="0" smtClean="0"/>
              <a:t>87.</a:t>
            </a:r>
            <a:endParaRPr lang="pl-PL" dirty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b="1" dirty="0" smtClean="0"/>
              <a:t>Ale kolejny </a:t>
            </a:r>
            <a:r>
              <a:rPr lang="pl-PL" b="1" dirty="0"/>
              <a:t>raz na tej samej </a:t>
            </a:r>
            <a:r>
              <a:rPr lang="pl-PL" b="1" dirty="0" smtClean="0"/>
              <a:t>stronie (bezpośrednio po sobie):</a:t>
            </a:r>
            <a:endParaRPr lang="pl-PL" b="1" dirty="0"/>
          </a:p>
          <a:p>
            <a:pPr>
              <a:buNone/>
            </a:pPr>
            <a:r>
              <a:rPr lang="pl-PL" u="sng" dirty="0">
                <a:uFill>
                  <a:solidFill>
                    <a:srgbClr val="FF0000"/>
                  </a:solidFill>
                </a:uFill>
              </a:rPr>
              <a:t>Ibidem</a:t>
            </a:r>
            <a:r>
              <a:rPr lang="pl-PL" dirty="0"/>
              <a:t>, s. </a:t>
            </a:r>
            <a:r>
              <a:rPr lang="pl-PL" dirty="0" smtClean="0"/>
              <a:t>54.</a:t>
            </a:r>
          </a:p>
          <a:p>
            <a:pPr>
              <a:buNone/>
            </a:pPr>
            <a:endParaRPr lang="pl-PL" dirty="0" smtClean="0"/>
          </a:p>
          <a:p>
            <a:pPr algn="ctr">
              <a:buNone/>
            </a:pPr>
            <a:r>
              <a:rPr lang="pl-PL" i="1" dirty="0">
                <a:solidFill>
                  <a:srgbClr val="FF0000"/>
                </a:solidFill>
              </a:rPr>
              <a:t>!</a:t>
            </a:r>
            <a:r>
              <a:rPr lang="pl-PL" i="1" dirty="0" smtClean="0">
                <a:solidFill>
                  <a:srgbClr val="FF0000"/>
                </a:solidFill>
              </a:rPr>
              <a:t>uwaga! </a:t>
            </a:r>
          </a:p>
          <a:p>
            <a:pPr algn="ctr">
              <a:buNone/>
            </a:pPr>
            <a:r>
              <a:rPr lang="pl-PL" i="1" dirty="0" smtClean="0">
                <a:solidFill>
                  <a:srgbClr val="FF0000"/>
                </a:solidFill>
              </a:rPr>
              <a:t>powinno się sprawdzić </a:t>
            </a:r>
            <a:r>
              <a:rPr lang="pl-PL" i="1" dirty="0">
                <a:solidFill>
                  <a:srgbClr val="FF0000"/>
                </a:solidFill>
              </a:rPr>
              <a:t>po </a:t>
            </a:r>
            <a:r>
              <a:rPr lang="pl-PL" i="1" u="sng" dirty="0">
                <a:solidFill>
                  <a:srgbClr val="FF0000"/>
                </a:solidFill>
              </a:rPr>
              <a:t>ostatecznej</a:t>
            </a:r>
            <a:r>
              <a:rPr lang="pl-PL" i="1" dirty="0">
                <a:solidFill>
                  <a:srgbClr val="FF0000"/>
                </a:solidFill>
              </a:rPr>
              <a:t> redakcji tekstu czy nie przeskoczyły </a:t>
            </a:r>
            <a:r>
              <a:rPr lang="pl-PL" i="1" dirty="0" smtClean="0">
                <a:solidFill>
                  <a:srgbClr val="FF0000"/>
                </a:solidFill>
              </a:rPr>
              <a:t>strony</a:t>
            </a:r>
            <a:endParaRPr lang="pl-PL" i="1" dirty="0">
              <a:solidFill>
                <a:srgbClr val="FF0000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67544" y="4941168"/>
            <a:ext cx="8208912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l-PL" baseline="30000" dirty="0" smtClean="0"/>
              <a:t>2</a:t>
            </a:r>
            <a:r>
              <a:rPr lang="pl-PL" dirty="0" smtClean="0"/>
              <a:t>A. Wallis, </a:t>
            </a:r>
            <a:r>
              <a:rPr lang="pl-PL" i="1" dirty="0" smtClean="0"/>
              <a:t>Miasto i przestrzeń</a:t>
            </a:r>
            <a:r>
              <a:rPr lang="pl-PL" dirty="0" smtClean="0"/>
              <a:t>, PWN, Warszawa 1977, s. 79.</a:t>
            </a:r>
          </a:p>
          <a:p>
            <a:r>
              <a:rPr lang="pl-PL" baseline="30000" dirty="0" smtClean="0"/>
              <a:t>3</a:t>
            </a:r>
            <a:r>
              <a:rPr lang="pl-PL" dirty="0" smtClean="0"/>
              <a:t>Ibidem, s. 80.</a:t>
            </a:r>
          </a:p>
          <a:p>
            <a:r>
              <a:rPr lang="pl-PL" baseline="30000" dirty="0" smtClean="0"/>
              <a:t>4</a:t>
            </a:r>
            <a:r>
              <a:rPr lang="pl-PL" dirty="0" smtClean="0"/>
              <a:t>J. Regulski</a:t>
            </a:r>
            <a:r>
              <a:rPr lang="pl-PL" i="1" dirty="0" smtClean="0"/>
              <a:t>, Ekonomika </a:t>
            </a:r>
            <a:r>
              <a:rPr lang="pl-PL" dirty="0" smtClean="0"/>
              <a:t>..., op. cit</a:t>
            </a:r>
            <a:r>
              <a:rPr lang="pl-PL" i="1" dirty="0" smtClean="0"/>
              <a:t>.</a:t>
            </a:r>
            <a:r>
              <a:rPr lang="pl-PL" dirty="0" smtClean="0"/>
              <a:t>, s. 37.</a:t>
            </a:r>
          </a:p>
          <a:p>
            <a:r>
              <a:rPr lang="pl-PL" baseline="30000" dirty="0" smtClean="0"/>
              <a:t>5</a:t>
            </a:r>
            <a:r>
              <a:rPr lang="en-US" dirty="0" err="1" smtClean="0"/>
              <a:t>Ibidem</a:t>
            </a:r>
            <a:r>
              <a:rPr lang="en-US" dirty="0" smtClean="0"/>
              <a:t>, s. 32.</a:t>
            </a:r>
            <a:endParaRPr lang="pl-PL" dirty="0" smtClean="0"/>
          </a:p>
          <a:p>
            <a:r>
              <a:rPr lang="pl-PL" baseline="30000" dirty="0" smtClean="0"/>
              <a:t>6</a:t>
            </a:r>
            <a:r>
              <a:rPr lang="en-US" dirty="0" smtClean="0"/>
              <a:t>A. Wallis, op. cit</a:t>
            </a:r>
            <a:r>
              <a:rPr lang="en-US" i="1" dirty="0" smtClean="0"/>
              <a:t>.</a:t>
            </a:r>
            <a:r>
              <a:rPr lang="en-US" dirty="0" smtClean="0"/>
              <a:t>, s. 79.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u="sng" dirty="0" smtClean="0"/>
              <a:t>Uchwały/Zarządzenia itp.</a:t>
            </a:r>
            <a:br>
              <a:rPr lang="pl-PL" u="sng" dirty="0" smtClean="0"/>
            </a:br>
            <a:endParaRPr lang="pl-PL" u="sng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525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l-PL" dirty="0" smtClean="0"/>
              <a:t>    </a:t>
            </a:r>
            <a:r>
              <a:rPr lang="pl-PL" dirty="0"/>
              <a:t>Uchwała nr XIV/103/90 Rady Miasta Krakowa z dnia 21 grudnia 1990 r. w sprawie nagród miasta Krakowa.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b="1" dirty="0" smtClean="0"/>
              <a:t>Gdy </a:t>
            </a:r>
            <a:r>
              <a:rPr lang="pl-PL" b="1" dirty="0"/>
              <a:t>dokument </a:t>
            </a:r>
            <a:r>
              <a:rPr lang="pl-PL" b="1" dirty="0" smtClean="0"/>
              <a:t>stanowi załącznik do uchwały:</a:t>
            </a:r>
            <a:endParaRPr lang="pl-PL" b="1" dirty="0"/>
          </a:p>
          <a:p>
            <a:pPr>
              <a:buNone/>
            </a:pPr>
            <a:r>
              <a:rPr lang="pl-PL" i="1" dirty="0" smtClean="0"/>
              <a:t>    Strategia </a:t>
            </a:r>
            <a:r>
              <a:rPr lang="pl-PL" i="1" dirty="0"/>
              <a:t>rozwoju turystyki w Krakowie na lata 2006-2013 </a:t>
            </a:r>
            <a:r>
              <a:rPr lang="pl-PL" dirty="0" smtClean="0"/>
              <a:t>(</a:t>
            </a:r>
            <a:r>
              <a:rPr lang="pl-PL" u="sng" dirty="0" smtClean="0">
                <a:uFill>
                  <a:solidFill>
                    <a:srgbClr val="FF0000"/>
                  </a:solidFill>
                </a:uFill>
              </a:rPr>
              <a:t>załącznik nr 1 do uchwały </a:t>
            </a:r>
            <a:r>
              <a:rPr lang="pl-PL" u="sng" dirty="0">
                <a:uFill>
                  <a:solidFill>
                    <a:srgbClr val="FF0000"/>
                  </a:solidFill>
                </a:uFill>
              </a:rPr>
              <a:t>RMK nr CXIV/1167/06 z dnia 5 lipca 2006 r.</a:t>
            </a:r>
            <a:r>
              <a:rPr lang="pl-PL" dirty="0"/>
              <a:t>), s. 8, 12-13, 15, 23.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u="sng" dirty="0" smtClean="0"/>
              <a:t>Wersje elektroniczne/internetowe dokumentów mających wersję papierową</a:t>
            </a:r>
            <a:endParaRPr lang="pl-PL" u="sng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924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l-PL" sz="2800" i="1" dirty="0" smtClean="0"/>
              <a:t>Raport </a:t>
            </a:r>
            <a:r>
              <a:rPr lang="pl-PL" sz="2800" i="1" dirty="0"/>
              <a:t>o stanie miasta </a:t>
            </a:r>
            <a:r>
              <a:rPr lang="pl-PL" sz="2800" i="1" dirty="0" smtClean="0"/>
              <a:t>1998</a:t>
            </a:r>
            <a:r>
              <a:rPr lang="pl-PL" sz="2800" dirty="0" smtClean="0"/>
              <a:t>, Urząd Miasta Krakowa, Kraków 1999, </a:t>
            </a:r>
            <a:r>
              <a:rPr lang="pl-PL" sz="2800" u="sng" dirty="0" smtClean="0">
                <a:uFill>
                  <a:solidFill>
                    <a:srgbClr val="FF0000"/>
                  </a:solidFill>
                </a:uFill>
              </a:rPr>
              <a:t>wersja </a:t>
            </a:r>
            <a:r>
              <a:rPr lang="pl-PL" sz="2800" u="sng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</a:rPr>
              <a:t>elektroniczna </a:t>
            </a:r>
            <a:r>
              <a:rPr lang="pl-PL" sz="2800" u="sng" dirty="0" smtClean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</a:rPr>
              <a:t>(http://www.bip. </a:t>
            </a:r>
            <a:r>
              <a:rPr lang="pl-PL" sz="2800" u="sng" dirty="0" err="1" smtClean="0">
                <a:uFill>
                  <a:solidFill>
                    <a:srgbClr val="FF0000"/>
                  </a:solidFill>
                </a:uFill>
              </a:rPr>
              <a:t>krakow.pl</a:t>
            </a:r>
            <a:r>
              <a:rPr lang="pl-PL" sz="2800" u="sng" dirty="0" smtClean="0">
                <a:uFill>
                  <a:solidFill>
                    <a:srgbClr val="FF0000"/>
                  </a:solidFill>
                </a:uFill>
              </a:rPr>
              <a:t>/?dok_id=29098)</a:t>
            </a:r>
            <a:r>
              <a:rPr lang="pl-PL" sz="2800" dirty="0" smtClean="0"/>
              <a:t> </a:t>
            </a:r>
            <a:r>
              <a:rPr lang="pl-PL" sz="2800" u="sng" dirty="0" smtClean="0">
                <a:uFill>
                  <a:solidFill>
                    <a:srgbClr val="92D050"/>
                  </a:solidFill>
                </a:uFill>
              </a:rPr>
              <a:t>[dostęp 11 grudnia 2000].</a:t>
            </a:r>
          </a:p>
          <a:p>
            <a:pPr>
              <a:buNone/>
            </a:pPr>
            <a:endParaRPr lang="pl-PL" sz="2800" dirty="0" smtClean="0"/>
          </a:p>
          <a:p>
            <a:pPr algn="just"/>
            <a:r>
              <a:rPr lang="pl-PL" sz="2800" dirty="0"/>
              <a:t>D. Hajok, </a:t>
            </a:r>
            <a:r>
              <a:rPr lang="pl-PL" sz="2800" i="1" dirty="0"/>
              <a:t>Więcej władzy dla architekta miejskiego</a:t>
            </a:r>
            <a:r>
              <a:rPr lang="pl-PL" sz="2800" dirty="0"/>
              <a:t>, „Gazeta Wyborcza”, </a:t>
            </a:r>
            <a:r>
              <a:rPr lang="pl-PL" sz="2800" dirty="0" smtClean="0"/>
              <a:t>nr 132, 8 </a:t>
            </a:r>
            <a:r>
              <a:rPr lang="pl-PL" sz="2800" dirty="0"/>
              <a:t>marca </a:t>
            </a:r>
            <a:r>
              <a:rPr lang="pl-PL" sz="2800" dirty="0" smtClean="0"/>
              <a:t>2009, </a:t>
            </a:r>
            <a:r>
              <a:rPr lang="pl-PL" sz="2800" u="sng" dirty="0">
                <a:uFill>
                  <a:solidFill>
                    <a:srgbClr val="FF0000"/>
                  </a:solidFill>
                </a:uFill>
              </a:rPr>
              <a:t>wersja </a:t>
            </a:r>
            <a:r>
              <a:rPr lang="pl-PL" sz="2800" u="sng" dirty="0" smtClean="0">
                <a:uFill>
                  <a:solidFill>
                    <a:srgbClr val="FF0000"/>
                  </a:solidFill>
                </a:uFill>
              </a:rPr>
              <a:t>elektroniczna(http</a:t>
            </a:r>
            <a:r>
              <a:rPr lang="pl-PL" sz="2800" u="sng" dirty="0">
                <a:uFill>
                  <a:solidFill>
                    <a:srgbClr val="FF0000"/>
                  </a:solidFill>
                </a:uFill>
              </a:rPr>
              <a:t>://</a:t>
            </a:r>
            <a:r>
              <a:rPr lang="pl-PL" sz="2800" u="sng" dirty="0" smtClean="0">
                <a:uFill>
                  <a:solidFill>
                    <a:srgbClr val="FF0000"/>
                  </a:solidFill>
                </a:uFill>
              </a:rPr>
              <a:t>krakow.gazeta.pl/krakow/1,35812,6358243,Wiecej_wladzy_dla_architekta_miejsk </a:t>
            </a:r>
            <a:r>
              <a:rPr lang="pl-PL" sz="2800" u="sng" dirty="0" err="1" smtClean="0">
                <a:uFill>
                  <a:solidFill>
                    <a:srgbClr val="FF0000"/>
                  </a:solidFill>
                </a:uFill>
              </a:rPr>
              <a:t>iego.html</a:t>
            </a:r>
            <a:r>
              <a:rPr lang="pl-PL" sz="2800" u="sng" dirty="0" smtClean="0">
                <a:uFill>
                  <a:solidFill>
                    <a:srgbClr val="FF0000"/>
                  </a:solidFill>
                </a:uFill>
              </a:rPr>
              <a:t>)</a:t>
            </a:r>
            <a:r>
              <a:rPr lang="pl-PL" sz="2800" dirty="0" smtClean="0"/>
              <a:t> </a:t>
            </a:r>
            <a:r>
              <a:rPr lang="pl-PL" sz="2800" u="sng" dirty="0" smtClean="0">
                <a:uFill>
                  <a:solidFill>
                    <a:srgbClr val="92D050"/>
                  </a:solidFill>
                </a:uFill>
              </a:rPr>
              <a:t>[dostęp 5 stycznia 2011].</a:t>
            </a:r>
            <a:endParaRPr lang="pl-PL" sz="2800" u="sng" dirty="0">
              <a:uFill>
                <a:solidFill>
                  <a:srgbClr val="92D050"/>
                </a:solidFill>
              </a:uFill>
            </a:endParaRPr>
          </a:p>
          <a:p>
            <a:endParaRPr lang="pl-PL" dirty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u="sng" dirty="0" smtClean="0"/>
              <a:t>Informacje z </a:t>
            </a:r>
            <a:r>
              <a:rPr lang="pl-PL" u="sng" dirty="0" err="1" smtClean="0"/>
              <a:t>internetu</a:t>
            </a:r>
            <a:endParaRPr lang="pl-PL" u="sng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endParaRPr lang="pl-PL" dirty="0" smtClean="0"/>
          </a:p>
          <a:p>
            <a:pPr marL="0" algn="just">
              <a:buNone/>
            </a:pPr>
            <a:r>
              <a:rPr lang="pl-PL" dirty="0" smtClean="0"/>
              <a:t>Źródło </a:t>
            </a:r>
            <a:r>
              <a:rPr lang="pl-PL" dirty="0"/>
              <a:t>informacji: serwis internetowy Związku </a:t>
            </a:r>
            <a:r>
              <a:rPr lang="pl-PL" dirty="0" smtClean="0"/>
              <a:t>Miast Polskich </a:t>
            </a:r>
            <a:r>
              <a:rPr lang="pl-PL" u="sng" dirty="0">
                <a:uFill>
                  <a:solidFill>
                    <a:srgbClr val="FF0000"/>
                  </a:solidFill>
                </a:uFill>
              </a:rPr>
              <a:t>(www.miasta-polskie.pl</a:t>
            </a:r>
            <a:r>
              <a:rPr lang="pl-PL" u="sng" dirty="0" smtClean="0">
                <a:uFill>
                  <a:solidFill>
                    <a:srgbClr val="FF0000"/>
                  </a:solidFill>
                </a:uFill>
              </a:rPr>
              <a:t>)</a:t>
            </a:r>
            <a:r>
              <a:rPr lang="pl-PL" u="sng" dirty="0" smtClean="0">
                <a:uFill>
                  <a:solidFill>
                    <a:srgbClr val="92D050"/>
                  </a:solidFill>
                </a:uFill>
              </a:rPr>
              <a:t> [dostęp 23 lutego 2007].</a:t>
            </a:r>
            <a:endParaRPr lang="pl-PL" u="sng" dirty="0" smtClean="0">
              <a:solidFill>
                <a:srgbClr val="FF0000"/>
              </a:solidFill>
              <a:uFill>
                <a:solidFill>
                  <a:srgbClr val="92D050"/>
                </a:solidFill>
              </a:uFill>
            </a:endParaRPr>
          </a:p>
          <a:p>
            <a:pPr marL="0" algn="just">
              <a:buNone/>
            </a:pPr>
            <a:r>
              <a:rPr lang="pl-PL" dirty="0" smtClean="0"/>
              <a:t>    </a:t>
            </a:r>
          </a:p>
          <a:p>
            <a:pPr marL="0" algn="just">
              <a:buNone/>
            </a:pPr>
            <a:r>
              <a:rPr lang="pl-PL" dirty="0" smtClean="0"/>
              <a:t>Ogłoszenie </a:t>
            </a:r>
            <a:r>
              <a:rPr lang="pl-PL" dirty="0"/>
              <a:t>o konkursie udostępnione w serwisie </a:t>
            </a:r>
            <a:r>
              <a:rPr lang="pl-PL" dirty="0" smtClean="0"/>
              <a:t>internetowym Urzędu </a:t>
            </a:r>
            <a:r>
              <a:rPr lang="pl-PL" dirty="0"/>
              <a:t>Miasta </a:t>
            </a:r>
            <a:r>
              <a:rPr lang="pl-PL" dirty="0" smtClean="0"/>
              <a:t>Krakowa </a:t>
            </a:r>
            <a:r>
              <a:rPr lang="pl-PL" u="sng" dirty="0" smtClean="0">
                <a:uFill>
                  <a:solidFill>
                    <a:srgbClr val="FF0000"/>
                  </a:solidFill>
                </a:uFill>
              </a:rPr>
              <a:t>(http</a:t>
            </a:r>
            <a:r>
              <a:rPr lang="pl-PL" u="sng" dirty="0">
                <a:uFill>
                  <a:solidFill>
                    <a:srgbClr val="FF0000"/>
                  </a:solidFill>
                </a:uFill>
              </a:rPr>
              <a:t>://</a:t>
            </a:r>
            <a:r>
              <a:rPr lang="pl-PL" u="sng" dirty="0" smtClean="0">
                <a:uFill>
                  <a:solidFill>
                    <a:srgbClr val="FF0000"/>
                  </a:solidFill>
                </a:uFill>
              </a:rPr>
              <a:t>www.bip.krakow.pl</a:t>
            </a:r>
            <a:r>
              <a:rPr lang="pl-PL" u="sng" dirty="0">
                <a:uFill>
                  <a:solidFill>
                    <a:srgbClr val="FF0000"/>
                  </a:solidFill>
                </a:uFill>
              </a:rPr>
              <a:t>/?</a:t>
            </a:r>
            <a:r>
              <a:rPr lang="pl-PL" u="sng" dirty="0" smtClean="0">
                <a:uFill>
                  <a:solidFill>
                    <a:srgbClr val="FF0000"/>
                  </a:solidFill>
                </a:uFill>
              </a:rPr>
              <a:t>dok_id=26165&amp;sub _</a:t>
            </a:r>
            <a:r>
              <a:rPr lang="pl-PL" u="sng" dirty="0">
                <a:uFill>
                  <a:solidFill>
                    <a:srgbClr val="FF0000"/>
                  </a:solidFill>
                </a:uFill>
              </a:rPr>
              <a:t>dok_id=26165</a:t>
            </a:r>
            <a:r>
              <a:rPr lang="pl-PL" u="sng" dirty="0" smtClean="0">
                <a:uFill>
                  <a:solidFill>
                    <a:srgbClr val="FF0000"/>
                  </a:solidFill>
                </a:uFill>
              </a:rPr>
              <a:t>)</a:t>
            </a:r>
            <a:r>
              <a:rPr lang="pl-PL" dirty="0" smtClean="0">
                <a:uFill>
                  <a:solidFill>
                    <a:srgbClr val="FF0000"/>
                  </a:solidFill>
                </a:uFill>
              </a:rPr>
              <a:t> </a:t>
            </a:r>
            <a:r>
              <a:rPr lang="pl-PL" u="sng" dirty="0" smtClean="0">
                <a:uFill>
                  <a:solidFill>
                    <a:srgbClr val="92D050"/>
                  </a:solidFill>
                </a:uFill>
              </a:rPr>
              <a:t>[dostęp 25 marca 2010].</a:t>
            </a:r>
            <a:endParaRPr lang="pl-PL" u="sng" dirty="0">
              <a:uFill>
                <a:solidFill>
                  <a:srgbClr val="92D050"/>
                </a:solidFill>
              </a:uFill>
            </a:endParaRPr>
          </a:p>
          <a:p>
            <a:pPr algn="just">
              <a:buNone/>
            </a:pPr>
            <a:endParaRPr lang="pl-PL" dirty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1278</Words>
  <Application>Microsoft Office PowerPoint</Application>
  <PresentationFormat>Pokaz na ekranie (4:3)</PresentationFormat>
  <Paragraphs>105</Paragraphs>
  <Slides>14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Motyw pakietu Office</vt:lpstr>
      <vt:lpstr>Przypisy bibliograficzne - monografie</vt:lpstr>
      <vt:lpstr>Przypisy bibliograficzne – monografia jako część kilkutomowego dzieła</vt:lpstr>
      <vt:lpstr>Przypisy bibliograficzne – prace zbiorowe</vt:lpstr>
      <vt:lpstr>Przypisy bibliograficzne – praca zbiorowa jako część serii wydawniczej</vt:lpstr>
      <vt:lpstr>Przypisy bibliograficzne – artykuły prasowe</vt:lpstr>
      <vt:lpstr>Przypisy bibliograficzne - powtórzenia</vt:lpstr>
      <vt:lpstr>Uchwały/Zarządzenia itp. </vt:lpstr>
      <vt:lpstr>Wersje elektroniczne/internetowe dokumentów mających wersję papierową</vt:lpstr>
      <vt:lpstr>Informacje z internetu</vt:lpstr>
      <vt:lpstr>Akty prawne/ projekty aktów prawnych</vt:lpstr>
      <vt:lpstr>Inne źródła informacji</vt:lpstr>
      <vt:lpstr>Informacje zamieszczanie w przypisach oprócz bibliografii</vt:lpstr>
      <vt:lpstr>Układ bibliografii w końcu pracy – uzależniony od specyfiki tematu i dobranych źródeł bibliograficznych  </vt:lpstr>
      <vt:lpstr>Opisy bibliograficzne – tabele/rysunki/mapy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Przypisy bibliograficzne - monografie</dc:title>
  <dc:creator>Artur Hołuj</dc:creator>
  <cp:lastModifiedBy>Krzysztof Broński</cp:lastModifiedBy>
  <cp:revision>97</cp:revision>
  <dcterms:created xsi:type="dcterms:W3CDTF">2011-03-30T17:31:22Z</dcterms:created>
  <dcterms:modified xsi:type="dcterms:W3CDTF">2014-02-13T08:35:14Z</dcterms:modified>
</cp:coreProperties>
</file>