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457" r:id="rId11"/>
    <p:sldId id="271" r:id="rId12"/>
    <p:sldId id="259" r:id="rId13"/>
    <p:sldId id="260" r:id="rId14"/>
    <p:sldId id="261" r:id="rId15"/>
    <p:sldId id="262" r:id="rId16"/>
    <p:sldId id="263" r:id="rId17"/>
    <p:sldId id="458" r:id="rId18"/>
    <p:sldId id="459" r:id="rId19"/>
    <p:sldId id="460" r:id="rId20"/>
    <p:sldId id="461" r:id="rId21"/>
    <p:sldId id="452" r:id="rId22"/>
    <p:sldId id="462" r:id="rId23"/>
    <p:sldId id="272" r:id="rId24"/>
    <p:sldId id="273" r:id="rId25"/>
    <p:sldId id="415" r:id="rId26"/>
    <p:sldId id="416" r:id="rId27"/>
    <p:sldId id="417" r:id="rId2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8" autoAdjust="0"/>
    <p:restoredTop sz="94660"/>
  </p:normalViewPr>
  <p:slideViewPr>
    <p:cSldViewPr snapToGrid="0">
      <p:cViewPr varScale="1">
        <p:scale>
          <a:sx n="82" d="100"/>
          <a:sy n="82" d="100"/>
        </p:scale>
        <p:origin x="2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494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35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934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632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0303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08188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1124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8922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4383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72874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905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3478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5315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47978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86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80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562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04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704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281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27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234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950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59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Wykład 7</a:t>
            </a:r>
          </a:p>
          <a:p>
            <a:r>
              <a:rPr lang="pl-PL" dirty="0"/>
              <a:t>EESRS1-1111, EESRS1-1112 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Zasady postępowania administracyjnego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1394" y="1628800"/>
            <a:ext cx="10191406" cy="5112568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praworządności – art. 7 Konstytucji, art. 6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prawdy obiektywnej – art. 7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uwzględnienia interesu społecznego i słusznego interesu jednostki – art. 7 in fine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czynnego udziału stron w postępowaniu – art. 10 i art. 7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zaufania uczestników postępowania do organów państwa – art. 8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dwuinstancyjności postępowania – art. 15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trwałości decyzji administracyjnych – art. 16 </a:t>
            </a:r>
            <a:r>
              <a:rPr lang="pl-PL" sz="1600" dirty="0">
                <a:latin typeface="Century Gothic" pitchFamily="34" charset="0"/>
                <a:cs typeface="Simplified Arabic Fixed"/>
              </a:rPr>
              <a:t>§1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sądowej kontroli decyzji administracyjnych – art. 16 §2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przekonywania – art. 11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udzielania informacji faktycznej i prawnej stronom – art. 9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ugodowego załatwiania spraw stron o spornych interesach – art. 13 kpa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rozstrzygania wątpliwości na korzyść strony przy nakładaniu obowiązków lub ograniczaniu uprawnień strony – art. 7a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współdziałania organów administracji publicznej w zakresie niezbędnym do dokładnego wyjaśnienia stanu faktycznego i prawnego sprawy, mając na względzie interes społeczny i słuszny interes obywatela oraz sprawność postępowania – art. 7b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szybkości i prostoty postępowania – art. 12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pisemności – art. 14 kpa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>
                <a:latin typeface="Century Gothic" pitchFamily="34" charset="0"/>
                <a:cs typeface="Simplified Arabic Fixed"/>
              </a:rPr>
              <a:t>zasada umożliwiania dokonywania oceny działania urzędów kierowanych przez organy administracji publicznej – art. 14a kpa </a:t>
            </a:r>
          </a:p>
        </p:txBody>
      </p:sp>
    </p:spTree>
    <p:extLst>
      <p:ext uri="{BB962C8B-B14F-4D97-AF65-F5344CB8AC3E}">
        <p14:creationId xmlns:p14="http://schemas.microsoft.com/office/powerpoint/2010/main" val="2136350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Wszczęcie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 urzędu – za moment wszczęcia postępowania uważa się dzień pierwszej czynności, o której powiadomiono stronę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 żądanie strony – za moment wszczęcia postępowania uważa się dzień doręczenia żądania strony organowi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 Organ może wszcząć z urzędu postępowanie w sprawie wymagającej wniosku strony tylko wtedy, gdy wymaga tego szczególnie ważny interes strony. Musi jednak uzyskać zgodę strony na dalsze prowadzenie postępowania.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Brak spełnienia przez podanie o wszczęcie postępowania wymagań przewidzianych w przepisach prawa – wezwanie do uzupełnienia braków w terminie nie krótszym niż 7 dni od doręczenia wezwania pod rygorem pozostawienia podania bez rozpoznania.</a:t>
            </a:r>
          </a:p>
        </p:txBody>
      </p:sp>
    </p:spTree>
    <p:extLst>
      <p:ext uri="{BB962C8B-B14F-4D97-AF65-F5344CB8AC3E}">
        <p14:creationId xmlns:p14="http://schemas.microsoft.com/office/powerpoint/2010/main" val="368768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Organy orzekające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administracji rządowej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samorządu terytorialnego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inne organy wykonujące funkcje administracji państwowej</a:t>
            </a:r>
          </a:p>
        </p:txBody>
      </p:sp>
    </p:spTree>
    <p:extLst>
      <p:ext uri="{BB962C8B-B14F-4D97-AF65-F5344CB8AC3E}">
        <p14:creationId xmlns:p14="http://schemas.microsoft.com/office/powerpoint/2010/main" val="323041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4895" y="1752600"/>
            <a:ext cx="10324407" cy="48447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Właściwość organów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właściwość rzeczowa – </a:t>
            </a:r>
            <a:r>
              <a:rPr lang="pl-PL" sz="1600" dirty="0"/>
              <a:t>ze względu na przedmiot; określona przepisami prawa administracyjnego materialnego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właściwość instancyjna – </a:t>
            </a:r>
            <a:r>
              <a:rPr lang="pl-PL" sz="1600" dirty="0"/>
              <a:t>który z organów jest organem I instancji; określona przepisami prawa administracyjnego materialnego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właściwość miejscowa – </a:t>
            </a:r>
            <a:r>
              <a:rPr lang="pl-PL" sz="1600" dirty="0"/>
              <a:t>ze względu na miejsce; określona przepisami kpa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dotyczących nieruchomości – organ właściwy ze względu na miejsce położenia nieruchomości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zakładów pracy – organ właściwy ze względu na miejsce prowadzenia zakładu pracy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pozostałych sprawach – organ właściwy ze względu na miejsce zamieszkania (siedziby) strony; w przypadku braku miejsca zamieszkania – organ właściwy ze względu na miejsce pobytu strony; w przypadku braku miejsca zamieszkania lub pobytu w kraju – miejsce ostatniego zamieszkania lub pobytu na terenie kraju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jeżeli w oparciu o powyższe kryteria nie można ustalić organu właściwego – organ właściwy ze względu na miejsce zdarzenia powodującego wszczęcie postępowania; w razie braku takiego miejsca – organ właściwy dla obszaru dzielnicy Śródmieście w m.st. Warszawie</a:t>
            </a:r>
          </a:p>
        </p:txBody>
      </p:sp>
    </p:spTree>
    <p:extLst>
      <p:ext uri="{BB962C8B-B14F-4D97-AF65-F5344CB8AC3E}">
        <p14:creationId xmlns:p14="http://schemas.microsoft.com/office/powerpoint/2010/main" val="376100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Organy wyższego stopnia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jednostek samorządu terytorialnego – samorządowe kolegia odwoławcze; wyjątki określone są ustawowo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wojewodów – właściwi ministrowie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innych organów administracji publicznej – odpowiednie organy nadrzędne lub właściwi ministrowie, a w razie ich braku – organy państwowe sprawujące nadzór nad ich działalnością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organizacji społecznych – odpowiednie organy wyższego stopnia tych organizacji, a w razie ich braku – organ państwowy sprawujący nadzór nad ich działalnością</a:t>
            </a:r>
          </a:p>
        </p:txBody>
      </p:sp>
    </p:spTree>
    <p:extLst>
      <p:ext uri="{BB962C8B-B14F-4D97-AF65-F5344CB8AC3E}">
        <p14:creationId xmlns:p14="http://schemas.microsoft.com/office/powerpoint/2010/main" val="239968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Organy naczelne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administracji rządowej, organów jednostek samorządu terytorialnego (z wyjątkiem SKO), organów państwowych i samorządowych jednostek organizacyjnych – Prezes RM i właściwi ministrowie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innych organów państwowych – odpowiednie organy o ogólnokrajowym zasięgu działania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stosunku do organów organizacji społecznych – naczelne organy tych organizacji, a w razie ich braku – Prezes RM lub właściwi ministrowie sprawujący zwierzchni nadzór nad ich działalnością</a:t>
            </a:r>
          </a:p>
        </p:txBody>
      </p:sp>
    </p:spTree>
    <p:extLst>
      <p:ext uri="{BB962C8B-B14F-4D97-AF65-F5344CB8AC3E}">
        <p14:creationId xmlns:p14="http://schemas.microsoft.com/office/powerpoint/2010/main" val="305583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Spory o właściwość </a:t>
            </a:r>
            <a:r>
              <a:rPr lang="pl-PL" sz="1600" dirty="0"/>
              <a:t>– pomiędzy organami należącymi do tej samej struktury organizacyjnej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Spory kompetencyjne – </a:t>
            </a:r>
            <a:r>
              <a:rPr lang="pl-PL" sz="1600" dirty="0"/>
              <a:t>pomiędzy organami należącymi do różnych struktur organizacyjnych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Spory o właściwość i spory kompetencyjne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pozytywne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negatywne </a:t>
            </a:r>
          </a:p>
        </p:txBody>
      </p:sp>
    </p:spTree>
    <p:extLst>
      <p:ext uri="{BB962C8B-B14F-4D97-AF65-F5344CB8AC3E}">
        <p14:creationId xmlns:p14="http://schemas.microsoft.com/office/powerpoint/2010/main" val="146965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556792"/>
            <a:ext cx="11014229" cy="51125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Spory o właściwość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samorządu terytorialnego – rozstrzyga wspólny dla nich organ wyższego stopnia, a w jego braku – sąd administracyjny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kierownikami służb, inspekcji i straży administracji zespolonej tego samego powiatu, działających w imieniu własnym lub w imieniu starosty – rozstrzyga starosta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administracji zespolonej w jednym województwie – rozstrzyga wojewoda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jednostek samorządu terytorialnego w różnych województwach w sprawach należących do zadań administracji rządowej – rozstrzyga minister właściwy do spraw administracji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wojewodami oraz organami administracji zespolonej w różnych województwach – rozstrzyga minister właściwy do spraw administracji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wojewodą a organami administracji niezespolonej – rozstrzyga minister właściwy do spraw administracji publicznej po porozumieniu z organem sprawującym nadzór nad organem pozostającym w sporze z wojewodą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innymi organami administracji publicznej – rozstrzyga wspólny dla nich organ wyższego stopnia, a w razie braku takiego organu – minister właściwy do spraw administracji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administracji publicznej, gdy jednym z nich jest minister – rozstrzyga Prezes Rady Ministrów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9853172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Spory kompetencyjne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między organami jednostek samorządu terytorialnego a organami administracji rządowej – rozstrzyga sąd administracyjny, dokładnie Naczelny Sąd Administracyjny</a:t>
            </a:r>
          </a:p>
        </p:txBody>
      </p:sp>
    </p:spTree>
    <p:extLst>
      <p:ext uri="{BB962C8B-B14F-4D97-AF65-F5344CB8AC3E}">
        <p14:creationId xmlns:p14="http://schemas.microsoft.com/office/powerpoint/2010/main" val="917293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6225" y="1752600"/>
            <a:ext cx="10956175" cy="49887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Wyłączenie pracownika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 urzędu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której jest stroną albo pozostaje z jedną ze stron w takim stosunku, że wynik sprawy oddziałuje na jego prawa lub obowiązki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 swego małżonka, krewnych i powinowatych do drugiego stopnia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osób związanych z nim z tytułu przysposobienia, opieki lub kurateli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gdy pracownik był świadkiem lub biegłym w sprawie lub był przedstawicielem jednej ze stron, albo w sprawie, której przedstawicielem jednej ze stron jest któraś z osób bliskich pracownika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w której brał udział w wydaniu zaskarżonej decyzji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z powodu której wszczęto przeciw niemu dochodzenie służbowe, postępowanie dyscyplinarne lub karne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w której jedną ze stron jest osoba pozostające względem niego w stosunku nadrzędności służbowej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na wniosek – </a:t>
            </a:r>
            <a:r>
              <a:rPr lang="pl-PL" sz="1600" dirty="0"/>
              <a:t>jeżeli zostaną uprawdopodobnione okoliczności, które mogą wywoływać wątpliwości co do bezstronności pracownika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158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Administracja – </a:t>
            </a:r>
            <a:r>
              <a:rPr lang="pl-PL" sz="1600" dirty="0"/>
              <a:t>zarządzanie państwem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Istota i przedmiot prawa administracyjnego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struktura i kompetencje organów administracji publicznej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stosunki prawne powstające w toku wykonawczo-zarządczej działalności tych organów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Prawo administracyjne obejmuje przepisy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odnoszące się do struktury organów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regulujące tok postępowania czy też działania organów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odnoszące się do sposobu załatwiania poszczególnych rodzajów spraw</a:t>
            </a:r>
          </a:p>
        </p:txBody>
      </p:sp>
    </p:spTree>
    <p:extLst>
      <p:ext uri="{BB962C8B-B14F-4D97-AF65-F5344CB8AC3E}">
        <p14:creationId xmlns:p14="http://schemas.microsoft.com/office/powerpoint/2010/main" val="1178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8FF9C8-4E8C-A2FE-CFFB-B32DE78311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32CA9D-703A-E7DC-4F7D-36548FC54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*w postępowaniu cywilnym przed sądem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A1E9F3-A13A-113F-D96E-5D84E65A6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225" y="1752600"/>
            <a:ext cx="10956175" cy="49887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Wyłączenie sędziego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 urzędu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sprawie, której jest stroną albo pozostaje z jedną ze stron w takim stosunku, że wynik sprawy oddziałuje na jego prawa lub obowiązki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sprawie swego małżonka, krewnych i powinowatych w linii prostej, krewnych bocznych do czwartego stopnia i powinowatych bocznych do drugiego stopnia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osób związanych z nim z tytułu przysposobienia, opieki lub kurateli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sprawach, w których był lub jeszcze jest pełnomocnikiem albo był radcą prawnym jednej ze stron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sprawach, w których w instancji niższej brał udział w wydaniu zaskarżonego orzeczenia oraz w sprawach o ważność aktu prawnego z jego udziałem sporządzonego lub przez niego rozpoznanego, a także w sprawach, w których występował jako prokurator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sprawach o odszkodowanie z tytułu szkody wyrządzonej przez wydanie prawomocnego orzeczenia niezgodnego z prawem, jeżeli brał udział w wydaniu tego orzeczenia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jeżeli brał udział w wydaniu orzeczenia objętego skargą o wznowienie postępowania lub skargą nadzwyczajną, nie może orzekać co do tej skargi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na wniosek – </a:t>
            </a:r>
            <a:r>
              <a:rPr lang="pl-PL" sz="1600" dirty="0"/>
              <a:t>jeżeli zostaną uprawdopodobnione okoliczności, które mogą wywoływać wątpliwości co do bezstronności sędziego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95037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Wyłączenie organu administracji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gdy sprawa dotyczy kierownika organu lub którejś z jego osób bliskich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gdy sprawa dotyczy osoby zajmującej stanowisko kierownicze w organie bezpośrednio wyższego stopnia lub osób bliskich tej osoby</a:t>
            </a:r>
          </a:p>
        </p:txBody>
      </p:sp>
    </p:spTree>
    <p:extLst>
      <p:ext uri="{BB962C8B-B14F-4D97-AF65-F5344CB8AC3E}">
        <p14:creationId xmlns:p14="http://schemas.microsoft.com/office/powerpoint/2010/main" val="243163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Strona postępowania – </a:t>
            </a:r>
            <a:r>
              <a:rPr lang="pl-PL" sz="1600" dirty="0"/>
              <a:t>podmiot, którego praw lub obowiązków dotyczy postępowanie administracyjne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Zdolność prawna i zdolność do czynności prawnych </a:t>
            </a:r>
            <a:r>
              <a:rPr lang="pl-PL" sz="1600" dirty="0"/>
              <a:t>– oceniana wg przepisów kodeksu cywilnego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Pełnomocnik – </a:t>
            </a:r>
            <a:r>
              <a:rPr lang="pl-PL" sz="1600" dirty="0"/>
              <a:t>może nim być każda osoba mająca zdolność do czynności prawnych. Pełnomocnik może działać na podstawie pisemnego pełnomocnictwa lub udzielonego ustnie do protokołu. </a:t>
            </a:r>
          </a:p>
          <a:p>
            <a:pPr marL="114300" indent="0" algn="just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95796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Uczestnicy na prawach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organizacja społeczna – gdy postępowanie dotyczy osoby trzeciej, udział organizacji jest uzasadniony jej celami statutowymi, udział organizacji jest uzasadniony interesem społecznym (dopuszczenie do postępowania w drodze postanowienia)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prokurator – celem udziału prokuratora jest usunięcie stanu niezgodnego z prawem (ochrona praworządności)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Rzecznik Praw Obywatelskich – celem udziału RPO jest ochrona wolności i praw człowieka i obywatela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Rzecznik Praw Dziecka – celem udziału RPD jest ochrona praw osób małoletnich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Uczestnicy na prawach strony mają uprawnienia procesowe takie jak strona, choć postępowanie nie dotyczy ich uprawnień i obowiązków. </a:t>
            </a:r>
          </a:p>
        </p:txBody>
      </p:sp>
    </p:spTree>
    <p:extLst>
      <p:ext uri="{BB962C8B-B14F-4D97-AF65-F5344CB8AC3E}">
        <p14:creationId xmlns:p14="http://schemas.microsoft.com/office/powerpoint/2010/main" val="373224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0065" y="1752600"/>
            <a:ext cx="10579331" cy="462872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Doręczenie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doręczanie pism jest warunkiem skuteczności działania organu administracji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może doręczać pisma za pokwitowaniem za pośrednictwem operatora pocztowego przy wykorzystaniu usługi hybrydowej, przez swoich pracowników lub przez inne upoważnione osoby lub organy, a także przesyłką rejestrowaną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może doręczać pisma drogą elektroniczną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 adres do doręczeń elektronicznych wpisany do bazy adresów elektronicznych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 adres do doręczeń elektronicznych powiązany z usługą rejestrowanego doręczenia elektronicznego, za pomocą której wniesiono podanie, jeżeli adres do doręczeń elektronicznych strony lub innego uczestnika postępowania nie został wpisany do bazy adresów elektronicznych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*wszystkie podmioty zarejestrowane w KRS i w CEIDG muszą posiadać adres w bazie adresów do doręczeń elektronicznych</a:t>
            </a:r>
          </a:p>
          <a:p>
            <a:pPr marL="411480" lvl="1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78573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479" y="1700808"/>
            <a:ext cx="10529455" cy="48245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Doręczenia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dla osób fizycznych – w ich mieszkaniu lub miejscu pracy; pisma mogą być także doręczane w siedzibie organu, jeżeli przepisy szczególne nie stanowią inaczej; w razie konieczności – pisma są doręczane w miejscu, w którym zastanie się adresata; pisma mogą być także doręczane na adres elektroniczny do doręczeń wpisany do bazy adresów elektronicznych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dla jednostek organizacyjnych i organizacji społecznych – w lokalu ich siedziby do rąk osób uprawnionych do odbioru pism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Potwierdzenie odbioru pisma – własny podpis ze wskazaniem daty doręczenia</a:t>
            </a:r>
          </a:p>
          <a:p>
            <a:pPr marL="114300" indent="0" algn="just">
              <a:buNone/>
            </a:pPr>
            <a:r>
              <a:rPr lang="pl-PL" sz="1600" dirty="0"/>
              <a:t>W przypadku doręczenia na adres elektroniczny – wygenerowanie dla organu przez operatora informacji o odebraniu pisma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07954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Doręczenie drogą elektroniczną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przesyła na adres elektroniczny pismo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przypadku odbioru pisma operator wyznaczony w ramach świadczenia publicznej usługi doręczenia elektronicznego wystawia dowód otrzymania pisma przez adresata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brak odbioru pisma w ciągu 14 dni od dnia wpłynięcia korespondencji przesłanej przez podmiot publiczny na adres do doręczeń elektronicznych - operator wyznaczony w ramach świadczenia publicznej usługi doręczenia elektronicznego wystawia dowód otrzymania pisma przez adresata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84977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Podział organów administracji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organy kolegialne i jednoosobowe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organy centralne i terenowe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organy kompetencji ogólnej i szczególnej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22871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Stosunek administracyjnoprawny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jedną ze stron stosunku jest organ – konsekwencją tego jest </a:t>
            </a:r>
            <a:r>
              <a:rPr lang="pl-PL" sz="1600" dirty="0" err="1"/>
              <a:t>nierównorzędność</a:t>
            </a:r>
            <a:r>
              <a:rPr lang="pl-PL" sz="1600" dirty="0"/>
              <a:t> podmiotów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przedmiotem są sprawy należące do kompetencji organów administracji państwowej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powstaje najczęściej z mocy aktów administracyjnych pomiędzy organem wydającym akt i adresatem aktu</a:t>
            </a:r>
          </a:p>
        </p:txBody>
      </p:sp>
    </p:spTree>
    <p:extLst>
      <p:ext uri="{BB962C8B-B14F-4D97-AF65-F5344CB8AC3E}">
        <p14:creationId xmlns:p14="http://schemas.microsoft.com/office/powerpoint/2010/main" val="160061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Prawne formy działania administracji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stanowienie przepisów prawa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wydawanie aktów administracyjnych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zawieranie porozumień administracyjnych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zawieranie umów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prowadzenie działalności społeczno-organizatorskiej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wykonywanie czynności materialno-technicznych</a:t>
            </a:r>
          </a:p>
        </p:txBody>
      </p:sp>
    </p:spTree>
    <p:extLst>
      <p:ext uri="{BB962C8B-B14F-4D97-AF65-F5344CB8AC3E}">
        <p14:creationId xmlns:p14="http://schemas.microsoft.com/office/powerpoint/2010/main" val="3631824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Akt administracyjny – </a:t>
            </a:r>
            <a:r>
              <a:rPr lang="pl-PL" sz="1600" dirty="0"/>
              <a:t> to wydawany w postępowaniu administracyjnym jednostronny władczy akt woli organu administracji publicznej, rozstrzygający w całości lub w części konkretną sprawę co do istoty, skierowany do oznaczonego adresata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674070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Elementy aktu administracyjnego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daty wydania aktu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organu administracji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stron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powołanie podstawy prawnej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treść rozstrzygnięcia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uzasadnienie faktyczne i prawne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pouczenie o przysługujących środkach prawnych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 i stanowisko służbowe urzędnika</a:t>
            </a:r>
          </a:p>
        </p:txBody>
      </p:sp>
    </p:spTree>
    <p:extLst>
      <p:ext uri="{BB962C8B-B14F-4D97-AF65-F5344CB8AC3E}">
        <p14:creationId xmlns:p14="http://schemas.microsoft.com/office/powerpoint/2010/main" val="206015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Podział aktów administracyjnych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zewnętrzne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wewnętrzne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deklaratywne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konstytutywne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pozytywne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negatywne</a:t>
            </a:r>
          </a:p>
        </p:txBody>
      </p:sp>
    </p:spTree>
    <p:extLst>
      <p:ext uri="{BB962C8B-B14F-4D97-AF65-F5344CB8AC3E}">
        <p14:creationId xmlns:p14="http://schemas.microsoft.com/office/powerpoint/2010/main" val="274881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Warunki ważności aktu administracyjnego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wydany na podstawie prawa powszechnie obowiązującego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pochodzi od właściwego organu i mieści się w granicach jego kompetencji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wydawany jest po przeprowadzeniu postępowania</a:t>
            </a:r>
          </a:p>
        </p:txBody>
      </p:sp>
    </p:spTree>
    <p:extLst>
      <p:ext uri="{BB962C8B-B14F-4D97-AF65-F5344CB8AC3E}">
        <p14:creationId xmlns:p14="http://schemas.microsoft.com/office/powerpoint/2010/main" val="7078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1934</Words>
  <Application>Microsoft Office PowerPoint</Application>
  <PresentationFormat>Panoramiczny</PresentationFormat>
  <Paragraphs>227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26</vt:i4>
      </vt:variant>
    </vt:vector>
  </HeadingPairs>
  <TitlesOfParts>
    <vt:vector size="32" baseType="lpstr">
      <vt:lpstr>Arial</vt:lpstr>
      <vt:lpstr>Book Antiqua</vt:lpstr>
      <vt:lpstr>Century Gothic</vt:lpstr>
      <vt:lpstr>Wingdings</vt:lpstr>
      <vt:lpstr>Apteka</vt:lpstr>
      <vt:lpstr>1_Apteka</vt:lpstr>
      <vt:lpstr>Podstawy prawa</vt:lpstr>
      <vt:lpstr>Prawo i postępowanie administracyjne</vt:lpstr>
      <vt:lpstr>Prawo i postępowanie administracyjne</vt:lpstr>
      <vt:lpstr>Prawo i postępowanie administracyjne</vt:lpstr>
      <vt:lpstr>Prawo i postępowanie administracyjne</vt:lpstr>
      <vt:lpstr>Prawo i postępowanie administracyjne</vt:lpstr>
      <vt:lpstr>Prawo i postępowanie administracyjne</vt:lpstr>
      <vt:lpstr>Prawo i postępowanie administracyjne</vt:lpstr>
      <vt:lpstr>Prawo i postępowanie administracyjne</vt:lpstr>
      <vt:lpstr>postępowanie administracyjne Zasady postępowania administracyjnego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*w postępowaniu cywilnym przed sądem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2024-11-28T19:36:35Z</dcterms:created>
  <dcterms:modified xsi:type="dcterms:W3CDTF">2024-11-28T19:37:25Z</dcterms:modified>
</cp:coreProperties>
</file>