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17" r:id="rId3"/>
    <p:sldId id="430" r:id="rId4"/>
    <p:sldId id="416" r:id="rId5"/>
    <p:sldId id="415" r:id="rId6"/>
    <p:sldId id="414" r:id="rId7"/>
    <p:sldId id="413" r:id="rId8"/>
    <p:sldId id="429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369" r:id="rId17"/>
    <p:sldId id="370" r:id="rId18"/>
    <p:sldId id="371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0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38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5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81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18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3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4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7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1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29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3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2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12-EPPRS-1223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E906A-19F7-496F-B93C-219394FD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5E61-7DA4-4962-B2DA-FEA5F351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dirty="0"/>
              <a:t>Powszechna Deklaracja Praw Człowieka uchwalona przez ZO ONZ dnia 10 grudnia 1948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przyrodzonej godności oraz równych i niezbywalnych praw wszystkich członków wspólnoty ludzkiej jako podstawy wolności, sprawiedliwości i pokoju 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katalog wolności i praw obejmuje: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wolność i równość ludzi pod względem swojej godności i swych praw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dyskryminacji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życia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wolności i bezpieczeństwa osobistego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niewolnictwa i poddaństwa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tortur, nieludzkiego, poniżającego traktowania i karania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uznania jego osobowości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równość wobec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jednakowej ochrony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skutecznego odwoływania się do kompetentnych sądów krajowych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bezprawnego aresztowania, zatrzymania lub wydalania z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niezależnego i bezstronnego sądu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zasadę domniemania niewinności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zasadę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poszanowanie życia prywatnego i rodzinnego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poruszania się i wyboru miejsca zamieszkania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azylu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obywatelstwa</a:t>
            </a:r>
          </a:p>
        </p:txBody>
      </p:sp>
    </p:spTree>
    <p:extLst>
      <p:ext uri="{BB962C8B-B14F-4D97-AF65-F5344CB8AC3E}">
        <p14:creationId xmlns:p14="http://schemas.microsoft.com/office/powerpoint/2010/main" val="239137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AFEA69-31C2-4BF5-980C-555A8144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0B7DA-CD64-4165-B613-A072E95D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124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dirty="0"/>
              <a:t>Powszechna Deklaracja Praw Człowieka uchwalona przez ZO ONZ dnia 10 grudnia 1948 r. c.d.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zawarcia małżeństwa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własności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myśli, sumienia i wyznania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opinii i wyrażania jej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spokojnego zgromadzania i stowarzyszania się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uczestnictwa w rządzeniu swym krajem bezpośrednio lub poprzez swobodnie wybranych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równego dostępu do służby publicznej w swym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ubezpieczeń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pracy, do swobodnego wyboru pracy, do odpowiednich i zadowalających warunków pracy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ochrony przed bezrobociem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równej płacy za równą pracę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urlopu i wypoczynku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stopy życiowej zapewniającej zdrowie i dobrobyt pracownika i jego rodziny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specjalnej opieki i pomocy dla matki i dziecka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nauki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pierwszeństwa rodziców w wyborze nauczania dzieci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uczestniczenia w życiu kulturalnym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ochrony moralnych i materialnych korzyści wynikających z jakiejkolwiek jego działalności naukowej, literackiej lub artystycznej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0791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D65DB2-615A-4D6A-BF64-42D6304A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C7709F-D010-49A2-B39E-C7DAC1E9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Powszechna Deklaracja Praw Człowieka uchwalona przez ZO ONZ dnia 10 grudnia 1948 r.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korzystaniu ze swych praw i wolności każdy człowiek podlega jedynie takim ograniczeniom, które są </a:t>
            </a:r>
            <a:r>
              <a:rPr lang="pl-PL" sz="1600" b="1" dirty="0"/>
              <a:t>ustalone przez prawo </a:t>
            </a:r>
            <a:r>
              <a:rPr lang="pl-PL" sz="1600" dirty="0"/>
              <a:t>wyłącznie </a:t>
            </a:r>
            <a:r>
              <a:rPr lang="pl-PL" sz="1600" b="1" dirty="0"/>
              <a:t>w celu zapewnienia odpowiednego uznania i poszanowania praw i wolności innych i w celu uczynienia zadość słusznym wymogom moralności, porządku publicznego i powszechnego dobrobytu demokratycznego społeczeństwa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deklaracja przekształciła się w zwyczajowe prawo międzynarodowe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708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C9C3-8436-41FF-98EB-2566D50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B400F-C96B-4E00-8D34-F359373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Pakty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Obywatelskich i Politycznych otwarty do podpisu w Nowym Jorku dnia 16 grudnia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Gospodarczych, Społecznych i Kulturalnych otwarty do podpisu w Nowym Jorku dnia 16 grudnia 1966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err="1"/>
              <a:t>MPPOiP</a:t>
            </a:r>
            <a:r>
              <a:rPr lang="pl-PL" sz="1600" dirty="0"/>
              <a:t> zobowiązuje do natychmiastowej realizacji zawartych w nim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 err="1"/>
              <a:t>MPPGSiK</a:t>
            </a:r>
            <a:r>
              <a:rPr lang="pl-PL" sz="1600" dirty="0"/>
              <a:t> ma charakter norm programowych, których realizacja uzależniona jest od rzeczywistych możliwości danego państwa</a:t>
            </a:r>
          </a:p>
        </p:txBody>
      </p:sp>
    </p:spTree>
    <p:extLst>
      <p:ext uri="{BB962C8B-B14F-4D97-AF65-F5344CB8AC3E}">
        <p14:creationId xmlns:p14="http://schemas.microsoft.com/office/powerpoint/2010/main" val="387151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A92E9-985A-42E4-A88E-EDC819D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40F10-EEE7-40B0-A341-A605B75A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</a:t>
            </a:r>
            <a:r>
              <a:rPr lang="pl-PL" sz="1600" dirty="0"/>
              <a:t> prawo narodów do samostanowienia i decydowania o kierunkach własnego rozwoju, prawo do korzystania z własnych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wykonywania jego postanowień, zapewnienia praw obywatelskich i politycznych kobietom i mężczyznom na równych zasadach, derogacja zobowiązań wynikających z </a:t>
            </a:r>
            <a:r>
              <a:rPr lang="pl-PL" sz="1600" dirty="0" err="1"/>
              <a:t>MPPOiP</a:t>
            </a:r>
            <a:r>
              <a:rPr lang="pl-PL" sz="1600" dirty="0"/>
              <a:t>, interpretacja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obywatelskie i polityczne: prawo do życia, zakaz tortur i nieludzkiego lub poniżającego traktowania lub karania, zakaz niewolnictwa, poddaństwa i pracy przymusowej, prawo do wolności i bezpieczeństwa osobistego, humanitarne traktowanie osób pozbawionych wolności, zakaz pozbawiania wolności za długi, wolność poruszania się i wyboru miejsca zamieszkania, gwarancje związane z wydalaniem obcokrajowców, prawo do sądu i gwarancje procesowe, zasada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lege, </a:t>
            </a:r>
            <a:r>
              <a:rPr lang="pl-PL" sz="1600" dirty="0"/>
              <a:t>prawo do podmiotowości prawnej, poszanowanie życia prywatnego i rodzinnego, wolność myśli, sumienia i wyznania, prawo do posiadania własnych poglądów, zakaz propagandy wojennej, prawo do zgromadzania się i stowarzyszania, ochrona rodziny, ochrona dziecka, zakaz dyskryminacji, równość wobec prawa, ochrona mniejszości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mechanizmy kontroli przestrzegania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V – </a:t>
            </a:r>
            <a:r>
              <a:rPr lang="pl-PL" sz="1600" dirty="0"/>
              <a:t>postanowienia końcowe                                                              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7537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BC002-263E-40E8-8A73-02176C1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BE4EE-46F4-4210-BBD1-E8BA1D290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Komitet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organ kontroli przestrzegania </a:t>
            </a:r>
            <a:r>
              <a:rPr lang="pl-PL" sz="1600" dirty="0" err="1"/>
              <a:t>MPPOiP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skład – 18 członków powoływanych przez państwa-strony Paktu na 4 lata z prawem reelekcji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członkowie Komitetu pełnią swoje funkcje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ciągu roku Komitet powinien odbyć dwie regularne sesje; w praktyce – trzy sesje rocznie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jego kompetencji należy: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sprawozdań państw z realizacji praw zawartych w </a:t>
            </a:r>
            <a:r>
              <a:rPr lang="pl-PL" sz="1600" dirty="0" err="1"/>
              <a:t>MPPOiP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skarg indywidualnych oraz skarg państw na inne państwa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wydawanie tzw. Komentarzy Ogólnych do poszczególnych artykułów </a:t>
            </a:r>
            <a:r>
              <a:rPr lang="pl-PL" sz="1600" dirty="0" err="1"/>
              <a:t>MPPOiP</a:t>
            </a:r>
            <a:r>
              <a:rPr lang="pl-PL" sz="1600" dirty="0"/>
              <a:t>, w których Komitet zaleca państwom sposób interpretacji danego przepisu i realizacji zawartego w nim prawa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14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F0F21-D0CF-4785-AF37-EAC7071C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31F264-14A6-4C75-8C6E-48F82174E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dirty="0"/>
              <a:t>rozpatrywanie sprawozdań</a:t>
            </a:r>
          </a:p>
          <a:p>
            <a:pPr marL="114300" indent="0" algn="ctr">
              <a:buNone/>
            </a:pPr>
            <a:r>
              <a:rPr lang="pl-PL" sz="1600" dirty="0"/>
              <a:t>złożenie sprawozdania przez państwo</a:t>
            </a:r>
          </a:p>
          <a:p>
            <a:pPr marL="114300" indent="0" algn="ctr">
              <a:buNone/>
            </a:pPr>
            <a:r>
              <a:rPr lang="pl-PL" sz="1600" dirty="0"/>
              <a:t>na każde wezwanie Komitetu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 po zbadaniu sprawozdania tworzy listę problemów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dialog</a:t>
            </a:r>
          </a:p>
          <a:p>
            <a:pPr marL="114300" indent="0" algn="ctr">
              <a:buNone/>
            </a:pPr>
            <a:r>
              <a:rPr lang="pl-PL" sz="1600" dirty="0"/>
              <a:t>omówienie przez Komitet z rządem danego państwa listy problemów</a:t>
            </a:r>
          </a:p>
          <a:p>
            <a:pPr marL="114300" indent="0" algn="ctr">
              <a:buNone/>
            </a:pPr>
            <a:r>
              <a:rPr lang="pl-PL" sz="1600" dirty="0"/>
              <a:t>możliwość przedstawienia własnych uwag przez instytucje i organizacje zajmujące się w danym państwie ochroną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przedstawienie uwag końcowych przez Komitet</a:t>
            </a:r>
          </a:p>
          <a:p>
            <a:pPr marL="114300" indent="0" algn="ctr">
              <a:buNone/>
            </a:pPr>
            <a:r>
              <a:rPr lang="pl-PL" sz="1600" dirty="0"/>
              <a:t>(zalecenia dla państwa)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C50CFE9F-4F88-4F5C-B7AE-756A7FEC9D3A}"/>
              </a:ext>
            </a:extLst>
          </p:cNvPr>
          <p:cNvSpPr/>
          <p:nvPr/>
        </p:nvSpPr>
        <p:spPr>
          <a:xfrm>
            <a:off x="6015487" y="29732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FA7F2D37-182A-46A9-B88B-B38A6222C799}"/>
              </a:ext>
            </a:extLst>
          </p:cNvPr>
          <p:cNvSpPr/>
          <p:nvPr/>
        </p:nvSpPr>
        <p:spPr>
          <a:xfrm>
            <a:off x="6015487" y="35828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B1069637-80FB-48A4-9952-76B4196E8BB0}"/>
              </a:ext>
            </a:extLst>
          </p:cNvPr>
          <p:cNvSpPr/>
          <p:nvPr/>
        </p:nvSpPr>
        <p:spPr>
          <a:xfrm>
            <a:off x="6096000" y="4991819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9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31D24-334E-4981-82E0-A5121A21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68E1E-CC39-44D4-B4A5-EF8CED9F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77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dirty="0"/>
              <a:t>skarga do Komitetu Praw Człowieka</a:t>
            </a:r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dopuszczalna, gdy jednostka uznaje, że padła ofiarą naruszenia przez państwo-stronę Paktu któregokolwiek z postanowień, a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ta sama sprawa nie jest i nie była rozpatrywania przez inny organ międzynarodowy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osoby, które zgłaszają skargę wyczerpały wszystkie możliwe krajowe środki odwoławcze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państwo, przeciwko któremu kierowana jest skarga uznaje kompetencję Komitetu do rozpatrywania skarg indywidualnych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państwo, którego dotyczy skarga, w ciągu 6 miesięcy przedkłada własne stanowisko do sprawy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skarżący ma 2 miesiące na ustosunkowanie się do stanowiska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istoty i zasadności skargi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0D477DB9-02B1-4B85-988E-50009865E6A2}"/>
              </a:ext>
            </a:extLst>
          </p:cNvPr>
          <p:cNvSpPr/>
          <p:nvPr/>
        </p:nvSpPr>
        <p:spPr>
          <a:xfrm>
            <a:off x="6159260" y="4301706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171531C8-9914-4A56-A7BA-2017B7806045}"/>
              </a:ext>
            </a:extLst>
          </p:cNvPr>
          <p:cNvSpPr/>
          <p:nvPr/>
        </p:nvSpPr>
        <p:spPr>
          <a:xfrm>
            <a:off x="6159260" y="4922808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7006A6C7-9A6F-45A6-8C88-C503A4F107FC}"/>
              </a:ext>
            </a:extLst>
          </p:cNvPr>
          <p:cNvSpPr/>
          <p:nvPr/>
        </p:nvSpPr>
        <p:spPr>
          <a:xfrm>
            <a:off x="6159260" y="5469147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ED26BB5-5882-44CD-B315-F5FD63B7A1D0}"/>
              </a:ext>
            </a:extLst>
          </p:cNvPr>
          <p:cNvSpPr/>
          <p:nvPr/>
        </p:nvSpPr>
        <p:spPr>
          <a:xfrm>
            <a:off x="6159260" y="6049992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11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11798-8E6C-44F9-8F1A-773DAAE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FA31C6-48B9-40B7-B90E-C18179B3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dirty="0"/>
              <a:t>skarga do Komitetu</a:t>
            </a:r>
          </a:p>
          <a:p>
            <a:pPr marL="114300" indent="0" algn="ctr">
              <a:buNone/>
            </a:pPr>
            <a:r>
              <a:rPr lang="pl-PL" sz="1600" dirty="0"/>
              <a:t>Komitet </a:t>
            </a:r>
          </a:p>
          <a:p>
            <a:pPr marL="114300" indent="0" algn="ctr">
              <a:buNone/>
            </a:pPr>
            <a:r>
              <a:rPr lang="pl-PL" sz="1600" dirty="0"/>
              <a:t>w przypadku naruszenia praw wynikających z </a:t>
            </a:r>
            <a:r>
              <a:rPr lang="pl-PL" sz="1600" dirty="0" err="1"/>
              <a:t>MPPOiP</a:t>
            </a:r>
            <a:r>
              <a:rPr lang="pl-PL" sz="1600" dirty="0"/>
              <a:t> wydaje niewiążącą opinię zawierającą zalecenia dla państwa, służącą usunięciu naruszeń oraz zagwarantowaniu, że nie będzie do nich dochodzić</a:t>
            </a:r>
          </a:p>
          <a:p>
            <a:pPr marL="114300" indent="0" algn="ctr">
              <a:buNone/>
            </a:pPr>
            <a:r>
              <a:rPr lang="pl-PL" sz="1600" dirty="0"/>
              <a:t>możliwość zalecenia wypłaty odszkodowania ofierze naruszeń prawa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 w ciągu 3 miesięcy powinno dostarczyć informacje o krokach podjętych w celu usunięcia naruszeń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działań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sprawy Specjalnemu Sprawozdawcy</a:t>
            </a:r>
          </a:p>
          <a:p>
            <a:pPr marL="114300" indent="0" algn="ctr">
              <a:buNone/>
            </a:pPr>
            <a:r>
              <a:rPr lang="pl-PL" sz="1600" dirty="0"/>
              <a:t>Specjalny Sprawozdawca utrzymuje stały kontakt z państwem w celu wypracowania rozwiązań służących usunięciu naruszenia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Komitet nie posiada żadnych środków przymusu w celu wyegzekwowania realizacji swoich zaleceń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51A27C54-8AD3-4244-8AFD-09ED1855D4D1}"/>
              </a:ext>
            </a:extLst>
          </p:cNvPr>
          <p:cNvSpPr/>
          <p:nvPr/>
        </p:nvSpPr>
        <p:spPr>
          <a:xfrm>
            <a:off x="6096000" y="3387306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88E574F-9B86-45DC-8518-D8255803170C}"/>
              </a:ext>
            </a:extLst>
          </p:cNvPr>
          <p:cNvSpPr/>
          <p:nvPr/>
        </p:nvSpPr>
        <p:spPr>
          <a:xfrm>
            <a:off x="6096000" y="4083170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4A702F4F-6885-4D41-AA62-6B7F93FF4EE2}"/>
              </a:ext>
            </a:extLst>
          </p:cNvPr>
          <p:cNvSpPr/>
          <p:nvPr/>
        </p:nvSpPr>
        <p:spPr>
          <a:xfrm>
            <a:off x="6096000" y="4664015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08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o charakterze międzypaństwowym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organ naczelny – decyduje o najważniejszych sprawach organizacji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skład – wszyscy członkowie ONZ; reprezentacja państwa członkowskiego – maksymalnie 5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funkcjonuje na zasadzie suwerennej równości państw – każde państwo członkowskie niezależnie od wielkości jego terytorium i liczby ludności dysponuje jednym głosem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omawiać wszelkie zagadnienia lub sprawy wynikające z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rozważać ogólne zasady współdziałania dla rozbrojenia i regulowania zbrojeń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zaleceń państwom członkowskim lub Radzie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omawiać każdą sprawę związaną z utrzymaniem międzynarodowego pokoju i bezpieczeństwa wniesioną przez państwo członkowskie, Radę Bezpieczeństwa lub państwo niebędące członkiem ONZ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mocy rezolucji ZO z dnia 3 listopada 1950 r. </a:t>
            </a:r>
            <a:r>
              <a:rPr lang="pl-PL" sz="1600" i="1" dirty="0"/>
              <a:t>„</a:t>
            </a:r>
            <a:r>
              <a:rPr lang="pl-PL" sz="1600" i="1" dirty="0" err="1"/>
              <a:t>Uniting</a:t>
            </a:r>
            <a:r>
              <a:rPr lang="pl-PL" sz="1600" i="1" dirty="0"/>
              <a:t> for </a:t>
            </a:r>
            <a:r>
              <a:rPr lang="pl-PL" sz="1600" i="1" dirty="0" err="1"/>
              <a:t>peace</a:t>
            </a:r>
            <a:r>
              <a:rPr lang="pl-PL" sz="1600" i="1" dirty="0"/>
              <a:t>” </a:t>
            </a:r>
            <a:r>
              <a:rPr lang="pl-PL" sz="1600" dirty="0"/>
              <a:t>Zgromadzenie Ogólne może przejąć odpowiedzialność za bezpieczeństwo międzynarodowe w razie paraliżu Rady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zalecać sposoby pokojowego załatwiania sytuacji, które mogą zaszkodzić powszechnemu dobru i przyjaznym stosunkom między narodami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nadzoruje działalność innych organów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udziela zaleceń w celu uzgodnienia polityki i działalności organizacji wyspecjalizowanych w ramach Narodów Zjednoczonych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bada i zatwierdza budżet ONZ</a:t>
            </a:r>
          </a:p>
          <a:p>
            <a:pPr marL="114300" indent="0" algn="just">
              <a:buNone/>
            </a:pPr>
            <a:r>
              <a:rPr lang="pl-PL" sz="1600" dirty="0"/>
              <a:t>*organy pomocnicze ONZ: Komisja ds. Rozbrojenia, Komisja Prawa Międzynarodowego, Komisja NZ ds. Budowania Pokoju, Rada Praw Człowieka </a:t>
            </a:r>
          </a:p>
        </p:txBody>
      </p:sp>
    </p:spTree>
    <p:extLst>
      <p:ext uri="{BB962C8B-B14F-4D97-AF65-F5344CB8AC3E}">
        <p14:creationId xmlns:p14="http://schemas.microsoft.com/office/powerpoint/2010/main" val="416416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231506-6DD6-430C-06E4-4ADA1E95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6E3EA4-F556-B4CF-3462-D9FB8EBB9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96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rezolucja ZO z dnia 3 listopada 1950 r. </a:t>
            </a:r>
            <a:r>
              <a:rPr lang="pl-PL" sz="1600" i="1" dirty="0"/>
              <a:t>„</a:t>
            </a:r>
            <a:r>
              <a:rPr lang="pl-PL" sz="1600" i="1" dirty="0" err="1"/>
              <a:t>Uniting</a:t>
            </a:r>
            <a:r>
              <a:rPr lang="pl-PL" sz="1600" i="1" dirty="0"/>
              <a:t> for </a:t>
            </a:r>
            <a:r>
              <a:rPr lang="pl-PL" sz="1600" i="1" dirty="0" err="1"/>
              <a:t>peace</a:t>
            </a:r>
            <a:r>
              <a:rPr lang="pl-PL" sz="1600" i="1" dirty="0"/>
              <a:t>”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„</a:t>
            </a:r>
            <a:r>
              <a:rPr lang="pl-PL" sz="1600" i="1" dirty="0"/>
              <a:t>jeżeli Rada Bezpieczeństwa, z powodu braku jednomyślności stałych członków, nie wywiąże się ze swojej podstawowej odpowiedzialności za utrzymanie międzynarodowego pokoju i bezpieczeństwa w każdym przypadku, gdy wydaje się, że istnieje zagrożenie dla pokoju, naruszenie pokoju, lub aktu agresji, Zgromadzenie Ogólne rozpatrzy tę sprawę niezwłocznie w celu przedstawienia Członkom odpowiednich zaleceń dotyczących podjęcia środków zbiorowych, w tym w przypadku naruszenia pokoju lub aktu agresji użycia siły zbrojnej, jeśli to konieczne, w celu utrzymania lub przywrócenia międzynarodowego pokoju i bezpieczeństwa.”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</a:t>
            </a:r>
            <a:r>
              <a:rPr lang="pl-PL" sz="1600" dirty="0"/>
              <a:t>Związek Radziecki bojkotował Radę Bezpieczeństwa od stycznia 1950 r. w związku z odmową uznania Chińskiej Republiki Ludowej za uprawnioną do reprezentowania Chin; przedstawiciele Chińskiej Republiki Ludowej powrócili do pracy w Radzie Bezpieczeństwa dopiero 1 sierpnia 1950 r.</a:t>
            </a:r>
          </a:p>
          <a:p>
            <a:pPr marL="114300" indent="0" algn="just">
              <a:buNone/>
            </a:pPr>
            <a:r>
              <a:rPr lang="pl-PL" sz="1600" dirty="0"/>
              <a:t>**przyjęcie rezolucji zostało zainicjowane przez Stany Zjednoczone i przedłożone przez „Połączone Siedem Mocarstw” (Stany Zjednoczone, Wielką Brytanię, Francję, Kanadę, Turcję, Filipiny i Urugwaj) jako sposób na obejście ewentualnego ponownego bojkotu przez RB przez Związek Radziecki</a:t>
            </a:r>
          </a:p>
        </p:txBody>
      </p:sp>
    </p:spTree>
    <p:extLst>
      <p:ext uri="{BB962C8B-B14F-4D97-AF65-F5344CB8AC3E}">
        <p14:creationId xmlns:p14="http://schemas.microsoft.com/office/powerpoint/2010/main" val="18632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850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główny organ odpowiedzialny za utrzymanie międzynarodowego pokoju i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15 członków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5 stałych członków – Chiny, Francja, Rosja, Stany Zjednoczone, Wielka Brytania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10 niestałych członków – wybieranych przez Zgromadzenie Ogólne na okres 2 lat; pod uwagę brane są zasługi państwa w utrzymaniu międzynarodowego pokoju i bezpieczeństwa, realizacji celów ONZ, słuszny podział geograficzny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wzywać strony sporu międzynarodowego do jego rozstrzygnięcia wskazanymi przez Radę metodami i środkami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każdy spór lub każdą sytuację, która trwale zagraża bezpieczeństwu lub pokojowi międzynarodowemu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decyduje o podjęciu akcji w razie zagrożenia pokoju, naruszenia pokoju lub aktów agresji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stwierdza istnienie zagrożenia lub naruszenia pokoju, a także aktów agresji oraz udziela zaleceń dotyczących środków, które należy przedsięwziąć w celu utrzymania lub przywrócenia międzynarodowego pokoju lub bezpieczeństwa</a:t>
            </a:r>
          </a:p>
          <a:p>
            <a:pPr marL="114300" indent="0" algn="just">
              <a:buNone/>
            </a:pPr>
            <a:r>
              <a:rPr lang="pl-PL" sz="1600" dirty="0"/>
              <a:t>*przed wydaniem zaleceń Rada może wezwać strony konfliktu o zastosowanie się do zarządzeń tymczasowych Rady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podejmuje decyzje o zastosowaniu środków niewymagających użycia siły zbrojnej, a gdy okażą się one niewystarczające – może podjąć decyzję o przeprowadzeniu akcji wojskowej</a:t>
            </a:r>
          </a:p>
          <a:p>
            <a:pPr marL="114300" indent="0" algn="just">
              <a:buNone/>
            </a:pPr>
            <a:r>
              <a:rPr lang="pl-PL" sz="1600" dirty="0"/>
              <a:t>*akcja wojskowa może obejmować demonstrację siły, blokadę, inne operacje sił zbrojnych powietrznych, morskich lub lądowych członków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podjęcie decyzji (poza decyzjami proceduralnymi) – większością 9 głosów, w tym zgodnych głosów członków stałych (5 głosów członków stałych+4 głosy członków niestałych)</a:t>
            </a:r>
          </a:p>
          <a:p>
            <a:pPr marL="114300" indent="0" algn="just">
              <a:buNone/>
            </a:pPr>
            <a:r>
              <a:rPr lang="pl-PL" sz="1600" dirty="0"/>
              <a:t>*członkowie stali posiadają prawo weta; wstrzymanie się od głosu nie jest traktowane jako sprzeciw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531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2457"/>
            <a:ext cx="10972800" cy="4940872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Rada Gospodarcza i Społeczna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związany z międzynarodową współpracą gospodarczą i społeczną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ONZ w ramach współpracy w tym zakresie popiera: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podnoszenie stopy życiowej, pełne zatrudnienie oraz warunki postępu i rozwoju gospodarczego i społecznego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rozwiązywanie międzynarodowych zagadnień gospodarczych, społecznych, zdrowia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międzynarodową współpracę kulturalną i wychowawczą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powszechne poszanowanie i przestrzeganie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54 członków wybieranych przez ZO; kadencja wynosi 3 lata, a co roku wybieranych jest 18 członków</a:t>
            </a:r>
          </a:p>
          <a:p>
            <a:pPr marL="114300" indent="0" algn="just">
              <a:buNone/>
            </a:pPr>
            <a:r>
              <a:rPr lang="pl-PL" sz="1600" dirty="0"/>
              <a:t>* zgodnie z reprezentacją geograficzną. Afryka ma 14 członków, Azja – 11, Europa Wschodnia – 6, Ameryka Łacińska i Karaiby – 10, Europa Zachodnia i inne kraje </a:t>
            </a:r>
            <a:r>
              <a:rPr lang="pl-PL" sz="1600"/>
              <a:t>– 13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uchwały zapadają większością głosów obecnych i głosujących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zagadnienia gospodarcze, społeczne, kulturalne, wychowawcze, zdrowia i pokrewne, a także opracowywać sprawozdania w tym zakresie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w zakresie swojej właściwości zaleceń ZO, członkom ONZ lub organizacjom wyspecjalizowanym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przygotowywać projekty konwencji, zwoływać konferencje międzynarodowe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informacji Radzie Bezpieczeństwa </a:t>
            </a:r>
          </a:p>
        </p:txBody>
      </p:sp>
    </p:spTree>
    <p:extLst>
      <p:ext uri="{BB962C8B-B14F-4D97-AF65-F5344CB8AC3E}">
        <p14:creationId xmlns:p14="http://schemas.microsoft.com/office/powerpoint/2010/main" val="306903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Powiernicza </a:t>
            </a:r>
            <a:r>
              <a:rPr lang="pl-PL" sz="1600" dirty="0"/>
              <a:t>– sprawowała zwierzchnictwo nad funkcjonowaniem systemu powierniczego; zakończyła działalność w 1994 r. (gdy ostatnie z państw uzyskało niepodległość - Palau)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Trybunał Sprawiedliwości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zakres właściwości</a:t>
            </a:r>
            <a:r>
              <a:rPr lang="pl-PL" sz="1600" dirty="0"/>
              <a:t>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rozstrzyganie sporów przedłożonych przez państwa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sprawy poddane właściwości Trybunału na mocy umów międzynarodowych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żądanie Zgromadzenia Ogólnego i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wniosek innych organów ONZ, organizacji wyspecjalizowanych, którym ONZ udzieliło upoważnienia, w sprawach, które wynikły w toku ich działalności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skład</a:t>
            </a:r>
            <a:r>
              <a:rPr lang="pl-PL" sz="1600" dirty="0"/>
              <a:t> – 15 niezależnych sędziów wybieranych przez Zgromadzenie Ogólne i Radę Bezpieczeństwa bezwzględną większością głosów (każdy z organów głosuje osobno); kadencja sędziów – 9 lat; co 3 lata następuje wybór 1/3 składu sędziowskiego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pracami Trybunału kieruje prezes wybierany przez członków Trybunału; kadencja – 3 lata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postępowania przed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będące członkami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ONZ, które są stronami Statutu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 i stronami statutu MTS na zasadach określonych przez Radę Bezpieczeństwa – wymagana jest zgoda wszystkich stron sporu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 mogą przyjąć obowiązkową jurysdykcję MTS w sprawach dotyczących: interpretacji traktatu, jakiegokolwiek zagadnienia prawa międzynarodowego, zaistnienia zdarzenia, które stanowi naruszenie prawa międzynarodowego, charakteru i odszkodowania należnego z tytułu naruszenia zobowiązania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853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sekretariat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zapewnia obsługę organów, realizację ich zadań i zapewnia ciągłość pracy organizacji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opracowuje analizy, sprawozdania, projekty rezolucji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dokonuje tłumaczeń dokumentów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rejestruje i ogłasza umowy międzynarodowe w </a:t>
            </a:r>
            <a:r>
              <a:rPr lang="pl-PL" sz="1600" i="1" dirty="0"/>
              <a:t>United Nations </a:t>
            </a:r>
            <a:r>
              <a:rPr lang="pl-PL" sz="1600" i="1" dirty="0" err="1"/>
              <a:t>Treaty</a:t>
            </a:r>
            <a:r>
              <a:rPr lang="pl-PL" sz="1600" i="1" dirty="0"/>
              <a:t> Series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siedziba – Nowy Jork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Sekretarz Generalny i personel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Sekretarz Generalny 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najwyższy funkcjonariusz administracyjny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wybierany przez Zgromadzenie Ogólne na zalecenie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kadencja – 5 lat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pełni funkcje zlecone przez ZO, RB i Radę Gospodarczą i Społeczną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składa sprawozdania z działalności ONZ Zgromadzeniu Ogólnemu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może zwracać uwagę Rady Bezpieczeństwa na każdą sprawę, która może zagrażać utrzymaniu międzynarodowego pokoju i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jest depozytariuszem traktatów, przyjmuje dokumenty ratyfikacyjne lub przystąpienia, zawiadamia o wejściu umowy w życie, zgłaszanych poprawkach i zastrzeżeniach do traktatów </a:t>
            </a:r>
          </a:p>
        </p:txBody>
      </p:sp>
    </p:spTree>
    <p:extLst>
      <p:ext uri="{BB962C8B-B14F-4D97-AF65-F5344CB8AC3E}">
        <p14:creationId xmlns:p14="http://schemas.microsoft.com/office/powerpoint/2010/main" val="41494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utworzone na podstawie umów międzynarodowych między rządami i posiadające z mocy swych statutów rozległe kompetencje międzynarodowe w dziedzinach: </a:t>
            </a:r>
            <a:r>
              <a:rPr lang="pl-PL" sz="1600" b="1" dirty="0"/>
              <a:t>gospodarczej, społecznej, kulturalnej, wychowawczej, zdrowia publicznego i innych dziedzinach pokrewnych</a:t>
            </a:r>
            <a:r>
              <a:rPr lang="pl-PL" sz="1600" dirty="0"/>
              <a:t> (art. 57 Karty NZ), związane z ONZ umową przewidzianą w art. 63 KNZ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warunki, które musi spełniać organizacja: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to być organizacja międzynarodowa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organizacja ta musi mieć charakter powszechny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posiadać szerokie kompetencje choćby w jednej z dziedzin wymienionych w art. 57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być związana z ONZ umową przewidzianą w art. 63 KNZ – umowy takie zawiera w imieniu ONZ Rada Gospodarcza i Społeczna, a zatwierdza je Zgromadzenie Ogólne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Rada Gospodarcza i Społeczna odpowiada za współpracę z organizacjami i za koordynację ich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166906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719EC-F878-4A01-B968-34E52050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161A2-05D0-40B3-B2B4-B52AEA7D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Karta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podpisana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preambuła – celem KNZ jest przywrócenie wiary w podstawowe prawa człowieka, w godność i wartość człowieka, w równouprawnienie mężczyzn i kobiet, w równość narodów dużych i małych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 katalogu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13376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2471</Words>
  <Application>Microsoft Office PowerPoint</Application>
  <PresentationFormat>Panoramiczny</PresentationFormat>
  <Paragraphs>221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4</cp:revision>
  <dcterms:created xsi:type="dcterms:W3CDTF">2024-05-19T16:24:23Z</dcterms:created>
  <dcterms:modified xsi:type="dcterms:W3CDTF">2024-05-19T20:28:47Z</dcterms:modified>
</cp:coreProperties>
</file>