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 id="290" r:id="rId4"/>
    <p:sldId id="291" r:id="rId5"/>
    <p:sldId id="294" r:id="rId6"/>
    <p:sldId id="297" r:id="rId7"/>
    <p:sldId id="298" r:id="rId8"/>
    <p:sldId id="299" r:id="rId9"/>
    <p:sldId id="258" r:id="rId10"/>
    <p:sldId id="295" r:id="rId11"/>
    <p:sldId id="300" r:id="rId12"/>
    <p:sldId id="301" r:id="rId13"/>
    <p:sldId id="296" r:id="rId14"/>
    <p:sldId id="259" r:id="rId15"/>
    <p:sldId id="263" r:id="rId16"/>
    <p:sldId id="264" r:id="rId17"/>
    <p:sldId id="265" r:id="rId18"/>
    <p:sldId id="266" r:id="rId19"/>
    <p:sldId id="267" r:id="rId20"/>
    <p:sldId id="268" r:id="rId21"/>
    <p:sldId id="269" r:id="rId22"/>
    <p:sldId id="270" r:id="rId23"/>
    <p:sldId id="271" r:id="rId24"/>
    <p:sldId id="272" r:id="rId25"/>
    <p:sldId id="273" r:id="rId26"/>
    <p:sldId id="274" r:id="rId27"/>
    <p:sldId id="275" r:id="rId28"/>
    <p:sldId id="276" r:id="rId29"/>
    <p:sldId id="277" r:id="rId30"/>
    <p:sldId id="278" r:id="rId31"/>
    <p:sldId id="289" r:id="rId32"/>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p:cNvSpPr>
            <a:spLocks noGrp="1"/>
          </p:cNvSpPr>
          <p:nvPr>
            <p:ph type="dt" sz="half" idx="10"/>
          </p:nvPr>
        </p:nvSpPr>
        <p:spPr/>
        <p:txBody>
          <a:bodyPr/>
          <a:lstStyle/>
          <a:p>
            <a:fld id="{C5D16B13-DD59-4EAA-ABE6-7D7ECFCB9767}" type="datetimeFigureOut">
              <a:rPr lang="pl-PL" smtClean="0"/>
              <a:t>11.02.2025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3E21494-FFC5-4D59-8D46-5AC337BF871A}" type="slidenum">
              <a:rPr lang="pl-PL" smtClean="0"/>
              <a:t>‹#›</a:t>
            </a:fld>
            <a:endParaRPr lang="pl-PL"/>
          </a:p>
        </p:txBody>
      </p:sp>
    </p:spTree>
    <p:extLst>
      <p:ext uri="{BB962C8B-B14F-4D97-AF65-F5344CB8AC3E}">
        <p14:creationId xmlns:p14="http://schemas.microsoft.com/office/powerpoint/2010/main" val="2859836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5D16B13-DD59-4EAA-ABE6-7D7ECFCB9767}" type="datetimeFigureOut">
              <a:rPr lang="pl-PL" smtClean="0"/>
              <a:t>11.02.2025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3E21494-FFC5-4D59-8D46-5AC337BF871A}" type="slidenum">
              <a:rPr lang="pl-PL" smtClean="0"/>
              <a:t>‹#›</a:t>
            </a:fld>
            <a:endParaRPr lang="pl-PL"/>
          </a:p>
        </p:txBody>
      </p:sp>
    </p:spTree>
    <p:extLst>
      <p:ext uri="{BB962C8B-B14F-4D97-AF65-F5344CB8AC3E}">
        <p14:creationId xmlns:p14="http://schemas.microsoft.com/office/powerpoint/2010/main" val="383465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5D16B13-DD59-4EAA-ABE6-7D7ECFCB9767}" type="datetimeFigureOut">
              <a:rPr lang="pl-PL" smtClean="0"/>
              <a:t>11.02.2025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3E21494-FFC5-4D59-8D46-5AC337BF871A}" type="slidenum">
              <a:rPr lang="pl-PL" smtClean="0"/>
              <a:t>‹#›</a:t>
            </a:fld>
            <a:endParaRPr lang="pl-PL"/>
          </a:p>
        </p:txBody>
      </p:sp>
    </p:spTree>
    <p:extLst>
      <p:ext uri="{BB962C8B-B14F-4D97-AF65-F5344CB8AC3E}">
        <p14:creationId xmlns:p14="http://schemas.microsoft.com/office/powerpoint/2010/main" val="4182328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5D16B13-DD59-4EAA-ABE6-7D7ECFCB9767}" type="datetimeFigureOut">
              <a:rPr lang="pl-PL" smtClean="0"/>
              <a:t>11.02.2025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3E21494-FFC5-4D59-8D46-5AC337BF871A}" type="slidenum">
              <a:rPr lang="pl-PL" smtClean="0"/>
              <a:t>‹#›</a:t>
            </a:fld>
            <a:endParaRPr lang="pl-PL"/>
          </a:p>
        </p:txBody>
      </p:sp>
    </p:spTree>
    <p:extLst>
      <p:ext uri="{BB962C8B-B14F-4D97-AF65-F5344CB8AC3E}">
        <p14:creationId xmlns:p14="http://schemas.microsoft.com/office/powerpoint/2010/main" val="2773594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C5D16B13-DD59-4EAA-ABE6-7D7ECFCB9767}" type="datetimeFigureOut">
              <a:rPr lang="pl-PL" smtClean="0"/>
              <a:t>11.02.2025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3E21494-FFC5-4D59-8D46-5AC337BF871A}" type="slidenum">
              <a:rPr lang="pl-PL" smtClean="0"/>
              <a:t>‹#›</a:t>
            </a:fld>
            <a:endParaRPr lang="pl-PL"/>
          </a:p>
        </p:txBody>
      </p:sp>
    </p:spTree>
    <p:extLst>
      <p:ext uri="{BB962C8B-B14F-4D97-AF65-F5344CB8AC3E}">
        <p14:creationId xmlns:p14="http://schemas.microsoft.com/office/powerpoint/2010/main" val="632730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C5D16B13-DD59-4EAA-ABE6-7D7ECFCB9767}" type="datetimeFigureOut">
              <a:rPr lang="pl-PL" smtClean="0"/>
              <a:t>11.02.2025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33E21494-FFC5-4D59-8D46-5AC337BF871A}" type="slidenum">
              <a:rPr lang="pl-PL" smtClean="0"/>
              <a:t>‹#›</a:t>
            </a:fld>
            <a:endParaRPr lang="pl-PL"/>
          </a:p>
        </p:txBody>
      </p:sp>
    </p:spTree>
    <p:extLst>
      <p:ext uri="{BB962C8B-B14F-4D97-AF65-F5344CB8AC3E}">
        <p14:creationId xmlns:p14="http://schemas.microsoft.com/office/powerpoint/2010/main" val="943992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C5D16B13-DD59-4EAA-ABE6-7D7ECFCB9767}" type="datetimeFigureOut">
              <a:rPr lang="pl-PL" smtClean="0"/>
              <a:t>11.02.2025</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33E21494-FFC5-4D59-8D46-5AC337BF871A}" type="slidenum">
              <a:rPr lang="pl-PL" smtClean="0"/>
              <a:t>‹#›</a:t>
            </a:fld>
            <a:endParaRPr lang="pl-PL"/>
          </a:p>
        </p:txBody>
      </p:sp>
    </p:spTree>
    <p:extLst>
      <p:ext uri="{BB962C8B-B14F-4D97-AF65-F5344CB8AC3E}">
        <p14:creationId xmlns:p14="http://schemas.microsoft.com/office/powerpoint/2010/main" val="1405202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C5D16B13-DD59-4EAA-ABE6-7D7ECFCB9767}" type="datetimeFigureOut">
              <a:rPr lang="pl-PL" smtClean="0"/>
              <a:t>11.02.2025</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33E21494-FFC5-4D59-8D46-5AC337BF871A}" type="slidenum">
              <a:rPr lang="pl-PL" smtClean="0"/>
              <a:t>‹#›</a:t>
            </a:fld>
            <a:endParaRPr lang="pl-PL"/>
          </a:p>
        </p:txBody>
      </p:sp>
    </p:spTree>
    <p:extLst>
      <p:ext uri="{BB962C8B-B14F-4D97-AF65-F5344CB8AC3E}">
        <p14:creationId xmlns:p14="http://schemas.microsoft.com/office/powerpoint/2010/main" val="11476706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C5D16B13-DD59-4EAA-ABE6-7D7ECFCB9767}" type="datetimeFigureOut">
              <a:rPr lang="pl-PL" smtClean="0"/>
              <a:t>11.02.2025</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33E21494-FFC5-4D59-8D46-5AC337BF871A}" type="slidenum">
              <a:rPr lang="pl-PL" smtClean="0"/>
              <a:t>‹#›</a:t>
            </a:fld>
            <a:endParaRPr lang="pl-PL"/>
          </a:p>
        </p:txBody>
      </p:sp>
    </p:spTree>
    <p:extLst>
      <p:ext uri="{BB962C8B-B14F-4D97-AF65-F5344CB8AC3E}">
        <p14:creationId xmlns:p14="http://schemas.microsoft.com/office/powerpoint/2010/main" val="1416970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5D16B13-DD59-4EAA-ABE6-7D7ECFCB9767}" type="datetimeFigureOut">
              <a:rPr lang="pl-PL" smtClean="0"/>
              <a:t>11.02.2025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33E21494-FFC5-4D59-8D46-5AC337BF871A}" type="slidenum">
              <a:rPr lang="pl-PL" smtClean="0"/>
              <a:t>‹#›</a:t>
            </a:fld>
            <a:endParaRPr lang="pl-PL"/>
          </a:p>
        </p:txBody>
      </p:sp>
    </p:spTree>
    <p:extLst>
      <p:ext uri="{BB962C8B-B14F-4D97-AF65-F5344CB8AC3E}">
        <p14:creationId xmlns:p14="http://schemas.microsoft.com/office/powerpoint/2010/main" val="2920908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5D16B13-DD59-4EAA-ABE6-7D7ECFCB9767}" type="datetimeFigureOut">
              <a:rPr lang="pl-PL" smtClean="0"/>
              <a:t>11.02.2025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33E21494-FFC5-4D59-8D46-5AC337BF871A}" type="slidenum">
              <a:rPr lang="pl-PL" smtClean="0"/>
              <a:t>‹#›</a:t>
            </a:fld>
            <a:endParaRPr lang="pl-PL"/>
          </a:p>
        </p:txBody>
      </p:sp>
    </p:spTree>
    <p:extLst>
      <p:ext uri="{BB962C8B-B14F-4D97-AF65-F5344CB8AC3E}">
        <p14:creationId xmlns:p14="http://schemas.microsoft.com/office/powerpoint/2010/main" val="617326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D16B13-DD59-4EAA-ABE6-7D7ECFCB9767}" type="datetimeFigureOut">
              <a:rPr lang="pl-PL" smtClean="0"/>
              <a:t>11.02.2025</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E21494-FFC5-4D59-8D46-5AC337BF871A}" type="slidenum">
              <a:rPr lang="pl-PL" smtClean="0"/>
              <a:t>‹#›</a:t>
            </a:fld>
            <a:endParaRPr lang="pl-PL"/>
          </a:p>
        </p:txBody>
      </p:sp>
    </p:spTree>
    <p:extLst>
      <p:ext uri="{BB962C8B-B14F-4D97-AF65-F5344CB8AC3E}">
        <p14:creationId xmlns:p14="http://schemas.microsoft.com/office/powerpoint/2010/main" val="9948042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sl.gofin.pl/rozporzadzenie-ministra-finansow-z-dnia-12122001-r-w-sprawie,no246dsdw,1.html" TargetMode="External"/><Relationship Id="rId2" Type="http://schemas.openxmlformats.org/officeDocument/2006/relationships/hyperlink" Target="http://www.sl.gofin.pl/ustawa-z-dnia-29091994-r-o-rachunkowosci,q1k6dbx7z,1.html" TargetMode="External"/><Relationship Id="rId1" Type="http://schemas.openxmlformats.org/officeDocument/2006/relationships/slideLayout" Target="../slideLayouts/slideLayout2.xml"/><Relationship Id="rId4" Type="http://schemas.openxmlformats.org/officeDocument/2006/relationships/hyperlink" Target="http://www.sl.gofin.pl/ustawa-z-dnia-29091994-r-o-rachunkowosci,cn8vgwjx8,1.html"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sl.gofin.pl/ustawa-z-dnia-29091994-r-o-rachunkowosci,spwdede7r,1.html"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ytuł 1"/>
          <p:cNvSpPr>
            <a:spLocks noGrp="1"/>
          </p:cNvSpPr>
          <p:nvPr>
            <p:ph type="ctrTitle"/>
          </p:nvPr>
        </p:nvSpPr>
        <p:spPr>
          <a:ln>
            <a:miter lim="800000"/>
            <a:headEnd/>
            <a:tailEnd/>
          </a:ln>
        </p:spPr>
        <p:txBody>
          <a:bodyPr>
            <a:normAutofit fontScale="90000"/>
          </a:bodyPr>
          <a:lstStyle/>
          <a:p>
            <a:pPr>
              <a:defRPr/>
            </a:pPr>
            <a:r>
              <a:rPr lang="pl-PL" dirty="0"/>
              <a:t>Konsolidacja Sprawozdań Finansowych</a:t>
            </a:r>
            <a:br>
              <a:rPr lang="pl-PL" dirty="0"/>
            </a:br>
            <a:endParaRPr lang="pl-PL" dirty="0"/>
          </a:p>
        </p:txBody>
      </p:sp>
      <p:sp>
        <p:nvSpPr>
          <p:cNvPr id="2" name="Podtytuł 2"/>
          <p:cNvSpPr>
            <a:spLocks noGrp="1"/>
          </p:cNvSpPr>
          <p:nvPr>
            <p:ph type="subTitle" idx="1"/>
          </p:nvPr>
        </p:nvSpPr>
        <p:spPr>
          <a:xfrm>
            <a:off x="2057400" y="3228975"/>
            <a:ext cx="7854950" cy="1752600"/>
          </a:xfrm>
        </p:spPr>
        <p:txBody>
          <a:bodyPr/>
          <a:lstStyle/>
          <a:p>
            <a:endParaRPr lang="pl-PL" altLang="pl-PL" dirty="0"/>
          </a:p>
          <a:p>
            <a:endParaRPr lang="pl-PL" altLang="pl-PL" dirty="0"/>
          </a:p>
          <a:p>
            <a:r>
              <a:rPr lang="pl-PL" altLang="pl-PL" dirty="0"/>
              <a:t>Prof. UEK  dr hab. Katarzyna Świetla</a:t>
            </a:r>
          </a:p>
        </p:txBody>
      </p:sp>
    </p:spTree>
    <p:extLst>
      <p:ext uri="{BB962C8B-B14F-4D97-AF65-F5344CB8AC3E}">
        <p14:creationId xmlns:p14="http://schemas.microsoft.com/office/powerpoint/2010/main" val="22010636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ymbol zastępczy zawartości 2"/>
          <p:cNvSpPr>
            <a:spLocks noGrp="1"/>
          </p:cNvSpPr>
          <p:nvPr>
            <p:ph idx="1"/>
          </p:nvPr>
        </p:nvSpPr>
        <p:spPr>
          <a:xfrm>
            <a:off x="903513" y="196171"/>
            <a:ext cx="10330543" cy="5703887"/>
          </a:xfrm>
        </p:spPr>
        <p:txBody>
          <a:bodyPr/>
          <a:lstStyle/>
          <a:p>
            <a:pPr marL="342900" indent="-342900" algn="just">
              <a:buNone/>
            </a:pPr>
            <a:r>
              <a:rPr lang="pl-PL" altLang="pl-PL" sz="2400" b="1" i="1" dirty="0"/>
              <a:t>	</a:t>
            </a:r>
            <a:r>
              <a:rPr lang="pl-PL" altLang="pl-PL" sz="2400" b="1" dirty="0"/>
              <a:t>Ogólną przesłanką tworzenia grup kapitałowych jest oczekiwanie wzrostu zyskowności zainwestowanych kapitałów.</a:t>
            </a:r>
            <a:r>
              <a:rPr lang="pl-PL" altLang="pl-PL" sz="2400" dirty="0"/>
              <a:t>  </a:t>
            </a:r>
          </a:p>
          <a:p>
            <a:pPr marL="342900" indent="-342900" algn="just"/>
            <a:endParaRPr lang="pl-PL" altLang="pl-PL" sz="2400" dirty="0"/>
          </a:p>
          <a:p>
            <a:pPr marL="0" indent="0" algn="just">
              <a:buNone/>
            </a:pPr>
            <a:r>
              <a:rPr lang="pl-PL" altLang="pl-PL" sz="2400" dirty="0"/>
              <a:t>Najczęściej w literaturze wymienia się: </a:t>
            </a:r>
          </a:p>
          <a:p>
            <a:pPr marL="0" indent="0" algn="just">
              <a:buNone/>
            </a:pPr>
            <a:endParaRPr lang="pl-PL" altLang="pl-PL" sz="2400" dirty="0"/>
          </a:p>
          <a:p>
            <a:pPr marL="800100" lvl="1" indent="-342900" algn="just">
              <a:buFontTx/>
              <a:buChar char="•"/>
            </a:pPr>
            <a:r>
              <a:rPr lang="pl-PL" altLang="pl-PL" dirty="0"/>
              <a:t>korzyści wynikające z efektu synergii,</a:t>
            </a:r>
          </a:p>
          <a:p>
            <a:pPr marL="800100" lvl="1" indent="-342900" algn="just">
              <a:buFontTx/>
              <a:buChar char="•"/>
            </a:pPr>
            <a:r>
              <a:rPr lang="pl-PL" altLang="pl-PL" dirty="0"/>
              <a:t>korzyści skali i zakresu,</a:t>
            </a:r>
          </a:p>
          <a:p>
            <a:pPr marL="800100" lvl="1" indent="-342900" algn="just">
              <a:buFontTx/>
              <a:buChar char="•"/>
            </a:pPr>
            <a:r>
              <a:rPr lang="pl-PL" altLang="pl-PL" dirty="0"/>
              <a:t>zintegrowanie transakcji,</a:t>
            </a:r>
          </a:p>
          <a:p>
            <a:pPr marL="800100" lvl="1" indent="-342900" algn="just">
              <a:buFontTx/>
              <a:buChar char="•"/>
            </a:pPr>
            <a:r>
              <a:rPr lang="pl-PL" altLang="pl-PL" dirty="0"/>
              <a:t>zwiększenie udziału w rynku, bądź zdobycie nowego     rynku lub sfery 	działalności,</a:t>
            </a:r>
          </a:p>
          <a:p>
            <a:pPr marL="800100" lvl="1" indent="-342900" algn="just">
              <a:buFontTx/>
              <a:buChar char="•"/>
            </a:pPr>
            <a:r>
              <a:rPr lang="pl-PL" altLang="pl-PL" dirty="0"/>
              <a:t>korzyści podatkowe.</a:t>
            </a:r>
          </a:p>
        </p:txBody>
      </p:sp>
      <p:sp>
        <p:nvSpPr>
          <p:cNvPr id="10243" name="Symbol zastępczy numeru slajd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A5C3244A-AE1F-42E2-9C7F-C6C1272B6950}" type="slidenum">
              <a:rPr lang="pl-PL" altLang="pl-PL" sz="1200">
                <a:solidFill>
                  <a:srgbClr val="045C75"/>
                </a:solidFill>
                <a:latin typeface="Arial" panose="020B0604020202020204" pitchFamily="34" charset="0"/>
              </a:rPr>
              <a:pPr>
                <a:spcBef>
                  <a:spcPct val="0"/>
                </a:spcBef>
                <a:buClrTx/>
                <a:buSzTx/>
                <a:buFontTx/>
                <a:buNone/>
              </a:pPr>
              <a:t>10</a:t>
            </a:fld>
            <a:endParaRPr lang="pl-PL" altLang="pl-PL" sz="1200">
              <a:solidFill>
                <a:srgbClr val="045C75"/>
              </a:solidFill>
              <a:latin typeface="Arial" panose="020B0604020202020204" pitchFamily="34" charset="0"/>
            </a:endParaRPr>
          </a:p>
        </p:txBody>
      </p:sp>
    </p:spTree>
    <p:extLst>
      <p:ext uri="{BB962C8B-B14F-4D97-AF65-F5344CB8AC3E}">
        <p14:creationId xmlns:p14="http://schemas.microsoft.com/office/powerpoint/2010/main" val="39052710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85800"/>
            <a:ext cx="10515600" cy="5491163"/>
          </a:xfrm>
        </p:spPr>
        <p:txBody>
          <a:bodyPr>
            <a:normAutofit fontScale="85000" lnSpcReduction="20000"/>
          </a:bodyPr>
          <a:lstStyle/>
          <a:p>
            <a:pPr algn="just"/>
            <a:r>
              <a:rPr lang="pl-PL" dirty="0"/>
              <a:t>Efekt synergii oznacza współdziałanie wielu czynników, którego efekt jest większy niż suma składowa wszystkich działań.</a:t>
            </a:r>
          </a:p>
          <a:p>
            <a:pPr marL="0" indent="0" algn="just">
              <a:buNone/>
            </a:pPr>
            <a:r>
              <a:rPr lang="pl-PL" dirty="0"/>
              <a:t> </a:t>
            </a:r>
          </a:p>
          <a:p>
            <a:pPr algn="just"/>
            <a:r>
              <a:rPr lang="pl-PL" dirty="0"/>
              <a:t>Polega on na uzyskaniu dodatkowych korzyści finansowych przez połączone podmioty dzięki optymalizacji konkretnych procesów czego następstwem jest np. zmniejszenie kosztów (przez wyeliminowanie dublujących się obszarów) lub zwiększenie przychodów przez bardziej efektywne wykorzystanie istniejących zasobów.</a:t>
            </a:r>
          </a:p>
          <a:p>
            <a:pPr marL="0" indent="0" algn="just">
              <a:buNone/>
            </a:pPr>
            <a:endParaRPr lang="pl-PL" dirty="0"/>
          </a:p>
          <a:p>
            <a:pPr algn="just"/>
            <a:r>
              <a:rPr lang="pl-PL" dirty="0"/>
              <a:t>Jest on powszechnie dostrzegany wśród podmiotów gotowych na generowanie wzrostu dzięki transakcjom fuzji i przejęć. </a:t>
            </a:r>
          </a:p>
          <a:p>
            <a:pPr marL="0" indent="0" algn="just">
              <a:buNone/>
            </a:pPr>
            <a:endParaRPr lang="pl-PL" dirty="0"/>
          </a:p>
          <a:p>
            <a:pPr algn="just"/>
            <a:r>
              <a:rPr lang="pl-PL" dirty="0"/>
              <a:t>Prawidłowe planowanie konstruowania grupy kapitałowej powinno być poprzedzone analizą wszystkich możliwych do osiągnięcia synergii i w konsekwencji dopiero powinno nastąpić projektowanie struktury grupy przy poszukiwaniu odpowiednich spółek do włączenia do grupy.</a:t>
            </a:r>
          </a:p>
          <a:p>
            <a:pPr algn="just"/>
            <a:endParaRPr lang="pl-PL" dirty="0"/>
          </a:p>
        </p:txBody>
      </p:sp>
    </p:spTree>
    <p:extLst>
      <p:ext uri="{BB962C8B-B14F-4D97-AF65-F5344CB8AC3E}">
        <p14:creationId xmlns:p14="http://schemas.microsoft.com/office/powerpoint/2010/main" val="37510246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718457"/>
            <a:ext cx="10515600" cy="5458506"/>
          </a:xfrm>
        </p:spPr>
        <p:txBody>
          <a:bodyPr>
            <a:normAutofit/>
          </a:bodyPr>
          <a:lstStyle/>
          <a:p>
            <a:pPr algn="just"/>
            <a:r>
              <a:rPr lang="pl-PL" dirty="0"/>
              <a:t>Wyróżnia się wiele rodzajów synergii, które uznawane są za uzasadnienie integracji przedsiębiorstw. </a:t>
            </a:r>
          </a:p>
          <a:p>
            <a:pPr algn="just"/>
            <a:r>
              <a:rPr lang="pl-PL" dirty="0"/>
              <a:t>Łączenie się firm będące metodą prowadzącą do wzrostu wartości, wynika z wiedzy w zakresie odpowiedniego wykorzystania rozwiązań strukturalnych i strategicznych czego wynikiem jest właśnie efekt synergii.</a:t>
            </a:r>
          </a:p>
          <a:p>
            <a:pPr algn="just"/>
            <a:r>
              <a:rPr lang="pl-PL" dirty="0"/>
              <a:t>Procesy łączenia się podmiotów gospodarczych i związana z tym koncentracja kapitału mogą wpłynąć pozytywnie zarówno na pozycję konkurencyjną przedsiębiorstw na ich rynku krajowym jak też sprzyjać podejmowaniu efektywnej ekspansji na rynki zagraniczne.</a:t>
            </a:r>
          </a:p>
          <a:p>
            <a:endParaRPr lang="pl-PL" dirty="0"/>
          </a:p>
        </p:txBody>
      </p:sp>
    </p:spTree>
    <p:extLst>
      <p:ext uri="{BB962C8B-B14F-4D97-AF65-F5344CB8AC3E}">
        <p14:creationId xmlns:p14="http://schemas.microsoft.com/office/powerpoint/2010/main" val="13333654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ymbol zastępczy zawartości 2"/>
          <p:cNvSpPr>
            <a:spLocks noGrp="1"/>
          </p:cNvSpPr>
          <p:nvPr>
            <p:ph idx="1"/>
          </p:nvPr>
        </p:nvSpPr>
        <p:spPr>
          <a:xfrm>
            <a:off x="228600" y="476250"/>
            <a:ext cx="11212286" cy="5848350"/>
          </a:xfrm>
        </p:spPr>
        <p:txBody>
          <a:bodyPr>
            <a:normAutofit lnSpcReduction="10000"/>
          </a:bodyPr>
          <a:lstStyle/>
          <a:p>
            <a:pPr marL="342900" indent="-342900" algn="just">
              <a:buNone/>
            </a:pPr>
            <a:r>
              <a:rPr lang="pl-PL" altLang="pl-PL" sz="2000" b="1" i="1" dirty="0"/>
              <a:t>	</a:t>
            </a:r>
            <a:r>
              <a:rPr lang="pl-PL" altLang="pl-PL" sz="2400" b="1" dirty="0"/>
              <a:t>Najważniejszym celem powstawania grup kapitałowych jest oczekiwany wzrost zyskowności. </a:t>
            </a:r>
          </a:p>
          <a:p>
            <a:pPr marL="342900" indent="-342900" algn="just"/>
            <a:endParaRPr lang="pl-PL" altLang="pl-PL" sz="2400" b="1" dirty="0"/>
          </a:p>
          <a:p>
            <a:pPr marL="342900" indent="-342900" algn="just">
              <a:buNone/>
            </a:pPr>
            <a:r>
              <a:rPr lang="pl-PL" altLang="pl-PL" sz="2400" dirty="0"/>
              <a:t>		Na skutek powstałych zależności kapitałowych między jednostkami i stworzeniu grupy jej zyskowność jest większa, aniżeli suma zyskowności poszczególnych jednostek grupy. </a:t>
            </a:r>
          </a:p>
          <a:p>
            <a:pPr marL="342900" indent="-342900" algn="just">
              <a:buNone/>
            </a:pPr>
            <a:endParaRPr lang="pl-PL" altLang="pl-PL" sz="2400" dirty="0"/>
          </a:p>
          <a:p>
            <a:pPr marL="342900" indent="-342900" algn="just">
              <a:buNone/>
            </a:pPr>
            <a:r>
              <a:rPr lang="pl-PL" altLang="pl-PL" sz="2400" b="1" dirty="0"/>
              <a:t>		Jednocześnie wartość całej grupy, wyrażona rynkową ceną akcji nowopowstałego podmiotu powinna być wyższa niż suma wartości akcji poszczególnych przedsiębiorstw przed połączeniem.</a:t>
            </a:r>
          </a:p>
          <a:p>
            <a:pPr marL="342900" indent="-342900" algn="just">
              <a:buNone/>
            </a:pPr>
            <a:r>
              <a:rPr lang="pl-PL" altLang="pl-PL" sz="2400" b="1" dirty="0"/>
              <a:t> </a:t>
            </a:r>
          </a:p>
          <a:p>
            <a:pPr marL="342900" indent="-342900" algn="ctr">
              <a:buNone/>
            </a:pPr>
            <a:r>
              <a:rPr lang="pl-PL" altLang="pl-PL" sz="2400" b="1" dirty="0">
                <a:solidFill>
                  <a:srgbClr val="FF0000"/>
                </a:solidFill>
              </a:rPr>
              <a:t>	Jest to tak zwany efekt synergii</a:t>
            </a:r>
            <a:r>
              <a:rPr lang="pl-PL" altLang="pl-PL" sz="2400" b="1" u="sng" dirty="0">
                <a:solidFill>
                  <a:srgbClr val="FF0000"/>
                </a:solidFill>
              </a:rPr>
              <a:t>,</a:t>
            </a:r>
            <a:r>
              <a:rPr lang="pl-PL" altLang="pl-PL" sz="2400" b="1" dirty="0">
                <a:solidFill>
                  <a:srgbClr val="FF0000"/>
                </a:solidFill>
              </a:rPr>
              <a:t> trafnie przedstawiany relacją 2+2&gt;4. </a:t>
            </a:r>
          </a:p>
          <a:p>
            <a:pPr marL="342900" indent="-342900" algn="just">
              <a:buNone/>
            </a:pPr>
            <a:endParaRPr lang="pl-PL" altLang="pl-PL" sz="2400" b="1" dirty="0">
              <a:solidFill>
                <a:srgbClr val="FF0000"/>
              </a:solidFill>
            </a:endParaRPr>
          </a:p>
          <a:p>
            <a:pPr marL="342900" indent="-342900" algn="just">
              <a:buNone/>
            </a:pPr>
            <a:r>
              <a:rPr lang="pl-PL" altLang="pl-PL" sz="2400" dirty="0"/>
              <a:t>		A zatem połączenie pozwala na uzyskanie efektów wyższych niż suma wyników każdej z firm przed tym procesem. </a:t>
            </a:r>
          </a:p>
        </p:txBody>
      </p:sp>
      <p:sp>
        <p:nvSpPr>
          <p:cNvPr id="11267" name="Symbol zastępczy numeru slajd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3D685266-18A5-4BAE-8DA5-77DC69377A00}" type="slidenum">
              <a:rPr lang="pl-PL" altLang="pl-PL" sz="1200">
                <a:solidFill>
                  <a:srgbClr val="045C75"/>
                </a:solidFill>
                <a:latin typeface="Arial" panose="020B0604020202020204" pitchFamily="34" charset="0"/>
              </a:rPr>
              <a:pPr>
                <a:spcBef>
                  <a:spcPct val="0"/>
                </a:spcBef>
                <a:buClrTx/>
                <a:buSzTx/>
                <a:buFontTx/>
                <a:buNone/>
              </a:pPr>
              <a:t>13</a:t>
            </a:fld>
            <a:endParaRPr lang="pl-PL" altLang="pl-PL" sz="1200">
              <a:solidFill>
                <a:srgbClr val="045C75"/>
              </a:solidFill>
              <a:latin typeface="Arial" panose="020B0604020202020204" pitchFamily="34" charset="0"/>
            </a:endParaRPr>
          </a:p>
        </p:txBody>
      </p:sp>
    </p:spTree>
    <p:extLst>
      <p:ext uri="{BB962C8B-B14F-4D97-AF65-F5344CB8AC3E}">
        <p14:creationId xmlns:p14="http://schemas.microsoft.com/office/powerpoint/2010/main" val="35334508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02771" y="1088571"/>
            <a:ext cx="11179629" cy="5236030"/>
          </a:xfrm>
        </p:spPr>
        <p:txBody>
          <a:bodyPr/>
          <a:lstStyle/>
          <a:p>
            <a:pPr algn="just">
              <a:buFont typeface="Wingdings 2" panose="05020102010507070707" pitchFamily="18" charset="2"/>
              <a:buNone/>
              <a:defRPr/>
            </a:pPr>
            <a:r>
              <a:rPr lang="pl-PL" sz="1800" dirty="0"/>
              <a:t>	Zakres kontroli spółek zależnych może być różny i przejawiać się może: w kontroli pełnej (wyłącznej), kontroli wspólnej (łącznej), bądź posiadaniu znaczącego wpływu. </a:t>
            </a:r>
          </a:p>
          <a:p>
            <a:pPr marL="342900" indent="-342900" algn="just">
              <a:buNone/>
              <a:defRPr/>
            </a:pPr>
            <a:r>
              <a:rPr lang="pl-PL" sz="1800" dirty="0"/>
              <a:t>	Kontrola pełna sprawowana przez spółkę dominującą nad spółką zależną może wynikać z:</a:t>
            </a:r>
          </a:p>
          <a:p>
            <a:pPr marL="342900" indent="-342900" algn="just">
              <a:buNone/>
              <a:defRPr/>
            </a:pPr>
            <a:endParaRPr lang="pl-PL" sz="1800" dirty="0"/>
          </a:p>
          <a:p>
            <a:pPr marL="342900" indent="-342900" algn="just">
              <a:defRPr/>
            </a:pPr>
            <a:r>
              <a:rPr lang="pl-PL" sz="1800" dirty="0"/>
              <a:t>	</a:t>
            </a:r>
            <a:r>
              <a:rPr lang="pl-PL" sz="1800" dirty="0">
                <a:effectLst>
                  <a:outerShdw blurRad="38100" dist="38100" dir="2700000" algn="tl">
                    <a:srgbClr val="FFFFFF"/>
                  </a:outerShdw>
                </a:effectLst>
              </a:rPr>
              <a:t>kontroli prawnej</a:t>
            </a:r>
            <a:r>
              <a:rPr lang="pl-PL" sz="1800" dirty="0"/>
              <a:t> – 	(poprzez posiadanie bezpośrednio lub 	pośrednio, większości praw głosów); lub </a:t>
            </a:r>
          </a:p>
          <a:p>
            <a:pPr marL="342900" indent="-342900" algn="just">
              <a:defRPr/>
            </a:pPr>
            <a:r>
              <a:rPr lang="pl-PL" sz="1800" dirty="0"/>
              <a:t>	</a:t>
            </a:r>
            <a:r>
              <a:rPr lang="pl-PL" sz="1800" dirty="0">
                <a:effectLst>
                  <a:outerShdw blurRad="38100" dist="38100" dir="2700000" algn="tl">
                    <a:srgbClr val="FFFFFF"/>
                  </a:outerShdw>
                </a:effectLst>
              </a:rPr>
              <a:t>kontroli faktycznej</a:t>
            </a:r>
            <a:r>
              <a:rPr lang="pl-PL" sz="1800" dirty="0"/>
              <a:t> – (poprzez powoływanie i zwalnianie 	większości członków zarządu i organów nadzorczych); lub </a:t>
            </a:r>
          </a:p>
          <a:p>
            <a:pPr marL="342900" indent="-342900" algn="just">
              <a:defRPr/>
            </a:pPr>
            <a:r>
              <a:rPr lang="pl-PL" sz="1800" dirty="0"/>
              <a:t>	</a:t>
            </a:r>
            <a:r>
              <a:rPr lang="pl-PL" sz="1800" dirty="0">
                <a:effectLst>
                  <a:outerShdw blurRad="38100" dist="38100" dir="2700000" algn="tl">
                    <a:srgbClr val="FFFFFF"/>
                  </a:outerShdw>
                </a:effectLst>
              </a:rPr>
              <a:t>kontroli ekonomicznej albo statutowej</a:t>
            </a:r>
            <a:r>
              <a:rPr lang="pl-PL" sz="1800" dirty="0"/>
              <a:t> – (poprzez prawo 	władczego wpływania na działalność spółki zależnej). </a:t>
            </a:r>
          </a:p>
          <a:p>
            <a:pPr marL="342900" indent="-342900" algn="just">
              <a:defRPr/>
            </a:pPr>
            <a:endParaRPr lang="pl-PL" sz="1800" dirty="0"/>
          </a:p>
          <a:p>
            <a:pPr marL="342900" indent="-342900" algn="just">
              <a:buNone/>
              <a:defRPr/>
            </a:pPr>
            <a:r>
              <a:rPr lang="pl-PL" sz="1800" dirty="0"/>
              <a:t>		W przypadku kontroli pełnej spółka macierzysta posiada dominujący wpływ na działalność spółek zależnych, który wyraża się w sprawowaniu kontroli i nadzorowaniu spółek zależnych.</a:t>
            </a:r>
          </a:p>
          <a:p>
            <a:pPr marL="342900" indent="-342900" algn="just">
              <a:buNone/>
              <a:defRPr/>
            </a:pPr>
            <a:r>
              <a:rPr lang="pl-PL" sz="1800" dirty="0"/>
              <a:t> </a:t>
            </a:r>
          </a:p>
          <a:p>
            <a:pPr marL="342900" indent="-342900" algn="just">
              <a:buNone/>
              <a:defRPr/>
            </a:pPr>
            <a:r>
              <a:rPr lang="pl-PL" sz="1800" dirty="0"/>
              <a:t>		Przyjmuje się, że kontrola pełna ma miejsce wówczas, gdy jednostka posiada więcej niż połowę praw do głosu w jednostkach zależnych. </a:t>
            </a:r>
          </a:p>
          <a:p>
            <a:pPr>
              <a:defRPr/>
            </a:pPr>
            <a:endParaRPr lang="pl-PL" dirty="0"/>
          </a:p>
        </p:txBody>
      </p:sp>
      <p:sp>
        <p:nvSpPr>
          <p:cNvPr id="8195" name="Symbol zastępczy numeru slajd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4EEF84B0-FBD3-4B10-BB08-B400105A35BA}" type="slidenum">
              <a:rPr lang="pl-PL" altLang="pl-PL" sz="1200">
                <a:solidFill>
                  <a:srgbClr val="045C75"/>
                </a:solidFill>
                <a:latin typeface="Arial" panose="020B0604020202020204" pitchFamily="34" charset="0"/>
              </a:rPr>
              <a:pPr>
                <a:spcBef>
                  <a:spcPct val="0"/>
                </a:spcBef>
                <a:buClrTx/>
                <a:buSzTx/>
                <a:buFontTx/>
                <a:buNone/>
              </a:pPr>
              <a:t>14</a:t>
            </a:fld>
            <a:endParaRPr lang="pl-PL" altLang="pl-PL" sz="1200">
              <a:solidFill>
                <a:srgbClr val="045C75"/>
              </a:solidFill>
              <a:latin typeface="Arial" panose="020B0604020202020204" pitchFamily="34" charset="0"/>
            </a:endParaRPr>
          </a:p>
        </p:txBody>
      </p:sp>
      <p:sp>
        <p:nvSpPr>
          <p:cNvPr id="5" name="Prostokąt 4"/>
          <p:cNvSpPr/>
          <p:nvPr/>
        </p:nvSpPr>
        <p:spPr>
          <a:xfrm>
            <a:off x="1393372" y="476250"/>
            <a:ext cx="8349342" cy="461665"/>
          </a:xfrm>
          <a:prstGeom prst="rect">
            <a:avLst/>
          </a:prstGeom>
        </p:spPr>
        <p:txBody>
          <a:bodyPr wrap="square">
            <a:spAutoFit/>
          </a:bodyPr>
          <a:lstStyle/>
          <a:p>
            <a:pPr algn="ctr" eaLnBrk="1" hangingPunct="1">
              <a:defRPr/>
            </a:pPr>
            <a:r>
              <a:rPr lang="pl-PL" sz="2400" b="1" dirty="0"/>
              <a:t>Zakres kontroli spółek zależnych</a:t>
            </a:r>
          </a:p>
        </p:txBody>
      </p:sp>
    </p:spTree>
    <p:extLst>
      <p:ext uri="{BB962C8B-B14F-4D97-AF65-F5344CB8AC3E}">
        <p14:creationId xmlns:p14="http://schemas.microsoft.com/office/powerpoint/2010/main" val="17058884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89857" y="620714"/>
            <a:ext cx="10548257" cy="5703887"/>
          </a:xfrm>
        </p:spPr>
        <p:txBody>
          <a:bodyPr/>
          <a:lstStyle/>
          <a:p>
            <a:pPr marL="274320" indent="-274320" algn="just">
              <a:lnSpc>
                <a:spcPct val="150000"/>
              </a:lnSpc>
              <a:spcBef>
                <a:spcPts val="580"/>
              </a:spcBef>
              <a:buClr>
                <a:schemeClr val="accent3"/>
              </a:buClr>
              <a:buNone/>
              <a:defRPr/>
            </a:pPr>
            <a:r>
              <a:rPr lang="pl-PL" sz="2000" b="1" i="1" dirty="0"/>
              <a:t>	</a:t>
            </a:r>
            <a:r>
              <a:rPr lang="pl-PL" sz="2000" b="1" dirty="0"/>
              <a:t>Metody prezentacji informacji o posiadanych udziałach przez inwestora</a:t>
            </a:r>
          </a:p>
          <a:p>
            <a:pPr marL="274320" indent="-274320" algn="just">
              <a:lnSpc>
                <a:spcPct val="150000"/>
              </a:lnSpc>
              <a:spcBef>
                <a:spcPts val="580"/>
              </a:spcBef>
              <a:buClr>
                <a:schemeClr val="accent3"/>
              </a:buClr>
              <a:buNone/>
              <a:defRPr/>
            </a:pPr>
            <a:endParaRPr lang="pl-PL" sz="2000" dirty="0"/>
          </a:p>
          <a:p>
            <a:pPr marL="274320" indent="-274320" algn="just">
              <a:lnSpc>
                <a:spcPct val="150000"/>
              </a:lnSpc>
              <a:spcBef>
                <a:spcPts val="580"/>
              </a:spcBef>
              <a:buClr>
                <a:schemeClr val="accent3"/>
              </a:buClr>
              <a:buNone/>
              <a:defRPr/>
            </a:pPr>
            <a:r>
              <a:rPr lang="pl-PL" sz="2000" dirty="0"/>
              <a:t>	W rachunkowości wyróżnia się obecnie cztery metody postępowania przy sporządzaniu sprawozdań finansowych przedsiębiorstw posiadających akcje drugiego przedsiębiorstwa. Są to:</a:t>
            </a:r>
          </a:p>
          <a:p>
            <a:pPr marL="274320" indent="-274320" algn="just">
              <a:lnSpc>
                <a:spcPct val="150000"/>
              </a:lnSpc>
              <a:spcBef>
                <a:spcPts val="580"/>
              </a:spcBef>
              <a:buClr>
                <a:schemeClr val="accent3"/>
              </a:buClr>
              <a:buNone/>
              <a:defRPr/>
            </a:pPr>
            <a:endParaRPr lang="pl-PL" sz="2000" dirty="0"/>
          </a:p>
          <a:p>
            <a:pPr algn="just">
              <a:lnSpc>
                <a:spcPct val="150000"/>
              </a:lnSpc>
              <a:spcBef>
                <a:spcPts val="580"/>
              </a:spcBef>
              <a:buClr>
                <a:schemeClr val="accent3"/>
              </a:buClr>
              <a:defRPr/>
            </a:pPr>
            <a:r>
              <a:rPr lang="pl-PL" sz="2000" dirty="0"/>
              <a:t> 	</a:t>
            </a:r>
            <a:r>
              <a:rPr lang="pl-PL" sz="2000" b="1" dirty="0"/>
              <a:t>metoda kosztu</a:t>
            </a:r>
            <a:r>
              <a:rPr lang="pl-PL" sz="2000" dirty="0"/>
              <a:t> ( ceny nabycia,)</a:t>
            </a:r>
          </a:p>
          <a:p>
            <a:pPr algn="just">
              <a:lnSpc>
                <a:spcPct val="150000"/>
              </a:lnSpc>
              <a:spcBef>
                <a:spcPts val="580"/>
              </a:spcBef>
              <a:buClr>
                <a:schemeClr val="accent3"/>
              </a:buClr>
              <a:defRPr/>
            </a:pPr>
            <a:r>
              <a:rPr lang="pl-PL" sz="2000" b="1" dirty="0"/>
              <a:t>	metoda praw własności</a:t>
            </a:r>
            <a:r>
              <a:rPr lang="pl-PL" sz="2000" dirty="0"/>
              <a:t>,</a:t>
            </a:r>
          </a:p>
          <a:p>
            <a:pPr algn="just">
              <a:lnSpc>
                <a:spcPct val="150000"/>
              </a:lnSpc>
              <a:spcBef>
                <a:spcPts val="580"/>
              </a:spcBef>
              <a:buClr>
                <a:schemeClr val="accent3"/>
              </a:buClr>
              <a:defRPr/>
            </a:pPr>
            <a:r>
              <a:rPr lang="pl-PL" sz="2000" b="1" dirty="0"/>
              <a:t>	metoda nabycia</a:t>
            </a:r>
            <a:r>
              <a:rPr lang="pl-PL" sz="2000" dirty="0"/>
              <a:t>,</a:t>
            </a:r>
          </a:p>
          <a:p>
            <a:pPr algn="just">
              <a:lnSpc>
                <a:spcPct val="150000"/>
              </a:lnSpc>
              <a:spcBef>
                <a:spcPts val="580"/>
              </a:spcBef>
              <a:buClr>
                <a:schemeClr val="accent3"/>
              </a:buClr>
              <a:defRPr/>
            </a:pPr>
            <a:r>
              <a:rPr lang="pl-PL" sz="2000" b="1" dirty="0"/>
              <a:t>	metoda łączenia udziałów</a:t>
            </a:r>
            <a:r>
              <a:rPr lang="pl-PL" sz="2000" dirty="0"/>
              <a:t> (metoda scalania kapitałów).</a:t>
            </a:r>
            <a:r>
              <a:rPr lang="pl-PL" sz="2000" b="1" dirty="0"/>
              <a:t> </a:t>
            </a:r>
          </a:p>
          <a:p>
            <a:pPr>
              <a:defRPr/>
            </a:pPr>
            <a:endParaRPr lang="pl-PL" dirty="0"/>
          </a:p>
        </p:txBody>
      </p:sp>
      <p:sp>
        <p:nvSpPr>
          <p:cNvPr id="12291" name="Symbol zastępczy numeru slajd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C1349BDC-22E9-454A-AEA5-8D61ABC3B699}" type="slidenum">
              <a:rPr lang="pl-PL" altLang="pl-PL" sz="1200">
                <a:solidFill>
                  <a:srgbClr val="045C75"/>
                </a:solidFill>
                <a:latin typeface="Arial" panose="020B0604020202020204" pitchFamily="34" charset="0"/>
              </a:rPr>
              <a:pPr>
                <a:spcBef>
                  <a:spcPct val="0"/>
                </a:spcBef>
                <a:buClrTx/>
                <a:buSzTx/>
                <a:buFontTx/>
                <a:buNone/>
              </a:pPr>
              <a:t>15</a:t>
            </a:fld>
            <a:endParaRPr lang="pl-PL" altLang="pl-PL" sz="1200">
              <a:solidFill>
                <a:srgbClr val="045C75"/>
              </a:solidFill>
              <a:latin typeface="Arial" panose="020B0604020202020204" pitchFamily="34" charset="0"/>
            </a:endParaRPr>
          </a:p>
        </p:txBody>
      </p:sp>
    </p:spTree>
    <p:extLst>
      <p:ext uri="{BB962C8B-B14F-4D97-AF65-F5344CB8AC3E}">
        <p14:creationId xmlns:p14="http://schemas.microsoft.com/office/powerpoint/2010/main" val="13844799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00743" y="357189"/>
            <a:ext cx="10700657" cy="5768975"/>
          </a:xfrm>
        </p:spPr>
        <p:txBody>
          <a:bodyPr rtlCol="0">
            <a:normAutofit fontScale="92500" lnSpcReduction="20000"/>
          </a:bodyPr>
          <a:lstStyle/>
          <a:p>
            <a:pPr marL="274320" indent="-274320" algn="just">
              <a:spcBef>
                <a:spcPts val="580"/>
              </a:spcBef>
              <a:buClr>
                <a:schemeClr val="accent3"/>
              </a:buClr>
              <a:buNone/>
              <a:defRPr/>
            </a:pPr>
            <a:r>
              <a:rPr lang="pl-PL" sz="4800" dirty="0"/>
              <a:t>	</a:t>
            </a:r>
            <a:r>
              <a:rPr lang="pl-PL" sz="3400" dirty="0"/>
              <a:t>W przypadku, gdy spółka posiada udziały w innej jednostce </a:t>
            </a:r>
            <a:r>
              <a:rPr lang="pl-PL" sz="3400" b="1" dirty="0"/>
              <a:t>do 20%</a:t>
            </a:r>
            <a:r>
              <a:rPr lang="pl-PL" sz="3400" dirty="0"/>
              <a:t> akcji z prawem głosu do wyceny lokat stosuje się </a:t>
            </a:r>
            <a:r>
              <a:rPr lang="pl-PL" sz="3400" b="1" dirty="0"/>
              <a:t>metodę kosztu.</a:t>
            </a:r>
            <a:endParaRPr lang="pl-PL" sz="3400" dirty="0"/>
          </a:p>
          <a:p>
            <a:pPr marL="274320" indent="-274320" algn="just">
              <a:spcBef>
                <a:spcPts val="580"/>
              </a:spcBef>
              <a:buClr>
                <a:schemeClr val="accent3"/>
              </a:buClr>
              <a:buNone/>
              <a:defRPr/>
            </a:pPr>
            <a:r>
              <a:rPr lang="pl-PL" sz="3400" dirty="0"/>
              <a:t> </a:t>
            </a:r>
          </a:p>
          <a:p>
            <a:pPr marL="274320" indent="-274320" algn="just">
              <a:spcBef>
                <a:spcPts val="580"/>
              </a:spcBef>
              <a:buClr>
                <a:schemeClr val="accent3"/>
              </a:buClr>
              <a:buNone/>
              <a:defRPr/>
            </a:pPr>
            <a:r>
              <a:rPr lang="pl-PL" sz="3400" dirty="0"/>
              <a:t> </a:t>
            </a:r>
          </a:p>
          <a:p>
            <a:pPr marL="274320" indent="-274320" algn="just">
              <a:spcBef>
                <a:spcPts val="580"/>
              </a:spcBef>
              <a:buClr>
                <a:schemeClr val="accent3"/>
              </a:buClr>
              <a:buNone/>
              <a:defRPr/>
            </a:pPr>
            <a:r>
              <a:rPr lang="pl-PL" sz="3400" dirty="0"/>
              <a:t>	Jeśli spółka posiada </a:t>
            </a:r>
            <a:r>
              <a:rPr lang="pl-PL" sz="3400" b="1" dirty="0"/>
              <a:t>20-50%</a:t>
            </a:r>
            <a:r>
              <a:rPr lang="pl-PL" sz="3400" dirty="0"/>
              <a:t> akcji z prawem głosu, co oznacza, że spółka może posiadać (mieć) znaczący wpływ na politykę tej jednostki, wówczas właściwą do wyceny lokat jest </a:t>
            </a:r>
            <a:r>
              <a:rPr lang="pl-PL" sz="3400" b="1" dirty="0"/>
              <a:t>metoda praw własności</a:t>
            </a:r>
            <a:r>
              <a:rPr lang="pl-PL" sz="3400" dirty="0"/>
              <a:t>. </a:t>
            </a:r>
          </a:p>
          <a:p>
            <a:pPr marL="274320" indent="-274320" algn="just">
              <a:spcBef>
                <a:spcPts val="580"/>
              </a:spcBef>
              <a:buClr>
                <a:schemeClr val="accent3"/>
              </a:buClr>
              <a:buNone/>
              <a:defRPr/>
            </a:pPr>
            <a:r>
              <a:rPr lang="pl-PL" sz="3400" dirty="0"/>
              <a:t> </a:t>
            </a:r>
          </a:p>
          <a:p>
            <a:pPr marL="274320" indent="-274320" algn="just">
              <a:spcBef>
                <a:spcPts val="580"/>
              </a:spcBef>
              <a:buClr>
                <a:schemeClr val="accent3"/>
              </a:buClr>
              <a:buNone/>
              <a:defRPr/>
            </a:pPr>
            <a:r>
              <a:rPr lang="pl-PL" sz="3400" dirty="0"/>
              <a:t> </a:t>
            </a:r>
          </a:p>
          <a:p>
            <a:pPr marL="274320" indent="-274320" algn="just">
              <a:spcBef>
                <a:spcPts val="580"/>
              </a:spcBef>
              <a:buClr>
                <a:schemeClr val="accent3"/>
              </a:buClr>
              <a:buNone/>
              <a:defRPr/>
            </a:pPr>
            <a:r>
              <a:rPr lang="pl-PL" sz="3400" dirty="0"/>
              <a:t>	W przypadku gdy spółka posiada więcej niż 50% akcji z prawem głosu, czyli posiada bezwzględną kontrolę nad działalnością innej jednostki (posiada jednostkę zależną), należy w wielu przypadkach stosować odpowiednie </a:t>
            </a:r>
            <a:r>
              <a:rPr lang="pl-PL" sz="3400" b="1" dirty="0"/>
              <a:t>procedury konsolidacyjne. </a:t>
            </a:r>
          </a:p>
          <a:p>
            <a:pPr marL="274320" indent="-274320">
              <a:spcBef>
                <a:spcPts val="580"/>
              </a:spcBef>
              <a:buClr>
                <a:schemeClr val="accent3"/>
              </a:buClr>
              <a:defRPr/>
            </a:pPr>
            <a:endParaRPr lang="pl-PL" dirty="0"/>
          </a:p>
        </p:txBody>
      </p:sp>
      <p:sp>
        <p:nvSpPr>
          <p:cNvPr id="13315" name="Symbol zastępczy numeru slajd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7745DB0F-0E4D-49A3-9B23-7D19EB0B387E}" type="slidenum">
              <a:rPr lang="pl-PL" altLang="pl-PL" sz="1200">
                <a:solidFill>
                  <a:srgbClr val="045C75"/>
                </a:solidFill>
                <a:latin typeface="Arial" panose="020B0604020202020204" pitchFamily="34" charset="0"/>
              </a:rPr>
              <a:pPr>
                <a:spcBef>
                  <a:spcPct val="0"/>
                </a:spcBef>
                <a:buClrTx/>
                <a:buSzTx/>
                <a:buFontTx/>
                <a:buNone/>
              </a:pPr>
              <a:t>16</a:t>
            </a:fld>
            <a:endParaRPr lang="pl-PL" altLang="pl-PL" sz="1200">
              <a:solidFill>
                <a:srgbClr val="045C75"/>
              </a:solidFill>
              <a:latin typeface="Arial" panose="020B0604020202020204" pitchFamily="34" charset="0"/>
            </a:endParaRPr>
          </a:p>
        </p:txBody>
      </p:sp>
    </p:spTree>
    <p:extLst>
      <p:ext uri="{BB962C8B-B14F-4D97-AF65-F5344CB8AC3E}">
        <p14:creationId xmlns:p14="http://schemas.microsoft.com/office/powerpoint/2010/main" val="2213981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90600" y="428625"/>
            <a:ext cx="10363200" cy="5697538"/>
          </a:xfrm>
        </p:spPr>
        <p:txBody>
          <a:bodyPr rtlCol="0">
            <a:normAutofit fontScale="25000" lnSpcReduction="20000"/>
          </a:bodyPr>
          <a:lstStyle/>
          <a:p>
            <a:pPr marL="274320" indent="-274320">
              <a:spcBef>
                <a:spcPts val="580"/>
              </a:spcBef>
              <a:buClr>
                <a:schemeClr val="accent3"/>
              </a:buClr>
              <a:buNone/>
              <a:defRPr/>
            </a:pPr>
            <a:r>
              <a:rPr lang="pl-PL" sz="3600" b="1" dirty="0"/>
              <a:t>	</a:t>
            </a:r>
          </a:p>
          <a:p>
            <a:pPr marL="274320" indent="-274320">
              <a:spcBef>
                <a:spcPts val="580"/>
              </a:spcBef>
              <a:buClr>
                <a:schemeClr val="accent3"/>
              </a:buClr>
              <a:buNone/>
              <a:defRPr/>
            </a:pPr>
            <a:endParaRPr lang="pl-PL" sz="3600" b="1" dirty="0"/>
          </a:p>
          <a:p>
            <a:pPr marL="274320" indent="-274320" algn="just">
              <a:lnSpc>
                <a:spcPct val="170000"/>
              </a:lnSpc>
              <a:spcBef>
                <a:spcPts val="580"/>
              </a:spcBef>
              <a:buClr>
                <a:schemeClr val="accent3"/>
              </a:buClr>
              <a:buNone/>
              <a:defRPr/>
            </a:pPr>
            <a:r>
              <a:rPr lang="pl-PL" sz="3600" b="1" dirty="0"/>
              <a:t>	</a:t>
            </a:r>
            <a:r>
              <a:rPr lang="pl-PL" sz="9600" b="1" dirty="0"/>
              <a:t>Dwie pierwsze</a:t>
            </a:r>
            <a:r>
              <a:rPr lang="pl-PL" sz="9600" dirty="0"/>
              <a:t> metody mają zastosowanie w przypadku wyceny inwestycji w aktywa finansowe, czyli lokat kapitałowych w przedsiębiorstwach podporządkowanych.</a:t>
            </a:r>
          </a:p>
          <a:p>
            <a:pPr marL="274320" indent="-274320" algn="just">
              <a:lnSpc>
                <a:spcPct val="170000"/>
              </a:lnSpc>
              <a:spcBef>
                <a:spcPts val="580"/>
              </a:spcBef>
              <a:buClr>
                <a:schemeClr val="accent3"/>
              </a:buClr>
              <a:buNone/>
              <a:defRPr/>
            </a:pPr>
            <a:r>
              <a:rPr lang="pl-PL" sz="9600" dirty="0"/>
              <a:t> </a:t>
            </a:r>
          </a:p>
          <a:p>
            <a:pPr marL="274320" indent="-274320" algn="just">
              <a:lnSpc>
                <a:spcPct val="170000"/>
              </a:lnSpc>
              <a:spcBef>
                <a:spcPts val="580"/>
              </a:spcBef>
              <a:buClr>
                <a:schemeClr val="accent3"/>
              </a:buClr>
              <a:buNone/>
              <a:defRPr/>
            </a:pPr>
            <a:r>
              <a:rPr lang="pl-PL" sz="9600" dirty="0"/>
              <a:t> 	</a:t>
            </a:r>
            <a:r>
              <a:rPr lang="pl-PL" sz="9600" b="1" dirty="0"/>
              <a:t>Trzecia i czwarta</a:t>
            </a:r>
            <a:r>
              <a:rPr lang="pl-PL" sz="9600" dirty="0"/>
              <a:t> wykorzystywane są  jako metody rozliczania połączeń przedsiębiorstw. W zależności identyfikacji połączenia stosuje się metodę łączenia udziałów (fuzja, </a:t>
            </a:r>
            <a:r>
              <a:rPr lang="pl-PL" sz="9600" dirty="0" err="1"/>
              <a:t>pooling</a:t>
            </a:r>
            <a:r>
              <a:rPr lang="pl-PL" sz="9600" dirty="0"/>
              <a:t>, </a:t>
            </a:r>
            <a:r>
              <a:rPr lang="pl-PL" sz="9600" dirty="0" err="1"/>
              <a:t>merger</a:t>
            </a:r>
            <a:r>
              <a:rPr lang="pl-PL" sz="9600" dirty="0"/>
              <a:t> </a:t>
            </a:r>
            <a:r>
              <a:rPr lang="pl-PL" sz="9600" dirty="0" err="1"/>
              <a:t>method</a:t>
            </a:r>
            <a:r>
              <a:rPr lang="pl-PL" sz="9600" dirty="0"/>
              <a:t>) lub metodę nabycia ( </a:t>
            </a:r>
            <a:r>
              <a:rPr lang="pl-PL" sz="9600" dirty="0" err="1"/>
              <a:t>acquisitions</a:t>
            </a:r>
            <a:r>
              <a:rPr lang="pl-PL" sz="9600" dirty="0"/>
              <a:t>, </a:t>
            </a:r>
            <a:r>
              <a:rPr lang="pl-PL" sz="9600" dirty="0" err="1"/>
              <a:t>purchase</a:t>
            </a:r>
            <a:r>
              <a:rPr lang="pl-PL" sz="9600" dirty="0"/>
              <a:t> </a:t>
            </a:r>
            <a:r>
              <a:rPr lang="pl-PL" sz="9600" dirty="0" err="1"/>
              <a:t>method</a:t>
            </a:r>
            <a:r>
              <a:rPr lang="pl-PL" sz="9600" dirty="0"/>
              <a:t>) .</a:t>
            </a:r>
          </a:p>
          <a:p>
            <a:pPr marL="274320" indent="-274320" algn="just">
              <a:lnSpc>
                <a:spcPct val="170000"/>
              </a:lnSpc>
              <a:spcBef>
                <a:spcPts val="580"/>
              </a:spcBef>
              <a:buClr>
                <a:schemeClr val="accent3"/>
              </a:buClr>
              <a:buNone/>
              <a:defRPr/>
            </a:pPr>
            <a:r>
              <a:rPr lang="pl-PL" sz="9600" i="1" dirty="0"/>
              <a:t> </a:t>
            </a:r>
            <a:endParaRPr lang="pl-PL" sz="9600" dirty="0"/>
          </a:p>
          <a:p>
            <a:pPr marL="274320" indent="-274320" algn="just">
              <a:lnSpc>
                <a:spcPct val="170000"/>
              </a:lnSpc>
              <a:spcBef>
                <a:spcPts val="580"/>
              </a:spcBef>
              <a:buClr>
                <a:schemeClr val="accent3"/>
              </a:buClr>
              <a:buNone/>
              <a:defRPr/>
            </a:pPr>
            <a:r>
              <a:rPr lang="pl-PL" sz="9600" dirty="0"/>
              <a:t> </a:t>
            </a:r>
          </a:p>
          <a:p>
            <a:pPr marL="274320" indent="-274320" algn="just">
              <a:lnSpc>
                <a:spcPct val="170000"/>
              </a:lnSpc>
              <a:spcBef>
                <a:spcPts val="580"/>
              </a:spcBef>
              <a:buClr>
                <a:schemeClr val="accent3"/>
              </a:buClr>
              <a:buNone/>
              <a:defRPr/>
            </a:pPr>
            <a:r>
              <a:rPr lang="pl-PL" sz="9600" dirty="0"/>
              <a:t> </a:t>
            </a:r>
          </a:p>
          <a:p>
            <a:pPr marL="274320" indent="-274320">
              <a:spcBef>
                <a:spcPts val="580"/>
              </a:spcBef>
              <a:buClr>
                <a:schemeClr val="accent3"/>
              </a:buClr>
              <a:buNone/>
              <a:defRPr/>
            </a:pPr>
            <a:r>
              <a:rPr lang="pl-PL" sz="9600" dirty="0"/>
              <a:t> </a:t>
            </a:r>
          </a:p>
          <a:p>
            <a:pPr marL="274320" indent="-274320">
              <a:spcBef>
                <a:spcPts val="580"/>
              </a:spcBef>
              <a:buClr>
                <a:schemeClr val="accent3"/>
              </a:buClr>
              <a:buNone/>
              <a:defRPr/>
            </a:pPr>
            <a:r>
              <a:rPr lang="pl-PL" dirty="0"/>
              <a:t> </a:t>
            </a:r>
          </a:p>
          <a:p>
            <a:pPr marL="274320" indent="-274320">
              <a:spcBef>
                <a:spcPts val="580"/>
              </a:spcBef>
              <a:buClr>
                <a:schemeClr val="accent3"/>
              </a:buClr>
              <a:defRPr/>
            </a:pPr>
            <a:endParaRPr lang="pl-PL" dirty="0"/>
          </a:p>
        </p:txBody>
      </p:sp>
      <p:sp>
        <p:nvSpPr>
          <p:cNvPr id="14339" name="Symbol zastępczy numeru slajd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9C1D811E-BF0B-4288-A281-003F852E078B}" type="slidenum">
              <a:rPr lang="pl-PL" altLang="pl-PL" sz="1200">
                <a:solidFill>
                  <a:srgbClr val="045C75"/>
                </a:solidFill>
                <a:latin typeface="Arial" panose="020B0604020202020204" pitchFamily="34" charset="0"/>
              </a:rPr>
              <a:pPr>
                <a:spcBef>
                  <a:spcPct val="0"/>
                </a:spcBef>
                <a:buClrTx/>
                <a:buSzTx/>
                <a:buFontTx/>
                <a:buNone/>
              </a:pPr>
              <a:t>17</a:t>
            </a:fld>
            <a:endParaRPr lang="pl-PL" altLang="pl-PL" sz="1200">
              <a:solidFill>
                <a:srgbClr val="045C75"/>
              </a:solidFill>
              <a:latin typeface="Arial" panose="020B0604020202020204" pitchFamily="34" charset="0"/>
            </a:endParaRPr>
          </a:p>
        </p:txBody>
      </p:sp>
    </p:spTree>
    <p:extLst>
      <p:ext uri="{BB962C8B-B14F-4D97-AF65-F5344CB8AC3E}">
        <p14:creationId xmlns:p14="http://schemas.microsoft.com/office/powerpoint/2010/main" val="33846360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ymbol zastępczy zawartości 2"/>
          <p:cNvSpPr>
            <a:spLocks noGrp="1"/>
          </p:cNvSpPr>
          <p:nvPr>
            <p:ph idx="1"/>
          </p:nvPr>
        </p:nvSpPr>
        <p:spPr>
          <a:xfrm>
            <a:off x="435429" y="692150"/>
            <a:ext cx="11070771" cy="5632450"/>
          </a:xfrm>
        </p:spPr>
        <p:txBody>
          <a:bodyPr>
            <a:normAutofit/>
          </a:bodyPr>
          <a:lstStyle/>
          <a:p>
            <a:pPr algn="just">
              <a:lnSpc>
                <a:spcPct val="80000"/>
              </a:lnSpc>
              <a:buFont typeface="Wingdings 2" panose="05020102010507070707" pitchFamily="18" charset="2"/>
              <a:buNone/>
            </a:pPr>
            <a:r>
              <a:rPr lang="pl-PL" altLang="pl-PL" sz="2400" dirty="0"/>
              <a:t>		Do inwestycji w instrumenty kapitałowe </a:t>
            </a:r>
            <a:r>
              <a:rPr lang="pl-PL" altLang="pl-PL" sz="2400"/>
              <a:t>zalicza się </a:t>
            </a:r>
            <a:r>
              <a:rPr lang="pl-PL" altLang="pl-PL" sz="2400" dirty="0"/>
              <a:t>przede wszystkim akcje, które są papierami wartościowymi potwierdzającymi poprzez  dokument lokatę kapitału i tym samym wyrażające prawo akcjonariusza (właściciela) do majątku danej spółki. </a:t>
            </a:r>
          </a:p>
          <a:p>
            <a:pPr algn="just">
              <a:lnSpc>
                <a:spcPct val="80000"/>
              </a:lnSpc>
              <a:buFont typeface="Wingdings 2" panose="05020102010507070707" pitchFamily="18" charset="2"/>
              <a:buNone/>
            </a:pPr>
            <a:endParaRPr lang="pl-PL" altLang="pl-PL" sz="2400" dirty="0"/>
          </a:p>
          <a:p>
            <a:pPr algn="just">
              <a:lnSpc>
                <a:spcPct val="80000"/>
              </a:lnSpc>
              <a:buFont typeface="Wingdings 2" panose="05020102010507070707" pitchFamily="18" charset="2"/>
              <a:buNone/>
            </a:pPr>
            <a:r>
              <a:rPr lang="pl-PL" altLang="pl-PL" sz="2400" dirty="0"/>
              <a:t>		Są to </a:t>
            </a:r>
            <a:r>
              <a:rPr lang="pl-PL" altLang="pl-PL" sz="2400" b="1" dirty="0"/>
              <a:t>Papiery bezterminowe</a:t>
            </a:r>
            <a:r>
              <a:rPr lang="pl-PL" altLang="pl-PL" sz="2400" dirty="0"/>
              <a:t>, nie można ich wycofać ze spółki, dokąd ona kontynuuje działalność</a:t>
            </a:r>
            <a:r>
              <a:rPr lang="pl-PL" altLang="pl-PL" sz="2400" dirty="0">
                <a:hlinkClick r:id="rId2" action="ppaction://hlinksldjump"/>
              </a:rPr>
              <a:t>[1]</a:t>
            </a:r>
            <a:r>
              <a:rPr lang="pl-PL" altLang="pl-PL" sz="2400" dirty="0"/>
              <a:t>. Można je jednak odsprzedać na wtórnym rynku., jeżeli nie posiadają żadnych ograniczeń w tym zakresie. </a:t>
            </a:r>
          </a:p>
          <a:p>
            <a:pPr algn="just">
              <a:lnSpc>
                <a:spcPct val="80000"/>
              </a:lnSpc>
              <a:buFont typeface="Wingdings 2" panose="05020102010507070707" pitchFamily="18" charset="2"/>
              <a:buNone/>
            </a:pPr>
            <a:endParaRPr lang="pl-PL" altLang="pl-PL" sz="2400" dirty="0"/>
          </a:p>
          <a:p>
            <a:pPr algn="just">
              <a:lnSpc>
                <a:spcPct val="80000"/>
              </a:lnSpc>
              <a:buFont typeface="Wingdings 2" panose="05020102010507070707" pitchFamily="18" charset="2"/>
              <a:buNone/>
            </a:pPr>
            <a:r>
              <a:rPr lang="pl-PL" altLang="pl-PL" sz="2400" dirty="0"/>
              <a:t>		Podobny charakter mają udziały w pozostałych spółkach handlowych i osobowych. Chociaż one najczęściej nie funkcjonują na uregulowanym rynku. W tym przypadku ustalenie ceny rynkowej jest zdecydowanie trudniejsze .</a:t>
            </a:r>
          </a:p>
          <a:p>
            <a:pPr>
              <a:lnSpc>
                <a:spcPct val="80000"/>
              </a:lnSpc>
              <a:spcBef>
                <a:spcPct val="0"/>
              </a:spcBef>
              <a:buFont typeface="Arial" panose="020B0604020202020204" pitchFamily="34" charset="0"/>
              <a:buNone/>
            </a:pPr>
            <a:br>
              <a:rPr lang="pl-PL" altLang="pl-PL" sz="2400" dirty="0">
                <a:solidFill>
                  <a:schemeClr val="folHlink"/>
                </a:solidFill>
              </a:rPr>
            </a:br>
            <a:r>
              <a:rPr lang="pl-PL" altLang="pl-PL" sz="1400" dirty="0">
                <a:hlinkClick r:id="rId2" action="ppaction://hlinksldjump"/>
              </a:rPr>
              <a:t>[1]</a:t>
            </a:r>
            <a:r>
              <a:rPr lang="pl-PL" altLang="pl-PL" sz="1400" dirty="0"/>
              <a:t> Oczywiście zgodnie z kodeksem spółek handlowych istnieją przypadki wycofywania ich z rynku (np. ) umarzania, ale tylko w uzasadnionych przypadkach i zgodnie z prawem.</a:t>
            </a:r>
            <a:r>
              <a:rPr lang="pl-PL" altLang="pl-PL" sz="1600" dirty="0"/>
              <a:t> </a:t>
            </a:r>
          </a:p>
        </p:txBody>
      </p:sp>
      <p:sp>
        <p:nvSpPr>
          <p:cNvPr id="15363" name="Symbol zastępczy numeru slajd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6E71E178-B1D1-4BAC-A36B-936FBE3E5107}" type="slidenum">
              <a:rPr lang="pl-PL" altLang="pl-PL" sz="1200">
                <a:solidFill>
                  <a:srgbClr val="045C75"/>
                </a:solidFill>
                <a:latin typeface="Arial" panose="020B0604020202020204" pitchFamily="34" charset="0"/>
              </a:rPr>
              <a:pPr>
                <a:spcBef>
                  <a:spcPct val="0"/>
                </a:spcBef>
                <a:buClrTx/>
                <a:buSzTx/>
                <a:buFontTx/>
                <a:buNone/>
              </a:pPr>
              <a:t>18</a:t>
            </a:fld>
            <a:endParaRPr lang="pl-PL" altLang="pl-PL" sz="1200">
              <a:solidFill>
                <a:srgbClr val="045C75"/>
              </a:solidFill>
              <a:latin typeface="Arial" panose="020B0604020202020204" pitchFamily="34" charset="0"/>
            </a:endParaRPr>
          </a:p>
        </p:txBody>
      </p:sp>
    </p:spTree>
    <p:extLst>
      <p:ext uri="{BB962C8B-B14F-4D97-AF65-F5344CB8AC3E}">
        <p14:creationId xmlns:p14="http://schemas.microsoft.com/office/powerpoint/2010/main" val="31874974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ymbol zastępczy zawartości 2"/>
          <p:cNvSpPr>
            <a:spLocks noGrp="1"/>
          </p:cNvSpPr>
          <p:nvPr>
            <p:ph idx="1"/>
          </p:nvPr>
        </p:nvSpPr>
        <p:spPr>
          <a:xfrm>
            <a:off x="674914" y="357189"/>
            <a:ext cx="10678886" cy="5768975"/>
          </a:xfrm>
        </p:spPr>
        <p:txBody>
          <a:bodyPr>
            <a:normAutofit/>
          </a:bodyPr>
          <a:lstStyle/>
          <a:p>
            <a:pPr marL="274320" indent="-274320" algn="just">
              <a:buClr>
                <a:schemeClr val="accent3"/>
              </a:buClr>
              <a:buNone/>
              <a:defRPr/>
            </a:pPr>
            <a:r>
              <a:rPr lang="pl-PL" i="1" dirty="0"/>
              <a:t>	 </a:t>
            </a:r>
          </a:p>
          <a:p>
            <a:pPr marL="274320" indent="-274320" algn="just">
              <a:lnSpc>
                <a:spcPct val="150000"/>
              </a:lnSpc>
              <a:buClr>
                <a:schemeClr val="accent3"/>
              </a:buClr>
              <a:buNone/>
              <a:defRPr/>
            </a:pPr>
            <a:r>
              <a:rPr lang="pl-PL" sz="3600" i="1" dirty="0"/>
              <a:t>	</a:t>
            </a:r>
            <a:r>
              <a:rPr lang="pl-PL" sz="3600" dirty="0"/>
              <a:t>Stosowanie w rachunkowości właściwych metod dla określonej formy powiązań kapitałowych (finansowych) różnych jednostek gospodarczych uzależnione jest w większości od wielkości posiadanych udziałów (akcji) jednej jednostki (inwestującej) w innej. </a:t>
            </a:r>
          </a:p>
          <a:p>
            <a:pPr marL="274320" indent="-274320">
              <a:buClr>
                <a:schemeClr val="accent3"/>
              </a:buClr>
              <a:buFont typeface="Arial" charset="0"/>
              <a:buChar char="•"/>
              <a:defRPr/>
            </a:pPr>
            <a:endParaRPr lang="pl-PL" dirty="0"/>
          </a:p>
        </p:txBody>
      </p:sp>
      <p:sp>
        <p:nvSpPr>
          <p:cNvPr id="16387" name="Symbol zastępczy numeru slajdu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11D8B5D0-7420-439F-9B65-D13E69093A52}" type="slidenum">
              <a:rPr lang="pl-PL" altLang="pl-PL" sz="1200">
                <a:solidFill>
                  <a:srgbClr val="045C75"/>
                </a:solidFill>
                <a:latin typeface="Arial" panose="020B0604020202020204" pitchFamily="34" charset="0"/>
              </a:rPr>
              <a:pPr>
                <a:spcBef>
                  <a:spcPct val="0"/>
                </a:spcBef>
                <a:buClrTx/>
                <a:buSzTx/>
                <a:buFontTx/>
                <a:buNone/>
              </a:pPr>
              <a:t>19</a:t>
            </a:fld>
            <a:endParaRPr lang="pl-PL" altLang="pl-PL" sz="1200">
              <a:solidFill>
                <a:srgbClr val="045C75"/>
              </a:solidFill>
              <a:latin typeface="Arial" panose="020B0604020202020204" pitchFamily="34" charset="0"/>
            </a:endParaRPr>
          </a:p>
        </p:txBody>
      </p:sp>
    </p:spTree>
    <p:extLst>
      <p:ext uri="{BB962C8B-B14F-4D97-AF65-F5344CB8AC3E}">
        <p14:creationId xmlns:p14="http://schemas.microsoft.com/office/powerpoint/2010/main" val="1016246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560161"/>
          </a:xfrm>
        </p:spPr>
        <p:txBody>
          <a:bodyPr>
            <a:normAutofit fontScale="90000"/>
          </a:bodyPr>
          <a:lstStyle/>
          <a:p>
            <a:r>
              <a:rPr lang="pl-PL" dirty="0"/>
              <a:t>Kurs na </a:t>
            </a:r>
            <a:r>
              <a:rPr lang="pl-PL" dirty="0" err="1"/>
              <a:t>moodle</a:t>
            </a:r>
            <a:endParaRPr lang="pl-PL" dirty="0"/>
          </a:p>
        </p:txBody>
      </p:sp>
      <p:sp>
        <p:nvSpPr>
          <p:cNvPr id="3" name="Symbol zastępczy zawartości 2"/>
          <p:cNvSpPr>
            <a:spLocks noGrp="1"/>
          </p:cNvSpPr>
          <p:nvPr>
            <p:ph idx="1"/>
          </p:nvPr>
        </p:nvSpPr>
        <p:spPr>
          <a:xfrm>
            <a:off x="838200" y="1045029"/>
            <a:ext cx="10515600" cy="5131934"/>
          </a:xfrm>
        </p:spPr>
        <p:txBody>
          <a:bodyPr/>
          <a:lstStyle/>
          <a:p>
            <a:pPr algn="just"/>
            <a:r>
              <a:rPr lang="pl-PL" dirty="0"/>
              <a:t>Nazwa pełna kursu: Konsolidacja sprawozdań finansowych 2024/2025</a:t>
            </a:r>
          </a:p>
          <a:p>
            <a:pPr algn="just"/>
            <a:r>
              <a:rPr lang="pl-PL" dirty="0"/>
              <a:t>Nazwa skrócona: KSF24/25</a:t>
            </a:r>
          </a:p>
          <a:p>
            <a:pPr algn="just"/>
            <a:r>
              <a:rPr lang="pl-PL" dirty="0"/>
              <a:t>Hasło: Konsolidacja24/25</a:t>
            </a:r>
          </a:p>
          <a:p>
            <a:pPr algn="just"/>
            <a:r>
              <a:rPr lang="pl-PL" dirty="0"/>
              <a:t>Zasady funkcjonowania kursu - omówienie</a:t>
            </a:r>
          </a:p>
        </p:txBody>
      </p:sp>
    </p:spTree>
    <p:extLst>
      <p:ext uri="{BB962C8B-B14F-4D97-AF65-F5344CB8AC3E}">
        <p14:creationId xmlns:p14="http://schemas.microsoft.com/office/powerpoint/2010/main" val="27820548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ymbol zastępczy zawartości 2"/>
          <p:cNvSpPr>
            <a:spLocks noGrp="1"/>
          </p:cNvSpPr>
          <p:nvPr>
            <p:ph idx="1"/>
          </p:nvPr>
        </p:nvSpPr>
        <p:spPr>
          <a:xfrm>
            <a:off x="544286" y="329293"/>
            <a:ext cx="10809514" cy="5840413"/>
          </a:xfrm>
        </p:spPr>
        <p:txBody>
          <a:bodyPr/>
          <a:lstStyle/>
          <a:p>
            <a:pPr algn="just" eaLnBrk="1" hangingPunct="1">
              <a:buFont typeface="Arial" panose="020B0604020202020204" pitchFamily="34" charset="0"/>
              <a:buNone/>
            </a:pPr>
            <a:r>
              <a:rPr lang="pl-PL" altLang="pl-PL" b="1" dirty="0"/>
              <a:t>Wybór metody wyceny inwestycji w aktywa finansowe zależy od :</a:t>
            </a:r>
            <a:endParaRPr lang="pl-PL" altLang="pl-PL" dirty="0"/>
          </a:p>
          <a:p>
            <a:pPr algn="just" eaLnBrk="1" hangingPunct="1">
              <a:buFont typeface="Arial" panose="020B0604020202020204" pitchFamily="34" charset="0"/>
              <a:buNone/>
            </a:pPr>
            <a:r>
              <a:rPr lang="pl-PL" altLang="pl-PL" b="1" i="1" dirty="0"/>
              <a:t> </a:t>
            </a:r>
            <a:endParaRPr lang="pl-PL" altLang="pl-PL" dirty="0"/>
          </a:p>
          <a:p>
            <a:pPr algn="just"/>
            <a:r>
              <a:rPr lang="pl-PL" altLang="pl-PL" b="1" i="1" dirty="0"/>
              <a:t> </a:t>
            </a:r>
            <a:r>
              <a:rPr lang="pl-PL" altLang="pl-PL" dirty="0"/>
              <a:t>zakwalifikowania lokaty (inwestycji w instrumenty kapitałowe) przez inwestora do aktywów finansowych krótkoterminowych lub długoterminowych aktywów finansowych;</a:t>
            </a:r>
          </a:p>
          <a:p>
            <a:pPr marL="0" indent="0" algn="just">
              <a:buNone/>
            </a:pPr>
            <a:endParaRPr lang="pl-PL" altLang="pl-PL" dirty="0"/>
          </a:p>
          <a:p>
            <a:pPr algn="just"/>
            <a:r>
              <a:rPr lang="pl-PL" altLang="pl-PL" dirty="0"/>
              <a:t>momentu przeprowadzenia wyceny;</a:t>
            </a:r>
          </a:p>
          <a:p>
            <a:pPr marL="0" indent="0" algn="just">
              <a:buNone/>
            </a:pPr>
            <a:endParaRPr lang="pl-PL" altLang="pl-PL" dirty="0"/>
          </a:p>
          <a:p>
            <a:pPr algn="just"/>
            <a:r>
              <a:rPr lang="pl-PL" altLang="pl-PL" dirty="0"/>
              <a:t>skali wyceny lokaty — jednostkowej lub skonsolidowanej.</a:t>
            </a:r>
          </a:p>
        </p:txBody>
      </p:sp>
      <p:sp>
        <p:nvSpPr>
          <p:cNvPr id="17411" name="Symbol zastępczy numeru slajdu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F5B98C45-1669-4F40-AD45-3EC82AA29925}" type="slidenum">
              <a:rPr lang="pl-PL" altLang="pl-PL" sz="1200">
                <a:solidFill>
                  <a:srgbClr val="045C75"/>
                </a:solidFill>
                <a:latin typeface="Arial" panose="020B0604020202020204" pitchFamily="34" charset="0"/>
              </a:rPr>
              <a:pPr>
                <a:spcBef>
                  <a:spcPct val="0"/>
                </a:spcBef>
                <a:buClrTx/>
                <a:buSzTx/>
                <a:buFontTx/>
                <a:buNone/>
              </a:pPr>
              <a:t>20</a:t>
            </a:fld>
            <a:endParaRPr lang="pl-PL" altLang="pl-PL" sz="1200">
              <a:solidFill>
                <a:srgbClr val="045C75"/>
              </a:solidFill>
              <a:latin typeface="Arial" panose="020B0604020202020204" pitchFamily="34" charset="0"/>
            </a:endParaRPr>
          </a:p>
        </p:txBody>
      </p:sp>
    </p:spTree>
    <p:extLst>
      <p:ext uri="{BB962C8B-B14F-4D97-AF65-F5344CB8AC3E}">
        <p14:creationId xmlns:p14="http://schemas.microsoft.com/office/powerpoint/2010/main" val="2808186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ymbol zastępczy zawartości 2"/>
          <p:cNvSpPr>
            <a:spLocks noGrp="1"/>
          </p:cNvSpPr>
          <p:nvPr>
            <p:ph idx="1"/>
          </p:nvPr>
        </p:nvSpPr>
        <p:spPr>
          <a:xfrm>
            <a:off x="381000" y="214313"/>
            <a:ext cx="11288486" cy="5911850"/>
          </a:xfrm>
        </p:spPr>
        <p:txBody>
          <a:bodyPr>
            <a:normAutofit fontScale="92500"/>
          </a:bodyPr>
          <a:lstStyle/>
          <a:p>
            <a:pPr marL="274320" indent="-274320">
              <a:lnSpc>
                <a:spcPct val="80000"/>
              </a:lnSpc>
              <a:buClr>
                <a:schemeClr val="accent3"/>
              </a:buClr>
              <a:buNone/>
              <a:defRPr/>
            </a:pPr>
            <a:endParaRPr lang="pl-PL" sz="2000" dirty="0"/>
          </a:p>
          <a:p>
            <a:pPr marL="274320" indent="-274320" algn="just">
              <a:lnSpc>
                <a:spcPct val="150000"/>
              </a:lnSpc>
              <a:buClr>
                <a:schemeClr val="accent3"/>
              </a:buClr>
              <a:buNone/>
              <a:defRPr/>
            </a:pPr>
            <a:r>
              <a:rPr lang="pl-PL" sz="2000" dirty="0"/>
              <a:t>	</a:t>
            </a:r>
            <a:r>
              <a:rPr lang="pl-PL" b="1" dirty="0"/>
              <a:t>Najbardziej istotny jest fakt, jak długo i w jakim stopniu będzie sprawowana kontrola na danym składnikiem finansowym.</a:t>
            </a:r>
            <a:endParaRPr lang="pl-PL" sz="2500" b="1" dirty="0"/>
          </a:p>
          <a:p>
            <a:pPr algn="just">
              <a:lnSpc>
                <a:spcPct val="150000"/>
              </a:lnSpc>
              <a:buClr>
                <a:schemeClr val="accent3"/>
              </a:buClr>
              <a:defRPr/>
            </a:pPr>
            <a:r>
              <a:rPr lang="pl-PL" sz="2500" dirty="0"/>
              <a:t>Przewidywany okres kontroli decyduje o pierwszym warunku, czyli o przydzieleniu lokaty do aktywów trwałych bądź obrotowych. </a:t>
            </a:r>
          </a:p>
          <a:p>
            <a:pPr algn="just">
              <a:lnSpc>
                <a:spcPct val="150000"/>
              </a:lnSpc>
              <a:buClr>
                <a:schemeClr val="accent3"/>
              </a:buClr>
              <a:defRPr/>
            </a:pPr>
            <a:r>
              <a:rPr lang="pl-PL" sz="2500" dirty="0"/>
              <a:t>Sprawowanie kontroli przez jednostkę nad finansowym składnikiem oznacza nie tylko prawdopodobny bezpośredni lub pośredni dopływ z tego tytułu korzyści ekonomicznych w postaci środków pieniężnych lub ich ekwiwalentów, ale także ewentualne ryzyko poniesienia strat (zmniejszenia korzyści ekonomicznych), wywołanych utratą przez ten składnik wartości, najczęściej spowodowanych przez czynniki zewnętrzne. </a:t>
            </a:r>
          </a:p>
          <a:p>
            <a:pPr marL="274320" indent="-274320">
              <a:lnSpc>
                <a:spcPct val="150000"/>
              </a:lnSpc>
              <a:buClr>
                <a:schemeClr val="accent3"/>
              </a:buClr>
              <a:buFont typeface="Wingdings 2"/>
              <a:buChar char=""/>
              <a:defRPr/>
            </a:pPr>
            <a:endParaRPr lang="pl-PL" sz="2000" dirty="0"/>
          </a:p>
        </p:txBody>
      </p:sp>
      <p:sp>
        <p:nvSpPr>
          <p:cNvPr id="18435" name="Symbol zastępczy numeru slajdu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AB78D6E6-7813-4068-BDD0-5B8A3B5E169D}" type="slidenum">
              <a:rPr lang="pl-PL" altLang="pl-PL" sz="1200">
                <a:solidFill>
                  <a:srgbClr val="045C75"/>
                </a:solidFill>
                <a:latin typeface="Arial" panose="020B0604020202020204" pitchFamily="34" charset="0"/>
              </a:rPr>
              <a:pPr>
                <a:spcBef>
                  <a:spcPct val="0"/>
                </a:spcBef>
                <a:buClrTx/>
                <a:buSzTx/>
                <a:buFontTx/>
                <a:buNone/>
              </a:pPr>
              <a:t>21</a:t>
            </a:fld>
            <a:endParaRPr lang="pl-PL" altLang="pl-PL" sz="1200">
              <a:solidFill>
                <a:srgbClr val="045C75"/>
              </a:solidFill>
              <a:latin typeface="Arial" panose="020B0604020202020204" pitchFamily="34" charset="0"/>
            </a:endParaRPr>
          </a:p>
        </p:txBody>
      </p:sp>
    </p:spTree>
    <p:extLst>
      <p:ext uri="{BB962C8B-B14F-4D97-AF65-F5344CB8AC3E}">
        <p14:creationId xmlns:p14="http://schemas.microsoft.com/office/powerpoint/2010/main" val="28512954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ymbol zastępczy zawartości 2"/>
          <p:cNvSpPr>
            <a:spLocks noGrp="1"/>
          </p:cNvSpPr>
          <p:nvPr>
            <p:ph idx="1"/>
          </p:nvPr>
        </p:nvSpPr>
        <p:spPr>
          <a:xfrm>
            <a:off x="391885" y="214313"/>
            <a:ext cx="11157857" cy="5911850"/>
          </a:xfrm>
        </p:spPr>
        <p:txBody>
          <a:bodyPr>
            <a:normAutofit fontScale="92500"/>
          </a:bodyPr>
          <a:lstStyle/>
          <a:p>
            <a:pPr algn="just" eaLnBrk="1" hangingPunct="1">
              <a:lnSpc>
                <a:spcPct val="90000"/>
              </a:lnSpc>
              <a:buFont typeface="Arial" panose="020B0604020202020204" pitchFamily="34" charset="0"/>
              <a:buNone/>
            </a:pPr>
            <a:r>
              <a:rPr lang="pl-PL" altLang="pl-PL" sz="3000" dirty="0"/>
              <a:t>	</a:t>
            </a:r>
          </a:p>
          <a:p>
            <a:pPr algn="just" eaLnBrk="1" hangingPunct="1">
              <a:lnSpc>
                <a:spcPct val="150000"/>
              </a:lnSpc>
              <a:buFont typeface="Arial" panose="020B0604020202020204" pitchFamily="34" charset="0"/>
              <a:buNone/>
            </a:pPr>
            <a:r>
              <a:rPr lang="pl-PL" altLang="pl-PL" sz="3000" dirty="0"/>
              <a:t>		Te same czynniki mogą również wpłynąć na zwiększenie korzyści ekonomicznych. Wszystkie te informacje powinny być odzwierciedlone w wartościach bilansowych składników, które podlegają niniejszym zmianom. Ten czynnik będzie kształtował metodę wyceny aktywów finansowych.  </a:t>
            </a:r>
          </a:p>
          <a:p>
            <a:pPr algn="just" eaLnBrk="1" hangingPunct="1">
              <a:lnSpc>
                <a:spcPct val="150000"/>
              </a:lnSpc>
              <a:buFont typeface="Arial" panose="020B0604020202020204" pitchFamily="34" charset="0"/>
              <a:buNone/>
            </a:pPr>
            <a:r>
              <a:rPr lang="pl-PL" altLang="pl-PL" sz="3000" dirty="0"/>
              <a:t>		Zgodnie z prawem polskim zawartym w ustawie o rachunkowości należy przeprowadzić wycenę bilansową aktywów finansowych długoterminowych inaczej niż aktywów finansowych krótkoterminowych. </a:t>
            </a:r>
          </a:p>
        </p:txBody>
      </p:sp>
      <p:sp>
        <p:nvSpPr>
          <p:cNvPr id="19459" name="Symbol zastępczy numeru slajdu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4FEEA630-CB1B-4BE8-93DA-0B8ACA81726D}" type="slidenum">
              <a:rPr lang="pl-PL" altLang="pl-PL" sz="1200">
                <a:solidFill>
                  <a:srgbClr val="045C75"/>
                </a:solidFill>
                <a:latin typeface="Arial" panose="020B0604020202020204" pitchFamily="34" charset="0"/>
              </a:rPr>
              <a:pPr>
                <a:spcBef>
                  <a:spcPct val="0"/>
                </a:spcBef>
                <a:buClrTx/>
                <a:buSzTx/>
                <a:buFontTx/>
                <a:buNone/>
              </a:pPr>
              <a:t>22</a:t>
            </a:fld>
            <a:endParaRPr lang="pl-PL" altLang="pl-PL" sz="1200">
              <a:solidFill>
                <a:srgbClr val="045C75"/>
              </a:solidFill>
              <a:latin typeface="Arial" panose="020B0604020202020204" pitchFamily="34" charset="0"/>
            </a:endParaRPr>
          </a:p>
        </p:txBody>
      </p:sp>
    </p:spTree>
    <p:extLst>
      <p:ext uri="{BB962C8B-B14F-4D97-AF65-F5344CB8AC3E}">
        <p14:creationId xmlns:p14="http://schemas.microsoft.com/office/powerpoint/2010/main" val="19672530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p:cNvSpPr>
          <p:nvPr>
            <p:ph type="title"/>
          </p:nvPr>
        </p:nvSpPr>
        <p:spPr/>
        <p:txBody>
          <a:bodyPr/>
          <a:lstStyle/>
          <a:p>
            <a:pPr eaLnBrk="1" hangingPunct="1"/>
            <a:r>
              <a:rPr lang="pl-PL" altLang="pl-PL" sz="3600" b="1" dirty="0"/>
              <a:t>w art. 28 ustawy o rachunkowości :  w ust. 1:</a:t>
            </a:r>
            <a:r>
              <a:rPr lang="pl-PL" altLang="pl-PL" sz="3600" b="1" i="1" u="sng" dirty="0"/>
              <a:t>- pkt 5</a:t>
            </a:r>
          </a:p>
        </p:txBody>
      </p:sp>
      <p:sp>
        <p:nvSpPr>
          <p:cNvPr id="20483" name="Rectangle 3"/>
          <p:cNvSpPr>
            <a:spLocks noGrp="1"/>
          </p:cNvSpPr>
          <p:nvPr>
            <p:ph idx="1"/>
          </p:nvPr>
        </p:nvSpPr>
        <p:spPr>
          <a:xfrm>
            <a:off x="348342" y="1444625"/>
            <a:ext cx="10874829" cy="4351338"/>
          </a:xfrm>
        </p:spPr>
        <p:txBody>
          <a:bodyPr>
            <a:normAutofit lnSpcReduction="10000"/>
          </a:bodyPr>
          <a:lstStyle/>
          <a:p>
            <a:pPr algn="just" eaLnBrk="1" hangingPunct="1">
              <a:lnSpc>
                <a:spcPct val="90000"/>
              </a:lnSpc>
              <a:buFont typeface="Arial" panose="020B0604020202020204" pitchFamily="34" charset="0"/>
              <a:buNone/>
            </a:pPr>
            <a:r>
              <a:rPr lang="pl-PL" altLang="pl-PL" b="1" dirty="0"/>
              <a:t>	</a:t>
            </a:r>
          </a:p>
          <a:p>
            <a:pPr algn="just" eaLnBrk="1" hangingPunct="1">
              <a:lnSpc>
                <a:spcPct val="150000"/>
              </a:lnSpc>
              <a:buFont typeface="Arial" panose="020B0604020202020204" pitchFamily="34" charset="0"/>
              <a:buNone/>
            </a:pPr>
            <a:r>
              <a:rPr lang="pl-PL" altLang="pl-PL" b="1" dirty="0"/>
              <a:t>	inwestycje krótkoterminowe wycenia się- według ceny (wartości) rynkowej albo według ceny nabycia lub ceny</a:t>
            </a:r>
            <a:r>
              <a:rPr lang="pl-PL" altLang="pl-PL" dirty="0"/>
              <a:t> (wartości) </a:t>
            </a:r>
            <a:r>
              <a:rPr lang="pl-PL" altLang="pl-PL" b="1" dirty="0"/>
              <a:t>rynkowej, zależnie od tego, która z nich jest niższa albo według skorygowanej ceny nabycia - jeżeli dla danego</a:t>
            </a:r>
            <a:r>
              <a:rPr lang="pl-PL" altLang="pl-PL" dirty="0"/>
              <a:t> składnika aktywów został określony termin wymagalności, a krótkoterminowe inwestycje, dla których nie istnieje aktywny rynek, w inny sposób określonej wartości godziwej,</a:t>
            </a:r>
          </a:p>
        </p:txBody>
      </p:sp>
      <p:sp>
        <p:nvSpPr>
          <p:cNvPr id="20484" name="Symbol zastępczy numeru slajd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9ACA74A7-BAF9-4F12-8991-ED861B772B6F}" type="slidenum">
              <a:rPr lang="pl-PL" altLang="pl-PL" sz="1200">
                <a:solidFill>
                  <a:srgbClr val="045C75"/>
                </a:solidFill>
                <a:latin typeface="Arial" panose="020B0604020202020204" pitchFamily="34" charset="0"/>
              </a:rPr>
              <a:pPr>
                <a:spcBef>
                  <a:spcPct val="0"/>
                </a:spcBef>
                <a:buClrTx/>
                <a:buSzTx/>
                <a:buFontTx/>
                <a:buNone/>
              </a:pPr>
              <a:t>23</a:t>
            </a:fld>
            <a:endParaRPr lang="pl-PL" altLang="pl-PL" sz="1200">
              <a:solidFill>
                <a:srgbClr val="045C75"/>
              </a:solidFill>
              <a:latin typeface="Arial" panose="020B0604020202020204" pitchFamily="34" charset="0"/>
            </a:endParaRPr>
          </a:p>
        </p:txBody>
      </p:sp>
    </p:spTree>
    <p:extLst>
      <p:ext uri="{BB962C8B-B14F-4D97-AF65-F5344CB8AC3E}">
        <p14:creationId xmlns:p14="http://schemas.microsoft.com/office/powerpoint/2010/main" val="31033306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ymbol zastępczy zawartości 2"/>
          <p:cNvSpPr>
            <a:spLocks noGrp="1"/>
          </p:cNvSpPr>
          <p:nvPr>
            <p:ph idx="1"/>
          </p:nvPr>
        </p:nvSpPr>
        <p:spPr>
          <a:xfrm>
            <a:off x="849086" y="620714"/>
            <a:ext cx="10896600" cy="4389437"/>
          </a:xfrm>
        </p:spPr>
        <p:txBody>
          <a:bodyPr>
            <a:normAutofit fontScale="92500" lnSpcReduction="20000"/>
          </a:bodyPr>
          <a:lstStyle/>
          <a:p>
            <a:pPr marL="0" indent="0">
              <a:lnSpc>
                <a:spcPct val="150000"/>
              </a:lnSpc>
              <a:buNone/>
            </a:pPr>
            <a:r>
              <a:rPr lang="pl-PL" b="1" dirty="0"/>
              <a:t>Zasady bilansowej wyceny inwestycji długoterminowych</a:t>
            </a:r>
            <a:br>
              <a:rPr lang="pl-PL" b="1" dirty="0"/>
            </a:br>
            <a:br>
              <a:rPr lang="pl-PL" b="1" dirty="0"/>
            </a:br>
            <a:r>
              <a:rPr lang="pl-PL" dirty="0"/>
              <a:t>Inwestycje długoterminowe są to aktywa utrzymywane przez jednostkę przez okres dłuższy niż rok od dnia bilansowego w celu osiągnięcia korzyści ekonomicznych w postaci:</a:t>
            </a:r>
            <a:br>
              <a:rPr lang="pl-PL" dirty="0"/>
            </a:br>
            <a:r>
              <a:rPr lang="pl-PL" dirty="0"/>
              <a:t>- przyrostu ich wartości,</a:t>
            </a:r>
            <a:br>
              <a:rPr lang="pl-PL" dirty="0"/>
            </a:br>
            <a:r>
              <a:rPr lang="pl-PL" dirty="0"/>
              <a:t>- uzyskiwania z nich przychodów, np. odsetek, dywidend,</a:t>
            </a:r>
            <a:br>
              <a:rPr lang="pl-PL" dirty="0"/>
            </a:br>
            <a:endParaRPr lang="pl-PL" dirty="0"/>
          </a:p>
        </p:txBody>
      </p:sp>
      <p:sp>
        <p:nvSpPr>
          <p:cNvPr id="21507" name="Symbol zastępczy numeru slajd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0B31C42-3FD2-4114-9A72-442B1DB31A8B}" type="slidenum">
              <a:rPr lang="pl-PL" smtClean="0">
                <a:solidFill>
                  <a:srgbClr val="045C75"/>
                </a:solidFill>
              </a:rPr>
              <a:pPr/>
              <a:t>24</a:t>
            </a:fld>
            <a:endParaRPr lang="pl-PL">
              <a:solidFill>
                <a:srgbClr val="045C75"/>
              </a:solidFill>
            </a:endParaRPr>
          </a:p>
        </p:txBody>
      </p:sp>
    </p:spTree>
    <p:extLst>
      <p:ext uri="{BB962C8B-B14F-4D97-AF65-F5344CB8AC3E}">
        <p14:creationId xmlns:p14="http://schemas.microsoft.com/office/powerpoint/2010/main" val="21632893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ymbol zastępczy zawartości 2"/>
          <p:cNvSpPr>
            <a:spLocks noGrp="1"/>
          </p:cNvSpPr>
          <p:nvPr>
            <p:ph idx="1"/>
          </p:nvPr>
        </p:nvSpPr>
        <p:spPr>
          <a:xfrm>
            <a:off x="1404256" y="796019"/>
            <a:ext cx="10167258" cy="5040313"/>
          </a:xfrm>
        </p:spPr>
        <p:txBody>
          <a:bodyPr>
            <a:normAutofit lnSpcReduction="10000"/>
          </a:bodyPr>
          <a:lstStyle/>
          <a:p>
            <a:pPr marL="0" indent="0" algn="just">
              <a:lnSpc>
                <a:spcPct val="150000"/>
              </a:lnSpc>
              <a:buNone/>
            </a:pPr>
            <a:r>
              <a:rPr lang="pl-PL" dirty="0"/>
              <a:t>Jeżeli jednostka w oparciu o </a:t>
            </a:r>
            <a:r>
              <a:rPr lang="pl-PL" b="1" dirty="0">
                <a:hlinkClick r:id="rId2" tooltip="art. 28b - Ustawa z dnia 29.09.1994 r. o rachunkowości - przepisy.gofin.pl"/>
              </a:rPr>
              <a:t>art. 28b</a:t>
            </a:r>
            <a:r>
              <a:rPr lang="pl-PL" dirty="0"/>
              <a:t> ustawy o rachunkowości </a:t>
            </a:r>
            <a:r>
              <a:rPr lang="pl-PL" b="1" dirty="0"/>
              <a:t>nie stosuje do </a:t>
            </a:r>
            <a:r>
              <a:rPr lang="pl-PL" dirty="0"/>
              <a:t>wyceny aktywów finansowych przepisów </a:t>
            </a:r>
            <a:r>
              <a:rPr lang="pl-PL" b="1" dirty="0">
                <a:hlinkClick r:id="rId3" tooltip="Rozporządzenie Ministra Finansów z dnia 12.12.2001 r. w sprawie szczegółowych zasad uznawania, metod wyceny, zakresu ujawniania i sposobu prezentacji instrumentów finansowych - przepisy.gofin.pl"/>
              </a:rPr>
              <a:t>rozporządzenia Ministra Finansów z dnia 12 grudnia 2001 r. w sprawie szczegółowych zasad uznawania, metod wyceny, zakresu ujawniania i sposobu prezentacji instrumentów finansowych</a:t>
            </a:r>
            <a:r>
              <a:rPr lang="pl-PL" dirty="0"/>
              <a:t> (Dz. U. z 2017 r. poz. 277), posiadane długoterminowe aktywa finansowe wycenia na dzień bilansowy na podstawie </a:t>
            </a:r>
            <a:r>
              <a:rPr lang="pl-PL" b="1" dirty="0">
                <a:hlinkClick r:id="rId4" tooltip="art. 28 - Ustawa z dnia 29.09.1994 r. o rachunkowości - przepisy.gofin.pl"/>
              </a:rPr>
              <a:t>art. 28 ust. 1 pkt 3</a:t>
            </a:r>
            <a:r>
              <a:rPr lang="pl-PL" dirty="0"/>
              <a:t> ustawy o rachunkowości</a:t>
            </a:r>
          </a:p>
        </p:txBody>
      </p:sp>
      <p:sp>
        <p:nvSpPr>
          <p:cNvPr id="22531" name="Symbol zastępczy numeru slajd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7F263ED-3AE9-4089-A263-8305A4754A70}" type="slidenum">
              <a:rPr lang="pl-PL" smtClean="0">
                <a:solidFill>
                  <a:srgbClr val="045C75"/>
                </a:solidFill>
              </a:rPr>
              <a:pPr/>
              <a:t>25</a:t>
            </a:fld>
            <a:endParaRPr lang="pl-PL">
              <a:solidFill>
                <a:srgbClr val="045C75"/>
              </a:solidFill>
            </a:endParaRPr>
          </a:p>
        </p:txBody>
      </p:sp>
    </p:spTree>
    <p:extLst>
      <p:ext uri="{BB962C8B-B14F-4D97-AF65-F5344CB8AC3E}">
        <p14:creationId xmlns:p14="http://schemas.microsoft.com/office/powerpoint/2010/main" val="40022503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p:cNvSpPr>
          <p:nvPr>
            <p:ph type="title"/>
          </p:nvPr>
        </p:nvSpPr>
        <p:spPr/>
        <p:txBody>
          <a:bodyPr/>
          <a:lstStyle/>
          <a:p>
            <a:pPr eaLnBrk="1" hangingPunct="1"/>
            <a:r>
              <a:rPr lang="pl-PL" altLang="pl-PL" sz="3600" b="1" dirty="0"/>
              <a:t>w art. 28 ustawy o rachunkowości : a) w ust. 1:</a:t>
            </a:r>
            <a:r>
              <a:rPr lang="pl-PL" altLang="pl-PL" sz="3600" b="1" i="1" u="sng" dirty="0"/>
              <a:t>- pkt 3</a:t>
            </a:r>
          </a:p>
        </p:txBody>
      </p:sp>
      <p:sp>
        <p:nvSpPr>
          <p:cNvPr id="15363" name="Rectangle 3"/>
          <p:cNvSpPr>
            <a:spLocks noGrp="1"/>
          </p:cNvSpPr>
          <p:nvPr>
            <p:ph idx="1"/>
          </p:nvPr>
        </p:nvSpPr>
        <p:spPr>
          <a:xfrm>
            <a:off x="544286" y="1412876"/>
            <a:ext cx="10907485" cy="4525963"/>
          </a:xfrm>
        </p:spPr>
        <p:txBody>
          <a:bodyPr>
            <a:normAutofit fontScale="92500" lnSpcReduction="20000"/>
          </a:bodyPr>
          <a:lstStyle/>
          <a:p>
            <a:pPr marL="274320" indent="-274320">
              <a:lnSpc>
                <a:spcPct val="80000"/>
              </a:lnSpc>
              <a:buClr>
                <a:schemeClr val="accent3"/>
              </a:buClr>
              <a:buNone/>
              <a:defRPr/>
            </a:pPr>
            <a:endParaRPr lang="pl-PL" i="1" dirty="0"/>
          </a:p>
          <a:p>
            <a:pPr marL="274320" indent="-274320" algn="just">
              <a:lnSpc>
                <a:spcPct val="80000"/>
              </a:lnSpc>
              <a:buClr>
                <a:schemeClr val="accent3"/>
              </a:buClr>
              <a:buNone/>
              <a:defRPr/>
            </a:pPr>
            <a:r>
              <a:rPr lang="pl-PL" i="1" dirty="0"/>
              <a:t>	</a:t>
            </a:r>
          </a:p>
          <a:p>
            <a:pPr marL="274320" indent="-274320" algn="just">
              <a:lnSpc>
                <a:spcPct val="150000"/>
              </a:lnSpc>
              <a:buClr>
                <a:schemeClr val="accent3"/>
              </a:buClr>
              <a:buNone/>
              <a:defRPr/>
            </a:pPr>
            <a:r>
              <a:rPr lang="pl-PL" i="1" dirty="0"/>
              <a:t>	</a:t>
            </a:r>
            <a:r>
              <a:rPr lang="pl-PL" dirty="0"/>
              <a:t>udziały w innych jednostkach oraz inne niż wymienione w pkt. 1a inwestycje zaliczone do aktywów trwałych należy wycenić na dzień bilansowy - według ceny nabycia pomniejszonej o odpisy z tytułu trwałej utraty wartości lub według wartości godziwej albo </a:t>
            </a:r>
            <a:r>
              <a:rPr lang="pl-PL" b="1" dirty="0"/>
              <a:t>skorygowanej ceny nabycia - jeżeli dla danego składnika aktywów</a:t>
            </a:r>
            <a:r>
              <a:rPr lang="pl-PL" dirty="0"/>
              <a:t> </a:t>
            </a:r>
            <a:r>
              <a:rPr lang="pl-PL" b="1" dirty="0"/>
              <a:t>został określony termin wymagalności; </a:t>
            </a:r>
          </a:p>
          <a:p>
            <a:pPr marL="274320" indent="-274320" algn="just">
              <a:lnSpc>
                <a:spcPct val="150000"/>
              </a:lnSpc>
              <a:buClr>
                <a:schemeClr val="accent3"/>
              </a:buClr>
              <a:buNone/>
              <a:defRPr/>
            </a:pPr>
            <a:r>
              <a:rPr lang="pl-PL" b="1" dirty="0"/>
              <a:t>	wartość w cenie nabycia</a:t>
            </a:r>
            <a:r>
              <a:rPr lang="pl-PL" dirty="0"/>
              <a:t> można przeszacować do wartości w cenie rynkowej, a różnicę z </a:t>
            </a:r>
            <a:r>
              <a:rPr lang="pl-PL" b="1" dirty="0"/>
              <a:t>przeszacowania rozliczyć zgodnie z art. 35 ust. 4,</a:t>
            </a:r>
          </a:p>
        </p:txBody>
      </p:sp>
      <p:sp>
        <p:nvSpPr>
          <p:cNvPr id="23556" name="Symbol zastępczy numeru slajd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0C0B6C95-FEF8-46BE-9B4E-68AEF97C26E9}" type="slidenum">
              <a:rPr lang="pl-PL" altLang="pl-PL" sz="1200">
                <a:solidFill>
                  <a:srgbClr val="045C75"/>
                </a:solidFill>
                <a:latin typeface="Arial" panose="020B0604020202020204" pitchFamily="34" charset="0"/>
              </a:rPr>
              <a:pPr>
                <a:spcBef>
                  <a:spcPct val="0"/>
                </a:spcBef>
                <a:buClrTx/>
                <a:buSzTx/>
                <a:buFontTx/>
                <a:buNone/>
              </a:pPr>
              <a:t>26</a:t>
            </a:fld>
            <a:endParaRPr lang="pl-PL" altLang="pl-PL" sz="1200">
              <a:solidFill>
                <a:srgbClr val="045C75"/>
              </a:solidFill>
              <a:latin typeface="Arial" panose="020B0604020202020204" pitchFamily="34" charset="0"/>
            </a:endParaRPr>
          </a:p>
        </p:txBody>
      </p:sp>
    </p:spTree>
    <p:extLst>
      <p:ext uri="{BB962C8B-B14F-4D97-AF65-F5344CB8AC3E}">
        <p14:creationId xmlns:p14="http://schemas.microsoft.com/office/powerpoint/2010/main" val="22899979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ymbol zastępczy zawartości 2"/>
          <p:cNvSpPr>
            <a:spLocks noGrp="1"/>
          </p:cNvSpPr>
          <p:nvPr>
            <p:ph idx="1"/>
          </p:nvPr>
        </p:nvSpPr>
        <p:spPr>
          <a:xfrm>
            <a:off x="653143" y="482147"/>
            <a:ext cx="10591800" cy="5559425"/>
          </a:xfrm>
        </p:spPr>
        <p:txBody>
          <a:bodyPr/>
          <a:lstStyle/>
          <a:p>
            <a:pPr marL="0" indent="0">
              <a:buNone/>
            </a:pPr>
            <a:r>
              <a:rPr lang="pl-PL" sz="2400" dirty="0"/>
              <a:t>W świetle tego przepisu, długoterminowe aktywa finansowe podlegają nie rzadziej niż na dzień bilansowy wycenie według:</a:t>
            </a:r>
          </a:p>
          <a:p>
            <a:pPr marL="0" indent="0">
              <a:buNone/>
            </a:pPr>
            <a:br>
              <a:rPr lang="pl-PL" sz="2400" dirty="0"/>
            </a:br>
            <a:r>
              <a:rPr lang="pl-PL" sz="2400" dirty="0"/>
              <a:t>- ceny nabycia pomniejszonej o odpisy z tytułu trwałej utraty wartości lub</a:t>
            </a:r>
            <a:br>
              <a:rPr lang="pl-PL" sz="2400" dirty="0"/>
            </a:br>
            <a:r>
              <a:rPr lang="pl-PL" sz="2400" dirty="0"/>
              <a:t> </a:t>
            </a:r>
            <a:br>
              <a:rPr lang="pl-PL" sz="2400" dirty="0"/>
            </a:br>
            <a:r>
              <a:rPr lang="pl-PL" sz="2400" dirty="0"/>
              <a:t>- wartości godziwej albo</a:t>
            </a:r>
            <a:br>
              <a:rPr lang="pl-PL" sz="2400" dirty="0"/>
            </a:br>
            <a:r>
              <a:rPr lang="pl-PL" sz="2400" dirty="0"/>
              <a:t> </a:t>
            </a:r>
            <a:br>
              <a:rPr lang="pl-PL" sz="2400" dirty="0"/>
            </a:br>
            <a:r>
              <a:rPr lang="pl-PL" sz="2400" dirty="0"/>
              <a:t>- skorygowanej ceny nabycia, jeżeli dla danego składnika aktywów został określony termin wymagalności,</a:t>
            </a:r>
            <a:br>
              <a:rPr lang="pl-PL" sz="2400" dirty="0"/>
            </a:br>
            <a:r>
              <a:rPr lang="pl-PL" sz="2400" dirty="0"/>
              <a:t> </a:t>
            </a:r>
            <a:br>
              <a:rPr lang="pl-PL" sz="2400" dirty="0"/>
            </a:br>
            <a:r>
              <a:rPr lang="pl-PL" sz="2400" dirty="0"/>
              <a:t>- wartości w cenie nabycia przeszacowanej do wartości w cenie rynkowej (różnicę z przeszacowania rozlicza się zgodnie z </a:t>
            </a:r>
            <a:r>
              <a:rPr lang="pl-PL" sz="2400" b="1" u="sng" dirty="0">
                <a:hlinkClick r:id="rId2" tooltip="art. 35 - Ustawa z dnia 29.09.1994 r. o rachunkowości - przepisy.gofin.pl"/>
              </a:rPr>
              <a:t>art. 35 ust. 4</a:t>
            </a:r>
            <a:r>
              <a:rPr lang="pl-PL" sz="2400" dirty="0"/>
              <a:t> ustawy o rachunkowości).</a:t>
            </a:r>
            <a:endParaRPr lang="pl-PL" dirty="0"/>
          </a:p>
        </p:txBody>
      </p:sp>
      <p:sp>
        <p:nvSpPr>
          <p:cNvPr id="24579" name="Symbol zastępczy numeru slajd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F18F02C-7A9B-4C03-B23E-359C91789AC9}" type="slidenum">
              <a:rPr lang="pl-PL" smtClean="0">
                <a:solidFill>
                  <a:srgbClr val="045C75"/>
                </a:solidFill>
              </a:rPr>
              <a:pPr/>
              <a:t>27</a:t>
            </a:fld>
            <a:endParaRPr lang="pl-PL">
              <a:solidFill>
                <a:srgbClr val="045C75"/>
              </a:solidFill>
            </a:endParaRPr>
          </a:p>
        </p:txBody>
      </p:sp>
    </p:spTree>
    <p:extLst>
      <p:ext uri="{BB962C8B-B14F-4D97-AF65-F5344CB8AC3E}">
        <p14:creationId xmlns:p14="http://schemas.microsoft.com/office/powerpoint/2010/main" val="39398747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ymbol zastępczy zawartości 2"/>
          <p:cNvSpPr>
            <a:spLocks noGrp="1"/>
          </p:cNvSpPr>
          <p:nvPr>
            <p:ph idx="1"/>
          </p:nvPr>
        </p:nvSpPr>
        <p:spPr>
          <a:xfrm>
            <a:off x="1001486" y="1049563"/>
            <a:ext cx="10276114" cy="5405665"/>
          </a:xfrm>
        </p:spPr>
        <p:txBody>
          <a:bodyPr>
            <a:normAutofit fontScale="77500" lnSpcReduction="20000"/>
          </a:bodyPr>
          <a:lstStyle/>
          <a:p>
            <a:pPr marL="0" indent="0">
              <a:lnSpc>
                <a:spcPct val="150000"/>
              </a:lnSpc>
              <a:buNone/>
            </a:pPr>
            <a:r>
              <a:rPr lang="pl-PL" sz="3100" dirty="0"/>
              <a:t>Analogicznie wycenia się udziały w jednostkach podporządkowanych zaliczone do aktywów trwałych. </a:t>
            </a:r>
            <a:br>
              <a:rPr lang="pl-PL" sz="3100" dirty="0"/>
            </a:br>
            <a:br>
              <a:rPr lang="pl-PL" sz="3100" dirty="0"/>
            </a:br>
            <a:r>
              <a:rPr lang="pl-PL" sz="3100" dirty="0"/>
              <a:t>Przy czym do wyceny tych udziałów można stosować również </a:t>
            </a:r>
            <a:r>
              <a:rPr lang="pl-PL" sz="3100" b="1" u="sng" dirty="0"/>
              <a:t>metodę praw własności </a:t>
            </a:r>
            <a:r>
              <a:rPr lang="pl-PL" sz="3100" dirty="0"/>
              <a:t>(por. art. 28 ust. 1 pkt 4 ustawy o rachunkowości).</a:t>
            </a:r>
            <a:br>
              <a:rPr lang="pl-PL" sz="3100" dirty="0"/>
            </a:br>
            <a:br>
              <a:rPr lang="pl-PL" sz="3100" dirty="0"/>
            </a:br>
            <a:br>
              <a:rPr lang="pl-PL" sz="3100" dirty="0"/>
            </a:br>
            <a:r>
              <a:rPr lang="pl-PL" sz="3100" b="1" dirty="0"/>
              <a:t>Uwaga: </a:t>
            </a:r>
            <a:r>
              <a:rPr lang="pl-PL" sz="3100" dirty="0"/>
              <a:t>Decyzję w sprawie metody wyceny na dzień bilansowy długoterminowych aktywów finansowych, podejmuje kierownik jednostki i zapisuje w polityce rachunkowości.</a:t>
            </a:r>
            <a:br>
              <a:rPr lang="pl-PL" sz="2400" dirty="0"/>
            </a:br>
            <a:endParaRPr lang="pl-PL" dirty="0"/>
          </a:p>
        </p:txBody>
      </p:sp>
      <p:sp>
        <p:nvSpPr>
          <p:cNvPr id="25603" name="Symbol zastępczy numeru slajd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14B4E14-33DC-428E-B8D0-E6E30D7D3DEF}" type="slidenum">
              <a:rPr lang="pl-PL" smtClean="0">
                <a:solidFill>
                  <a:srgbClr val="045C75"/>
                </a:solidFill>
              </a:rPr>
              <a:pPr/>
              <a:t>28</a:t>
            </a:fld>
            <a:endParaRPr lang="pl-PL">
              <a:solidFill>
                <a:srgbClr val="045C75"/>
              </a:solidFill>
            </a:endParaRPr>
          </a:p>
        </p:txBody>
      </p:sp>
    </p:spTree>
    <p:extLst>
      <p:ext uri="{BB962C8B-B14F-4D97-AF65-F5344CB8AC3E}">
        <p14:creationId xmlns:p14="http://schemas.microsoft.com/office/powerpoint/2010/main" val="1777253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p:cNvSpPr>
          <p:nvPr>
            <p:ph type="title"/>
          </p:nvPr>
        </p:nvSpPr>
        <p:spPr/>
        <p:txBody>
          <a:bodyPr/>
          <a:lstStyle/>
          <a:p>
            <a:pPr eaLnBrk="1" hangingPunct="1"/>
            <a:r>
              <a:rPr lang="pl-PL" altLang="pl-PL" sz="3600" b="1"/>
              <a:t>w art. 28: w ust. 1:</a:t>
            </a:r>
            <a:r>
              <a:rPr lang="pl-PL" altLang="pl-PL" sz="3600" b="1" i="1" u="sng"/>
              <a:t>- pkt 4</a:t>
            </a:r>
            <a:r>
              <a:rPr lang="pl-PL" altLang="pl-PL" sz="3600"/>
              <a:t> </a:t>
            </a:r>
          </a:p>
        </p:txBody>
      </p:sp>
      <p:sp>
        <p:nvSpPr>
          <p:cNvPr id="17411" name="Rectangle 3"/>
          <p:cNvSpPr>
            <a:spLocks noGrp="1"/>
          </p:cNvSpPr>
          <p:nvPr>
            <p:ph idx="1"/>
          </p:nvPr>
        </p:nvSpPr>
        <p:spPr/>
        <p:txBody>
          <a:bodyPr>
            <a:normAutofit/>
          </a:bodyPr>
          <a:lstStyle/>
          <a:p>
            <a:pPr marL="274320" indent="-274320" algn="just">
              <a:buClr>
                <a:schemeClr val="accent3"/>
              </a:buClr>
              <a:buNone/>
              <a:defRPr/>
            </a:pPr>
            <a:r>
              <a:rPr lang="pl-PL" i="1" dirty="0"/>
              <a:t>	</a:t>
            </a:r>
            <a:r>
              <a:rPr lang="pl-PL" sz="3600" dirty="0"/>
              <a:t>udziały w jednostkach podporządkowanych zaliczone do aktywów trwałych – wycenia się według zasad określonych w pkt 3 lub </a:t>
            </a:r>
            <a:r>
              <a:rPr lang="pl-PL" sz="3600" dirty="0">
                <a:solidFill>
                  <a:srgbClr val="FF3300"/>
                </a:solidFill>
              </a:rPr>
              <a:t>metodą praw własności, pod warunkiem, że będzie ona stosowana jednolicie wobec wszystkich jednostek podporządkowanych,</a:t>
            </a:r>
          </a:p>
        </p:txBody>
      </p:sp>
      <p:sp>
        <p:nvSpPr>
          <p:cNvPr id="26628" name="Symbol zastępczy numeru slajd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FC9F6ABC-CC89-4748-8F6A-80C908C1338D}" type="slidenum">
              <a:rPr lang="pl-PL" altLang="pl-PL" sz="1200">
                <a:solidFill>
                  <a:srgbClr val="045C75"/>
                </a:solidFill>
                <a:latin typeface="Arial" panose="020B0604020202020204" pitchFamily="34" charset="0"/>
              </a:rPr>
              <a:pPr>
                <a:spcBef>
                  <a:spcPct val="0"/>
                </a:spcBef>
                <a:buClrTx/>
                <a:buSzTx/>
                <a:buFontTx/>
                <a:buNone/>
              </a:pPr>
              <a:t>29</a:t>
            </a:fld>
            <a:endParaRPr lang="pl-PL" altLang="pl-PL" sz="1200">
              <a:solidFill>
                <a:srgbClr val="045C75"/>
              </a:solidFill>
              <a:latin typeface="Arial" panose="020B0604020202020204" pitchFamily="34" charset="0"/>
            </a:endParaRPr>
          </a:p>
        </p:txBody>
      </p:sp>
    </p:spTree>
    <p:extLst>
      <p:ext uri="{BB962C8B-B14F-4D97-AF65-F5344CB8AC3E}">
        <p14:creationId xmlns:p14="http://schemas.microsoft.com/office/powerpoint/2010/main" val="17255920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8086" y="468086"/>
            <a:ext cx="11353800" cy="5708877"/>
          </a:xfrm>
        </p:spPr>
        <p:txBody>
          <a:bodyPr>
            <a:normAutofit fontScale="92500" lnSpcReduction="10000"/>
          </a:bodyPr>
          <a:lstStyle/>
          <a:p>
            <a:pPr marL="0" indent="0">
              <a:buNone/>
            </a:pPr>
            <a:r>
              <a:rPr lang="pl-PL" dirty="0"/>
              <a:t>Plan wykładów</a:t>
            </a:r>
          </a:p>
          <a:p>
            <a:pPr marL="514350" indent="-514350" algn="just">
              <a:buAutoNum type="arabicPeriod"/>
            </a:pPr>
            <a:r>
              <a:rPr lang="pl-PL" dirty="0"/>
              <a:t>Przesłanki tworzenia grup kapitałowych, Kontrola w grupie kapitałowej, Wycena posiadanych udziałów – metody </a:t>
            </a:r>
          </a:p>
          <a:p>
            <a:pPr marL="514350" indent="-514350" algn="just">
              <a:buFont typeface="Arial" panose="020B0604020202020204" pitchFamily="34" charset="0"/>
              <a:buAutoNum type="arabicPeriod"/>
            </a:pPr>
            <a:r>
              <a:rPr lang="pl-PL" altLang="pl-PL" dirty="0"/>
              <a:t>Metoda ceny nabycia  (metoda kosztu- </a:t>
            </a:r>
            <a:r>
              <a:rPr lang="pl-PL" altLang="pl-PL" dirty="0" err="1"/>
              <a:t>cost</a:t>
            </a:r>
            <a:r>
              <a:rPr lang="pl-PL" altLang="pl-PL" dirty="0"/>
              <a:t> </a:t>
            </a:r>
            <a:r>
              <a:rPr lang="pl-PL" altLang="pl-PL" dirty="0" err="1"/>
              <a:t>method</a:t>
            </a:r>
            <a:r>
              <a:rPr lang="pl-PL" altLang="pl-PL" dirty="0"/>
              <a:t>)</a:t>
            </a:r>
          </a:p>
          <a:p>
            <a:pPr marL="514350" indent="-514350" algn="just">
              <a:buFont typeface="Arial" panose="020B0604020202020204" pitchFamily="34" charset="0"/>
              <a:buAutoNum type="arabicPeriod"/>
            </a:pPr>
            <a:r>
              <a:rPr lang="pl-PL" dirty="0"/>
              <a:t>Metoda praw własności (equity)</a:t>
            </a:r>
          </a:p>
          <a:p>
            <a:pPr marL="514350" indent="-514350" algn="just">
              <a:buFont typeface="Arial" panose="020B0604020202020204" pitchFamily="34" charset="0"/>
              <a:buAutoNum type="arabicPeriod"/>
            </a:pPr>
            <a:r>
              <a:rPr lang="pl-PL" altLang="pl-PL" dirty="0"/>
              <a:t>Konsolidacja, Kluczowe zagadnienia konsolidacji sprawozdań finansowych</a:t>
            </a:r>
          </a:p>
          <a:p>
            <a:pPr marL="514350" indent="-514350" algn="just">
              <a:buFont typeface="Arial" panose="020B0604020202020204" pitchFamily="34" charset="0"/>
              <a:buAutoNum type="arabicPeriod"/>
            </a:pPr>
            <a:r>
              <a:rPr lang="pl-PL" dirty="0"/>
              <a:t>Metody połączenia w polskim prawie bilansowym (metoda łączenia udziałów, metoda nabycia)</a:t>
            </a:r>
          </a:p>
          <a:p>
            <a:pPr marL="514350" indent="-514350" algn="just">
              <a:buFont typeface="Arial" panose="020B0604020202020204" pitchFamily="34" charset="0"/>
              <a:buAutoNum type="arabicPeriod"/>
            </a:pPr>
            <a:r>
              <a:rPr lang="pl-PL" dirty="0"/>
              <a:t>Wybrane zagadnienia konsolidacji sprawozdań finansowych (Wartość firmy według </a:t>
            </a:r>
            <a:r>
              <a:rPr lang="pl-PL" dirty="0" err="1"/>
              <a:t>UoR</a:t>
            </a:r>
            <a:r>
              <a:rPr lang="pl-PL" dirty="0"/>
              <a:t> i MSSF, Waluta funkcjonalna, Przejęcie odwrotne, Różnice kursowe, Test na utratę wartości)</a:t>
            </a:r>
          </a:p>
          <a:p>
            <a:pPr marL="514350" indent="-514350" algn="just">
              <a:buFont typeface="Arial" panose="020B0604020202020204" pitchFamily="34" charset="0"/>
              <a:buAutoNum type="arabicPeriod"/>
            </a:pPr>
            <a:r>
              <a:rPr lang="pl-PL" dirty="0"/>
              <a:t>Sprawozdanie skonsolidowane w kontekście regulacji Ustawy o Rachunkowości oraz MSSF i MSR</a:t>
            </a:r>
          </a:p>
          <a:p>
            <a:pPr marL="514350" indent="-514350" algn="just">
              <a:buFont typeface="Arial" panose="020B0604020202020204" pitchFamily="34" charset="0"/>
              <a:buAutoNum type="arabicPeriod"/>
            </a:pPr>
            <a:r>
              <a:rPr lang="pl-PL" dirty="0"/>
              <a:t>Badanie sprawozdań skonsolidowanych</a:t>
            </a:r>
          </a:p>
          <a:p>
            <a:pPr marL="514350" indent="-514350" algn="just">
              <a:buFont typeface="Arial" panose="020B0604020202020204" pitchFamily="34" charset="0"/>
              <a:buAutoNum type="arabicPeriod"/>
            </a:pPr>
            <a:endParaRPr lang="pl-PL" dirty="0"/>
          </a:p>
          <a:p>
            <a:pPr marL="514350" indent="-514350" algn="just">
              <a:buFont typeface="Arial" panose="020B0604020202020204" pitchFamily="34" charset="0"/>
              <a:buAutoNum type="arabicPeriod"/>
            </a:pPr>
            <a:endParaRPr lang="pl-PL" dirty="0"/>
          </a:p>
          <a:p>
            <a:pPr marL="514350" indent="-514350" algn="just">
              <a:buFont typeface="Arial" panose="020B0604020202020204" pitchFamily="34" charset="0"/>
              <a:buAutoNum type="arabicPeriod"/>
            </a:pPr>
            <a:endParaRPr lang="pl-PL" altLang="pl-PL" dirty="0"/>
          </a:p>
          <a:p>
            <a:pPr marL="514350" indent="-514350" algn="just">
              <a:buAutoNum type="arabicPeriod"/>
            </a:pPr>
            <a:endParaRPr lang="pl-PL" dirty="0"/>
          </a:p>
          <a:p>
            <a:pPr marL="0" indent="0">
              <a:buNone/>
            </a:pPr>
            <a:endParaRPr lang="pl-PL" dirty="0"/>
          </a:p>
          <a:p>
            <a:pPr marL="0" indent="0">
              <a:buNone/>
            </a:pPr>
            <a:endParaRPr lang="pl-PL" dirty="0"/>
          </a:p>
          <a:p>
            <a:pPr marL="0" indent="0">
              <a:buNone/>
            </a:pPr>
            <a:endParaRPr lang="pl-PL" dirty="0"/>
          </a:p>
        </p:txBody>
      </p:sp>
    </p:spTree>
    <p:extLst>
      <p:ext uri="{BB962C8B-B14F-4D97-AF65-F5344CB8AC3E}">
        <p14:creationId xmlns:p14="http://schemas.microsoft.com/office/powerpoint/2010/main" val="25174585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ymbol zastępczy zawartości 2"/>
          <p:cNvSpPr>
            <a:spLocks noGrp="1"/>
          </p:cNvSpPr>
          <p:nvPr>
            <p:ph idx="1"/>
          </p:nvPr>
        </p:nvSpPr>
        <p:spPr>
          <a:xfrm>
            <a:off x="511629" y="285751"/>
            <a:ext cx="11027228" cy="5840413"/>
          </a:xfrm>
        </p:spPr>
        <p:txBody>
          <a:bodyPr/>
          <a:lstStyle/>
          <a:p>
            <a:pPr algn="just" eaLnBrk="1" hangingPunct="1">
              <a:buFont typeface="Arial" panose="020B0604020202020204" pitchFamily="34" charset="0"/>
              <a:buNone/>
            </a:pPr>
            <a:r>
              <a:rPr lang="pl-PL" altLang="pl-PL" dirty="0"/>
              <a:t>	</a:t>
            </a:r>
          </a:p>
          <a:p>
            <a:pPr algn="just" eaLnBrk="1" hangingPunct="1">
              <a:buFont typeface="Arial" panose="020B0604020202020204" pitchFamily="34" charset="0"/>
              <a:buNone/>
            </a:pPr>
            <a:r>
              <a:rPr lang="pl-PL" altLang="pl-PL" dirty="0"/>
              <a:t>	</a:t>
            </a:r>
            <a:r>
              <a:rPr lang="pl-PL" altLang="pl-PL" sz="3600" dirty="0"/>
              <a:t>W metodzie wyceny lokat należy uwzględnić następujące kwestie dotyczące rozliczania:</a:t>
            </a:r>
          </a:p>
          <a:p>
            <a:pPr algn="just" eaLnBrk="1" hangingPunct="1"/>
            <a:r>
              <a:rPr lang="pl-PL" altLang="pl-PL" sz="3600" dirty="0"/>
              <a:t>nabycia akcji (udziałów);</a:t>
            </a:r>
          </a:p>
          <a:p>
            <a:pPr algn="just" eaLnBrk="1" hangingPunct="1"/>
            <a:r>
              <a:rPr lang="pl-PL" altLang="pl-PL" sz="3600" dirty="0"/>
              <a:t>otrzymania dywidend:</a:t>
            </a:r>
          </a:p>
          <a:p>
            <a:pPr algn="just" eaLnBrk="1" hangingPunct="1"/>
            <a:r>
              <a:rPr lang="pl-PL" altLang="pl-PL" sz="3600" dirty="0"/>
              <a:t>zbywania posiadanych akcji (udziałów),</a:t>
            </a:r>
          </a:p>
          <a:p>
            <a:pPr algn="just" eaLnBrk="1" hangingPunct="1"/>
            <a:r>
              <a:rPr lang="pl-PL" altLang="pl-PL" sz="3600" dirty="0"/>
              <a:t>różnice kursowe, </a:t>
            </a:r>
          </a:p>
          <a:p>
            <a:pPr algn="just" eaLnBrk="1" hangingPunct="1"/>
            <a:endParaRPr lang="pl-PL" altLang="pl-PL" dirty="0"/>
          </a:p>
        </p:txBody>
      </p:sp>
      <p:sp>
        <p:nvSpPr>
          <p:cNvPr id="27651" name="Symbol zastępczy numeru slajdu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4033DB61-B806-495E-A5C7-A58C5893AEF8}" type="slidenum">
              <a:rPr lang="pl-PL" altLang="pl-PL" sz="1200">
                <a:solidFill>
                  <a:srgbClr val="045C75"/>
                </a:solidFill>
                <a:latin typeface="Arial" panose="020B0604020202020204" pitchFamily="34" charset="0"/>
              </a:rPr>
              <a:pPr>
                <a:spcBef>
                  <a:spcPct val="0"/>
                </a:spcBef>
                <a:buClrTx/>
                <a:buSzTx/>
                <a:buFontTx/>
                <a:buNone/>
              </a:pPr>
              <a:t>30</a:t>
            </a:fld>
            <a:endParaRPr lang="pl-PL" altLang="pl-PL" sz="1200">
              <a:solidFill>
                <a:srgbClr val="045C75"/>
              </a:solidFill>
              <a:latin typeface="Arial" panose="020B0604020202020204" pitchFamily="34" charset="0"/>
            </a:endParaRPr>
          </a:p>
        </p:txBody>
      </p:sp>
    </p:spTree>
    <p:extLst>
      <p:ext uri="{BB962C8B-B14F-4D97-AF65-F5344CB8AC3E}">
        <p14:creationId xmlns:p14="http://schemas.microsoft.com/office/powerpoint/2010/main" val="16833158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336" name="Group 48"/>
          <p:cNvGraphicFramePr>
            <a:graphicFrameLocks noGrp="1"/>
          </p:cNvGraphicFramePr>
          <p:nvPr>
            <p:ph idx="1"/>
            <p:extLst>
              <p:ext uri="{D42A27DB-BD31-4B8C-83A1-F6EECF244321}">
                <p14:modId xmlns:p14="http://schemas.microsoft.com/office/powerpoint/2010/main" val="209644281"/>
              </p:ext>
            </p:extLst>
          </p:nvPr>
        </p:nvGraphicFramePr>
        <p:xfrm>
          <a:off x="762001" y="391888"/>
          <a:ext cx="10722429" cy="6162901"/>
        </p:xfrm>
        <a:graphic>
          <a:graphicData uri="http://schemas.openxmlformats.org/drawingml/2006/table">
            <a:tbl>
              <a:tblPr/>
              <a:tblGrid>
                <a:gridCol w="3574143">
                  <a:extLst>
                    <a:ext uri="{9D8B030D-6E8A-4147-A177-3AD203B41FA5}">
                      <a16:colId xmlns:a16="http://schemas.microsoft.com/office/drawing/2014/main" val="20000"/>
                    </a:ext>
                  </a:extLst>
                </a:gridCol>
                <a:gridCol w="3574143">
                  <a:extLst>
                    <a:ext uri="{9D8B030D-6E8A-4147-A177-3AD203B41FA5}">
                      <a16:colId xmlns:a16="http://schemas.microsoft.com/office/drawing/2014/main" val="20001"/>
                    </a:ext>
                  </a:extLst>
                </a:gridCol>
                <a:gridCol w="3574143">
                  <a:extLst>
                    <a:ext uri="{9D8B030D-6E8A-4147-A177-3AD203B41FA5}">
                      <a16:colId xmlns:a16="http://schemas.microsoft.com/office/drawing/2014/main" val="20002"/>
                    </a:ext>
                  </a:extLst>
                </a:gridCol>
              </a:tblGrid>
              <a:tr h="658232">
                <a:tc>
                  <a:txBody>
                    <a:bodyPr/>
                    <a:lstStyle/>
                    <a:p>
                      <a:pPr marL="0" marR="0" lvl="0" indent="0" algn="just" defTabSz="914400" rtl="0" eaLnBrk="1" fontAlgn="base" latinLnBrk="0" hangingPunct="1">
                        <a:lnSpc>
                          <a:spcPct val="100000"/>
                        </a:lnSpc>
                        <a:spcBef>
                          <a:spcPct val="0"/>
                        </a:spcBef>
                        <a:spcAft>
                          <a:spcPts val="600"/>
                        </a:spcAft>
                        <a:buClrTx/>
                        <a:buSzTx/>
                        <a:buFontTx/>
                        <a:buNone/>
                        <a:tabLst/>
                      </a:pPr>
                      <a:endParaRPr kumimoji="0" lang="pl-PL" sz="1600" b="1" i="0" u="none" strike="noStrike" cap="none" normalizeH="0" baseline="0" dirty="0">
                        <a:ln>
                          <a:noFill/>
                        </a:ln>
                        <a:solidFill>
                          <a:srgbClr val="FFFFFF"/>
                        </a:solidFill>
                        <a:effectLst/>
                        <a:latin typeface="+mn-lt"/>
                        <a:cs typeface="Times New Roman" pitchFamily="18" charset="0"/>
                      </a:endParaRPr>
                    </a:p>
                  </a:txBody>
                  <a:tcPr marL="44450" marR="4445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pl-PL" sz="1600" b="1" i="0" u="none" strike="noStrike" cap="none" normalizeH="0" baseline="0">
                          <a:ln>
                            <a:noFill/>
                          </a:ln>
                          <a:solidFill>
                            <a:srgbClr val="FFFFFF"/>
                          </a:solidFill>
                          <a:effectLst/>
                          <a:latin typeface="+mn-lt"/>
                          <a:cs typeface="Times New Roman" pitchFamily="18" charset="0"/>
                        </a:rPr>
                        <a:t>Aktywa finansowe krótkoterminowe</a:t>
                      </a:r>
                      <a:endParaRPr kumimoji="0" lang="pl-PL" sz="1100" b="1" i="0" u="none" strike="noStrike" cap="none" normalizeH="0" baseline="0">
                        <a:ln>
                          <a:noFill/>
                        </a:ln>
                        <a:solidFill>
                          <a:srgbClr val="FFFFFF"/>
                        </a:solidFill>
                        <a:effectLst/>
                        <a:latin typeface="+mn-lt"/>
                        <a:cs typeface="Times New Roman" pitchFamily="18" charset="0"/>
                      </a:endParaRPr>
                    </a:p>
                  </a:txBody>
                  <a:tcPr marL="44450" marR="4445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pl-PL" sz="1600" b="1" i="0" u="none" strike="noStrike" cap="none" normalizeH="0" baseline="0">
                          <a:ln>
                            <a:noFill/>
                          </a:ln>
                          <a:solidFill>
                            <a:srgbClr val="FFFFFF"/>
                          </a:solidFill>
                          <a:effectLst/>
                          <a:latin typeface="+mn-lt"/>
                          <a:cs typeface="Times New Roman" pitchFamily="18" charset="0"/>
                        </a:rPr>
                        <a:t>Aktywa finansowe długoterminowe</a:t>
                      </a:r>
                      <a:endParaRPr kumimoji="0" lang="pl-PL" sz="1100" b="1" i="0" u="none" strike="noStrike" cap="none" normalizeH="0" baseline="0">
                        <a:ln>
                          <a:noFill/>
                        </a:ln>
                        <a:solidFill>
                          <a:srgbClr val="FFFFFF"/>
                        </a:solidFill>
                        <a:effectLst/>
                        <a:latin typeface="+mn-lt"/>
                        <a:cs typeface="Times New Roman" pitchFamily="18" charset="0"/>
                      </a:endParaRPr>
                    </a:p>
                  </a:txBody>
                  <a:tcPr marL="44450" marR="4445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78958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pl-PL" sz="1600" b="1" i="0" u="none" strike="noStrike" cap="none" normalizeH="0" baseline="0" dirty="0">
                          <a:ln>
                            <a:noFill/>
                          </a:ln>
                          <a:solidFill>
                            <a:srgbClr val="000000"/>
                          </a:solidFill>
                          <a:effectLst/>
                          <a:latin typeface="+mn-lt"/>
                          <a:cs typeface="Times New Roman" pitchFamily="18" charset="0"/>
                        </a:rPr>
                        <a:t>Wycena bieżąca </a:t>
                      </a:r>
                      <a:endParaRPr kumimoji="0" lang="pl-PL" sz="1100" b="0" i="0" u="none" strike="noStrike" cap="none" normalizeH="0" baseline="0" dirty="0">
                        <a:ln>
                          <a:noFill/>
                        </a:ln>
                        <a:solidFill>
                          <a:srgbClr val="000000"/>
                        </a:solidFill>
                        <a:effectLst/>
                        <a:latin typeface="+mn-lt"/>
                        <a:cs typeface="Times New Roman" pitchFamily="18" charset="0"/>
                      </a:endParaRPr>
                    </a:p>
                  </a:txBody>
                  <a:tcPr marL="44450" marR="4445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600" b="0" i="0" u="none" strike="noStrike" cap="none" normalizeH="0" baseline="0" dirty="0">
                          <a:ln>
                            <a:noFill/>
                          </a:ln>
                          <a:solidFill>
                            <a:srgbClr val="000000"/>
                          </a:solidFill>
                          <a:effectLst/>
                          <a:latin typeface="+mn-lt"/>
                          <a:cs typeface="Times New Roman" pitchFamily="18" charset="0"/>
                        </a:rPr>
                        <a:t>Metoda ceny nabycia  </a:t>
                      </a:r>
                      <a:endParaRPr kumimoji="0" lang="pl-PL" sz="1100" b="0" i="0" u="none" strike="noStrike" cap="none" normalizeH="0" baseline="0" dirty="0">
                        <a:ln>
                          <a:noFill/>
                        </a:ln>
                        <a:solidFill>
                          <a:srgbClr val="000000"/>
                        </a:solidFill>
                        <a:effectLst/>
                        <a:latin typeface="+mn-lt"/>
                        <a:cs typeface="Times New Roman" pitchFamily="18" charset="0"/>
                      </a:endParaRPr>
                    </a:p>
                  </a:txBody>
                  <a:tcPr marL="44450" marR="4445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600" b="0" i="0" u="none" strike="noStrike" cap="none" normalizeH="0" baseline="0" dirty="0">
                          <a:ln>
                            <a:noFill/>
                          </a:ln>
                          <a:solidFill>
                            <a:srgbClr val="000000"/>
                          </a:solidFill>
                          <a:effectLst/>
                          <a:latin typeface="+mn-lt"/>
                          <a:cs typeface="Times New Roman" pitchFamily="18" charset="0"/>
                        </a:rPr>
                        <a:t>Metoda ceny nabycia </a:t>
                      </a:r>
                      <a:endParaRPr kumimoji="0" lang="pl-PL" sz="1100" b="0" i="0" u="none" strike="noStrike" cap="none" normalizeH="0" baseline="0" dirty="0">
                        <a:ln>
                          <a:noFill/>
                        </a:ln>
                        <a:solidFill>
                          <a:srgbClr val="000000"/>
                        </a:solidFill>
                        <a:effectLst/>
                        <a:latin typeface="+mn-lt"/>
                        <a:cs typeface="Times New Roman" pitchFamily="18" charset="0"/>
                      </a:endParaRPr>
                    </a:p>
                  </a:txBody>
                  <a:tcPr marL="44450" marR="4445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78958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pl-PL" sz="1600" b="1" i="0" u="none" strike="noStrike" cap="none" normalizeH="0" baseline="0" dirty="0">
                          <a:ln>
                            <a:noFill/>
                          </a:ln>
                          <a:solidFill>
                            <a:srgbClr val="000000"/>
                          </a:solidFill>
                          <a:effectLst/>
                          <a:latin typeface="+mn-lt"/>
                          <a:cs typeface="Times New Roman" pitchFamily="18" charset="0"/>
                        </a:rPr>
                        <a:t>Wycena bilansowa jednostkowa </a:t>
                      </a:r>
                      <a:endParaRPr kumimoji="0" lang="pl-PL" sz="1100" b="0" i="0" u="none" strike="noStrike" cap="none" normalizeH="0" baseline="0" dirty="0">
                        <a:ln>
                          <a:noFill/>
                        </a:ln>
                        <a:solidFill>
                          <a:srgbClr val="000000"/>
                        </a:solidFill>
                        <a:effectLst/>
                        <a:latin typeface="+mn-lt"/>
                        <a:cs typeface="Times New Roman" pitchFamily="18" charset="0"/>
                      </a:endParaRPr>
                    </a:p>
                  </a:txBody>
                  <a:tcPr marL="44450" marR="4445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600" b="0" i="0" u="none" strike="noStrike" cap="none" normalizeH="0" baseline="0">
                          <a:ln>
                            <a:noFill/>
                          </a:ln>
                          <a:solidFill>
                            <a:srgbClr val="000000"/>
                          </a:solidFill>
                          <a:effectLst/>
                          <a:latin typeface="+mn-lt"/>
                          <a:cs typeface="Times New Roman" pitchFamily="18" charset="0"/>
                        </a:rPr>
                        <a:t>LCM</a:t>
                      </a:r>
                      <a:endParaRPr kumimoji="0" lang="pl-PL" sz="1100" b="0" i="0" u="none" strike="noStrike" cap="none" normalizeH="0" baseline="0">
                        <a:ln>
                          <a:noFill/>
                        </a:ln>
                        <a:solidFill>
                          <a:srgbClr val="000000"/>
                        </a:solidFill>
                        <a:effectLst/>
                        <a:latin typeface="+mn-lt"/>
                        <a:cs typeface="Times New Roman" pitchFamily="18" charset="0"/>
                      </a:endParaRPr>
                    </a:p>
                  </a:txBody>
                  <a:tcPr marL="44450" marR="4445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600" b="0" i="0" u="none" strike="noStrike" cap="none" normalizeH="0" baseline="0" dirty="0">
                          <a:ln>
                            <a:noFill/>
                          </a:ln>
                          <a:solidFill>
                            <a:srgbClr val="000000"/>
                          </a:solidFill>
                          <a:effectLst/>
                          <a:latin typeface="+mn-lt"/>
                          <a:cs typeface="Times New Roman" pitchFamily="18" charset="0"/>
                        </a:rPr>
                        <a:t>Metoda „przeceny”</a:t>
                      </a:r>
                      <a:endParaRPr kumimoji="0" lang="pl-PL" sz="1100" b="0" i="0" u="none" strike="noStrike" cap="none" normalizeH="0" baseline="0" dirty="0">
                        <a:ln>
                          <a:noFill/>
                        </a:ln>
                        <a:solidFill>
                          <a:srgbClr val="000000"/>
                        </a:solidFill>
                        <a:effectLst/>
                        <a:latin typeface="+mn-lt"/>
                        <a:cs typeface="Times New Roman" pitchFamily="18" charset="0"/>
                      </a:endParaRPr>
                    </a:p>
                  </a:txBody>
                  <a:tcPr marL="44450" marR="4445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988094">
                <a:tc>
                  <a:txBody>
                    <a:bodyPr/>
                    <a:lstStyle/>
                    <a:p>
                      <a:pPr marL="0" marR="0" lvl="0" indent="0" algn="l" defTabSz="914400" rtl="0" eaLnBrk="1" fontAlgn="base" latinLnBrk="0" hangingPunct="1">
                        <a:lnSpc>
                          <a:spcPct val="100000"/>
                        </a:lnSpc>
                        <a:spcBef>
                          <a:spcPts val="600"/>
                        </a:spcBef>
                        <a:spcAft>
                          <a:spcPts val="600"/>
                        </a:spcAft>
                        <a:buClrTx/>
                        <a:buSzTx/>
                        <a:buFontTx/>
                        <a:buNone/>
                        <a:tabLst/>
                      </a:pPr>
                      <a:r>
                        <a:rPr kumimoji="0" lang="pl-PL" sz="1600" b="1" i="0" u="none" strike="noStrike" cap="none" normalizeH="0" baseline="0" dirty="0">
                          <a:ln>
                            <a:noFill/>
                          </a:ln>
                          <a:solidFill>
                            <a:srgbClr val="000000"/>
                          </a:solidFill>
                          <a:effectLst/>
                          <a:latin typeface="+mn-lt"/>
                          <a:cs typeface="Times New Roman" pitchFamily="18" charset="0"/>
                        </a:rPr>
                        <a:t>Wycena bilansowa skonsolidowana </a:t>
                      </a:r>
                      <a:endParaRPr kumimoji="0" lang="pl-PL" sz="1000" b="1" i="0" u="none" strike="noStrike" cap="none" normalizeH="0" baseline="0" dirty="0">
                        <a:ln>
                          <a:noFill/>
                        </a:ln>
                        <a:solidFill>
                          <a:srgbClr val="000000"/>
                        </a:solidFill>
                        <a:effectLst/>
                        <a:latin typeface="+mn-lt"/>
                        <a:cs typeface="Times New Roman" pitchFamily="18" charset="0"/>
                      </a:endParaRPr>
                    </a:p>
                  </a:txBody>
                  <a:tcPr marL="44450" marR="4445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pl-PL" sz="1600" b="0" i="0" u="none" strike="noStrike" cap="none" normalizeH="0" baseline="0">
                        <a:ln>
                          <a:noFill/>
                        </a:ln>
                        <a:solidFill>
                          <a:srgbClr val="000000"/>
                        </a:solidFill>
                        <a:effectLst/>
                        <a:latin typeface="+mn-lt"/>
                        <a:cs typeface="Times New Roman" pitchFamily="18" charset="0"/>
                      </a:endParaRPr>
                    </a:p>
                  </a:txBody>
                  <a:tcPr marL="44450" marR="4445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pl-PL" sz="1600" b="0" i="0" u="none" strike="noStrike" cap="none" normalizeH="0" baseline="0" dirty="0">
                        <a:ln>
                          <a:noFill/>
                        </a:ln>
                        <a:solidFill>
                          <a:srgbClr val="000000"/>
                        </a:solidFill>
                        <a:effectLst/>
                        <a:latin typeface="+mn-lt"/>
                        <a:cs typeface="Times New Roman" pitchFamily="18" charset="0"/>
                      </a:endParaRPr>
                    </a:p>
                  </a:txBody>
                  <a:tcPr marL="44450" marR="4445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r h="92242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pl-PL" sz="1600" b="0" i="0" u="none" strike="noStrike" cap="none" normalizeH="0" baseline="0" dirty="0">
                          <a:ln>
                            <a:noFill/>
                          </a:ln>
                          <a:solidFill>
                            <a:srgbClr val="000000"/>
                          </a:solidFill>
                          <a:effectLst/>
                          <a:latin typeface="+mn-lt"/>
                          <a:cs typeface="Times New Roman" pitchFamily="18" charset="0"/>
                        </a:rPr>
                        <a:t>Mniej niż 20% praw do głosu</a:t>
                      </a:r>
                      <a:endParaRPr kumimoji="0" lang="pl-PL" sz="1100" b="0" i="0" u="none" strike="noStrike" cap="none" normalizeH="0" baseline="0" dirty="0">
                        <a:ln>
                          <a:noFill/>
                        </a:ln>
                        <a:solidFill>
                          <a:srgbClr val="000000"/>
                        </a:solidFill>
                        <a:effectLst/>
                        <a:latin typeface="+mn-lt"/>
                        <a:cs typeface="Times New Roman" pitchFamily="18" charset="0"/>
                      </a:endParaRPr>
                    </a:p>
                  </a:txBody>
                  <a:tcPr marL="44450" marR="4445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600" b="0" i="0" u="none" strike="noStrike" cap="none" normalizeH="0" baseline="0" dirty="0">
                          <a:ln>
                            <a:noFill/>
                          </a:ln>
                          <a:solidFill>
                            <a:srgbClr val="000000"/>
                          </a:solidFill>
                          <a:effectLst/>
                          <a:latin typeface="+mn-lt"/>
                          <a:cs typeface="Times New Roman" pitchFamily="18" charset="0"/>
                        </a:rPr>
                        <a:t>LCM</a:t>
                      </a:r>
                      <a:endParaRPr kumimoji="0" lang="pl-PL" sz="1100" b="0" i="0" u="none" strike="noStrike" cap="none" normalizeH="0" baseline="0" dirty="0">
                        <a:ln>
                          <a:noFill/>
                        </a:ln>
                        <a:solidFill>
                          <a:srgbClr val="000000"/>
                        </a:solidFill>
                        <a:effectLst/>
                        <a:latin typeface="+mn-lt"/>
                        <a:cs typeface="Times New Roman" pitchFamily="18" charset="0"/>
                      </a:endParaRPr>
                    </a:p>
                  </a:txBody>
                  <a:tcPr marL="44450" marR="4445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600" b="0" i="0" u="none" strike="noStrike" cap="none" normalizeH="0" baseline="0" dirty="0">
                          <a:ln>
                            <a:noFill/>
                          </a:ln>
                          <a:solidFill>
                            <a:srgbClr val="000000"/>
                          </a:solidFill>
                          <a:effectLst/>
                          <a:latin typeface="+mn-lt"/>
                          <a:cs typeface="Times New Roman" pitchFamily="18" charset="0"/>
                        </a:rPr>
                        <a:t>Metoda „przeceny”</a:t>
                      </a:r>
                      <a:endParaRPr kumimoji="0" lang="pl-PL" sz="1100" b="0" i="0" u="none" strike="noStrike" cap="none" normalizeH="0" baseline="0" dirty="0">
                        <a:ln>
                          <a:noFill/>
                        </a:ln>
                        <a:solidFill>
                          <a:srgbClr val="000000"/>
                        </a:solidFill>
                        <a:effectLst/>
                        <a:latin typeface="+mn-lt"/>
                        <a:cs typeface="Times New Roman" pitchFamily="18" charset="0"/>
                      </a:endParaRPr>
                    </a:p>
                  </a:txBody>
                  <a:tcPr marL="44450" marR="4445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4"/>
                  </a:ext>
                </a:extLst>
              </a:tr>
              <a:tr h="131049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pl-PL" sz="1600" b="0" i="0" u="none" strike="noStrike" cap="none" normalizeH="0" baseline="0">
                          <a:ln>
                            <a:noFill/>
                          </a:ln>
                          <a:solidFill>
                            <a:srgbClr val="000000"/>
                          </a:solidFill>
                          <a:effectLst/>
                          <a:latin typeface="+mn-lt"/>
                          <a:cs typeface="Times New Roman" pitchFamily="18" charset="0"/>
                        </a:rPr>
                        <a:t>20%- 50% praw do głosu</a:t>
                      </a:r>
                      <a:endParaRPr kumimoji="0" lang="pl-PL" sz="1100" b="0" i="0" u="none" strike="noStrike" cap="none" normalizeH="0" baseline="0">
                        <a:ln>
                          <a:noFill/>
                        </a:ln>
                        <a:solidFill>
                          <a:srgbClr val="000000"/>
                        </a:solidFill>
                        <a:effectLst/>
                        <a:latin typeface="+mn-lt"/>
                        <a:cs typeface="Times New Roman" pitchFamily="18" charset="0"/>
                      </a:endParaRPr>
                    </a:p>
                  </a:txBody>
                  <a:tcPr marL="44450" marR="4445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600" b="0" i="0" u="none" strike="noStrike" cap="none" normalizeH="0" baseline="0" dirty="0">
                          <a:ln>
                            <a:noFill/>
                          </a:ln>
                          <a:solidFill>
                            <a:srgbClr val="000000"/>
                          </a:solidFill>
                          <a:effectLst/>
                          <a:latin typeface="+mn-lt"/>
                          <a:cs typeface="Times New Roman" pitchFamily="18" charset="0"/>
                        </a:rPr>
                        <a:t>LCM</a:t>
                      </a:r>
                      <a:endParaRPr kumimoji="0" lang="pl-PL" sz="1100" b="0" i="0" u="none" strike="noStrike" cap="none" normalizeH="0" baseline="0" dirty="0">
                        <a:ln>
                          <a:noFill/>
                        </a:ln>
                        <a:solidFill>
                          <a:srgbClr val="000000"/>
                        </a:solidFill>
                        <a:effectLst/>
                        <a:latin typeface="+mn-lt"/>
                        <a:cs typeface="Times New Roman" pitchFamily="18" charset="0"/>
                      </a:endParaRPr>
                    </a:p>
                  </a:txBody>
                  <a:tcPr marL="44450" marR="4445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600" b="0" i="0" u="none" strike="noStrike" cap="none" normalizeH="0" baseline="0" dirty="0">
                          <a:ln>
                            <a:noFill/>
                          </a:ln>
                          <a:solidFill>
                            <a:srgbClr val="FF3300"/>
                          </a:solidFill>
                          <a:effectLst/>
                          <a:latin typeface="+mn-lt"/>
                          <a:cs typeface="Times New Roman" pitchFamily="18" charset="0"/>
                        </a:rPr>
                        <a:t>Metoda „przeceny”</a:t>
                      </a:r>
                      <a:r>
                        <a:rPr kumimoji="0" lang="pl-PL" sz="1600" b="0" i="0" u="none" strike="noStrike" cap="none" normalizeH="0" baseline="0" dirty="0">
                          <a:ln>
                            <a:noFill/>
                          </a:ln>
                          <a:solidFill>
                            <a:srgbClr val="000000"/>
                          </a:solidFill>
                          <a:effectLst/>
                          <a:latin typeface="+mn-lt"/>
                          <a:cs typeface="Times New Roman" pitchFamily="18"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pl-PL" sz="1600" b="0" i="0" u="none" strike="noStrike" cap="none" normalizeH="0" baseline="0" dirty="0">
                          <a:ln>
                            <a:noFill/>
                          </a:ln>
                          <a:solidFill>
                            <a:schemeClr val="accent2"/>
                          </a:solidFill>
                          <a:effectLst/>
                          <a:latin typeface="+mn-lt"/>
                          <a:cs typeface="Times New Roman" pitchFamily="18" charset="0"/>
                        </a:rPr>
                        <a:t>ewentualnie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pl-PL" sz="1600" b="0" i="0" u="none" strike="noStrike" cap="none" normalizeH="0" baseline="0" dirty="0">
                          <a:ln>
                            <a:noFill/>
                          </a:ln>
                          <a:solidFill>
                            <a:schemeClr val="accent2"/>
                          </a:solidFill>
                          <a:effectLst/>
                          <a:latin typeface="+mn-lt"/>
                          <a:cs typeface="Times New Roman" pitchFamily="18" charset="0"/>
                        </a:rPr>
                        <a:t>Metoda praw własności*</a:t>
                      </a:r>
                    </a:p>
                    <a:p>
                      <a:pPr marL="0" marR="0" lvl="0" indent="0" algn="ctr" defTabSz="914400" rtl="0" eaLnBrk="1" fontAlgn="base" latinLnBrk="0" hangingPunct="1">
                        <a:lnSpc>
                          <a:spcPct val="100000"/>
                        </a:lnSpc>
                        <a:spcBef>
                          <a:spcPct val="0"/>
                        </a:spcBef>
                        <a:spcAft>
                          <a:spcPct val="0"/>
                        </a:spcAft>
                        <a:buClrTx/>
                        <a:buSzTx/>
                        <a:buFontTx/>
                        <a:buNone/>
                        <a:tabLst/>
                      </a:pPr>
                      <a:r>
                        <a:rPr kumimoji="0" lang="pl-PL" sz="1600" b="0" i="0" u="none" strike="noStrike" cap="none" normalizeH="0" baseline="0" dirty="0">
                          <a:ln>
                            <a:noFill/>
                          </a:ln>
                          <a:solidFill>
                            <a:schemeClr val="accent2"/>
                          </a:solidFill>
                          <a:effectLst/>
                          <a:latin typeface="+mn-lt"/>
                          <a:cs typeface="Times New Roman" pitchFamily="18" charset="0"/>
                        </a:rPr>
                        <a:t>*</a:t>
                      </a:r>
                      <a:r>
                        <a:rPr kumimoji="0" lang="pl-PL" sz="1200" b="0" i="0" u="none" strike="noStrike" cap="none" normalizeH="0" baseline="0" dirty="0">
                          <a:ln>
                            <a:noFill/>
                          </a:ln>
                          <a:solidFill>
                            <a:schemeClr val="tx1"/>
                          </a:solidFill>
                          <a:effectLst/>
                          <a:latin typeface="+mn-lt"/>
                        </a:rPr>
                        <a:t> jeśli tak zadecyduje jednostka dominującą w grupie kapitałowej </a:t>
                      </a:r>
                      <a:endParaRPr kumimoji="0" lang="pl-PL" sz="1600" b="0" i="0" u="none" strike="noStrike" cap="none" normalizeH="0" baseline="0" dirty="0">
                        <a:ln>
                          <a:noFill/>
                        </a:ln>
                        <a:solidFill>
                          <a:schemeClr val="accent2"/>
                        </a:solidFill>
                        <a:effectLst/>
                        <a:latin typeface="+mn-lt"/>
                        <a:cs typeface="Times New Roman" pitchFamily="18" charset="0"/>
                      </a:endParaRPr>
                    </a:p>
                  </a:txBody>
                  <a:tcPr marL="44450" marR="4445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5"/>
                  </a:ext>
                </a:extLst>
              </a:tr>
              <a:tr h="704502">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pl-PL" sz="1600" b="0" i="0" u="none" strike="noStrike" cap="none" normalizeH="0" baseline="0">
                          <a:ln>
                            <a:noFill/>
                          </a:ln>
                          <a:solidFill>
                            <a:srgbClr val="000000"/>
                          </a:solidFill>
                          <a:effectLst/>
                          <a:latin typeface="+mn-lt"/>
                          <a:cs typeface="Times New Roman" pitchFamily="18" charset="0"/>
                        </a:rPr>
                        <a:t>Więcej niż 50% praw do głosu</a:t>
                      </a:r>
                      <a:endParaRPr kumimoji="0" lang="pl-PL" sz="1100" b="0" i="0" u="none" strike="noStrike" cap="none" normalizeH="0" baseline="0">
                        <a:ln>
                          <a:noFill/>
                        </a:ln>
                        <a:solidFill>
                          <a:srgbClr val="000000"/>
                        </a:solidFill>
                        <a:effectLst/>
                        <a:latin typeface="+mn-lt"/>
                        <a:cs typeface="Times New Roman" pitchFamily="18" charset="0"/>
                      </a:endParaRPr>
                    </a:p>
                  </a:txBody>
                  <a:tcPr marL="44450" marR="4445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600" b="0" i="0" u="none" strike="noStrike" cap="none" normalizeH="0" baseline="0">
                          <a:ln>
                            <a:noFill/>
                          </a:ln>
                          <a:solidFill>
                            <a:srgbClr val="000000"/>
                          </a:solidFill>
                          <a:effectLst/>
                          <a:latin typeface="+mn-lt"/>
                          <a:cs typeface="Times New Roman" pitchFamily="18" charset="0"/>
                        </a:rPr>
                        <a:t>LCM</a:t>
                      </a:r>
                      <a:endParaRPr kumimoji="0" lang="pl-PL" sz="1100" b="0" i="0" u="none" strike="noStrike" cap="none" normalizeH="0" baseline="0">
                        <a:ln>
                          <a:noFill/>
                        </a:ln>
                        <a:solidFill>
                          <a:srgbClr val="000000"/>
                        </a:solidFill>
                        <a:effectLst/>
                        <a:latin typeface="+mn-lt"/>
                        <a:cs typeface="Times New Roman" pitchFamily="18" charset="0"/>
                      </a:endParaRPr>
                    </a:p>
                  </a:txBody>
                  <a:tcPr marL="44450" marR="4445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600" b="0" i="0" u="none" strike="noStrike" cap="none" normalizeH="0" baseline="0" dirty="0">
                          <a:ln>
                            <a:noFill/>
                          </a:ln>
                          <a:solidFill>
                            <a:srgbClr val="000000"/>
                          </a:solidFill>
                          <a:effectLst/>
                          <a:latin typeface="+mn-lt"/>
                          <a:cs typeface="Times New Roman" pitchFamily="18" charset="0"/>
                        </a:rPr>
                        <a:t>Metoda praw własności</a:t>
                      </a:r>
                    </a:p>
                  </a:txBody>
                  <a:tcPr marL="44450" marR="4445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6"/>
                  </a:ext>
                </a:extLst>
              </a:tr>
            </a:tbl>
          </a:graphicData>
        </a:graphic>
      </p:graphicFrame>
      <p:sp>
        <p:nvSpPr>
          <p:cNvPr id="38948" name="Rectangle 1"/>
          <p:cNvSpPr>
            <a:spLocks noChangeArrowheads="1"/>
          </p:cNvSpPr>
          <p:nvPr/>
        </p:nvSpPr>
        <p:spPr bwMode="auto">
          <a:xfrm>
            <a:off x="3071813" y="6165851"/>
            <a:ext cx="5670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just" eaLnBrk="1" hangingPunct="1">
              <a:spcBef>
                <a:spcPct val="0"/>
              </a:spcBef>
              <a:buClrTx/>
              <a:buSzTx/>
              <a:buFontTx/>
              <a:buNone/>
            </a:pPr>
            <a:r>
              <a:rPr lang="pl-PL" altLang="pl-PL" sz="1800" b="1">
                <a:latin typeface="Arial" panose="020B0604020202020204" pitchFamily="34" charset="0"/>
                <a:cs typeface="Times New Roman" panose="02020603050405020304" pitchFamily="18" charset="0"/>
              </a:rPr>
              <a:t>LCM -</a:t>
            </a:r>
            <a:r>
              <a:rPr lang="pl-PL" altLang="pl-PL" sz="1800" i="1">
                <a:latin typeface="Arial" panose="020B0604020202020204" pitchFamily="34" charset="0"/>
                <a:cs typeface="Times New Roman" panose="02020603050405020304" pitchFamily="18" charset="0"/>
              </a:rPr>
              <a:t>niższy koszt( cena nabycia ) niż cena rynkowa</a:t>
            </a:r>
            <a:endParaRPr lang="pl-PL" altLang="pl-PL" sz="1800">
              <a:latin typeface="Arial" panose="020B0604020202020204" pitchFamily="34" charset="0"/>
            </a:endParaRPr>
          </a:p>
        </p:txBody>
      </p:sp>
      <p:sp>
        <p:nvSpPr>
          <p:cNvPr id="38949" name="Symbol zastępczy numeru slajd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D17D4E3B-AE10-4303-B541-9963D29A79F7}" type="slidenum">
              <a:rPr lang="pl-PL" altLang="pl-PL" sz="1200">
                <a:solidFill>
                  <a:srgbClr val="045C75"/>
                </a:solidFill>
                <a:latin typeface="Arial" panose="020B0604020202020204" pitchFamily="34" charset="0"/>
              </a:rPr>
              <a:pPr>
                <a:spcBef>
                  <a:spcPct val="0"/>
                </a:spcBef>
                <a:buClrTx/>
                <a:buSzTx/>
                <a:buFontTx/>
                <a:buNone/>
              </a:pPr>
              <a:t>31</a:t>
            </a:fld>
            <a:endParaRPr lang="pl-PL" altLang="pl-PL" sz="1200">
              <a:solidFill>
                <a:srgbClr val="045C75"/>
              </a:solidFill>
              <a:latin typeface="Arial" panose="020B0604020202020204" pitchFamily="34" charset="0"/>
            </a:endParaRPr>
          </a:p>
        </p:txBody>
      </p:sp>
    </p:spTree>
    <p:extLst>
      <p:ext uri="{BB962C8B-B14F-4D97-AF65-F5344CB8AC3E}">
        <p14:creationId xmlns:p14="http://schemas.microsoft.com/office/powerpoint/2010/main" val="1484209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1415143" y="1185409"/>
            <a:ext cx="9144000" cy="4398962"/>
          </a:xfrm>
        </p:spPr>
        <p:txBody>
          <a:bodyPr>
            <a:normAutofit/>
          </a:bodyPr>
          <a:lstStyle/>
          <a:p>
            <a:r>
              <a:rPr lang="pl-PL" sz="9600" dirty="0"/>
              <a:t>Wykład 1</a:t>
            </a:r>
          </a:p>
        </p:txBody>
      </p:sp>
    </p:spTree>
    <p:extLst>
      <p:ext uri="{BB962C8B-B14F-4D97-AF65-F5344CB8AC3E}">
        <p14:creationId xmlns:p14="http://schemas.microsoft.com/office/powerpoint/2010/main" val="100976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707571"/>
            <a:ext cx="10515600" cy="5469392"/>
          </a:xfrm>
        </p:spPr>
        <p:txBody>
          <a:bodyPr/>
          <a:lstStyle/>
          <a:p>
            <a:pPr marL="0" indent="0" algn="ctr">
              <a:buNone/>
            </a:pPr>
            <a:r>
              <a:rPr lang="pl-PL" sz="6000" dirty="0"/>
              <a:t>Przesłanki tworzenia grup kapitałowych</a:t>
            </a:r>
          </a:p>
          <a:p>
            <a:pPr marL="0" indent="0" algn="ctr">
              <a:buNone/>
            </a:pPr>
            <a:r>
              <a:rPr lang="pl-PL" sz="6000" dirty="0"/>
              <a:t>Kontrola w grupie kapitałowej</a:t>
            </a:r>
          </a:p>
          <a:p>
            <a:pPr marL="0" indent="0" algn="ctr">
              <a:buNone/>
            </a:pPr>
            <a:r>
              <a:rPr lang="pl-PL" sz="6000" dirty="0"/>
              <a:t>Wycena udziałów - metody</a:t>
            </a:r>
          </a:p>
          <a:p>
            <a:pPr marL="0" indent="0">
              <a:buNone/>
            </a:pPr>
            <a:endParaRPr lang="pl-PL" dirty="0"/>
          </a:p>
        </p:txBody>
      </p:sp>
    </p:spTree>
    <p:extLst>
      <p:ext uri="{BB962C8B-B14F-4D97-AF65-F5344CB8AC3E}">
        <p14:creationId xmlns:p14="http://schemas.microsoft.com/office/powerpoint/2010/main" val="1274007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42257"/>
            <a:ext cx="10515600" cy="5534706"/>
          </a:xfrm>
        </p:spPr>
        <p:txBody>
          <a:bodyPr>
            <a:normAutofit fontScale="85000" lnSpcReduction="20000"/>
          </a:bodyPr>
          <a:lstStyle/>
          <a:p>
            <a:pPr algn="just"/>
            <a:endParaRPr lang="pl-PL" dirty="0"/>
          </a:p>
          <a:p>
            <a:pPr algn="just"/>
            <a:r>
              <a:rPr lang="pl-PL" dirty="0"/>
              <a:t>Zgodnie z polskimi przepisami grupa kapitałowa jest konstrukcją mającą umocowanie i definicję prawną zawartą w zapisach ustawy o rachunkowości oraz ustawy o ochronie konkurencji i konsumentów.</a:t>
            </a:r>
          </a:p>
          <a:p>
            <a:pPr marL="0" indent="0" algn="just">
              <a:buNone/>
            </a:pPr>
            <a:endParaRPr lang="pl-PL" dirty="0"/>
          </a:p>
          <a:p>
            <a:pPr algn="just"/>
            <a:r>
              <a:rPr lang="pl-PL" dirty="0"/>
              <a:t>Definicja grupy kapitałowej (art. 3 ust. 1 pkt 44 ustawy o rachunkowości (z dnia 29 września 1994 r.; Dz. U. 2019, poz. 351) przyjmuje, że przez grupę kapitałową rozumie się jednostkę dominującą wraz z jednostkami zależnymi.</a:t>
            </a:r>
          </a:p>
          <a:p>
            <a:pPr marL="0" indent="0" algn="just">
              <a:buNone/>
            </a:pPr>
            <a:r>
              <a:rPr lang="pl-PL" dirty="0"/>
              <a:t> </a:t>
            </a:r>
          </a:p>
          <a:p>
            <a:pPr algn="just"/>
            <a:r>
              <a:rPr lang="pl-PL" dirty="0"/>
              <a:t>Grupa kapitałowa składa się z co najmniej dwóch podmiotów.</a:t>
            </a:r>
          </a:p>
          <a:p>
            <a:pPr marL="0" indent="0" algn="just">
              <a:buNone/>
            </a:pPr>
            <a:endParaRPr lang="pl-PL" dirty="0"/>
          </a:p>
          <a:p>
            <a:pPr algn="just"/>
            <a:r>
              <a:rPr lang="pl-PL" dirty="0"/>
              <a:t>W strukturze grupy kapitałowej wyodrębnia się samodzielne podmioty gospodarcze będące spółkami kapitałowymi. </a:t>
            </a:r>
          </a:p>
          <a:p>
            <a:pPr algn="just"/>
            <a:endParaRPr lang="pl-PL" dirty="0"/>
          </a:p>
          <a:p>
            <a:pPr algn="just"/>
            <a:r>
              <a:rPr lang="pl-PL" dirty="0"/>
              <a:t>Relacje zachodzące pomiędzy spółkami wynikają z posiadania przez podmiot nadrzędny udziałów lub akcji w innych podmiotach grupy.</a:t>
            </a:r>
          </a:p>
        </p:txBody>
      </p:sp>
    </p:spTree>
    <p:extLst>
      <p:ext uri="{BB962C8B-B14F-4D97-AF65-F5344CB8AC3E}">
        <p14:creationId xmlns:p14="http://schemas.microsoft.com/office/powerpoint/2010/main" val="5718522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217714"/>
            <a:ext cx="10515600" cy="5959249"/>
          </a:xfrm>
        </p:spPr>
        <p:txBody>
          <a:bodyPr>
            <a:normAutofit lnSpcReduction="10000"/>
          </a:bodyPr>
          <a:lstStyle/>
          <a:p>
            <a:pPr marL="0" indent="0" algn="just">
              <a:buNone/>
            </a:pPr>
            <a:r>
              <a:rPr lang="pl-PL" dirty="0"/>
              <a:t>Grupę kapitałową zalicza się można do jednej z wielu form koncentracji przedsiębiorstw.</a:t>
            </a:r>
          </a:p>
          <a:p>
            <a:pPr marL="0" indent="0" algn="just">
              <a:buNone/>
            </a:pPr>
            <a:r>
              <a:rPr lang="pl-PL" dirty="0"/>
              <a:t>Pojęcie grupy kapitałowej często jest utożsamiane z pojęciem holdingu, co wynika z faktu, że pojęcia te nie są jednoznacznie sprecyzowane w prawie polskim. </a:t>
            </a:r>
          </a:p>
          <a:p>
            <a:pPr marL="0" indent="0" algn="just">
              <a:buNone/>
            </a:pPr>
            <a:r>
              <a:rPr lang="pl-PL" dirty="0"/>
              <a:t>Najczęściej pojęcia te stosowane są zamiennie choć w niektórych opracowaniach literaturowych zostały wyodrębnione dla nich osobne definicje.</a:t>
            </a:r>
          </a:p>
          <a:p>
            <a:pPr marL="0" indent="0" algn="just">
              <a:buNone/>
            </a:pPr>
            <a:r>
              <a:rPr lang="pl-PL" dirty="0"/>
              <a:t>Funkcjami grupy kapitałowej jest:</a:t>
            </a:r>
          </a:p>
          <a:p>
            <a:pPr algn="just"/>
            <a:r>
              <a:rPr lang="pl-PL" dirty="0"/>
              <a:t>zarządzanie poszczególnymi spółkami tworzącymi grupę kapitałową, które obejmuje prowadzenie oraz zarządzanie działalnością operacyjną (wytwarzanie wyrobów, świadczenie usług), a także ich rozwojem,</a:t>
            </a:r>
          </a:p>
          <a:p>
            <a:pPr algn="just"/>
            <a:r>
              <a:rPr lang="pl-PL" dirty="0"/>
              <a:t>zarządzanie grupą kapitałową dotyczy strategicznego zarządzania rozwojem grupy oraz udziałami w spółkach podporządkowanych.</a:t>
            </a:r>
          </a:p>
        </p:txBody>
      </p:sp>
    </p:spTree>
    <p:extLst>
      <p:ext uri="{BB962C8B-B14F-4D97-AF65-F5344CB8AC3E}">
        <p14:creationId xmlns:p14="http://schemas.microsoft.com/office/powerpoint/2010/main" val="562330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530225"/>
            <a:ext cx="10515600" cy="4351338"/>
          </a:xfrm>
        </p:spPr>
        <p:txBody>
          <a:bodyPr>
            <a:normAutofit fontScale="92500"/>
          </a:bodyPr>
          <a:lstStyle/>
          <a:p>
            <a:pPr marL="0" indent="0" algn="just">
              <a:buNone/>
            </a:pPr>
            <a:r>
              <a:rPr lang="pl-PL" dirty="0"/>
              <a:t>Wśród grup kapitałowych wyróżnia się:</a:t>
            </a:r>
          </a:p>
          <a:p>
            <a:pPr algn="just"/>
            <a:r>
              <a:rPr lang="pl-PL" dirty="0"/>
              <a:t>operacyjne - ich celem jest wzmocnienie pozycji rynkowej spółki matki w obszarze działalności operacyjnej przez posiadane przez nią spółki córki,</a:t>
            </a:r>
          </a:p>
          <a:p>
            <a:pPr marL="0" indent="0" algn="just">
              <a:buNone/>
            </a:pPr>
            <a:endParaRPr lang="pl-PL" dirty="0"/>
          </a:p>
          <a:p>
            <a:pPr algn="just"/>
            <a:r>
              <a:rPr lang="pl-PL" dirty="0"/>
              <a:t>zarządcze (strategiczne) - służące tworzeniu synergii pomiędzy działaniami posiadanych spółek córek,</a:t>
            </a:r>
          </a:p>
          <a:p>
            <a:pPr marL="0" indent="0" algn="just">
              <a:buNone/>
            </a:pPr>
            <a:endParaRPr lang="pl-PL" dirty="0"/>
          </a:p>
          <a:p>
            <a:pPr algn="just"/>
            <a:r>
              <a:rPr lang="pl-PL" dirty="0"/>
              <a:t>finansowe grupy kapitałowe – dążące do maksymalizacji osiąganych korzyści ekonomicznych oraz finansowych przy jednoczesnej minimalizacji ryzyka finansowego.</a:t>
            </a:r>
          </a:p>
          <a:p>
            <a:pPr algn="just"/>
            <a:endParaRPr lang="pl-PL" dirty="0"/>
          </a:p>
        </p:txBody>
      </p:sp>
    </p:spTree>
    <p:extLst>
      <p:ext uri="{BB962C8B-B14F-4D97-AF65-F5344CB8AC3E}">
        <p14:creationId xmlns:p14="http://schemas.microsoft.com/office/powerpoint/2010/main" val="3300229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2"/>
          <p:cNvSpPr>
            <a:spLocks noGrp="1"/>
          </p:cNvSpPr>
          <p:nvPr>
            <p:ph idx="1"/>
          </p:nvPr>
        </p:nvSpPr>
        <p:spPr>
          <a:xfrm>
            <a:off x="729343" y="1125538"/>
            <a:ext cx="10787743" cy="5199062"/>
          </a:xfrm>
        </p:spPr>
        <p:txBody>
          <a:bodyPr/>
          <a:lstStyle/>
          <a:p>
            <a:pPr algn="just">
              <a:buFont typeface="Wingdings 2" panose="05020102010507070707" pitchFamily="18" charset="2"/>
              <a:buNone/>
            </a:pPr>
            <a:r>
              <a:rPr lang="pl-PL" altLang="pl-PL" dirty="0">
                <a:latin typeface="Times New Roman" panose="02020603050405020304" pitchFamily="18" charset="0"/>
                <a:cs typeface="Times New Roman" panose="02020603050405020304" pitchFamily="18" charset="0"/>
              </a:rPr>
              <a:t>	</a:t>
            </a:r>
            <a:r>
              <a:rPr lang="pl-PL" altLang="pl-PL" dirty="0">
                <a:cs typeface="Times New Roman" panose="02020603050405020304" pitchFamily="18" charset="0"/>
              </a:rPr>
              <a:t>Podstawowym kryterium przynależności spółek do grupy kapitałowej jest podporządkowanie jednostce dominującej, które może wynikać z: </a:t>
            </a:r>
          </a:p>
          <a:p>
            <a:pPr algn="just">
              <a:buFont typeface="Wingdings 2" panose="05020102010507070707" pitchFamily="18" charset="2"/>
              <a:buNone/>
            </a:pPr>
            <a:endParaRPr lang="pl-PL" altLang="pl-PL" sz="6000" dirty="0"/>
          </a:p>
          <a:p>
            <a:pPr algn="just"/>
            <a:r>
              <a:rPr lang="pl-PL" altLang="pl-PL" dirty="0"/>
              <a:t>posiadania większości udziałów (akcji),</a:t>
            </a:r>
          </a:p>
          <a:p>
            <a:pPr algn="just"/>
            <a:r>
              <a:rPr lang="pl-PL" altLang="pl-PL" dirty="0"/>
              <a:t>unormowanego lub statutowego decydowania o powołaniu  lub odwoływaniu  większości władz spółki,</a:t>
            </a:r>
          </a:p>
          <a:p>
            <a:pPr algn="just"/>
            <a:r>
              <a:rPr lang="pl-PL" altLang="pl-PL" dirty="0"/>
              <a:t>posiadania praw decyzyjnych na mocy umowy z innymi wspólnikami (udziałowcami).</a:t>
            </a:r>
          </a:p>
          <a:p>
            <a:pPr>
              <a:buFont typeface="Wingdings 2" panose="05020102010507070707" pitchFamily="18" charset="2"/>
              <a:buNone/>
            </a:pPr>
            <a:endParaRPr lang="pl-PL" altLang="pl-PL" dirty="0"/>
          </a:p>
        </p:txBody>
      </p:sp>
      <p:sp>
        <p:nvSpPr>
          <p:cNvPr id="7171" name="Symbol zastępczy numeru slajd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F99B86F1-FD47-4121-9C10-C92844289F46}" type="slidenum">
              <a:rPr lang="pl-PL" altLang="pl-PL" sz="1200">
                <a:solidFill>
                  <a:srgbClr val="045C75"/>
                </a:solidFill>
                <a:latin typeface="Arial" panose="020B0604020202020204" pitchFamily="34" charset="0"/>
              </a:rPr>
              <a:pPr>
                <a:spcBef>
                  <a:spcPct val="0"/>
                </a:spcBef>
                <a:buClrTx/>
                <a:buSzTx/>
                <a:buFontTx/>
                <a:buNone/>
              </a:pPr>
              <a:t>9</a:t>
            </a:fld>
            <a:endParaRPr lang="pl-PL" altLang="pl-PL" sz="1200">
              <a:solidFill>
                <a:srgbClr val="045C75"/>
              </a:solidFill>
              <a:latin typeface="Arial" panose="020B0604020202020204" pitchFamily="34" charset="0"/>
            </a:endParaRPr>
          </a:p>
        </p:txBody>
      </p:sp>
    </p:spTree>
    <p:extLst>
      <p:ext uri="{BB962C8B-B14F-4D97-AF65-F5344CB8AC3E}">
        <p14:creationId xmlns:p14="http://schemas.microsoft.com/office/powerpoint/2010/main" val="704955041"/>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TotalTime>
  <Words>2197</Words>
  <Application>Microsoft Office PowerPoint</Application>
  <PresentationFormat>Panoramiczny</PresentationFormat>
  <Paragraphs>204</Paragraphs>
  <Slides>31</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31</vt:i4>
      </vt:variant>
    </vt:vector>
  </HeadingPairs>
  <TitlesOfParts>
    <vt:vector size="37" baseType="lpstr">
      <vt:lpstr>Arial</vt:lpstr>
      <vt:lpstr>Calibri</vt:lpstr>
      <vt:lpstr>Calibri Light</vt:lpstr>
      <vt:lpstr>Times New Roman</vt:lpstr>
      <vt:lpstr>Wingdings 2</vt:lpstr>
      <vt:lpstr>Motyw pakietu Office</vt:lpstr>
      <vt:lpstr>Konsolidacja Sprawozdań Finansowych </vt:lpstr>
      <vt:lpstr>Kurs na moodle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w art. 28 ustawy o rachunkowości :  w ust. 1:- pkt 5</vt:lpstr>
      <vt:lpstr>Prezentacja programu PowerPoint</vt:lpstr>
      <vt:lpstr>Prezentacja programu PowerPoint</vt:lpstr>
      <vt:lpstr>w art. 28 ustawy o rachunkowości : a) w ust. 1:- pkt 3</vt:lpstr>
      <vt:lpstr>Prezentacja programu PowerPoint</vt:lpstr>
      <vt:lpstr>Prezentacja programu PowerPoint</vt:lpstr>
      <vt:lpstr>w art. 28: w ust. 1:- pkt 4 </vt:lpstr>
      <vt:lpstr>Prezentacja programu PowerPoint</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Właściciel</dc:creator>
  <cp:lastModifiedBy>Katarzyna Świetla</cp:lastModifiedBy>
  <cp:revision>63</cp:revision>
  <dcterms:created xsi:type="dcterms:W3CDTF">2021-01-26T09:37:19Z</dcterms:created>
  <dcterms:modified xsi:type="dcterms:W3CDTF">2025-02-11T08:50:07Z</dcterms:modified>
</cp:coreProperties>
</file>