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43"/>
  </p:notesMasterIdLst>
  <p:sldIdLst>
    <p:sldId id="258" r:id="rId3"/>
    <p:sldId id="385" r:id="rId4"/>
    <p:sldId id="386" r:id="rId5"/>
    <p:sldId id="387" r:id="rId6"/>
    <p:sldId id="388" r:id="rId7"/>
    <p:sldId id="389" r:id="rId8"/>
    <p:sldId id="390" r:id="rId9"/>
    <p:sldId id="391" r:id="rId10"/>
    <p:sldId id="392" r:id="rId11"/>
    <p:sldId id="393" r:id="rId12"/>
    <p:sldId id="394" r:id="rId13"/>
    <p:sldId id="361" r:id="rId14"/>
    <p:sldId id="362" r:id="rId15"/>
    <p:sldId id="365" r:id="rId16"/>
    <p:sldId id="449" r:id="rId17"/>
    <p:sldId id="369" r:id="rId18"/>
    <p:sldId id="370" r:id="rId19"/>
    <p:sldId id="371" r:id="rId20"/>
    <p:sldId id="373" r:id="rId21"/>
    <p:sldId id="374" r:id="rId22"/>
    <p:sldId id="375" r:id="rId23"/>
    <p:sldId id="377" r:id="rId24"/>
    <p:sldId id="378" r:id="rId25"/>
    <p:sldId id="379" r:id="rId26"/>
    <p:sldId id="380" r:id="rId27"/>
    <p:sldId id="395" r:id="rId28"/>
    <p:sldId id="452" r:id="rId29"/>
    <p:sldId id="453" r:id="rId30"/>
    <p:sldId id="454" r:id="rId31"/>
    <p:sldId id="455" r:id="rId32"/>
    <p:sldId id="404" r:id="rId33"/>
    <p:sldId id="409" r:id="rId34"/>
    <p:sldId id="264" r:id="rId35"/>
    <p:sldId id="265" r:id="rId36"/>
    <p:sldId id="266" r:id="rId37"/>
    <p:sldId id="267" r:id="rId38"/>
    <p:sldId id="268" r:id="rId39"/>
    <p:sldId id="269" r:id="rId40"/>
    <p:sldId id="270" r:id="rId41"/>
    <p:sldId id="450" r:id="rId4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9905C-5F1A-48F9-A575-3BEF18CDDD43}" type="datetimeFigureOut">
              <a:rPr lang="pl-PL" smtClean="0"/>
              <a:t>17.11.2024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FFFF5E-22F1-40D2-881A-FCD9F26C18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5392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88C4F-1252-41D0-9139-CCAFEF95706C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4023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17.11.2024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606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17.11.2024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850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17.11.2024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571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17.11.2024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637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17.11.2024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1956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17.11.2024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377477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17.11.2024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467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17.11.2024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7407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17.11.2024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00358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17.11.2024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59015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17.11.2024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043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17.11.2024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2085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17.11.2024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9673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17.11.2024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22115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17.11.2024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7048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17.11.2024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299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17.11.2024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980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17.11.2024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176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17.11.2024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650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17.11.2024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17.11.2024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214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17.11.2024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109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17.11.2024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555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17.11.2024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19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Wykład 6</a:t>
            </a:r>
          </a:p>
          <a:p>
            <a:r>
              <a:rPr lang="pl-PL" dirty="0"/>
              <a:t>EEEKS1-1121, EEEKS1-1122, EEEKS1-1123 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Encyklopedia </a:t>
            </a:r>
            <a:r>
              <a:rPr lang="pl-PL" dirty="0"/>
              <a:t>prawa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Status jednostki</a:t>
            </a:r>
            <a:br>
              <a:rPr lang="pl-PL" sz="2000" dirty="0"/>
            </a:br>
            <a:r>
              <a:rPr lang="pl-PL" sz="2000" dirty="0"/>
              <a:t>Zasady ogólne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Zasada poszanowania godności człowieka – art. 30 Konstytucji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otwiera Konstytucję na porządek </a:t>
            </a:r>
            <a:r>
              <a:rPr lang="pl-PL" sz="1600" dirty="0" err="1"/>
              <a:t>prawnonaturalny</a:t>
            </a: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wskazuje wartość podstawową, determinującą proces wykładni i stosowania prawa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wyznacza system i zakres poszczególnych wolności i praw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ustanawia prawo podmiotowe do poszanowania godności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Zasada wolności – art. 31 ust. 1 i ust. 2 Konstytucji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ustrojowa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systemu wolności i praw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samoistne prawo podmiotowe</a:t>
            </a:r>
          </a:p>
        </p:txBody>
      </p:sp>
    </p:spTree>
    <p:extLst>
      <p:ext uri="{BB962C8B-B14F-4D97-AF65-F5344CB8AC3E}">
        <p14:creationId xmlns:p14="http://schemas.microsoft.com/office/powerpoint/2010/main" val="69422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Status jednostki</a:t>
            </a:r>
            <a:br>
              <a:rPr lang="pl-PL" sz="2000" dirty="0"/>
            </a:br>
            <a:r>
              <a:rPr lang="pl-PL" sz="2000" dirty="0"/>
              <a:t>Zasady ogólne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25977" y="1752600"/>
            <a:ext cx="10956175" cy="498876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Zasada równości wobec prawa – art. 32 ust. 1 Konstytucji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ujęciu formalnym – konieczność takiego samego traktowania przez prawo wszystkich adresatów norm prawnych, bez wprowadzania jakiegokolwiek różnicowania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ujęciu materialnym – </a:t>
            </a:r>
            <a:r>
              <a:rPr lang="pl-PL" sz="1600" dirty="0"/>
              <a:t>wszystkie podmioty charakteryzujące się daną cechą istotną mają być traktowane tak samo; tak rozumiana zasada równości wobec prawa dopuszcza możliwość różnego traktowania podmiotów znajdujących się w odmiennej sytuacji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Zasady ograniczania korzystania z konstytucyjnych wolności i praw – art. 31 ust. 3 Konstytucji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akt rangi co najmniej ustawy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konieczność ochrony: bezpieczeństwa państwa, porządku publicznego, środowiska, zdrowia i moralności publicznej, wolności i praw innych osób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respektowanie zasady proporcjonalności, na którą składają się: zasada konieczności, zasada przydatności, zasada proporcjonalności sensu stricto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zakaz naruszania istoty wolności i praw</a:t>
            </a:r>
          </a:p>
        </p:txBody>
      </p:sp>
    </p:spTree>
    <p:extLst>
      <p:ext uri="{BB962C8B-B14F-4D97-AF65-F5344CB8AC3E}">
        <p14:creationId xmlns:p14="http://schemas.microsoft.com/office/powerpoint/2010/main" val="404696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B719EC-F878-4A01-B968-34E520505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5161A2-05D0-40B3-B2B4-B52AEA7D7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Karta Narodów Zjednoczonych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podpisana dnia 26 czerwca 1945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preambuła – celem KNZ jest przywrócenie wiary w podstawowe prawa człowieka, w godność i wartość człowieka, w równouprawnienie mężczyzn i kobiet, w równość narodów dużych i małych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popieranie i zachęcanie do poszanowania praw człowieka i podstawowych wolności dla wszystkich, bez względu na rasę, płeć, język lub wyznanie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brak katalogu praw człowieka</a:t>
            </a:r>
          </a:p>
        </p:txBody>
      </p:sp>
    </p:spTree>
    <p:extLst>
      <p:ext uri="{BB962C8B-B14F-4D97-AF65-F5344CB8AC3E}">
        <p14:creationId xmlns:p14="http://schemas.microsoft.com/office/powerpoint/2010/main" val="1337698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EE906A-19F7-496F-B93C-219394FDE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FC5E61-7DA4-4962-B2DA-FEA5F3516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66735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Powszechna Deklaracja Praw Człowieka uchwalona przez ZO ONZ dnia 10 grudnia 1948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uznanie przyrodzonej godności oraz równych i niezbywalnych praw wszystkich członków wspólnoty ludzkiej jako podstawy wolności, sprawiedliwości i pokoju świata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katalog wolności i praw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korzystaniu ze swych praw i wolności każdy człowiek podlega jedynie takim ograniczeniom, które są </a:t>
            </a:r>
            <a:r>
              <a:rPr lang="pl-PL" sz="1600" b="1" dirty="0"/>
              <a:t>ustalone przez prawo </a:t>
            </a:r>
            <a:r>
              <a:rPr lang="pl-PL" sz="1600" dirty="0"/>
              <a:t>wyłącznie </a:t>
            </a:r>
            <a:r>
              <a:rPr lang="pl-PL" sz="1600" b="1" dirty="0"/>
              <a:t>w celu zapewnienia odpowiednego uznania i poszanowania praw i wolności innych i w celu uczynienia zadość słusznym wymogom moralności, porządku publicznego i powszechnego dobrobytu demokratycznego społeczeństwa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deklaracja przekształciła się w zwyczajowe prawo międzynarodowe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39137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BAC9C3-8436-41FF-98EB-2566D508F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0B400F-C96B-4E00-8D34-F35937386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Pakty Praw Człowieka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Międzynarodowy Pakt Praw Obywatelskich i Politycznych otwarty do podpisu w Nowym Jorku dnia 16 grudnia 1966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Międzynarodowy Pakt Praw Gospodarczych, Społecznych i Kulturalnych otwarty do podpisu w Nowym Jorku dnia 16 grudnia 1966 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 err="1"/>
              <a:t>MPPOiP</a:t>
            </a:r>
            <a:r>
              <a:rPr lang="pl-PL" sz="1600" dirty="0"/>
              <a:t> zobowiązuje do natychmiastowej realizacji zawartych w nim praw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 err="1"/>
              <a:t>MPPGSiK</a:t>
            </a:r>
            <a:r>
              <a:rPr lang="pl-PL" sz="1600" dirty="0"/>
              <a:t> ma charakter norm programowych, których realizacja uzależniona jest od rzeczywistych możliwości danego państwa</a:t>
            </a:r>
          </a:p>
        </p:txBody>
      </p:sp>
    </p:spTree>
    <p:extLst>
      <p:ext uri="{BB962C8B-B14F-4D97-AF65-F5344CB8AC3E}">
        <p14:creationId xmlns:p14="http://schemas.microsoft.com/office/powerpoint/2010/main" val="3871519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CBC002-263E-40E8-8A73-02176C182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8BE4EE-46F4-4210-BBD1-E8BA1D290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Komitet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organ kontroli przestrzegania </a:t>
            </a:r>
            <a:r>
              <a:rPr lang="pl-PL" sz="1600" dirty="0" err="1"/>
              <a:t>MPPOiP</a:t>
            </a: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skład – 18 członków powoływanych przez państwa-strony Paktu na 4 lata z prawem reelekcji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ciągu roku Komitet powinien odbyć dwie regularne sesje; w praktyce – trzy sesje rocznie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do jego kompetencji należy: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rozpatrywanie sprawozdań państw z realizacji praw zawartych w </a:t>
            </a:r>
            <a:r>
              <a:rPr lang="pl-PL" sz="1600" dirty="0" err="1"/>
              <a:t>MPPOiP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rozpatrywanie skarg indywidualnych oraz skarg państw na inne państwa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wydawanie tzw. Komentarzy Ogólnych do poszczególnych artykułów </a:t>
            </a:r>
            <a:r>
              <a:rPr lang="pl-PL" sz="1600" dirty="0" err="1"/>
              <a:t>MPPOiP</a:t>
            </a:r>
            <a:r>
              <a:rPr lang="pl-PL" sz="1600" dirty="0"/>
              <a:t>, w których Komitet zaleca państwom sposób interpretacji danego przepisu i realizacji zawartego w nim prawa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Komitet Praw Gospodarczych, Społecznych i Kulturalnych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rozpatruje sprawozdania z postępów realizacji </a:t>
            </a:r>
            <a:r>
              <a:rPr lang="pl-PL" sz="1600" dirty="0" err="1"/>
              <a:t>PPGSiK</a:t>
            </a:r>
            <a:r>
              <a:rPr lang="pl-PL" sz="1600" dirty="0"/>
              <a:t> – teoretycznie państwa-strony Paktu powinny składać sprawozdania co 5 lat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rozpatruje skargi indywidualne na naruszenie praw objętych Paktem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67147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5F0F21-D0CF-4785-AF37-EAC7071CA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31F264-14A6-4C75-8C6E-48F82174E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09225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Międzynarodowy Pakt Praw Obywatelskich i Politycznych c.d.</a:t>
            </a:r>
          </a:p>
          <a:p>
            <a:pPr marL="114300" indent="0">
              <a:buNone/>
            </a:pPr>
            <a:r>
              <a:rPr lang="pl-PL" sz="1600" b="1" dirty="0"/>
              <a:t>rozpatrywanie sprawozdań</a:t>
            </a:r>
          </a:p>
          <a:p>
            <a:pPr marL="114300" indent="0" algn="ctr">
              <a:buNone/>
            </a:pPr>
            <a:r>
              <a:rPr lang="pl-PL" sz="1600" dirty="0"/>
              <a:t>złożenie sprawozdania przez państwo</a:t>
            </a:r>
          </a:p>
          <a:p>
            <a:pPr marL="114300" indent="0" algn="ctr">
              <a:buNone/>
            </a:pPr>
            <a:r>
              <a:rPr lang="pl-PL" sz="1600" dirty="0"/>
              <a:t>na każde wezwanie Komitetu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Komitet po zbadaniu sprawozdania tworzy listę problemów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dialog</a:t>
            </a:r>
          </a:p>
          <a:p>
            <a:pPr marL="114300" indent="0" algn="ctr">
              <a:buNone/>
            </a:pPr>
            <a:r>
              <a:rPr lang="pl-PL" sz="1600" dirty="0"/>
              <a:t>omówienie przez Komitet z rządem danego państwa listy problemów</a:t>
            </a:r>
          </a:p>
          <a:p>
            <a:pPr marL="114300" indent="0" algn="ctr">
              <a:buNone/>
            </a:pPr>
            <a:r>
              <a:rPr lang="pl-PL" sz="1600" dirty="0"/>
              <a:t>możliwość przedstawienia własnych uwag przez instytucje i organizacje zajmujące się w danym państwie ochroną praw człowieka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przedstawienie uwag końcowych przez Komitet</a:t>
            </a:r>
          </a:p>
          <a:p>
            <a:pPr marL="114300" indent="0" algn="ctr">
              <a:buNone/>
            </a:pPr>
            <a:r>
              <a:rPr lang="pl-PL" sz="1600" dirty="0"/>
              <a:t>(zalecenia dla państwa)</a:t>
            </a: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C50CFE9F-4F88-4F5C-B7AE-756A7FEC9D3A}"/>
              </a:ext>
            </a:extLst>
          </p:cNvPr>
          <p:cNvSpPr/>
          <p:nvPr/>
        </p:nvSpPr>
        <p:spPr>
          <a:xfrm>
            <a:off x="6015487" y="2973238"/>
            <a:ext cx="80513" cy="161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FA7F2D37-182A-46A9-B88B-B38A6222C799}"/>
              </a:ext>
            </a:extLst>
          </p:cNvPr>
          <p:cNvSpPr/>
          <p:nvPr/>
        </p:nvSpPr>
        <p:spPr>
          <a:xfrm>
            <a:off x="6015487" y="3582838"/>
            <a:ext cx="80513" cy="161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B1069637-80FB-48A4-9952-76B4196E8BB0}"/>
              </a:ext>
            </a:extLst>
          </p:cNvPr>
          <p:cNvSpPr/>
          <p:nvPr/>
        </p:nvSpPr>
        <p:spPr>
          <a:xfrm>
            <a:off x="6096000" y="4991819"/>
            <a:ext cx="80513" cy="161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198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A31D24-334E-4981-82E0-A5121A21F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E68E1E-CC39-44D4-B4A5-EF8CED9F4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9772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Międzynarodowy Pakt Praw Obywatelskich i Politycznych c.d.</a:t>
            </a:r>
          </a:p>
          <a:p>
            <a:pPr marL="114300" indent="0">
              <a:buNone/>
            </a:pPr>
            <a:r>
              <a:rPr lang="pl-PL" sz="1600" b="1" dirty="0"/>
              <a:t>skarga do Komitetu Praw Człowieka</a:t>
            </a:r>
          </a:p>
          <a:p>
            <a:pPr marL="114300" indent="0" algn="ctr">
              <a:buNone/>
            </a:pPr>
            <a:r>
              <a:rPr lang="pl-PL" sz="1600" dirty="0"/>
              <a:t>skarga indywidualna</a:t>
            </a:r>
          </a:p>
          <a:p>
            <a:pPr marL="114300" indent="0" algn="ctr">
              <a:buNone/>
            </a:pPr>
            <a:r>
              <a:rPr lang="pl-PL" sz="1600" dirty="0"/>
              <a:t>dopuszczalna, gdy jednostka uznaje, że padła ofiarą naruszenia przez państwo-stronę Paktu któregokolwiek z postanowień, a dodatkowo: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ta sama sprawa nie jest i nie była rozpatrywania przez inny organ międzynarodowy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osoby, które zgłaszają skargę wyczerpały wszystkie możliwe krajowe środki odwoławcze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państwo, przeciwko któremu kierowana jest skarga, uznaje kompetencję Komitetu do rozpatrywania skarg indywidualnych</a:t>
            </a:r>
          </a:p>
          <a:p>
            <a:pPr algn="ctr">
              <a:buFont typeface="Wingdings" panose="05000000000000000000" pitchFamily="2" charset="2"/>
              <a:buChar char="§"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państwo, którego dotyczy skarga, w ciągu 6 miesięcy przedkłada własne stanowisko do sprawy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skarżący ma 2 miesiące na ustosunkowanie się do stanowiska państwa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badanie istoty i zasadności skargi</a:t>
            </a: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0D477DB9-02B1-4B85-988E-50009865E6A2}"/>
              </a:ext>
            </a:extLst>
          </p:cNvPr>
          <p:cNvSpPr/>
          <p:nvPr/>
        </p:nvSpPr>
        <p:spPr>
          <a:xfrm>
            <a:off x="6159260" y="4301706"/>
            <a:ext cx="86265" cy="1782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171531C8-9914-4A56-A7BA-2017B7806045}"/>
              </a:ext>
            </a:extLst>
          </p:cNvPr>
          <p:cNvSpPr/>
          <p:nvPr/>
        </p:nvSpPr>
        <p:spPr>
          <a:xfrm>
            <a:off x="6159260" y="4922808"/>
            <a:ext cx="86265" cy="1782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7006A6C7-9A6F-45A6-8C88-C503A4F107FC}"/>
              </a:ext>
            </a:extLst>
          </p:cNvPr>
          <p:cNvSpPr/>
          <p:nvPr/>
        </p:nvSpPr>
        <p:spPr>
          <a:xfrm>
            <a:off x="6159260" y="5469147"/>
            <a:ext cx="86265" cy="1782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Strzałka: w dół 6">
            <a:extLst>
              <a:ext uri="{FF2B5EF4-FFF2-40B4-BE49-F238E27FC236}">
                <a16:creationId xmlns:a16="http://schemas.microsoft.com/office/drawing/2014/main" id="{AED26BB5-5882-44CD-B315-F5FD63B7A1D0}"/>
              </a:ext>
            </a:extLst>
          </p:cNvPr>
          <p:cNvSpPr/>
          <p:nvPr/>
        </p:nvSpPr>
        <p:spPr>
          <a:xfrm>
            <a:off x="6159260" y="6049992"/>
            <a:ext cx="86265" cy="1782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611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C11798-8E6C-44F9-8F1A-773DAAEF3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FA31C6-48B9-40B7-B90E-C18179B3E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68969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Międzynarodowy Pakt Praw Obywatelskich i Politycznych c.d.</a:t>
            </a:r>
          </a:p>
          <a:p>
            <a:pPr marL="114300" indent="0">
              <a:buNone/>
            </a:pPr>
            <a:r>
              <a:rPr lang="pl-PL" sz="1600" b="1" dirty="0"/>
              <a:t>skarga do Komitetu</a:t>
            </a:r>
          </a:p>
          <a:p>
            <a:pPr marL="114300" indent="0" algn="ctr">
              <a:buNone/>
            </a:pPr>
            <a:r>
              <a:rPr lang="pl-PL" sz="1600" dirty="0"/>
              <a:t>Komitet </a:t>
            </a:r>
          </a:p>
          <a:p>
            <a:pPr marL="114300" indent="0" algn="ctr">
              <a:buNone/>
            </a:pPr>
            <a:r>
              <a:rPr lang="pl-PL" sz="1600" dirty="0"/>
              <a:t>w przypadku naruszenia praw wynikających z </a:t>
            </a:r>
            <a:r>
              <a:rPr lang="pl-PL" sz="1600" dirty="0" err="1"/>
              <a:t>MPPOiP</a:t>
            </a:r>
            <a:r>
              <a:rPr lang="pl-PL" sz="1600" dirty="0"/>
              <a:t> wydaje niewiążącą opinię zawierającą zalecenia dla państwa, służącą usunięciu naruszeń oraz zagwarantowaniu, że nie będzie do nich dochodzić</a:t>
            </a:r>
          </a:p>
          <a:p>
            <a:pPr marL="114300" indent="0" algn="ctr">
              <a:buNone/>
            </a:pPr>
            <a:r>
              <a:rPr lang="pl-PL" sz="1600" dirty="0"/>
              <a:t>możliwość zalecenia wypłaty odszkodowania ofierze naruszeń prawa 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państwo w ciągu 3 miesięcy powinno dostarczyć informacje o krokach podjętych w celu usunięcia naruszeń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brak działań państwa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przekazanie sprawy Specjalnemu Sprawozdawcy</a:t>
            </a:r>
          </a:p>
          <a:p>
            <a:pPr marL="114300" indent="0" algn="ctr">
              <a:buNone/>
            </a:pPr>
            <a:r>
              <a:rPr lang="pl-PL" sz="1600" dirty="0"/>
              <a:t>Specjalny Sprawozdawca utrzymuje stały kontakt z państwem w celu wypracowania rozwiązań służących usunięciu naruszenia praw człowieka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Komitet nie posiada żadnych środków przymusu w celu wyegzekwowania realizacji swoich zaleceń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51A27C54-8AD3-4244-8AFD-09ED1855D4D1}"/>
              </a:ext>
            </a:extLst>
          </p:cNvPr>
          <p:cNvSpPr/>
          <p:nvPr/>
        </p:nvSpPr>
        <p:spPr>
          <a:xfrm>
            <a:off x="6096000" y="3387306"/>
            <a:ext cx="74762" cy="1797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D88E574F-9B86-45DC-8518-D8255803170C}"/>
              </a:ext>
            </a:extLst>
          </p:cNvPr>
          <p:cNvSpPr/>
          <p:nvPr/>
        </p:nvSpPr>
        <p:spPr>
          <a:xfrm>
            <a:off x="6096000" y="4083170"/>
            <a:ext cx="74762" cy="1797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4A702F4F-6885-4D41-AA62-6B7F93FF4EE2}"/>
              </a:ext>
            </a:extLst>
          </p:cNvPr>
          <p:cNvSpPr/>
          <p:nvPr/>
        </p:nvSpPr>
        <p:spPr>
          <a:xfrm>
            <a:off x="6096000" y="4664015"/>
            <a:ext cx="74762" cy="1797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308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0C0ABA-99DB-44E6-A736-4571B771B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65A446-07F0-4D3E-B708-EAEBA6A58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89739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pl-PL" sz="1600" dirty="0"/>
              <a:t>Międzynarodowy Pakt Praw Gospodarczych, Społecznych i Kulturalnych c.d.</a:t>
            </a:r>
          </a:p>
          <a:p>
            <a:pPr marL="114300" indent="0">
              <a:buNone/>
            </a:pPr>
            <a:r>
              <a:rPr lang="pl-PL" sz="1600" b="1" dirty="0"/>
              <a:t>Komitet Praw Gospodarczych, Społecznych i Kulturalnych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rozpatruje sprawozdania z postępów realizacji Paktu – teoretycznie państwa-strony Paktu powinny składać sprawozdania co 5 lat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rozpatruje skargi indywidualne na naruszenie praw objętych Paktem </a:t>
            </a:r>
          </a:p>
          <a:p>
            <a:pPr marL="114300" indent="0" algn="just">
              <a:buNone/>
            </a:pPr>
            <a:r>
              <a:rPr lang="pl-PL" sz="1600" dirty="0"/>
              <a:t>*RP podpisała, ale nie ratyfikowała Protokołu dodatkowego do Międzynarodowego Paktu Praw Gospodarczych, Społecznych i Kulturalnych z 10 czerwca 2008 r. dotyczącego skarg indywidualnych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skarga indywidualna</a:t>
            </a:r>
          </a:p>
          <a:p>
            <a:pPr marL="114300" indent="0" algn="ctr">
              <a:buNone/>
            </a:pPr>
            <a:r>
              <a:rPr lang="pl-PL" sz="1600" dirty="0"/>
              <a:t>wnoszona, gdy jednostka lub grupa jednostek uzna, że doszło do naruszenia ich praw wynikających z Paktu</a:t>
            </a:r>
          </a:p>
          <a:p>
            <a:pPr marL="114300" indent="0" algn="ctr">
              <a:buNone/>
            </a:pPr>
            <a:r>
              <a:rPr lang="pl-PL" sz="1600" dirty="0"/>
              <a:t>warunki wniesienia – analogiczne do wymogów związanych z wniesieniem skargi do Komitetu Praw Człowieka, dodatkowo: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termin do wniesienia skargi – w ciągu roku od chwili wyczerpania krajowych środków prawnych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skarżący musi wykazać, że poniósł wyraźny uszczerbek w wyniku nieprzestrzegania przez państwo postanowień </a:t>
            </a:r>
            <a:r>
              <a:rPr lang="pl-PL" sz="1600" dirty="0" err="1"/>
              <a:t>PPGSiK</a:t>
            </a:r>
            <a:endParaRPr lang="pl-PL" sz="1600" dirty="0"/>
          </a:p>
          <a:p>
            <a:pPr algn="ctr">
              <a:buFont typeface="Wingdings" panose="05000000000000000000" pitchFamily="2" charset="2"/>
              <a:buChar char="§"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badanie dokumentów przez Komitet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wydanie niewiążącej opinii w sprawie naruszenia Paktu i zobowiązanie państwa do informowania o podjętych działaniach</a:t>
            </a:r>
          </a:p>
          <a:p>
            <a:pPr marL="114300" indent="0">
              <a:buNone/>
            </a:pPr>
            <a:endParaRPr lang="pl-PL" sz="1600" dirty="0"/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A7E54404-2011-45DF-9472-C491CD92C956}"/>
              </a:ext>
            </a:extLst>
          </p:cNvPr>
          <p:cNvSpPr/>
          <p:nvPr/>
        </p:nvSpPr>
        <p:spPr>
          <a:xfrm>
            <a:off x="6089510" y="5446145"/>
            <a:ext cx="74762" cy="149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D7423884-2344-476A-847E-07D69EC160D2}"/>
              </a:ext>
            </a:extLst>
          </p:cNvPr>
          <p:cNvSpPr/>
          <p:nvPr/>
        </p:nvSpPr>
        <p:spPr>
          <a:xfrm>
            <a:off x="6088629" y="5900471"/>
            <a:ext cx="74762" cy="149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965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Narodowy Bank Polski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Bank centralny RP.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Cel działania – utrzymanie stabilnego poziomu cen przy jednoczesnym wspieraniu polityki gospodarczej rządu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NBP jest bankiem emisyjnym.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NBP odpowiada za wartość polskiego pieniądza.</a:t>
            </a:r>
          </a:p>
        </p:txBody>
      </p:sp>
    </p:spTree>
    <p:extLst>
      <p:ext uri="{BB962C8B-B14F-4D97-AF65-F5344CB8AC3E}">
        <p14:creationId xmlns:p14="http://schemas.microsoft.com/office/powerpoint/2010/main" val="48114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168433-0C51-4694-8869-A04B51AB6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B95AE3-821A-4CCD-93FC-D491E707C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Rada Praw Człowieka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celem jej działania jest wspieranie powszechnego poszanowania i ochrony praw człowieka oraz podstawowych wolności w równy i uczciwy sposób dla wszystkich ludzi, bez względu na jakiekolwiek kryteria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analizuje przypadki naruszenia praw człowieka, również te najpoważniejsze i powtarzające się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zalecenia dotyczące przestrzegania praw człowieka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zbiór zasad funkcjonowania Rady obejmuje: uniwersalny przegląd okresowy służący ocenie stanu przestrzegania praw człowieka w danym państwie, któremu towarzyszą deklaracje państwa co do poprawy przestrzegania określonych praw, procedura skargowa, w ramach której jednostki lub grupy osób mogą składać skargi do Rady  </a:t>
            </a:r>
          </a:p>
        </p:txBody>
      </p:sp>
    </p:spTree>
    <p:extLst>
      <p:ext uri="{BB962C8B-B14F-4D97-AF65-F5344CB8AC3E}">
        <p14:creationId xmlns:p14="http://schemas.microsoft.com/office/powerpoint/2010/main" val="16546119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1CB4A1-FD16-4100-A227-85A98DF03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18555E-3B49-4D7D-A7E2-8A74F9A58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Wysoki Komisarz ONZ ds.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zadanie – promowanie międzynarodowej współpracy, wzmocnienie procesu wdrażania zobowiązań w sferze praw człowieka, zapobieganie i reagowanie na poważne naruszenia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jego działalność wspomaga Urząd Wysokiego Komisarza ds. Praw Człowieka</a:t>
            </a:r>
          </a:p>
        </p:txBody>
      </p:sp>
    </p:spTree>
    <p:extLst>
      <p:ext uri="{BB962C8B-B14F-4D97-AF65-F5344CB8AC3E}">
        <p14:creationId xmlns:p14="http://schemas.microsoft.com/office/powerpoint/2010/main" val="53810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D6FEE3-BBF4-647E-C28E-72C2A6338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</a:t>
            </a:r>
            <a:r>
              <a:rPr lang="pl-PL" sz="2000" dirty="0" err="1"/>
              <a:t>europy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2FB8DD-8913-6E09-E464-180807468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Podstawa powstania Rady Europy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Statut Londyński z dnia 5 maja 1949 r.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Nabycie członkostwa Rady Europy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zaproszenie przez Komitet Ministrów RE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uznanie zasady praworządności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poszanowanie praw człowieka i podstawowych wolności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przystąpienie do Europejskiej Konwencji Praw Człowieka  z 1950 r. (EKPC)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*RP jest członkiem RE od dnia 26 listopada 1991 r.</a:t>
            </a:r>
          </a:p>
        </p:txBody>
      </p:sp>
    </p:spTree>
    <p:extLst>
      <p:ext uri="{BB962C8B-B14F-4D97-AF65-F5344CB8AC3E}">
        <p14:creationId xmlns:p14="http://schemas.microsoft.com/office/powerpoint/2010/main" val="400597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1A5AED-66A4-C221-2606-A24E0FD85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</a:t>
            </a:r>
            <a:r>
              <a:rPr lang="pl-PL" sz="2000" dirty="0" err="1"/>
              <a:t>europy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21D948-E315-2577-36F0-18684B1FB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organy 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Komitet Ministrów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Zgromadzenie Parlamentarne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organ pozastatutowy RE w dziedzinie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Komisarz Praw Człowieka 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kadencja Komisarza – 6 lat</a:t>
            </a:r>
          </a:p>
          <a:p>
            <a:pPr marL="114300" indent="0">
              <a:buNone/>
            </a:pPr>
            <a:r>
              <a:rPr lang="pl-PL" sz="1600" dirty="0"/>
              <a:t>*Od 1 kwietnia 2024r. funkcję tę pełni Michael </a:t>
            </a:r>
            <a:r>
              <a:rPr lang="pl-PL" sz="1600" dirty="0" err="1"/>
              <a:t>O'Flaherty</a:t>
            </a: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zadania Komisarza: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promocja edukacji na rzecz praw człowieka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wspieranie działań zmierzających do przestrzegania praw człowieka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wskazywanie braków państw w dziedzinie zapewnienia ochrony praw człowieka</a:t>
            </a:r>
          </a:p>
        </p:txBody>
      </p:sp>
    </p:spTree>
    <p:extLst>
      <p:ext uri="{BB962C8B-B14F-4D97-AF65-F5344CB8AC3E}">
        <p14:creationId xmlns:p14="http://schemas.microsoft.com/office/powerpoint/2010/main" val="2328737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9FF7C2-D2A5-7863-E383-77EB56C8C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</a:t>
            </a:r>
            <a:r>
              <a:rPr lang="pl-PL" sz="2000" dirty="0" err="1"/>
              <a:t>europy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36FA2E-64F7-65C4-6D01-8CF4F4618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główne umowy w ramach RE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Europejska Konwencja o ochronie praw człowieka  i podstawowych wolności podpisana dnia 4 listopada 1950 r. wraz z protokołami dodatkowymi (16 protokołów)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Europejska Karta Społeczna z Turynu, podpisana dnia 18 października 1961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Europejska Konwencja o zapobieganiu torturom oraz nieludzkiemu lub poniżającemu traktowaniu albo karaniu z dnia 26 listopada 1987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Europejska Konwencja o wykonywaniu praw dzieci z dnia 25 stycznia 1999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Konwencja ramowa o ochronie mniejszości narodowych z dnia 10 listopada 1994 r,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Konwencja o ochronie praw człowieka i godności istoty ludzkiej w odniesieniu do zastosowań biologii i medycyny, tzw. Konwencja o prawach człowieka i biomedycynie z Oviedo, z dnia 4 kwietnia 1997 r.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Europejska Konwencja o obywatelstwie z dnia 6 listopada 1997 r.</a:t>
            </a:r>
          </a:p>
        </p:txBody>
      </p:sp>
    </p:spTree>
    <p:extLst>
      <p:ext uri="{BB962C8B-B14F-4D97-AF65-F5344CB8AC3E}">
        <p14:creationId xmlns:p14="http://schemas.microsoft.com/office/powerpoint/2010/main" val="35439222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D8D885-A5DA-3E4F-1CF3-85ABCC7B8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</a:t>
            </a:r>
            <a:r>
              <a:rPr lang="pl-PL" sz="2000" dirty="0" err="1"/>
              <a:t>europy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A1C0BE-80D1-B5CE-7F06-B58FD421C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4443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EKPC – katalog praw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życia (art. 2)</a:t>
            </a:r>
          </a:p>
          <a:p>
            <a:pPr marL="114300" indent="0" algn="just">
              <a:buNone/>
            </a:pPr>
            <a:r>
              <a:rPr lang="pl-PL" sz="1600" dirty="0"/>
              <a:t>6 Protokół dodatkowy z dnia 28 kwietnia 1983 r. zakazuje stosowania kary śmierci, za wyjątkiem okresu wojny i bezpośredniego zagrożenia wojną (RP jest stroną od 1 listopada 2000 r.)</a:t>
            </a:r>
          </a:p>
          <a:p>
            <a:pPr marL="114300" indent="0" algn="just">
              <a:buNone/>
            </a:pPr>
            <a:r>
              <a:rPr lang="pl-PL" sz="1600" dirty="0"/>
              <a:t>13 Protokół dodatkowy z dnia 3 maja 2002 r. całkowicie zakazuje kary śmierci (RP jest stroną od 1 września 2014 r.)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tortur, nieludzkiego lub poniżającego traktowania albo karania (art. 3)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niewolnictwa i pracy przymusowej (art. 4)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wolności i bezpieczeństwa osobistego (art. 5)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rzetelnego procesu sądowego (art. 6)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karania bez podstawy prawnej (art. 7)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poszanowania życia prywatnego i rodzinnego (art. 8)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wolność myśli, sumienia i wyznania (art. 9)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wolność wyrażania opinii (art. 10)</a:t>
            </a:r>
          </a:p>
        </p:txBody>
      </p:sp>
    </p:spTree>
    <p:extLst>
      <p:ext uri="{BB962C8B-B14F-4D97-AF65-F5344CB8AC3E}">
        <p14:creationId xmlns:p14="http://schemas.microsoft.com/office/powerpoint/2010/main" val="3069171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EKPC – katalog praw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wolność zgromadzania się i stowarzyszania się (art. 11)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prawo do zawarcia małżeństwa (art. 12)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prawo do skutecznego środka odwoławczego (art. 13)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zakaz dyskryminacji (art. 14)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ograniczenie działalności politycznej cudzoziemców (art. 16)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76322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8749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Warunki dopuszczalności skargi do ETPC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wymogi formalne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skarga składana jest w formie pisemnej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skarga nie może być anonimowa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skarga może być złożona w terminie 6 miesięcy od daty podjęcia ostatecznego rozstrzygnięcia w państwie (po wyczerpaniu wszystkich środków odwoławczych przewidzianych prawem wewnętrznym)</a:t>
            </a:r>
          </a:p>
          <a:p>
            <a:pPr marL="114300" indent="0" algn="just">
              <a:buNone/>
            </a:pPr>
            <a:r>
              <a:rPr lang="pl-PL" sz="1600" b="1" dirty="0"/>
              <a:t>!od 1 lutego 2022 r. – </a:t>
            </a:r>
            <a:r>
              <a:rPr lang="pl-PL" sz="1600" dirty="0"/>
              <a:t>jeżeli ostateczne rozstrzygnięcie zapadło począwszy od 1 lutego 2022 r. – </a:t>
            </a:r>
            <a:r>
              <a:rPr lang="pl-PL" sz="1600" b="1" dirty="0"/>
              <a:t>termin do wniesienia skargi wynosi 4 miesiące od daty podjęcia ostatecznego rozstrzygnięcia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skarga nie jest co do istoty identyczna ze sprawą już rozpatrzoną przez Trybunał lub ze sprawą, która została poddana innej międzynarodowej procedurze dochodzenia lub rozstrzygnięcia, i skarga nie zawiera nowych, istotnych informacji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skarga nie może być nie do pogodzenia z postanowieniami Konwencji lub jej protokołów, nie może być  w sposób oczywisty nieuzasadniona lub stanowić nadużycia prawa do skargi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skarga jest niedopuszczalna, jeżeli skarżący nie doznał znaczącego uszczerbku, chyba że poszanowanie praw człowieka w rozumieniu Konwencji i jej Protokołów wymaga rozpatrzenia </a:t>
            </a:r>
            <a:r>
              <a:rPr lang="pl-PL" sz="1600"/>
              <a:t>przedmiotu skargi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21208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76331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Warunki dopuszczalności skargi do ETPC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wymogi materialne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i="1" dirty="0" err="1"/>
              <a:t>ratione</a:t>
            </a:r>
            <a:r>
              <a:rPr lang="pl-PL" sz="1600" b="1" i="1" dirty="0"/>
              <a:t> </a:t>
            </a:r>
            <a:r>
              <a:rPr lang="pl-PL" sz="1600" b="1" i="1" dirty="0" err="1"/>
              <a:t>personae</a:t>
            </a:r>
            <a:r>
              <a:rPr lang="pl-PL" sz="1600" b="1" dirty="0"/>
              <a:t> </a:t>
            </a:r>
            <a:r>
              <a:rPr lang="pl-PL" sz="1600" dirty="0"/>
              <a:t>(właściwość podmiotowa) </a:t>
            </a:r>
          </a:p>
          <a:p>
            <a:pPr marL="114300" indent="0" algn="just">
              <a:buNone/>
            </a:pPr>
            <a:r>
              <a:rPr lang="pl-PL" sz="1600" dirty="0"/>
              <a:t>skargę może wnieść każda osoba, organizacja pozarządowa lub grupa jednostek, która uważa, że stała się ofiarą naruszenia przez państwo-stronę EKPC praw zawartych w Konwencji lub jej protokołach; brak zdolności do czynności prawnych (np. małoletni) nie stanowi przeszkody do wniesienia skargi; legitymacja do wniesienia skargi nie przysługuje organizacjom o charakterze rządowym ani jednostkom samorządowym; skargę musi złożyć bezpośrednio pokrzywdzony lub osoba blisko z nim związana; wyjątkowo dopuszczalne są skargi potencjalnie pokrzywdzonego; brak możliwości złożenia skargi w cudzym imieniu; skargę wnosi się na państwo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i="1" dirty="0" err="1"/>
              <a:t>ratione</a:t>
            </a:r>
            <a:r>
              <a:rPr lang="pl-PL" sz="1600" b="1" i="1" dirty="0"/>
              <a:t> </a:t>
            </a:r>
            <a:r>
              <a:rPr lang="pl-PL" sz="1600" b="1" i="1" dirty="0" err="1"/>
              <a:t>materiae</a:t>
            </a:r>
            <a:r>
              <a:rPr lang="pl-PL" sz="1600" b="1" dirty="0"/>
              <a:t> </a:t>
            </a:r>
            <a:r>
              <a:rPr lang="pl-PL" sz="1600" dirty="0"/>
              <a:t>(właściwość rzeczowa) </a:t>
            </a:r>
          </a:p>
          <a:p>
            <a:pPr marL="114300" indent="0" algn="just">
              <a:buNone/>
            </a:pPr>
            <a:r>
              <a:rPr lang="pl-PL" sz="1600" dirty="0"/>
              <a:t>skarga musi dotyczyć postanowień EKPC lub jej protokołów, o ile państwo, którego skarga dotyczy, jest nimi związane; ETPC nie może badać </a:t>
            </a:r>
            <a:r>
              <a:rPr lang="pl-PL" sz="1600" i="1" dirty="0"/>
              <a:t>in </a:t>
            </a:r>
            <a:r>
              <a:rPr lang="pl-PL" sz="1600" i="1" dirty="0" err="1"/>
              <a:t>abstracto</a:t>
            </a:r>
            <a:r>
              <a:rPr lang="pl-PL" sz="1600" i="1" dirty="0"/>
              <a:t> </a:t>
            </a:r>
            <a:r>
              <a:rPr lang="pl-PL" sz="1600" dirty="0"/>
              <a:t>zgodności prawa wewnętrznego z EKPC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i="1" dirty="0" err="1"/>
              <a:t>ratione</a:t>
            </a:r>
            <a:r>
              <a:rPr lang="pl-PL" sz="1600" b="1" i="1" dirty="0"/>
              <a:t> temporis </a:t>
            </a:r>
            <a:r>
              <a:rPr lang="pl-PL" sz="1600" dirty="0"/>
              <a:t>(właściwość czasowa)</a:t>
            </a:r>
          </a:p>
          <a:p>
            <a:pPr marL="114300" indent="0" algn="just">
              <a:buNone/>
            </a:pPr>
            <a:r>
              <a:rPr lang="pl-PL" sz="1600" dirty="0"/>
              <a:t>skarga musi dotyczyć zdarzeń, które miały miejsce po dniu wejścia w życie EKPC w stosunku do danego państwa; wyjątek – tzw. naruszenie ciągłe, czyli takie, które nastąpiło wprawdzie przed wejściem w życie EKPC, ale nadal trwa</a:t>
            </a:r>
            <a:endParaRPr lang="pl-PL" sz="1600" i="1" dirty="0"/>
          </a:p>
          <a:p>
            <a:pPr marL="114300" indent="0">
              <a:buNone/>
            </a:pPr>
            <a:r>
              <a:rPr lang="pl-PL" sz="1600" dirty="0"/>
              <a:t>*retroakcja i retrospekcja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21281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74354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skarga do ETPC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Kancelaria ETPC</a:t>
            </a:r>
          </a:p>
          <a:p>
            <a:pPr marL="114300" indent="0" algn="ctr">
              <a:buNone/>
            </a:pPr>
            <a:r>
              <a:rPr lang="pl-PL" sz="1600" dirty="0"/>
              <a:t>rejestracja skargi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Komitet</a:t>
            </a:r>
          </a:p>
          <a:p>
            <a:pPr marL="114300" indent="0" algn="ctr">
              <a:buNone/>
            </a:pPr>
            <a:r>
              <a:rPr lang="pl-PL" sz="1600" dirty="0"/>
              <a:t>sędziowie decydują o dopuszczalności skargi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                                  skarga dopuszczalna                                         skarga niedopuszczalna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                                            Izba ETPC</a:t>
            </a:r>
          </a:p>
          <a:p>
            <a:pPr marL="114300" indent="0" algn="just">
              <a:buNone/>
            </a:pPr>
            <a:r>
              <a:rPr lang="pl-PL" sz="1600" dirty="0"/>
              <a:t>                                                albo</a:t>
            </a:r>
          </a:p>
          <a:p>
            <a:pPr marL="114300" indent="0" algn="just">
              <a:buNone/>
            </a:pPr>
            <a:r>
              <a:rPr lang="pl-PL" sz="1600" dirty="0"/>
              <a:t>                                          Wielka Izba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400" dirty="0"/>
              <a:t>jeśli w sprawie pojawia się poważne zagadnienie dotyczące</a:t>
            </a:r>
          </a:p>
          <a:p>
            <a:pPr marL="114300" indent="0" algn="just">
              <a:buNone/>
            </a:pPr>
            <a:r>
              <a:rPr lang="pl-PL" sz="1400" dirty="0"/>
              <a:t>interpretacji EKPC lub Protokołów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400" dirty="0"/>
              <a:t>jeżeli rozstrzygnięcie takiego zagadnienia może doprowadzić</a:t>
            </a:r>
          </a:p>
          <a:p>
            <a:pPr marL="114300" indent="0" algn="just">
              <a:buNone/>
            </a:pPr>
            <a:r>
              <a:rPr lang="pl-PL" sz="1400" dirty="0"/>
              <a:t>do sprzeczności z wyrokiem wydanym wcześniej przez ETPC</a:t>
            </a: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8F3E08FC-7016-0055-C874-67A9F36E2DA6}"/>
              </a:ext>
            </a:extLst>
          </p:cNvPr>
          <p:cNvSpPr/>
          <p:nvPr/>
        </p:nvSpPr>
        <p:spPr>
          <a:xfrm>
            <a:off x="6022227" y="2085065"/>
            <a:ext cx="73773" cy="2096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CE9E7794-5558-05A1-11E5-CEF03507065F}"/>
              </a:ext>
            </a:extLst>
          </p:cNvPr>
          <p:cNvSpPr/>
          <p:nvPr/>
        </p:nvSpPr>
        <p:spPr>
          <a:xfrm>
            <a:off x="6022227" y="2958696"/>
            <a:ext cx="73773" cy="2096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8" name="Łącznik prosty ze strzałką 7">
            <a:extLst>
              <a:ext uri="{FF2B5EF4-FFF2-40B4-BE49-F238E27FC236}">
                <a16:creationId xmlns:a16="http://schemas.microsoft.com/office/drawing/2014/main" id="{C391D7EA-B3B0-BDAD-CCCA-B3854EDFFB68}"/>
              </a:ext>
            </a:extLst>
          </p:cNvPr>
          <p:cNvCxnSpPr/>
          <p:nvPr/>
        </p:nvCxnSpPr>
        <p:spPr>
          <a:xfrm flipH="1">
            <a:off x="4327383" y="3855623"/>
            <a:ext cx="576597" cy="163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>
            <a:extLst>
              <a:ext uri="{FF2B5EF4-FFF2-40B4-BE49-F238E27FC236}">
                <a16:creationId xmlns:a16="http://schemas.microsoft.com/office/drawing/2014/main" id="{99AFB738-B4FC-2321-0A4F-09744455DDF4}"/>
              </a:ext>
            </a:extLst>
          </p:cNvPr>
          <p:cNvCxnSpPr/>
          <p:nvPr/>
        </p:nvCxnSpPr>
        <p:spPr>
          <a:xfrm>
            <a:off x="7600586" y="3855623"/>
            <a:ext cx="489233" cy="163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trzałka: w dół 10">
            <a:extLst>
              <a:ext uri="{FF2B5EF4-FFF2-40B4-BE49-F238E27FC236}">
                <a16:creationId xmlns:a16="http://schemas.microsoft.com/office/drawing/2014/main" id="{36365ED8-B0EF-3CA8-EDD1-D98E67136E29}"/>
              </a:ext>
            </a:extLst>
          </p:cNvPr>
          <p:cNvSpPr/>
          <p:nvPr/>
        </p:nvSpPr>
        <p:spPr>
          <a:xfrm>
            <a:off x="3634303" y="4420571"/>
            <a:ext cx="45719" cy="1921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59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Narodowy Bank Polski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Zadania: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organizowanie rozliczeń pieniężnych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prowadzenie gospodarki rezerwami dewizowymi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prowadzenie bankowej obsługi budżetu państwa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regulowanie płynności banków oraz ich refinansowanie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kształtowanie warunków niezbędnych dla rozwoju systemu bankowego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działanie na rzecz stabilności krajowego systemu finansowego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opracowywanie statystyki pieniężnej i bankowej, bilansu płatniczego oraz międzynarodowej pozycji inwestycyjnej</a:t>
            </a:r>
          </a:p>
        </p:txBody>
      </p:sp>
    </p:spTree>
    <p:extLst>
      <p:ext uri="{BB962C8B-B14F-4D97-AF65-F5344CB8AC3E}">
        <p14:creationId xmlns:p14="http://schemas.microsoft.com/office/powerpoint/2010/main" val="36672348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11277"/>
          </a:xfrm>
          <a:noFill/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Izba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próba polubownego załatwienia sprawy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brak porozumienia – postępowanie przed Izbą</a:t>
            </a:r>
          </a:p>
          <a:p>
            <a:pPr algn="ctr">
              <a:buFont typeface="Wingdings" panose="05000000000000000000" pitchFamily="2" charset="2"/>
              <a:buChar char="§"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wyrok rozstrzygający sprawę</a:t>
            </a:r>
          </a:p>
          <a:p>
            <a:pPr marL="114300" indent="0" algn="ctr">
              <a:buNone/>
            </a:pPr>
            <a:r>
              <a:rPr lang="pl-PL" sz="1600" dirty="0"/>
              <a:t>ma charakter ostateczny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w ciągu 3 miesięcy od daty wydania wyroku przez Izbę każda ze stron może, </a:t>
            </a:r>
          </a:p>
          <a:p>
            <a:pPr marL="114300" indent="0" algn="ctr">
              <a:buNone/>
            </a:pPr>
            <a:r>
              <a:rPr lang="pl-PL" sz="1600" dirty="0"/>
              <a:t>w wyjątkowych przypadkach,</a:t>
            </a:r>
          </a:p>
          <a:p>
            <a:pPr marL="114300" indent="0" algn="ctr">
              <a:buNone/>
            </a:pPr>
            <a:r>
              <a:rPr lang="pl-PL" sz="1600" dirty="0"/>
              <a:t>wnioskować o przekazanie sprawy do Wielkiej Izby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zespół 5 sędziów Wielkiej Izby przyjmuje wniosek, jeżeli sprawa ujawnia poważne zagadnienie dotyczące interpretacji lub stosowania EKPC i protokołów lub poważną kwestię o znaczeniu ogólnym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wyrok Wielkiej Izby</a:t>
            </a:r>
          </a:p>
          <a:p>
            <a:pPr marL="114300" indent="0" algn="ctr">
              <a:buNone/>
            </a:pPr>
            <a:endParaRPr lang="pl-PL" sz="1600" dirty="0"/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442193A7-D5DA-5B52-1146-889354F23D13}"/>
              </a:ext>
            </a:extLst>
          </p:cNvPr>
          <p:cNvSpPr/>
          <p:nvPr/>
        </p:nvSpPr>
        <p:spPr>
          <a:xfrm>
            <a:off x="6150359" y="2731552"/>
            <a:ext cx="45719" cy="1747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8" name="Strzałka: w dół 7">
            <a:extLst>
              <a:ext uri="{FF2B5EF4-FFF2-40B4-BE49-F238E27FC236}">
                <a16:creationId xmlns:a16="http://schemas.microsoft.com/office/drawing/2014/main" id="{F1084E94-B887-6F84-9970-4F9E658BEA99}"/>
              </a:ext>
            </a:extLst>
          </p:cNvPr>
          <p:cNvSpPr/>
          <p:nvPr/>
        </p:nvSpPr>
        <p:spPr>
          <a:xfrm>
            <a:off x="6125855" y="3542270"/>
            <a:ext cx="140987" cy="552145"/>
          </a:xfrm>
          <a:prstGeom prst="downArrow">
            <a:avLst/>
          </a:prstGeom>
          <a:pattFill prst="narHorz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9" name="Strzałka: w dół 8">
            <a:extLst>
              <a:ext uri="{FF2B5EF4-FFF2-40B4-BE49-F238E27FC236}">
                <a16:creationId xmlns:a16="http://schemas.microsoft.com/office/drawing/2014/main" id="{C4FE120A-FB3D-27A9-37E5-E3C6E07D5866}"/>
              </a:ext>
            </a:extLst>
          </p:cNvPr>
          <p:cNvSpPr/>
          <p:nvPr/>
        </p:nvSpPr>
        <p:spPr>
          <a:xfrm>
            <a:off x="6173218" y="5008815"/>
            <a:ext cx="45719" cy="1747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Strzałka: w dół 9">
            <a:extLst>
              <a:ext uri="{FF2B5EF4-FFF2-40B4-BE49-F238E27FC236}">
                <a16:creationId xmlns:a16="http://schemas.microsoft.com/office/drawing/2014/main" id="{84FB49B0-5A4F-88C4-1872-BF7A117F2C04}"/>
              </a:ext>
            </a:extLst>
          </p:cNvPr>
          <p:cNvSpPr/>
          <p:nvPr/>
        </p:nvSpPr>
        <p:spPr>
          <a:xfrm>
            <a:off x="6196078" y="5806731"/>
            <a:ext cx="45719" cy="1747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64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ETPC może</a:t>
            </a:r>
            <a:r>
              <a:rPr lang="pl-PL" sz="1600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stwierdzić naruszenie prawa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zasądzić zadośćuczynienie dla skarżącego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orzec o kosztach postępowania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Nad wykonaniem wyroku czuwa Komitet Ministrów RE.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RE nie posiada środków umożliwiających egzekucję orzeczenia ETPC.</a:t>
            </a:r>
          </a:p>
        </p:txBody>
      </p:sp>
    </p:spTree>
    <p:extLst>
      <p:ext uri="{BB962C8B-B14F-4D97-AF65-F5344CB8AC3E}">
        <p14:creationId xmlns:p14="http://schemas.microsoft.com/office/powerpoint/2010/main" val="12222737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unia europejska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koncepcja ochrony praw podstawowych ukształtowała się w orzecznictwie Europejskiego Trybunału Sprawiedliwości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podstawowy dokument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Karta Praw Podstawowych </a:t>
            </a:r>
            <a:r>
              <a:rPr lang="pl-PL" sz="1600" dirty="0"/>
              <a:t>z dnia 7 grudnia 2000 r., podpisana i proklamowana w Nicei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zgodnie z Traktatem Lizbońskim, z dniem 1 grudnia 2009 r. Karta Praw Podstawowych stała się dokumentem prawnie wiążącym o randze równej traktatom europejskim</a:t>
            </a:r>
          </a:p>
        </p:txBody>
      </p:sp>
    </p:spTree>
    <p:extLst>
      <p:ext uri="{BB962C8B-B14F-4D97-AF65-F5344CB8AC3E}">
        <p14:creationId xmlns:p14="http://schemas.microsoft.com/office/powerpoint/2010/main" val="30634652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Administracja – </a:t>
            </a:r>
            <a:r>
              <a:rPr lang="pl-PL" sz="1600" dirty="0"/>
              <a:t>zarządzanie państwem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Istota i przedmiot prawa administracyjnego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struktura i kompetencje organów administracji publicznej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stosunki prawne powstające w toku wykonawczo-zarządczej działalności tych organów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Prawo administracyjne obejmuje przepisy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odnoszące się do struktury organów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regulujące tok postępowania czy też działania organów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odnoszące się do sposobu załatwiania poszczególnych rodzajów spraw</a:t>
            </a:r>
          </a:p>
        </p:txBody>
      </p:sp>
    </p:spTree>
    <p:extLst>
      <p:ext uri="{BB962C8B-B14F-4D97-AF65-F5344CB8AC3E}">
        <p14:creationId xmlns:p14="http://schemas.microsoft.com/office/powerpoint/2010/main" val="1178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Podział organów administracji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organy kolegialne i jednoosobowe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organy centralne i terenowe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organy kompetencji ogólnej i szczególnej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22871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Stosunek administracyjnoprawny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jedną ze stron stosunku jest organ – konsekwencją tego jest </a:t>
            </a:r>
            <a:r>
              <a:rPr lang="pl-PL" sz="1600" dirty="0" err="1"/>
              <a:t>nierównorzędność</a:t>
            </a:r>
            <a:r>
              <a:rPr lang="pl-PL" sz="1600" dirty="0"/>
              <a:t> podmiotów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przedmiotem są sprawy należące do kompetencji organów administracji państwowej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powstaje najczęściej z mocy aktów administracyjnych pomiędzy organem wydającym akt i adresatem aktu</a:t>
            </a:r>
          </a:p>
        </p:txBody>
      </p:sp>
    </p:spTree>
    <p:extLst>
      <p:ext uri="{BB962C8B-B14F-4D97-AF65-F5344CB8AC3E}">
        <p14:creationId xmlns:p14="http://schemas.microsoft.com/office/powerpoint/2010/main" val="160061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Prawne formy działania administracji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stanowienie przepisów prawa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wydawanie aktów administracyjnych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zawieranie porozumień administracyjnych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zawieranie umów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prowadzenie działalności społeczno-organizatorskiej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wykonywanie czynności materialno-technicznych</a:t>
            </a:r>
          </a:p>
        </p:txBody>
      </p:sp>
    </p:spTree>
    <p:extLst>
      <p:ext uri="{BB962C8B-B14F-4D97-AF65-F5344CB8AC3E}">
        <p14:creationId xmlns:p14="http://schemas.microsoft.com/office/powerpoint/2010/main" val="36318248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Akt administracyjny – </a:t>
            </a:r>
            <a:r>
              <a:rPr lang="pl-PL" sz="1600" dirty="0"/>
              <a:t> to wydawany w postępowaniu administracyjnym jednostronny władczy akt woli organu administracji publicznej, rozstrzygający w całości lub w części konkretną sprawę co do istoty, skierowany do oznaczonego adresata</a:t>
            </a: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6740707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Elementy aktu administracyjnego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daty wydania aktu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organu administracji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stron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powołanie podstawy prawnej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treść rozstrzygnięcia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uzasadnienie faktyczne i prawne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pouczenie o przysługujących środkach prawnych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podpis i stanowisko służbowe urzędnika</a:t>
            </a:r>
          </a:p>
        </p:txBody>
      </p:sp>
    </p:spTree>
    <p:extLst>
      <p:ext uri="{BB962C8B-B14F-4D97-AF65-F5344CB8AC3E}">
        <p14:creationId xmlns:p14="http://schemas.microsoft.com/office/powerpoint/2010/main" val="206015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Podział aktów administracyjnych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zewnętrzne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wewnętrzne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deklaratywne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konstytutywne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pozytywne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negatywne</a:t>
            </a:r>
          </a:p>
        </p:txBody>
      </p:sp>
    </p:spTree>
    <p:extLst>
      <p:ext uri="{BB962C8B-B14F-4D97-AF65-F5344CB8AC3E}">
        <p14:creationId xmlns:p14="http://schemas.microsoft.com/office/powerpoint/2010/main" val="274881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Narodowy Bank Polski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752600"/>
            <a:ext cx="11296862" cy="491676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Organy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Prezes NBP </a:t>
            </a:r>
            <a:r>
              <a:rPr lang="pl-PL" sz="1600" dirty="0"/>
              <a:t>– wybierany przez Sejm; kadencja – 6 lat; uprawnienia: przewodniczy Radzie Polityki Pieniężnej i Zarządowi NBP, reprezentuje NBP na zewnątrz. 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Rada Polityki Pieniężnej </a:t>
            </a:r>
            <a:r>
              <a:rPr lang="pl-PL" sz="1600" dirty="0"/>
              <a:t>– skład: Prezes NBP, 3 członków powoływanych przez Prezydenta, 3 członków wybieranych przez Sejm, 3 członków wybieranych przez Senat; kadencja – 6 lat; uprawnienia: ustalanie corocznie założeń polityki pieniężnej, ustalanie wysokości stóp procentowych NBP, stopy rezerwy obowiązkowej banków oraz spółdzielczych kas oszczędnościowo-kredytowych, ustalanie górnych granic zobowiązań wynikających z zaciągania przez NBP pożyczek i kredytów w zagranicznych instytucjach finansowych, ustalanie zasad operacji otwartego rynku, przyjmowanie rocznych sprawozdań NBP.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Zarząd NBP </a:t>
            </a:r>
            <a:r>
              <a:rPr lang="pl-PL" sz="1600" dirty="0"/>
              <a:t>– skład: Prezes NPB, 2 wiceprezesów NBP, 4-6 członków zarządu; kadencja – 6 lat; uprawnienia: realizowanie uchwał RPP, dokonywanie okresowej oceny obiegu pieniężnego i rozliczeń pieniężnych, nadzorowanie operacji otwartego rynku, analizowanie stabilności krajowego systemu finansowego, uchwalanie prowizji i opłat stosowanych przez NBP, uchwalanie zasad polityki kadrowej w NBP.</a:t>
            </a:r>
            <a:endParaRPr lang="pl-PL" sz="1600" b="1" dirty="0"/>
          </a:p>
          <a:p>
            <a:pPr>
              <a:buFont typeface="Wingdings" pitchFamily="2" charset="2"/>
              <a:buChar char="Ø"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7871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i 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Warunki ważności aktu administracyjnego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wydany na podstawie prawa powszechnie obowiązującego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pochodzi od właściwego organu i mieści się w granicach jego kompetencji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wydawany jest po przeprowadzeniu postępowania</a:t>
            </a:r>
          </a:p>
        </p:txBody>
      </p:sp>
    </p:spTree>
    <p:extLst>
      <p:ext uri="{BB962C8B-B14F-4D97-AF65-F5344CB8AC3E}">
        <p14:creationId xmlns:p14="http://schemas.microsoft.com/office/powerpoint/2010/main" val="7078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Samorząd terytorialny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Cechy samorządu terytorialnego: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wyodrębnienie od organów administracji rządowej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organy samorządu terytorialnego posiadają kompetencje do stanowienia aktów prawa miejscowego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organy samorządu terytorialnego mogą wydawać decyzje administracyjne oraz egzekwować ich wykonanie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jednostki samorządu terytorialnego posiadają osobowość prawną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przyznanie samorządowi terytorialnemu władzy finansowej, włącznie z prawem do pobierania podatków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jednostki samorządu terytorialnego posiadają prawo do zatrudniania pracowników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organy samorządu terytorialnego posiadają kompetencje do decydowania o planach zagospodarowania przestrzennego (tzw. władztwo planistyczne)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jednostki samorządu terytorialnego mogą łączyć się w związki</a:t>
            </a:r>
          </a:p>
        </p:txBody>
      </p:sp>
    </p:spTree>
    <p:extLst>
      <p:ext uri="{BB962C8B-B14F-4D97-AF65-F5344CB8AC3E}">
        <p14:creationId xmlns:p14="http://schemas.microsoft.com/office/powerpoint/2010/main" val="355408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Samorząd terytorialny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Zasady, na których opiera się działanie samorządu terytorialnego: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decentralizacja władzy publicznej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pomocniczości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proporcjonalności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domniemania kompetencji na rzecz samorządu gminy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przyznanie samorządowi kompetencji do uczestnictwa w sprawowaniu władzy publicznej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samodzielność samorządu chroniona prawnie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jawność działania samorządu terytorialnego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572980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Samorząd terytorialny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752600"/>
            <a:ext cx="10964353" cy="470073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Jednostki podziału terytorialnego państwa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Województwo – organy: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sejmik województwa – organ uchwałodawczy (stanowiący)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zarząd województwa – organ wykonawczy; na czele zarządu stoi marszałek województwa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Powiat – organy: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rada powiatu – organ uchwałodawczy (stanowiący)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zarząd powiatu – organ wykonawczy; na czele zarządu stoi starosta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Gmina – organy: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rada gminy – organ uchwałodawczy (stanowiący)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wójt/burmistrz/prezydent miasta – organ wykonawczy</a:t>
            </a:r>
          </a:p>
        </p:txBody>
      </p:sp>
    </p:spTree>
    <p:extLst>
      <p:ext uri="{BB962C8B-B14F-4D97-AF65-F5344CB8AC3E}">
        <p14:creationId xmlns:p14="http://schemas.microsoft.com/office/powerpoint/2010/main" val="54423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Status jednostki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Klasyfikacja wolności i praw na gruncie Konstytucji RP: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wolności i prawa osobiste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wolności i prawa polityczne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wolności i prawa ekonomiczne, socjalne i kulturalne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280224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72C1ED-27FA-4151-8B53-C46E69D9B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CF0F6-2B8C-4E5C-91CB-B67C05306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osobiste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dotyczą ochrony najbardziej podstawowych dóbr każdej jednostki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reguły przysługują one wszystkim jednostkom niezależnie od ich przynależności państwowej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polityczne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obejmują prawa i wolności dotyczące sfery życia publicznego jednostki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zęść z nich może być zastrzeżona dla obywateli.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ekonomiczne, socjalne i kulturalne </a:t>
            </a:r>
          </a:p>
          <a:p>
            <a:pPr marL="114300" indent="0" algn="just">
              <a:buNone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 obrębie tej grupy występują trzy podgrupy: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ekonomiczne (gospodarcze) –  prawa i wolności dotyczące bezpośrednio ekonomicznej </a:t>
            </a:r>
            <a:r>
              <a:rPr lang="pl-PL" sz="160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egzystencji jednostki</a:t>
            </a:r>
            <a:endParaRPr lang="pl-PL" sz="1600" dirty="0">
              <a:ea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socjalne – służą zapewnieniu właściwych społecznych, socjalnych warunków rozwoju jednostki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kulturalne – gwarantują zaspokojenie potrzeb kulturalnych człowieka i stwarzają warunki do jego duchowego rozwoju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586510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3206</Words>
  <Application>Microsoft Office PowerPoint</Application>
  <PresentationFormat>Panoramiczny</PresentationFormat>
  <Paragraphs>409</Paragraphs>
  <Slides>40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40</vt:i4>
      </vt:variant>
    </vt:vector>
  </HeadingPairs>
  <TitlesOfParts>
    <vt:vector size="48" baseType="lpstr">
      <vt:lpstr>Aptos</vt:lpstr>
      <vt:lpstr>Arial</vt:lpstr>
      <vt:lpstr>Book Antiqua</vt:lpstr>
      <vt:lpstr>Century Gothic</vt:lpstr>
      <vt:lpstr>Times New Roman</vt:lpstr>
      <vt:lpstr>Wingdings</vt:lpstr>
      <vt:lpstr>Apteka</vt:lpstr>
      <vt:lpstr>1_Apteka</vt:lpstr>
      <vt:lpstr>Encyklopedia prawa</vt:lpstr>
      <vt:lpstr>Narodowy Bank Polski</vt:lpstr>
      <vt:lpstr>Narodowy Bank Polski</vt:lpstr>
      <vt:lpstr>Narodowy Bank Polski</vt:lpstr>
      <vt:lpstr>Samorząd terytorialny</vt:lpstr>
      <vt:lpstr>Samorząd terytorialny</vt:lpstr>
      <vt:lpstr>Samorząd terytorialny</vt:lpstr>
      <vt:lpstr>Status jednostki</vt:lpstr>
      <vt:lpstr>Ochrona praw człowieka</vt:lpstr>
      <vt:lpstr>Status jednostki Zasady ogólne</vt:lpstr>
      <vt:lpstr>Status jednostki Zasady ogólne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unia europejska</vt:lpstr>
      <vt:lpstr>Prawo i postępowanie administracyjne</vt:lpstr>
      <vt:lpstr>Prawo i postępowanie administracyjne</vt:lpstr>
      <vt:lpstr>Prawo i postępowanie administracyjne</vt:lpstr>
      <vt:lpstr>Prawo i postępowanie administracyjne</vt:lpstr>
      <vt:lpstr>Prawo i postępowanie administracyjne</vt:lpstr>
      <vt:lpstr>Prawo i postępowanie administracyjne</vt:lpstr>
      <vt:lpstr>Prawo i postępowanie administracyjne</vt:lpstr>
      <vt:lpstr>Prawo i postępowanie administracyjne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2</cp:revision>
  <dcterms:created xsi:type="dcterms:W3CDTF">2024-11-17T16:32:30Z</dcterms:created>
  <dcterms:modified xsi:type="dcterms:W3CDTF">2024-11-17T17:19:55Z</dcterms:modified>
</cp:coreProperties>
</file>