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7"/>
  </p:notesMasterIdLst>
  <p:sldIdLst>
    <p:sldId id="25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407" r:id="rId12"/>
    <p:sldId id="363" r:id="rId13"/>
    <p:sldId id="367" r:id="rId14"/>
    <p:sldId id="368" r:id="rId15"/>
    <p:sldId id="364" r:id="rId16"/>
    <p:sldId id="366" r:id="rId17"/>
    <p:sldId id="369" r:id="rId18"/>
    <p:sldId id="370" r:id="rId19"/>
    <p:sldId id="371" r:id="rId20"/>
    <p:sldId id="373" r:id="rId21"/>
    <p:sldId id="374" r:id="rId22"/>
    <p:sldId id="375" r:id="rId23"/>
    <p:sldId id="376" r:id="rId24"/>
    <p:sldId id="381" r:id="rId25"/>
    <p:sldId id="382" r:id="rId26"/>
    <p:sldId id="377" r:id="rId27"/>
    <p:sldId id="378" r:id="rId28"/>
    <p:sldId id="379" r:id="rId29"/>
    <p:sldId id="380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2" r:id="rId40"/>
    <p:sldId id="393" r:id="rId41"/>
    <p:sldId id="394" r:id="rId42"/>
    <p:sldId id="395" r:id="rId43"/>
    <p:sldId id="396" r:id="rId44"/>
    <p:sldId id="400" r:id="rId45"/>
    <p:sldId id="397" r:id="rId46"/>
    <p:sldId id="399" r:id="rId47"/>
    <p:sldId id="398" r:id="rId48"/>
    <p:sldId id="408" r:id="rId49"/>
    <p:sldId id="401" r:id="rId50"/>
    <p:sldId id="402" r:id="rId51"/>
    <p:sldId id="403" r:id="rId52"/>
    <p:sldId id="404" r:id="rId53"/>
    <p:sldId id="405" r:id="rId54"/>
    <p:sldId id="406" r:id="rId55"/>
    <p:sldId id="281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68" y="1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82AC8-EF2E-474A-905C-FE183FE8463A}" type="datetimeFigureOut">
              <a:rPr lang="pl-PL" smtClean="0"/>
              <a:t>25.04.2025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613D9-BBDC-4AF6-BE2C-2BF1A6E0D3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15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86BC3-B5C4-C6E6-5B11-2CD384F2C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F49A548-D595-A37F-0984-4223F5FC9B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5AF7FA0E-7B10-6E9D-4494-530FA1CB7A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05947C0-68DC-1E75-7C3C-F78D93AB10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672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C8A847-3FCD-BE71-12A3-59E85D942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17DEDFBA-26DC-D101-AEDF-8FB0C8CA53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4BECA88E-8C91-0410-FEBA-D763971FF3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03C9235-08B4-1646-48E4-7CBEC6892E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4927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A718F7-C47F-41BD-55C4-755AF8BF19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FA5C50E4-5E1E-B4DE-ECCB-5BAB6F9965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199B99F-2D2A-25B9-47C6-ECA2245CA1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FDAA0E-682A-C4E8-9394-089C03DDE8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968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C14DEF-E562-981A-8AA5-DF29B7A61E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F9F82EBD-54DC-3916-CAD0-3D004C7609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9C009F58-4636-1BF4-F2C7-94B6918E08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40A4754-00EE-C526-0B4A-4CBF1EF9AB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9079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0BBB38-FD4F-137A-6AB3-A87048762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05827401-D08C-ACC7-E64C-A3A27B7C7A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C2CAF66B-30F7-310B-68EC-C8524D5978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6AD70F6-D395-9CC1-C5E3-C6F770E17A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0830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76D38-D79E-0628-7867-AEF3D059E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35CFF4B0-ECAD-BB79-B41E-28BEB0358E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379416D6-5833-FD4F-39B0-0DB6DD9263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48670E3-AC03-386D-F5C7-EE37D3DFB1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49208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F4B257-2D76-1AD2-462F-68159B165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7F246B01-89A2-8E55-9192-F1EAB0BF7A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EB14E924-3B1A-1ABF-CF70-0F52B1A31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2A413CA-CF14-B333-62DF-20DCCDEA43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17480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EF4877-8B98-FB41-040E-51DBAF899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1B099393-872E-7E46-8564-57B758852E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C3F00527-3A40-E725-B2A4-31A212E874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7109D71-9336-6CB7-2D2D-B4F93961B1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38265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A24405-3F0F-8F23-A526-B65894770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B5BDFA2A-0C32-5ED8-AE68-8815D6BE08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ABEFF033-D888-0C38-E721-915E60B613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5F046E7-1B7B-C9D7-3591-92C3C27382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66606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385186-470B-C12D-B996-F7F0512799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0740E7FF-4D14-7084-C45C-49282C52C8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3DE53C6-91BD-8C87-CA7A-375166098B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18EAD79-CFC0-65C9-5D7F-284EF80440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68813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BCC65B-C657-039F-D2A2-9CAF199CBD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7E945CF9-7EEC-5FFE-1BAD-8473D545E9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63FBE56-EEFE-362C-4EF1-6407E49BBB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20F7E4A-F12A-82EB-ECD2-41E06A918E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6934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31B0B-5E7F-31A1-F49D-AA9A3D9878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2B1EF9B7-5FF4-502F-86B8-4DB4FA2CE7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D99A383-1EB1-6953-91A9-383441D23E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7EB1BA2-1093-F373-F3D2-32CD43BE1C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31591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A44A7-5EF1-6855-D2F5-2AEA08FA8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4BEEB681-BB36-9CC1-54F9-7AA0400B56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46D74770-28A0-AC54-35F5-C3A5D9B190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34FF282-40B3-C6D6-3AA9-FBB0F0A668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53147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9F748-2DC1-E1E4-76FC-635D42C97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930DA010-5433-5B6E-7096-F819AA8F5A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6CC8D98-E99A-A8AB-5BD4-FC4B8E959F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3D896FC-4D64-6163-F2D2-2108E0C8CD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3268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B04570-CF8D-F45E-A803-F7A0F1F6F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56048DD-DF92-11E6-2BF4-6ADBB2714A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6CB2DAD-32DB-963E-74C8-B6977D2707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8FEC1B3-ABDC-A331-4272-5E4F9C6E8A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68264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D21D8D-5AD7-3014-9A49-0B6771DAD5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1015E5B1-211A-CD33-E9AD-F7DF32B96B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80689669-4842-4C9E-EFA0-399E81C49A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6CDD65F-F4F1-4A4D-0176-7545CD4B59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19693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188E0E-A4DE-F17A-2580-3C621094E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62D1187D-4012-A69D-6E48-4E3BCB9EE7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BB181572-8496-A7BB-D4C2-3981049D6A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C0C949A-939E-7B8C-07F6-9AB8720BF5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36127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0074F-64B2-6EA0-937F-13363FC7D2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012F4736-A5F9-DE09-A673-62D833A08E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AC08ADA-845A-729B-E4B7-6506658C7B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B2818AC-8A62-5722-6852-0A5E84D726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62572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8BDD46-1627-A978-6195-A3DF20FBF5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87D6C8A0-AB27-CB67-C90B-AAD9B1EB83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4243DFA5-2580-5617-6AF4-E8BE94D089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CAEDA5A-D63B-42B3-E095-45226B4742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4418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B73807-940C-7437-B455-D626E6AC6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5FD02AED-CA05-87D0-818E-1B142F5262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AE80B2A1-DF12-49BD-E289-286A472AFD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965CCA3-2E3A-A7A8-69B8-6A048178CF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10081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D5E2A-5B0D-85AE-EC7B-739D3124B2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1424954B-B8CE-A399-AB65-F91708ECA5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B5B05E72-95A6-40E5-949D-DF7B8DDE36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414252C-5703-E5ED-0550-B35118CB83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0048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532367-4DA6-7B7F-E0DC-BD3C6E8765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57C3675-6E35-C4A7-C51E-52D58A6C32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ED88146F-B349-EA5A-59BD-EBEFCF02B9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7FDBD4F-D1B8-6832-8B51-65C6B5FF90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102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05C486-7F2F-1D68-F815-65CE97211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8527830C-3044-173F-6999-8033F33613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C8B2CBF-760E-B589-A47D-431BA0C5D4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350BA5C-4933-A6C1-E42F-A11829A350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2005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C9E907-5C04-160B-1521-7E9CDB17E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9E1D213F-2E1C-65C4-2044-8DBE7619D2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04160644-9C9C-53A7-07E1-4ED549D249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1805670-9966-6A55-9FCA-6C2A3B2999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87093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64C0BB-7C4D-6332-3F56-4F1D2BE30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736EE4D5-E4DF-026C-E6A8-C5F14E74A3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6DBED6E4-C434-46BA-1315-C5868112D0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9882C82-7F7E-87D4-64D5-49FEED6EB1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58107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02240-202D-4BC8-0C24-C1E353B724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EA94FB2E-BC53-D1E6-73A4-1991B43D5C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91FE8E05-9543-9E0F-D451-74B81688C2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EE9D287-04C2-2BF7-0D24-AA1965A9DF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61873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41B8F2-1D61-D417-4B17-DFE25F621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194A1A46-1BE2-9CEE-E381-479F159013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E8285423-CA3A-6820-5DB8-329338F6F5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3F552D-0901-41DF-5C1E-860DA6133A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1057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3C9B7-B284-F36A-20A2-73F8C47E0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62B0A003-2B77-AD9A-4D29-D0710185A5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600D8A3D-B215-00DD-0943-8EC4B0B52C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6FCA156-9606-B423-0C39-E510850611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55179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DC3F0-4F3D-E413-B8F3-4B198A9F3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0B7C8559-438B-BDD7-6AEB-4778B01750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AED3FD5-05B3-EDCA-58BB-CE2F731399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A77DD29-8E0E-6C16-4760-5B9EF77391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30123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A9F8C-D5CC-6662-7EEF-1D9087BBA8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377D7861-4AE3-EDD4-FF6E-823A777A92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03EC1375-B385-B433-6EDC-C8531B2865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753F1A5-BA05-2A2A-ED06-632A41C6C9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333636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BB8B1-2683-4ED0-61A3-3C2AB8805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32D99F4F-6A7B-C1F1-C09A-786DAE505E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94AD688-878F-7895-D7FD-BD94F7A263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15C8FF8-0CAE-1D51-FA12-BF0E21B11B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047819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D40E9-DB68-3C9F-2317-CEDE86EB33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9F80CA7-FC25-E33B-51E7-1706EE08E1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A4B6274-D640-B612-BEA6-31D63C2F4F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0F3418C-DF96-4F85-D901-6715D5B82A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802104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2388F6-A65A-89F4-2A22-EFEA65E11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410FC20F-0DC4-4539-1F95-2468169EE7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C56170A8-7CCA-4756-C7F8-ED8F5B88E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3265168-9E80-0311-9048-4710FEF038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084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A1D725-2C16-1136-32A9-8587BF4D92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2F05196D-4421-0033-8CE3-E802F479D0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ABD041B7-7E02-C4B0-0DBB-6A3353148C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3C38F99-39AD-2710-18EB-01980387C7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68328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0C4DB-A390-9195-826C-EC640522E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1E89495-D0C6-62AF-F030-4759E19C3A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917B9D29-D7ED-AF65-ECC4-642B11D371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59EA63-34AC-BB0D-DB61-DB9D370B61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384280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FD780-BEFC-C300-7807-64C93D60D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C95754FE-F828-A31A-B2CA-8010583083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0B930BA4-D011-0C19-B4C8-1396847FA3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3A5841-91AF-8B59-8968-50971DCAFF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075251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5AD36B-3714-AB5E-BA6F-3483BA316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031F476A-51DD-B099-9890-73231CB84C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0A31997D-F5DC-72EE-ADCF-4E36C16D7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D93361-5BED-8174-6551-D1DC388779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13991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5D4666-3C0F-5B19-EA53-546D71B39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4FD24626-D8EE-43E6-5405-2B6B3BCE68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4CF27AC2-13A7-8188-EA48-FD6580647F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FD52F06-16C1-76C1-77F9-D7944F699F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570874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D1539-E56F-2177-20D2-13DE92F71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CF5E1309-5903-A533-621C-9DE9977382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387E027B-2DB3-1935-AE6F-23EB3C0576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2E66CED-904B-7CAA-3D2A-0017BF7E30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524666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215BD8-B493-600F-ADD7-B973223D6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1978E46B-41DB-1515-8BD6-AB1177B6C1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B56D437D-F1E1-22C8-9017-628DA77187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01394D4-A1B7-81B0-0FBE-45324BCDA8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46778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C29C2-B71B-EEF2-FA7C-31C6CFA39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02EBE15-C816-0073-3420-1D0CC1A32D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CE22EF2C-70FA-7903-68D1-D698CE9E77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9208914-52FE-D439-ACF1-D850DF4D56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47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21202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C31002-3733-89C6-26C7-5A443C14F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3C700789-3459-C6A7-75A2-FE76046B72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E967329F-839C-F1BE-3DD2-548A49F023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2233BD4-9BB0-796D-54A1-6635AB68D8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48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887421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EDD1E0-C58F-4233-1364-65CB534B2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64EB922F-20AF-DECF-C816-32D2633173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0C980FB4-1166-4661-BC16-62F093030C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BD64CF8-9A66-B16F-2152-CD61F6D046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221103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751F7F-F399-02D1-8AC4-41E8412C4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F27DF6B7-9A58-DC9C-07D1-27FC60D6C0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88C2FE18-1099-E21C-7F7B-75254FB945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EDE6B6F-D17E-D052-5807-02F4CD788A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3082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C58F0-825D-3126-5A12-A1CE68E57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81B0217A-053B-9E70-BD2A-78A2609E97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0499AF26-453D-F684-0960-EF581773EB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D522A0C-96BB-D833-BE95-A5F3117D07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9477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3E193-6364-0BB7-A28D-8819E1926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9F34116-106B-BBAB-BA9E-D2D4AB14EC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A19E8589-D74D-CD78-73E3-9F6A51B9A6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B9B1934-8986-57CF-EE44-4E86683329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925806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0AD3B9-E8F5-B8BC-869F-20CCA6CBD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EC7C735-949F-6570-11B7-142FE69ABD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6E8C121F-9CF4-4195-27AF-1DCF153824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C9FFF43-4879-25A3-B319-1F078A2E7C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490768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2757C-B4DB-D0A1-7FFA-4FD22E17A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93E2D9E7-AE59-64E6-E4B3-D5DDCAF236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CE4130B-53CE-781C-5B97-79C7BED711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003C404-1282-A07F-3FAE-E8C66BCB91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53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004302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E6D97-F832-799C-C85C-BD8054608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BE84FEC5-2715-F7ED-19DA-CE4C18F2C6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516BDC10-DDD7-15FB-CD3C-D07EDAD3B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C938E88-3E05-9A77-5062-859A8688DD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54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4613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E4047-DEC7-E5A0-8475-925B0EC83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EEE9F036-18A1-54D1-D552-E81006344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2C0A1217-98ED-BC45-2567-1170A22DE0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723C0B2-9BAD-75BA-2B5D-F3DF6A188D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3590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2C790-F546-FFF2-804A-2E28CCAFC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97375A0-9E0B-91DF-C8D3-CFB27AA908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5346E363-CE65-B5FE-5A22-CE87DF7A03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751D806-3921-3E31-40AC-B6A10F488E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7517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481201-F2CA-14A0-A42C-74532F0A7E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EDD20DD2-8D2A-DDF6-885E-81AB0F857C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D794B14-5CC2-2094-267A-E1AE589E3F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20B05F7-13AF-6AF7-B20C-AEC16DB143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77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B848AF-3964-87EB-10CB-4AAC206FAB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E19642A-6B72-76E3-DF39-B6684FD197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C0CE59F5-413B-335A-A149-4F102D6506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BB0CF08-20B4-6EB2-C527-D9D9DA1385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13D9-BBDC-4AF6-BE2C-2BF1A6E0D30B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8364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ip-1legalis-1pl-100002b3j00db.hanbg.uek.krakow.pl/document-view.seam?documentId=mfrxilrtg4ytgmzuha4dsltqmfyc4nbxguztkobrgu&amp;refSource=hyplin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p-1legalis-1pl-100002b3j00db.hanbg.uek.krakow.pl/document-view.seam?documentId=mfrxilrtg4ytgmzuha4dsltqmfyc4nbxguztmmbwgi&amp;refSource=hyplink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ip-1legalis-1pl-100002b3j00db.hanbg.uek.krakow.pl/document-view.seam?documentId=mfrxilrtg4ytgmzuha4dsltqmfyc4nbxguztmmjvga&amp;refSource=hyplink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ip-1legalis-1pl-100002b3j00db.hanbg.uek.krakow.pl/document-view.seam?documentId=mfrxilrsgq4tgmjoobqxalrygiytsmq&amp;refSource=hyplin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p-1legalis-1pl-100002b3j00db.hanbg.uek.krakow.pl/document-view.seam?documentId=mfrxilrsgq4tgmjoobqxalrsgu4tany&amp;refSource=hyplink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sip-1lex-1pl-1ym3yi93j00d5.hanbg.uek.krakow.pl/#/document/16795082?unitId=art(4)pkt(8)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ip-1legalis-1pl-100002b3j00db.hanbg.uek.krakow.pl/document-view.seam?documentId=mfrxilrtg4ytenzwga3tkltqmfyc4nbugyydkmrqgi&amp;refSource=hyplin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61A02C-1E3D-3005-D1AE-C75D481C2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8574" y="1807751"/>
            <a:ext cx="6697512" cy="363452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b="1" dirty="0"/>
              <a:t>Prawo mediów.</a:t>
            </a:r>
            <a:br>
              <a:rPr lang="pl-PL" sz="3600" b="1" dirty="0"/>
            </a:br>
            <a:br>
              <a:rPr lang="pl-PL" sz="3600" b="1" dirty="0"/>
            </a:br>
            <a:r>
              <a:rPr lang="pl-PL" sz="2700" b="1" dirty="0"/>
              <a:t>Wykład 27.04.2025 r</a:t>
            </a:r>
            <a:r>
              <a:rPr lang="pl-PL" sz="3600" b="1" dirty="0"/>
              <a:t>.</a:t>
            </a:r>
            <a:br>
              <a:rPr lang="pl-PL" sz="3600" b="1" dirty="0"/>
            </a:br>
            <a:br>
              <a:rPr lang="pl-PL" sz="3600" b="1" dirty="0"/>
            </a:br>
            <a:r>
              <a:rPr lang="pl-PL" sz="2200" b="1" dirty="0"/>
              <a:t>Publikacja komunikatów urzędowych, uchwał, </a:t>
            </a:r>
            <a:r>
              <a:rPr lang="pl-PL" sz="2200" b="1" dirty="0" err="1"/>
              <a:t>obwieszczeń</a:t>
            </a:r>
            <a:r>
              <a:rPr lang="pl-PL" sz="2200" b="1" dirty="0"/>
              <a:t> i zarządzeń. </a:t>
            </a:r>
            <a:br>
              <a:rPr lang="pl-PL" sz="2200" b="1" dirty="0"/>
            </a:br>
            <a:r>
              <a:rPr lang="pl-PL" sz="2200" b="1" dirty="0"/>
              <a:t>Publikacja orzeczeń sądowych, ogłoszeń sądów lub innych organów państwowych. Publikacja listów gończych. </a:t>
            </a:r>
            <a:br>
              <a:rPr lang="pl-PL" sz="2200" b="1" dirty="0"/>
            </a:br>
            <a:r>
              <a:rPr lang="pl-PL" sz="2200" b="1" dirty="0"/>
              <a:t>Prawne regulacje działalności w zakresie radiofonii i telewizji. </a:t>
            </a:r>
            <a:br>
              <a:rPr lang="pl-PL" sz="2200" b="1" dirty="0"/>
            </a:br>
            <a:r>
              <a:rPr lang="pl-PL" sz="2200" b="1" dirty="0"/>
              <a:t>Programy radiowe i telewizyjne. </a:t>
            </a:r>
            <a:br>
              <a:rPr lang="pl-PL" sz="2200" b="1" dirty="0"/>
            </a:br>
            <a:r>
              <a:rPr lang="pl-PL" sz="2200" b="1" dirty="0"/>
              <a:t>Nadawcy publiczni i komercyjni. Nadawcy społeczni. Operatorzy sieci kablowych. </a:t>
            </a:r>
            <a:br>
              <a:rPr lang="pl-PL" sz="2200" b="1" dirty="0"/>
            </a:br>
            <a:r>
              <a:rPr lang="pl-PL" sz="2200" b="1" dirty="0"/>
              <a:t>Telewizja internetowa.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64D24D9-6E15-AC8A-1F27-623FDCFDC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5153" y="5442271"/>
            <a:ext cx="8915399" cy="1126283"/>
          </a:xfrm>
        </p:spPr>
        <p:txBody>
          <a:bodyPr/>
          <a:lstStyle/>
          <a:p>
            <a:r>
              <a:rPr lang="pl-PL" b="1" dirty="0"/>
              <a:t>Piotr Kopeć</a:t>
            </a:r>
          </a:p>
          <a:p>
            <a:r>
              <a:rPr lang="pl-PL" dirty="0"/>
              <a:t>mail: 1002116@student.uek.krakow.pl</a:t>
            </a:r>
          </a:p>
        </p:txBody>
      </p:sp>
    </p:spTree>
    <p:extLst>
      <p:ext uri="{BB962C8B-B14F-4D97-AF65-F5344CB8AC3E}">
        <p14:creationId xmlns:p14="http://schemas.microsoft.com/office/powerpoint/2010/main" val="1515534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64AE8-9F9D-99BF-18D3-3EF7AFA9F6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4777D3-CB07-9615-E92E-2AE9671DD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5"/>
            <a:ext cx="9330579" cy="95276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Publikacja orzeczeń sądowych, ogłoszeń sądów lub innych organów państwowych. Publikacja listów gończych. 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6BA236-2E78-D8EF-F3E3-ED88882B6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1257562"/>
            <a:ext cx="10086377" cy="5469723"/>
          </a:xfrm>
        </p:spPr>
        <p:txBody>
          <a:bodyPr>
            <a:normAutofit/>
          </a:bodyPr>
          <a:lstStyle/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Jeżeli termin publikacji nie wynika z treści orzeczenia ze wzmianką o publikacji, wówczas wymagalność obowiązku redaktora naczelnego będzie zależała od momentu wezwania do wykonania obowiązku przez podmiot legitymowany.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Publikacja powinna nastąpić niezwłocznie po wezwaniu redaktora naczelnego do publikacji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(art. 455 KC).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Bezprawne uchylenie się od publikacji ogłoszenia urzędowego lub listu gończego stanowi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przestępstwo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 art. 47 </a:t>
            </a:r>
            <a:r>
              <a:rPr lang="pl-PL" sz="2000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PrPras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„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Kto wbrew obowiązkowi wynikającemu z art. 34 i 35 uchyla się od opublikowania komunikatu urzędowego, ogłoszenia sądu lub innego organu państwowego, jak również listu gończego  - podlega grzywnie albo karze ograniczenia wolności.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stanowi przestępstwa z art. 47 </a:t>
            </a:r>
            <a:r>
              <a:rPr lang="pl-PL" sz="2000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PrPras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bezprawne uchylenie się lub wadliwa publikacja prawomocnych wyroków lub orzeczeń ze wzmianką o publikacji </a:t>
            </a:r>
          </a:p>
          <a:p>
            <a:pPr algn="just"/>
            <a:endParaRPr lang="pl-PL" sz="20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076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12781D-2EC5-417D-E403-3A5FBA443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FBC3A-ECFF-9D05-577E-9E5DDFE57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8" y="130715"/>
            <a:ext cx="9005580" cy="625065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Ogłoszenia zwykłe i reklamy. 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B52FCF-897D-33FB-A59B-581DF79D8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326" y="969392"/>
            <a:ext cx="10086377" cy="4983540"/>
          </a:xfrm>
        </p:spPr>
        <p:txBody>
          <a:bodyPr>
            <a:normAutofit/>
          </a:bodyPr>
          <a:lstStyle/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Prasa może zamieszczać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odpłatne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ogłoszenia i reklamy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Ogłoszenia i reklamy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mogą być sprzeczne z prawem lub zasadami współżycia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społecznego.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Ogłoszenia i reklamy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muszą być oznaczone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w sposób niebudzący wątpliwości,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iż nie stanowią one materiału redakcyjnego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Wydawca i redaktor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mają prawo odmówić zamieszczenia ogłoszenia i reklamy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jeżeli ich treść lub forma jest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sprzeczna z linią programową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bądź charakterem publikacji.</a:t>
            </a:r>
          </a:p>
        </p:txBody>
      </p:sp>
    </p:spTree>
    <p:extLst>
      <p:ext uri="{BB962C8B-B14F-4D97-AF65-F5344CB8AC3E}">
        <p14:creationId xmlns:p14="http://schemas.microsoft.com/office/powerpoint/2010/main" val="2809886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84F05-FE0C-CD22-08C3-33AAC6136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76FB22-C0CF-9D9D-5265-218E8FFCC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Prawne regulacje działalności w zakresie radiofonii i telewizji.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F47666-61AC-0497-152D-0A98179B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5469723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Zagadnienia dotyczące radiofonii i telewizji są uregulowane w ustawie z dnia 29 grudnia 1992 r. o radiofonii i telewizji.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Ustawa nie definiuje pojęcia radiofonii i telewizji. Należy nadać tym pojęciom znaczenie wypracowane przez doktrynę. Można przyjąć, że pojęcia te obejmują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tworzenie różnego rodzaju przekazów składających się z dźwięków albo z obrazów i dźwięków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przekazywanie ich na odległość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do szerokiej publiczności. Przekazy te są rozpowszechniane przy użyciu fal elektromagnetycznych przesyłanych bezprzewodowo albo przewodowo. Radiofonia i telewizja mieści się niewątpliwie w konstytucyjnym pojęciu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środków społecznego przekazu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(art. 14, 54 ust. 2 Konstytucji RP).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Art. 1 ust. 1 ustawy wskazuje, że </a:t>
            </a:r>
            <a:r>
              <a:rPr lang="pl-PL" sz="2000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zadaniem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radiofonii i telewizji jest: 1) dostarczanie informacji; 2) udostępnianie dóbr kultury i sztuki; 3) ułatwianie korzystania z oświaty, sportu i dorobku nauki; 3a) upowszechnianie edukacji obywatelskiej; 4) dostarczanie rozrywki; 5) popieranie krajowej twórczości audiowizualnej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Zgodnie z ust. 2: 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Zadania radiofonii i telewizji, o których mowa w ust. 1, są realizowane przez dostarczanie usług medialnych, rozprowadzanie programów telewizyjnych i dostarczanie platform udostępniania wideo</a:t>
            </a:r>
          </a:p>
        </p:txBody>
      </p:sp>
    </p:spTree>
    <p:extLst>
      <p:ext uri="{BB962C8B-B14F-4D97-AF65-F5344CB8AC3E}">
        <p14:creationId xmlns:p14="http://schemas.microsoft.com/office/powerpoint/2010/main" val="2381585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61DF5-BE1E-1BD5-D3B0-A102037DC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CBEA64-FC71-43EA-116D-F84A795CD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Prawne regulacje działalności w zakresie radiofonii i telewizji.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476C29-B490-209D-11A0-4B0AE2F1D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54697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Zadanie dostarczania informacji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 charakter podstawowy.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Cele informacyjne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są jednym z ustawowych celów świadczenia wszelkich usług medialnych, co wynika z definicji usługi medialnej w art. 4 pkt 1 RTVU. Dostarczanie informacji może być realizowane w audycjach o różnym charakterze, z tym że ustawa wymienia niektóre formy audycji szczególnie przeznaczone do realizacji tego zadania. W art. 15 ust. 1 i 3 jest mowa o „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serwisach informacyjnych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  <a:r>
              <a:rPr lang="pl-PL" sz="2000" dirty="0"/>
              <a:t>W art. 20c ust. 4 uregulowano sprawę zamieszczania krótkich sprawozdań w „</a:t>
            </a:r>
            <a:r>
              <a:rPr lang="pl-PL" sz="2000" b="1" dirty="0"/>
              <a:t>ogólnych audycjach informacyjnych</a:t>
            </a:r>
            <a:r>
              <a:rPr lang="pl-PL" sz="2000" dirty="0"/>
              <a:t>”.</a:t>
            </a:r>
          </a:p>
          <a:p>
            <a:pPr algn="just"/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Zadanie udostępniania dóbr kultury i sztuki </a:t>
            </a:r>
            <a:r>
              <a:rPr lang="pl-PL" sz="2000" dirty="0"/>
              <a:t>nie zostało doprecyzowane w odniesieniu do form audycji służących realizacji tego zadania. Zadania w zakresie udostępniania kultury zostały w sposób bardziej szczegółowy określone w odniesieniu do nadawców publicznych. Nadawcy ci powinni oferować </a:t>
            </a:r>
            <a:r>
              <a:rPr lang="pl-PL" sz="2000" b="1" dirty="0"/>
              <a:t>zróżnicowane programy i inne usługi w zakresie kultury</a:t>
            </a:r>
            <a:r>
              <a:rPr lang="pl-PL" sz="2000" dirty="0"/>
              <a:t>, realizować kulturalne potrzeby </a:t>
            </a:r>
            <a:r>
              <a:rPr lang="pl-PL" sz="2000" b="1" dirty="0"/>
              <a:t>społeczności lokalnych </a:t>
            </a:r>
            <a:r>
              <a:rPr lang="pl-PL" sz="2000" dirty="0"/>
              <a:t>oraz popierać twórczość artystyczną i literacką (art. 21 ust. 1a). Natomiast w odniesieniu do zawartości programów i innych usług wymaga się, aby </a:t>
            </a:r>
            <a:r>
              <a:rPr lang="pl-PL" sz="2000" b="1" dirty="0"/>
              <a:t>służyły rozwojowi kultury</a:t>
            </a:r>
            <a:r>
              <a:rPr lang="pl-PL" sz="2000" dirty="0"/>
              <a:t>, ze szczególnym uwzględnieniem </a:t>
            </a:r>
            <a:r>
              <a:rPr lang="pl-PL" sz="2000" b="1" dirty="0"/>
              <a:t>polskiego dorobku artystycznego </a:t>
            </a:r>
            <a:r>
              <a:rPr lang="pl-PL" sz="2000" dirty="0"/>
              <a:t>(art. 21 ust. 2 pkt 5). Zagrożenie dla kultury narodowej jest jedną z przesłanek odmowy udzielenia koncesji (art. 36 ust. 2 pkt 1).</a:t>
            </a:r>
            <a:endParaRPr lang="pl-PL" sz="20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8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49FF2F-6D31-F5A2-DA94-48CD05240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48B82A-623B-0ADD-F444-9E04B9D74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Prawne regulacje działalności w zakresie radiofonii i telewizji.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28B660-C42B-69F5-2D4E-978DED80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5469723"/>
          </a:xfrm>
        </p:spPr>
        <p:txBody>
          <a:bodyPr>
            <a:normAutofit/>
          </a:bodyPr>
          <a:lstStyle/>
          <a:p>
            <a:pPr algn="just"/>
            <a:r>
              <a:rPr lang="pl-PL" sz="2000" b="1" dirty="0"/>
              <a:t>Zadanie</a:t>
            </a:r>
            <a:r>
              <a:rPr lang="pl-PL" sz="2000" dirty="0"/>
              <a:t> </a:t>
            </a:r>
            <a:r>
              <a:rPr lang="pl-PL" sz="2000" b="1" dirty="0"/>
              <a:t>ułatwiania korzystania z oświaty, sportu i dorobku nauki </a:t>
            </a:r>
            <a:r>
              <a:rPr lang="pl-PL" sz="2000" dirty="0"/>
              <a:t>zostało rozwinięte w odniesieniu do nadawców publicznych jako jeden z elementów misji polegający na popieraniu twórczości naukowej oraz działalności oświatowej i działalności w zakresie sportu.</a:t>
            </a:r>
          </a:p>
          <a:p>
            <a:pPr algn="just"/>
            <a:r>
              <a:rPr lang="pl-PL" sz="2000" b="1" dirty="0"/>
              <a:t>Dostarczanie rozrywki.</a:t>
            </a:r>
            <a:r>
              <a:rPr lang="pl-PL" sz="2000" dirty="0"/>
              <a:t> Zadanie polegające na dostarczaniu rozrywki</a:t>
            </a:r>
            <a:r>
              <a:rPr lang="pl-PL" sz="2000" b="1" dirty="0"/>
              <a:t> </a:t>
            </a:r>
            <a:r>
              <a:rPr lang="pl-PL" sz="2000" dirty="0"/>
              <a:t>znajduje wyraz w różnych przepisach ustawy.</a:t>
            </a:r>
            <a:r>
              <a:rPr lang="pl-PL" sz="2000" b="1" dirty="0"/>
              <a:t> </a:t>
            </a:r>
            <a:r>
              <a:rPr lang="pl-PL" sz="2000" dirty="0"/>
              <a:t>Cele rozrywkowe są jednym z ustawowych celów świadczenia wszelkich usług medialnych, co wynika z definicji usługi medialnej w </a:t>
            </a:r>
            <a:r>
              <a:rPr lang="pl-PL" sz="2000" dirty="0">
                <a:hlinkClick r:id="rId3"/>
              </a:rPr>
              <a:t>art. 4 pkt 1</a:t>
            </a:r>
            <a:r>
              <a:rPr lang="pl-PL" sz="2000" dirty="0"/>
              <a:t> RTVU. Audycje rozrywkowe zostały wyróżnione jako jeden z ustawowych rodzajów audycji (</a:t>
            </a:r>
            <a:r>
              <a:rPr lang="pl-PL" sz="2000" dirty="0">
                <a:hlinkClick r:id="rId4"/>
              </a:rPr>
              <a:t>art. 17a ust. 1 pkt 1</a:t>
            </a:r>
            <a:r>
              <a:rPr lang="pl-PL" sz="2000" dirty="0"/>
              <a:t> RTVU). </a:t>
            </a:r>
          </a:p>
          <a:p>
            <a:pPr algn="just"/>
            <a:r>
              <a:rPr lang="pl-PL" sz="2000" b="1" dirty="0"/>
              <a:t>Zadanie</a:t>
            </a:r>
            <a:r>
              <a:rPr lang="pl-PL" sz="2000" dirty="0"/>
              <a:t> </a:t>
            </a:r>
            <a:r>
              <a:rPr lang="pl-PL" sz="2000" b="1" dirty="0"/>
              <a:t>popierania krajowej twórczości audiowizualnej </a:t>
            </a:r>
            <a:r>
              <a:rPr lang="pl-PL" sz="2000" dirty="0"/>
              <a:t>nie zostało rozwinięte w przepisach ustawy. Realizacji tego zadania sprzyja wykonywanie obowiązków w zakresie nadawania audycji wytworzonych pierwotnie w języku polskim. </a:t>
            </a:r>
            <a:endParaRPr lang="pl-PL" sz="20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636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50657-40F7-6133-9971-407169C4D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A0BCD9-F2D4-D325-7CAA-8AD2EF87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Prawne regulacje działalności w zakresie radiofonii i telewizji.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2AC440-8C92-0752-597A-276CEF722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318" y="951723"/>
            <a:ext cx="10086377" cy="5407089"/>
          </a:xfrm>
        </p:spPr>
        <p:txBody>
          <a:bodyPr>
            <a:normAutofit/>
          </a:bodyPr>
          <a:lstStyle/>
          <a:p>
            <a:pPr algn="just"/>
            <a:r>
              <a:rPr lang="pl-PL" sz="2000" dirty="0"/>
              <a:t>Zadania wymienione w ust. 1 dotyczą </a:t>
            </a:r>
            <a:r>
              <a:rPr lang="pl-PL" sz="2000" b="1" dirty="0"/>
              <a:t>wszystkich dostawców usług medialnych </a:t>
            </a:r>
            <a:r>
              <a:rPr lang="pl-PL" sz="2000" dirty="0"/>
              <a:t>prowadzących działalność na podstawie ustawy. </a:t>
            </a:r>
          </a:p>
          <a:p>
            <a:pPr algn="just"/>
            <a:r>
              <a:rPr lang="pl-PL" sz="2000" dirty="0"/>
              <a:t>Zadania te zostały rozwinięte w odniesieniu do </a:t>
            </a:r>
            <a:r>
              <a:rPr lang="pl-PL" sz="2000" b="1" dirty="0"/>
              <a:t>publicznej radiofonii i telewizji </a:t>
            </a:r>
            <a:r>
              <a:rPr lang="pl-PL" sz="2000" dirty="0"/>
              <a:t>w </a:t>
            </a:r>
            <a:r>
              <a:rPr lang="pl-PL" sz="2000" dirty="0">
                <a:hlinkClick r:id="rId3"/>
              </a:rPr>
              <a:t>art. 21</a:t>
            </a:r>
            <a:r>
              <a:rPr lang="pl-PL" sz="2000" dirty="0"/>
              <a:t> RTVU. </a:t>
            </a:r>
          </a:p>
          <a:p>
            <a:pPr algn="just"/>
            <a:r>
              <a:rPr lang="pl-PL" sz="2000" dirty="0"/>
              <a:t>Kwestie te zostaną omówione w części prezentacji dotyczącej nadawców publicznych.</a:t>
            </a:r>
          </a:p>
          <a:p>
            <a:pPr algn="just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76445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1892DC-B222-8790-A32D-55E42F88A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12AFB0-4E44-44CF-27B3-0BCE4B91F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Prawne regulacje działalności w zakresie radiofonii i telewizji.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CABDCB-DDDA-14E8-CCF9-3D99DD910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6008826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Zgodnie z art. 1 ust. 1a ustawy 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Zadania radiofonii i telewizji, o których mowa w ust. 1, są realizowane przez 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dostarczanie usług medialnych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rozprowadzanie programów 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telewizyjnych i dostarczanie platform udostępniania wideo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Przepis ten pojawił się w wyniku nowelizacji ustawy, której celem była transpozycja dyrektywy Parlamentu Europejskiego i Rady 2010/13/UE z 10.3.2010 r. w sprawie koordynacji niektórych przepisów ustawowych, wykonawczych i administracyjnych państw członkowskich dotyczących świadczenia audiowizualnych usług medialnych (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dyrektywa o audiowizualnych usługach medialnych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pl-PL" dirty="0"/>
              <a:t>Przepis ust. 1a określa </a:t>
            </a:r>
            <a:r>
              <a:rPr lang="pl-PL" b="1" dirty="0"/>
              <a:t>rodzaj działalności prowadzonej </a:t>
            </a:r>
            <a:r>
              <a:rPr lang="pl-PL" dirty="0"/>
              <a:t>w radiofonii i telewizji. Podstawowymi formami są: programy i usługi medialne.</a:t>
            </a:r>
          </a:p>
          <a:p>
            <a:pPr algn="just"/>
            <a:r>
              <a:rPr lang="pl-PL" dirty="0"/>
              <a:t>Zgodnie z art. 4 pkt 1 </a:t>
            </a:r>
            <a:r>
              <a:rPr lang="pl-PL" b="1" i="1" dirty="0"/>
              <a:t>usługą medialną </a:t>
            </a:r>
            <a:r>
              <a:rPr lang="pl-PL" i="1" dirty="0"/>
              <a:t>jest usługa w postaci </a:t>
            </a:r>
            <a:r>
              <a:rPr lang="pl-PL" b="1" i="1" dirty="0"/>
              <a:t>programu</a:t>
            </a:r>
            <a:r>
              <a:rPr lang="pl-PL" i="1" dirty="0"/>
              <a:t> albo </a:t>
            </a:r>
            <a:r>
              <a:rPr lang="pl-PL" b="1" i="1" dirty="0"/>
              <a:t>audiowizualnej usługi medialnej </a:t>
            </a:r>
            <a:r>
              <a:rPr lang="pl-PL" i="1" dirty="0"/>
              <a:t>na żądanie, za którą odpowiedzialność redakcyjną ponosi jej dostawca i której podstawowym celem lub podstawowym celem jej dającej się oddzielić części jest dostarczanie przez sieci telekomunikacyjne ogółowi odbiorców audycji w celach informacyjnych, rozrywkowych lub edukacyjnych; usługą medialną jest także przekaz handlowy</a:t>
            </a:r>
            <a:r>
              <a:rPr lang="pl-PL" dirty="0"/>
              <a:t>;</a:t>
            </a:r>
          </a:p>
          <a:p>
            <a:pPr algn="just"/>
            <a:r>
              <a:rPr lang="pl-PL" dirty="0"/>
              <a:t>Zgodnie z art. 4 pkt 6 </a:t>
            </a:r>
            <a:r>
              <a:rPr lang="pl-PL" b="1" dirty="0"/>
              <a:t>programem</a:t>
            </a:r>
            <a:r>
              <a:rPr lang="pl-PL" dirty="0"/>
              <a:t> jest </a:t>
            </a:r>
            <a:r>
              <a:rPr lang="pl-PL" b="1" dirty="0"/>
              <a:t>uporządkowany zestaw audycji</a:t>
            </a:r>
            <a:r>
              <a:rPr lang="pl-PL" dirty="0"/>
              <a:t>, przekazów handlowych lub innych przekazów, rozpowszechniany w całości, w sposób umożliwiający jednoczesny odbiór przez odbiorców w ustalonym przez nadawcę układzie;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15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18BDC-07FD-3287-F30E-D17130392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58BB81-ACD0-E7EA-AADA-2CA78DE36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Prawne regulacje działalności w zakresie radiofonii i telewizji.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9ABB3A-3246-7959-691E-3FBF34F1D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600882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Zgodnie z art. 1 ust. 2 ustawy 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Odbiór krajowych i zagranicznych programów oraz audiowizualnych usług medialnych na żądanie, a także treści umieszczonych na platformach udostępniania wideo przeznaczonych przez ich dostawców do powszechnego odbioru jest wolny, z zachowaniem warunków określonych przepisami prawa.</a:t>
            </a:r>
            <a:endParaRPr lang="pl-PL" i="1" dirty="0"/>
          </a:p>
          <a:p>
            <a:pPr algn="just"/>
            <a:r>
              <a:rPr lang="pl-PL" dirty="0"/>
              <a:t>Przepis ust. 2 deklaruje </a:t>
            </a:r>
            <a:r>
              <a:rPr lang="pl-PL" b="1" dirty="0"/>
              <a:t>wolność odbioru</a:t>
            </a:r>
            <a:r>
              <a:rPr lang="pl-PL" dirty="0"/>
              <a:t> krajowych i zagranicznych programów oraz audiowizualnych usług medialnych na żądanie.</a:t>
            </a:r>
          </a:p>
          <a:p>
            <a:pPr algn="just"/>
            <a:r>
              <a:rPr lang="pl-PL" dirty="0"/>
              <a:t>Przepis ust. 2 </a:t>
            </a:r>
            <a:r>
              <a:rPr lang="pl-PL" b="1" dirty="0"/>
              <a:t>nie wskazuje wyraźnie beneficjenta wolności odbioru</a:t>
            </a:r>
            <a:r>
              <a:rPr lang="pl-PL" dirty="0"/>
              <a:t>, ale może z niej korzystać każdy podmiot, który odbiera usługi medialne w celu korzystania z zawartych w nich treści – osoba fizyczna, osoba prawna lub jednostka organizacyjna nieposiadająca osobowości prawnej. </a:t>
            </a:r>
          </a:p>
          <a:p>
            <a:pPr algn="just"/>
            <a:r>
              <a:rPr lang="pl-PL" dirty="0"/>
              <a:t>Przepis ust. 2 </a:t>
            </a:r>
            <a:r>
              <a:rPr lang="pl-PL" b="1" dirty="0"/>
              <a:t>konkretyzuje konstytucyjną wolność pozyskiwania informacji </a:t>
            </a:r>
            <a:r>
              <a:rPr lang="pl-PL" dirty="0"/>
              <a:t>przewidzianą w </a:t>
            </a:r>
            <a:r>
              <a:rPr lang="pl-PL" dirty="0">
                <a:hlinkClick r:id="rId3"/>
              </a:rPr>
              <a:t>art. 54 ust. 1</a:t>
            </a:r>
            <a:r>
              <a:rPr lang="pl-PL" dirty="0"/>
              <a:t> Konstytucji RP oraz </a:t>
            </a:r>
            <a:r>
              <a:rPr lang="pl-PL" b="1" dirty="0"/>
              <a:t>wolność komunikowania się</a:t>
            </a:r>
            <a:r>
              <a:rPr lang="pl-PL" dirty="0"/>
              <a:t>, określoną w </a:t>
            </a:r>
            <a:r>
              <a:rPr lang="pl-PL" dirty="0">
                <a:hlinkClick r:id="rId4"/>
              </a:rPr>
              <a:t>art. 49</a:t>
            </a:r>
            <a:r>
              <a:rPr lang="pl-PL" dirty="0"/>
              <a:t> Konstytucji RP a także Artykuł 10 Konwencji o Ochronie Praw Człowieka i Podstawowych Wolności z 4.11.1950 r., który stanowi, że każdy ma prawo do wolności </a:t>
            </a:r>
            <a:r>
              <a:rPr lang="pl-PL" b="1" dirty="0"/>
              <a:t>wyrażania opinii</a:t>
            </a:r>
            <a:r>
              <a:rPr lang="pl-PL" dirty="0"/>
              <a:t>, które obejmuje m.in. wolność otrzymywania i przekazywania informacji.</a:t>
            </a:r>
          </a:p>
          <a:p>
            <a:pPr algn="just"/>
            <a:r>
              <a:rPr lang="pl-PL" dirty="0"/>
              <a:t>Polska jest także stroną Europejskiej konwencji o telewizji </a:t>
            </a:r>
            <a:r>
              <a:rPr lang="pl-PL" dirty="0" err="1"/>
              <a:t>ponadgranicznej</a:t>
            </a:r>
            <a:r>
              <a:rPr lang="pl-PL" dirty="0"/>
              <a:t>, sporządzonej w Strasburgu 5.5.1989 r. Zgodnie z art. 4 </a:t>
            </a:r>
            <a:r>
              <a:rPr lang="pl-PL" i="1" dirty="0"/>
              <a:t>Strony zagwarantują wolność wyrażania opinii i informacji zgodnie z artykułem 10 Konwencji o ochronie praw człowieka i podstawowych wolności, a także swobodny odbiór oraz nie będą ograniczać retransmisji na swych terytoriach usług programowych zgodnych z warunkami niniejszej konwencji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Swoboda odbioru programów i usług na żądanie jest przewidziana w art. 3 ust. 1 Dyrektywa o audiowizualnych usługach medialnych, który stanowi, że państwa członkowskie zapewniają na swoim terytorium swobodę odbioru i nie ograniczają retransmisji audiowizualnych usług medialnych z innych państw członkowskich z przyczyn, które wchodzą w zakres dziedzin podlegających koordynacji na mocy dyrektywy. </a:t>
            </a:r>
          </a:p>
          <a:p>
            <a:pPr algn="just"/>
            <a:endParaRPr lang="pl-PL" dirty="0"/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384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4E087-03FC-82A6-CF9D-00B11C30B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526A61-2A83-E7AB-D429-E375B456E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Prawne regulacje działalności w zakresie radiofonii i telewizji.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D5A725-884B-77F9-1321-609CDFF98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971" y="810208"/>
            <a:ext cx="10339874" cy="591707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Zgodnie z przepisem art. 1a ust. 1 u.r.t. ustawę tę stosuje się jedynie </a:t>
            </a:r>
            <a:r>
              <a:rPr lang="pl-PL" b="1" dirty="0"/>
              <a:t>do nadawców ustanowionych na terytorium Rzeczypospolitej Polskiej</a:t>
            </a:r>
            <a:r>
              <a:rPr lang="pl-PL" dirty="0"/>
              <a:t>. Dostawcę usługi medialnej uważa się za ustanowionego na terytorium Rzeczypospolitej Polskiej, jeżeli spełnia </a:t>
            </a:r>
            <a:r>
              <a:rPr lang="pl-PL" b="1" dirty="0"/>
              <a:t>co najmniej jeden z następujących warunków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1)</a:t>
            </a:r>
            <a:r>
              <a:rPr lang="pl-PL" b="1" dirty="0"/>
              <a:t>ma swoją siedzibę w Rzeczypospolitej Polskiej </a:t>
            </a:r>
            <a:r>
              <a:rPr lang="pl-PL" dirty="0"/>
              <a:t>oraz:</a:t>
            </a:r>
          </a:p>
          <a:p>
            <a:pPr marL="0" indent="0" algn="just">
              <a:buNone/>
            </a:pPr>
            <a:r>
              <a:rPr lang="pl-PL" dirty="0"/>
              <a:t>a)</a:t>
            </a:r>
            <a:r>
              <a:rPr lang="pl-PL" b="1" dirty="0"/>
              <a:t>decyzje redakcyjne </a:t>
            </a:r>
            <a:r>
              <a:rPr lang="pl-PL" dirty="0"/>
              <a:t>dotyczące usługi medialnej są podejmowane na terytorium Rzeczypospolitej Polskiej lub</a:t>
            </a:r>
          </a:p>
          <a:p>
            <a:pPr marL="0" indent="0" algn="just">
              <a:buNone/>
            </a:pPr>
            <a:r>
              <a:rPr lang="pl-PL" dirty="0"/>
              <a:t>b)</a:t>
            </a:r>
            <a:r>
              <a:rPr lang="pl-PL" b="1" dirty="0"/>
              <a:t>istotna część osób zatrudnionych na podstawie stosunku pracy </a:t>
            </a:r>
            <a:r>
              <a:rPr lang="pl-PL" dirty="0"/>
              <a:t>lub umowy cywilnoprawnej przy świadczeniu usługi medialnej </a:t>
            </a:r>
            <a:r>
              <a:rPr lang="pl-PL" b="1" dirty="0"/>
              <a:t>działa na terytorium Rzeczypospolitej Polskiej</a:t>
            </a:r>
            <a:r>
              <a:rPr lang="pl-PL" dirty="0"/>
              <a:t>, a decyzje redakcyjne dotyczące usługi medialnej są podejmowane w innym państwie członkowskim Unii Europejskiej, lub</a:t>
            </a:r>
          </a:p>
          <a:p>
            <a:pPr marL="0" indent="0" algn="just">
              <a:buNone/>
            </a:pPr>
            <a:r>
              <a:rPr lang="pl-PL" dirty="0"/>
              <a:t>c)istotna część osób zatrudnionych na podstawie stosunku pracy lub umowy cywilnoprawnej przy świadczeniu usługi medialnej działa zarówno na terytorium Rzeczypospolitej Polskiej, jak i w innym państwie członkowskim Unii Europejskiej;</a:t>
            </a:r>
          </a:p>
          <a:p>
            <a:pPr marL="0" indent="0" algn="just">
              <a:buNone/>
            </a:pPr>
            <a:r>
              <a:rPr lang="pl-PL" dirty="0"/>
              <a:t>2)</a:t>
            </a:r>
            <a:r>
              <a:rPr lang="pl-PL" b="1" dirty="0"/>
              <a:t>decyzje redakcyjne</a:t>
            </a:r>
            <a:r>
              <a:rPr lang="pl-PL" dirty="0"/>
              <a:t> dotyczące usługi medialnej są podejmowane na terytorium </a:t>
            </a:r>
            <a:r>
              <a:rPr lang="pl-PL" b="1" dirty="0"/>
              <a:t>Rzeczypospolitej</a:t>
            </a:r>
            <a:r>
              <a:rPr lang="pl-PL" dirty="0"/>
              <a:t> </a:t>
            </a:r>
            <a:r>
              <a:rPr lang="pl-PL" b="1" dirty="0"/>
              <a:t>Polskiej</a:t>
            </a:r>
            <a:r>
              <a:rPr lang="pl-PL" dirty="0"/>
              <a:t> oraz </a:t>
            </a:r>
            <a:r>
              <a:rPr lang="pl-PL" b="1" dirty="0"/>
              <a:t>istotna część osób zatrudnionych </a:t>
            </a:r>
            <a:r>
              <a:rPr lang="pl-PL" dirty="0"/>
              <a:t>na podstawie stosunku pracy lub umowy cywilnoprawnej przy świadczeniu usługi medialnej </a:t>
            </a:r>
            <a:r>
              <a:rPr lang="pl-PL" b="1" dirty="0"/>
              <a:t>działa na terytorium Rzeczypospolitej </a:t>
            </a:r>
            <a:r>
              <a:rPr lang="pl-PL" dirty="0"/>
              <a:t>Polskiej, a dostawca usługi medialnej ma swoją </a:t>
            </a:r>
            <a:r>
              <a:rPr lang="pl-PL" b="1" dirty="0"/>
              <a:t>siedzibę w innym państwie członkowskim Unii Europejskiej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3)</a:t>
            </a:r>
            <a:r>
              <a:rPr lang="pl-PL" b="1" dirty="0"/>
              <a:t>rozpoczął świadczenie usługi medialnej na terytorium Rzeczypospolitej Polskiej </a:t>
            </a:r>
            <a:r>
              <a:rPr lang="pl-PL" dirty="0"/>
              <a:t>lub na podstawie prawa Rzeczypospolitej Polskiej i </a:t>
            </a:r>
            <a:r>
              <a:rPr lang="pl-PL" b="1" dirty="0"/>
              <a:t>utrzymuje stabilne i efektywne związki gospodarcze z Rzecząpospolitą </a:t>
            </a:r>
            <a:r>
              <a:rPr lang="pl-PL" dirty="0"/>
              <a:t>Polską, chyba że:</a:t>
            </a:r>
          </a:p>
          <a:p>
            <a:pPr marL="0" indent="0" algn="just">
              <a:buNone/>
            </a:pPr>
            <a:r>
              <a:rPr lang="pl-PL" dirty="0"/>
              <a:t>a)zarówno siedziba dostawcy usługi medialnej znajduje się w innym państwie członkowskim Unii Europejskiej, jak i decyzje redakcyjne dotyczące usługi medialnej są podejmowane w innym państwie członkowskim Unii Europejskiej lub</a:t>
            </a:r>
          </a:p>
          <a:p>
            <a:pPr marL="0" indent="0" algn="just">
              <a:buNone/>
            </a:pPr>
            <a:r>
              <a:rPr lang="pl-PL" dirty="0"/>
              <a:t>b)istotna część osób zatrudnionych na podstawie stosunku pracy lub umowy cywilnoprawnej przy świadczeniu usługi medialnej działa w innym państwie członkowskim Unii Europejskiej, w którym dostawca usługi medialnej ma swoją siedzibę, lub decyzje redakcyjne dotyczące usługi medialnej są podejmowane na terytorium innego państwa członkowskiego Unii Europejskiej.</a:t>
            </a:r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096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48359B-91C3-3C7C-FB19-DB05B92C3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9AD3C9-F20D-FC17-ED93-BCB84907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Prawne regulacje działalności w zakresie radiofonii i telewizji.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42D646-7AD9-35F8-DB72-CCE6C9A5E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6008826"/>
          </a:xfrm>
        </p:spPr>
        <p:txBody>
          <a:bodyPr>
            <a:normAutofit/>
          </a:bodyPr>
          <a:lstStyle/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Prawo rozpowszechniania programów radiowych i telewizyjnych przysługuje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jednostkom publicznej radiofonii i telewizji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osobom fizycznym, osobom prawnym i osobowym spółkom handlowym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które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uzyskały koncesję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taką działalność, albo – w przypadku programów telewizyjnych rozpowszechnianych wyłącznie w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systemach teleinformatycznych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wpis do rejestru takich programów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(art. 2 ust. 1 u.r.t.).</a:t>
            </a:r>
          </a:p>
          <a:p>
            <a:pPr algn="just"/>
            <a:r>
              <a:rPr lang="pl-PL" b="1" dirty="0"/>
              <a:t>Jednostkom</a:t>
            </a:r>
            <a:r>
              <a:rPr lang="pl-PL" dirty="0"/>
              <a:t> </a:t>
            </a:r>
            <a:r>
              <a:rPr lang="pl-PL" b="1" dirty="0"/>
              <a:t>publicznej radiofonii i telewizji</a:t>
            </a:r>
            <a:r>
              <a:rPr lang="pl-PL" dirty="0"/>
              <a:t> </a:t>
            </a:r>
            <a:r>
              <a:rPr lang="pl-PL" b="1" dirty="0"/>
              <a:t>przysługuje ustawowe prawo rozpowszechniania programów.</a:t>
            </a:r>
            <a:r>
              <a:rPr lang="pl-PL" dirty="0"/>
              <a:t> </a:t>
            </a:r>
          </a:p>
          <a:p>
            <a:pPr algn="just"/>
            <a:r>
              <a:rPr lang="pl-PL" b="1" dirty="0"/>
              <a:t>Krąg podmiotów uprawnionych do uzyskania koncesji </a:t>
            </a:r>
            <a:r>
              <a:rPr lang="pl-PL" dirty="0"/>
              <a:t>na rozpowszechnianie programu lub uprawnienia wynikającego z rejestracji niektórych programów obejmuje osoby fizyczne, osoby prawne i osobowe spółki handlowe.</a:t>
            </a:r>
          </a:p>
          <a:p>
            <a:pPr algn="just"/>
            <a:r>
              <a:rPr lang="pl-PL" dirty="0"/>
              <a:t>Podstawową formą uprawnienia do rozpowszechniania programu jest koncesja, czyli decyzja administracyjna wydana przez Przewodniczącego KRRiT na podstawie uchwały KRRiT. </a:t>
            </a:r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dirty="0"/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34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60590B-0A2A-CC83-97A8-2D404A554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CA3182-9554-FBA7-8E0D-BC16A5B1C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5"/>
            <a:ext cx="9330579" cy="952763"/>
          </a:xfrm>
        </p:spPr>
        <p:txBody>
          <a:bodyPr>
            <a:normAutofit/>
          </a:bodyPr>
          <a:lstStyle/>
          <a:p>
            <a:pPr algn="just">
              <a:lnSpc>
                <a:spcPct val="137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Publikacja komunikatów urzędowych, uchwał, </a:t>
            </a:r>
            <a:r>
              <a:rPr lang="pl-PL" sz="2000" b="1" dirty="0" err="1"/>
              <a:t>obwieszczeń</a:t>
            </a:r>
            <a:r>
              <a:rPr lang="pl-PL" sz="2000" b="1" dirty="0"/>
              <a:t> i zarządzeń.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E31372-301D-B623-A50B-1570E7D7F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72886"/>
            <a:ext cx="10086377" cy="5812971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Zgodnie z art. 34 Prawa prasowego </a:t>
            </a:r>
            <a:r>
              <a:rPr lang="pl-PL" i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Redaktor naczelny jest obowiązany opublikować nieodpłatnie, w miejscu i w czasie właściwym ze względu na tematykę i na charakter publikacji, </a:t>
            </a:r>
            <a:r>
              <a:rPr lang="pl-PL" b="1" i="1" u="sng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komunikat urzędowy </a:t>
            </a:r>
            <a:r>
              <a:rPr lang="pl-PL" i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pochodzący od </a:t>
            </a:r>
            <a:r>
              <a:rPr lang="pl-PL" b="1" i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naczelnych i centralnych organów </a:t>
            </a:r>
            <a:r>
              <a:rPr lang="pl-PL" i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państwowych, w tym pochodzący od naczelnych i centralnych organów administracji państwowej, jeżeli został nadesłany przez rzecznika prasowego rządu ze wskazaniem, że publikacja jest obowiązkowa</a:t>
            </a:r>
            <a:r>
              <a:rPr lang="pl-PL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Obowiązek ten dotyczy także 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1) wydanych na podstawie ustaw </a:t>
            </a:r>
            <a:r>
              <a:rPr lang="pl-PL" b="1" i="1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obwieszczeń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uchwał lub zarządzeń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pochodzących od organów administracji rządowej w województwie, nadesłanych w formie </a:t>
            </a:r>
            <a:r>
              <a:rPr lang="pl-PL" b="1" i="1" u="sng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zwięzłych komunikatów 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celu ogłoszenia w dzienniku lub odpowiednim czasopiśmie na terenie jego działania oraz 2) 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komunikatów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przekazywanych przez organy administracji rządowej i samorządu terytorialnego 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zakresie sytuacji kryzysowych.</a:t>
            </a:r>
            <a:endParaRPr lang="pl-PL" b="1" i="1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Adresatami uprawnienia do </a:t>
            </a:r>
            <a:r>
              <a:rPr lang="pl-PL" b="1" u="sng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komunikatu urzędowego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są centralne organy państwowe. W praktyce chodzi o Sejm, Senat, Prezydenta, Prezesa RM, poszczególnych ministrów, przewodniczących komitetów i kierowników centralnych urzędów, Pierwszego Prezesa SN, Prezesa TK, Prezesa NBP, Przewodniczącego Trybunału Stanu, Prezesa NSA, Rzecznika Praw Obywatelskich, Prezesa NIK, KRRiT.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Organy wymienione powyższej, aby skorzystać z dobrodziejstw omawianego przepisu muszą skorzystać z pośrednictwa rzecznika prasowego rządu. W przeciwnym przypadku publikacja będzie fakultatywna i może się odbywać na zasadach komercyjnych</a:t>
            </a:r>
          </a:p>
        </p:txBody>
      </p:sp>
    </p:spTree>
    <p:extLst>
      <p:ext uri="{BB962C8B-B14F-4D97-AF65-F5344CB8AC3E}">
        <p14:creationId xmlns:p14="http://schemas.microsoft.com/office/powerpoint/2010/main" val="4174084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516AB-B0DB-19FD-6246-ED6C117ADE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62D540-AB7E-BB7F-B6FC-D7D69A46E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Prawne regulacje działalności w zakresie radiofonii i telewizji.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0C3818-2B7F-BC25-702B-4FBAC2CD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6008826"/>
          </a:xfrm>
        </p:spPr>
        <p:txBody>
          <a:bodyPr>
            <a:normAutofit/>
          </a:bodyPr>
          <a:lstStyle/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Ustawy nie stosuje się do: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1)programu rozpowszechnianego lub rozprowadzanego wyłącznie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obrębie jednego budynku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2)programu rozpowszechnianego lub rozprowadzanego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systemie, w którym urządzenia nadawcze i odbiorcze należą do tej samej osoby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prowadzącej działalność gospodarczą lub inną zarejestrowaną działalność publiczną, a treść programu ogranicza się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spraw związanych z tą działalnością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jest adresowana do pracowników lub innego określonego kręgu osób związanych z nadawcą;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3)programu rozprowadzanego w sieci kablowej, jeżeli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liczba indywidualnych odbiorców nie przekracza 250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4)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programów radiowych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rozpowszechnianych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wyłącznie w systemach teleinformatycznych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oraz audialnych usług na żądanie;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5)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korespondencji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prowadzonej z wykorzystaniem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środków komunikacji elektronicznej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6)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elektronicznych wersji dzienników i czasopism oraz prasy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udostępnianej w systemie teleinformatycznym pod warunkiem że nie składają się w przeważającej części z audycji audiowizualnych;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7)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gier losowych i zakładów wzajemnych,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chyba że są częścią audycji usługi medialnej. </a:t>
            </a:r>
          </a:p>
          <a:p>
            <a:pPr algn="just"/>
            <a:endParaRPr lang="pl-PL" dirty="0"/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486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00801-394C-05F6-8401-E7ADA5C8E9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110820-7B15-7E58-8191-5B078C700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i="0" u="none" strike="noStrike" baseline="0" dirty="0"/>
              <a:t>Rada Mediów Narodowych</a:t>
            </a:r>
            <a:endParaRPr lang="pl-PL" sz="20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5A391A-C259-8063-128E-502F17FE5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6008826"/>
          </a:xfrm>
        </p:spPr>
        <p:txBody>
          <a:bodyPr>
            <a:normAutofit/>
          </a:bodyPr>
          <a:lstStyle/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Ustawą z 22.06.2016 r. została powołana Rada Mediów Narodowych.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Zgodnie z art. 2 ustawy Rada Mediów Narodowych jest organem właściwym w sprawach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powoływania i odwoływania składów osobowych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organów jednostek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publicznej radiofonii i telewizji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Polskiej Agencji Prasowej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Zadania te Rada wykonuje, kierując się potrzebą zapewnienia rzetelnego wypełniania przez spółki ich ustawowych zadań oraz ochrony ich samodzielności i niezależności redakcyjnej.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Podkreśla się, że kierowanie się „rzetelnym wykonywaniem” przez jednostki mediów narodowych ich zadań może oznaczać w istocie formę nadzoru sprawowanego przez RMN w zakresie wykonywania misji przez jednostki publicznej radiofonii i telewizji oraz nad przestrzeganiem prawa przez te jednostki. Jednakże są to zadania KRRiT.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Rada Mediów Narodowych jest organem składającym się z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pięciu członków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 których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trzech wybiera Sejm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dwóch powołuje Prezydent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Kadencja trwa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sześć lat.</a:t>
            </a:r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36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A99FE1-E5C6-BD87-409A-3CA4959B4C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F34D36-7F4C-360B-7F43-EDEAE1C19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Reżimy prawne świadczenia audiowizualnych usług medialnych.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B88A78-B892-1CD0-37AE-0CF284C4E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6008826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Ustawodawca uregulował w ustawie o radiofonii i telewizji pięć odrębnych reżimów prawnych świadczenia usług audiowizualnych. W ustawie znajdujemy uregulowania dotyczące działalności: 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• nadawców publicznych, 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• nadawców niepublicznych, 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• operatorów sieci kablowych, 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• nadawców społecznych, 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• podmiotów świadczących usługi nielinearne.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Dla uporządkowania dalszych wywodów konieczne jest wprowadzenie dwóch pojęć: „nadawcy” i „rozpowszechniania”. 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Nadawcą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jest osoba fizyczna, osoba prawna lub osobowa spółka handlowa, która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tworzy i zestawia program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rozpowszechnia go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lub przekazuje innym osobom w celu rozpowszechniania (art. 4 pkt 5 u.r.t.).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kolei przez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rozpowszechnianie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należy rozumieć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emisję programu drogą bezprzewodową lub przewodową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do odbioru przez odbiorców (art. 4 pkt 7 u.r.t.).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 rozpowszechniania należy odróżniać tzw.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rozprowadzanie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które polega na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przejmowaniu rozpowszechnionego programu w całości i bez zmian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równoczesne,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wtórne jego rozpowszechnianie.</a:t>
            </a:r>
          </a:p>
        </p:txBody>
      </p:sp>
    </p:spTree>
    <p:extLst>
      <p:ext uri="{BB962C8B-B14F-4D97-AF65-F5344CB8AC3E}">
        <p14:creationId xmlns:p14="http://schemas.microsoft.com/office/powerpoint/2010/main" val="1790903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FD76FA-A217-DBD9-794D-DCCF173C5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BD6FD-943A-D1D7-F5DA-287F2D443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07FEDD-8446-340E-43FB-6771D0ADB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6008826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Nadawcami publicznymi w Polsce są nadawcy z sektora telewizyjnego oraz z sektora radiowego. </a:t>
            </a:r>
          </a:p>
          <a:p>
            <a:pPr algn="just"/>
            <a:r>
              <a:rPr lang="pl-PL" dirty="0"/>
              <a:t>Ustawodawca przyznał nadawcom publicznym szczególne uprawnienia (przede wszystkim możliwość </a:t>
            </a:r>
            <a:r>
              <a:rPr lang="pl-PL" b="1" dirty="0"/>
              <a:t>rozpowszechniania niektórych programów z mocy prawa </a:t>
            </a:r>
            <a:r>
              <a:rPr lang="pl-PL" dirty="0"/>
              <a:t>– bez potrzeby ubiegania się o koncesję oraz prawo do wpływów z </a:t>
            </a:r>
            <a:r>
              <a:rPr lang="pl-PL" b="1" dirty="0"/>
              <a:t>opłat abonamentowych</a:t>
            </a:r>
            <a:r>
              <a:rPr lang="pl-PL" dirty="0"/>
              <a:t>).</a:t>
            </a:r>
          </a:p>
          <a:p>
            <a:pPr algn="just"/>
            <a:r>
              <a:rPr lang="pl-PL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Zgodnie z art. 21 ust. 1 ustawy: </a:t>
            </a:r>
            <a:r>
              <a:rPr lang="pl-PL" sz="1800" b="1" i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Publiczna radiofonia i telewizja realizuje misję publiczną</a:t>
            </a:r>
            <a:r>
              <a:rPr lang="pl-PL" sz="1800" i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oferując, na zasadach określonych w ustawie, całemu społeczeństwu i poszczególnym jego częściom, zróżnicowane programy i inne usługi w zakresie informacji, publicystyki, kultury, rozrywki, edukacji i sportu, cechujące się pluralizmem, bezstronnością, wyważeniem i niezależnością oraz innowacyjnością, wysoką jakością i integralnością przekazu</a:t>
            </a:r>
            <a:r>
              <a:rPr lang="pl-PL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l-PL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l-PL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Misja ta została scharakteryzowana nie tylko co do </a:t>
            </a:r>
            <a:r>
              <a:rPr lang="pl-PL" sz="18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rodzajów przekazów </a:t>
            </a:r>
            <a:r>
              <a:rPr lang="pl-PL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zawartych w programach (informacja, publicystyka, kultura, rozrywka, edukacja i sport), ale również pod względem </a:t>
            </a:r>
            <a:r>
              <a:rPr lang="pl-PL" sz="18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cech</a:t>
            </a:r>
            <a:r>
              <a:rPr lang="pl-PL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jakie powinny wykazywać te przekazy (pluralizm, bezstronność, wyważenie, niezależność, innowacyjność, wysoka jakość i integralność). </a:t>
            </a:r>
          </a:p>
          <a:p>
            <a:pPr algn="just"/>
            <a:endParaRPr lang="pl-PL" sz="18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b="1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192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753CB7-0E19-E8B4-52E9-22AA643D4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DE4FB0-A3AF-917D-EE03-1ECDBDAB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F6ED1E-C2A7-42EF-8991-DCC83F4B6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229" y="500743"/>
            <a:ext cx="10439400" cy="635725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Realizacja tej misji opiera się na kilku zasadach: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powszechności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jest to zasada naczelna. Przez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społeczeństwo należy rozumieć ogół obywateli polskich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osób zamieszkałych w Polsce niezależnie od narodowości i obywatelstwa – wszystkich tych, którzy pragną korzystać z dorobku polskiej kultury, nauki i sztuki;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zróżnicowania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ustawodawca objął zakresem misji szerokie spektrum tematyczne: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informację, publicystykę, kulturę, rozrywkę, edukację i sport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pluralizmu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zauważmy, że „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istoty demokracji należy umożliwienie przedstawienia i dyskutowania różnorodnych programów politycznych, nawet takich, które kwestionują aktualny sposób zorganizowania państwa, o ile nie godzą w demokrację jako taką (...) Sytuacja, w której (...) grupom politycznym (...) pozwala się na uzyskanie pozycji dominującej wobec mediów audiowizualnych i tym samym na wywieranie wpływu na nadawców, podkopuje fundamentalną rolę wolności wypowiedzi w społeczeństwie demokratycznym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 (Tak ETPC w wyroku z 17.09.2009 r., 13936/02,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Manole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przeciwko Mołdawii, pkt 94 i 98.)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bezstronności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zasada ta oznacza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zakaz faworyzowania jakiejkolwiek opcji politycznej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wyważenia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kwestia wyważenia oznacza z jednej strony nakaz wyważenia programu pod względem treści, tak aby w ofercie programowej znalazły się treści zaspokajające potrzeby różnych grup społecznych; z drugiej strony oznacza zakaz pogoni za tanią sensacją i przypisywania znaczenia błahym sprawom;</a:t>
            </a:r>
          </a:p>
        </p:txBody>
      </p:sp>
    </p:spTree>
    <p:extLst>
      <p:ext uri="{BB962C8B-B14F-4D97-AF65-F5344CB8AC3E}">
        <p14:creationId xmlns:p14="http://schemas.microsoft.com/office/powerpoint/2010/main" val="3336574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41A0B-2B93-843B-3D0F-72B5AC76C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35A28E-73DB-2960-6959-2916A68AF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D3A1A7-B247-F557-0D72-A15AFFA7F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229" y="576944"/>
            <a:ext cx="10439400" cy="6008826"/>
          </a:xfrm>
        </p:spPr>
        <p:txBody>
          <a:bodyPr>
            <a:noAutofit/>
          </a:bodyPr>
          <a:lstStyle/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niezależności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oznacza niezależność instytucjonalną oraz redakcyjną mediów publicznych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innowacyjności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media publiczne powinny dynamicznie reagować na zmianę potrzeb i przyzwyczajeń odbiorców;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wysokiej jakości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oznacza wysokie standardy warsztatowe, realizacyjne i techniczne;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integralności przekazu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jest równoznaczna z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zakazem przerywania audycji w celu nadania reklam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ustawodawca w art. 16a ust. 7 u.r.t. wprowadził tylko jeden wyjątek od tej zasady, w postaci dopuszczalności emisji reklam w naturalnych przerwach transmisji sportowych i innych wydarzeń.</a:t>
            </a:r>
          </a:p>
        </p:txBody>
      </p:sp>
    </p:spTree>
    <p:extLst>
      <p:ext uri="{BB962C8B-B14F-4D97-AF65-F5344CB8AC3E}">
        <p14:creationId xmlns:p14="http://schemas.microsoft.com/office/powerpoint/2010/main" val="1114268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BD759-269E-4DCA-687A-5F3946120A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BBB2D8-AF18-6345-38F3-C9BDC8D1F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8CF38C-10B4-36D6-929A-7AC6BB47D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6008826"/>
          </a:xfrm>
        </p:spPr>
        <p:txBody>
          <a:bodyPr>
            <a:normAutofit/>
          </a:bodyPr>
          <a:lstStyle/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Jednostki publicznej radiofonii i telewizji działają wyłącznie w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formie jednoosobowej spółki akcyjnej Skarbu Państwa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(art. 26 ust. 1 u.r.t.).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Stosuje się do nich przepisy Kodeksu spółek handlowych z uwzględnieniem odmiennych rozwiązań zawartych przepisach art. 27–29 u.r.t.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Telewizję publiczną tworzy spółka „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Telewizja Polska – Spółka Akcyjna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”, zawiązana w celu tworzenia i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rozpowszechniania ogólnokrajowych programów I, II i TV Polonia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regionalnych programów telewizyjnych (art. 26 ust. 2 u.r.t.). Terenowe oddziały spółki „Telewizja Polska – Spółka Akcyjna” mają swoje siedziby w: Białymstoku, Bydgoszczy, Gorzowie Wielkopolskim, Gdańsku, Katowicach, Kielcach, Krakowie, Lublinie, Łodzi, Opolu, Olsztynie, Poznaniu, Rzeszowie, Szczecinie, Warszawie, Wrocławiu (art. 26 ust. 2a u.r.t.).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kolei radiofonię publiczną tworzą: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1)spółka „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Polskie Radio – Spółka Akcyjna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”, zawiązana w celu tworzenia i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rozpowszechniania ogólnokrajowych programów radiowych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programów dla odbiorców za granicą;</a:t>
            </a:r>
          </a:p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2)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spółki zawiązane w celu tworzenia i rozpowszechniania regionalnych programów radiowych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(art. 26 ust. 3 u.r.t.). Mają one siedziby w: Białymstoku, Bydgoszczy, Gorzowie Wielkopolskim, Gdańsku, Katowicach, Kielcach, Koszalinie, Krakowie, Lublinie, Łodzi, Opolu, Olsztynie, Poznaniu, Rzeszowie, Szczecinie, Warszawie oraz Wrocławiu.</a:t>
            </a:r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2194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65E94-17C8-42DA-A92A-A528A5E31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E14776-4C88-B157-E2F3-8788FDC2D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AC76B9-7855-8989-9549-1F5F18B08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718458"/>
            <a:ext cx="10086377" cy="60088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Członków zarządu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w tym prezesa zarządu,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powołuje i odwołuje Rada Mediów Narodowych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Warto zauważyć, że przepis art. 27 ust. 3 u.r.t., na podstawie którego powołuje się członków zarządu, został uznany za niezgodny z Konstytucją RP na podstawie wyroku Trybunału Konstytucyjnego z 13.12.2016 r.  w zakresie, w jakim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wyłączył udział KRRiT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procedurze powoływania i odwoływania członków zarządu spółek publicznej radiofonii i telewizji. Ustawodawca – jak dotąd – nie zmienił tego przepisu. 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Członków zarządu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powołuje się spośród osób posiadających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kompetencje w dziedzinie radiofonii i telewizji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nieskazanych prawomocnym wyrokiem za przestępstwo umyślne ścigane z oskarżenia publicznego ani za przestępstwo skarbowe. Członkowie zarządów i osoby zajmujące kierownicze stanowiska w jednostkach publicznej radiofonii i telewizji kierują się w swojej pracy oraz w ocenie dziennikarzy i innych twórców im podległych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zasadami profesjonalizmu, uczciwości i rzetelności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oraz wskazaniami dotyczącymi programów zawartymi w art. 21 ust. 1a i 2 ustawy.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Rada nadzorcza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będąca organem kontrolnym spółki, liczy trzech członków, powoływanych i odwoływanych przez Radę Mediów Narodowych.   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Walne zgromadzenie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akcjonariuszy jest organem stanowiącym spółki. Prawa akcjonariusza wykonuje Skarb Państwa. W walnym zgromadzeniu mają prawo uczestniczyć także członkowie Rady Mediów Narodowych.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Rady programowe spółek medialnych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liczą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15 członków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których powołuje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RMN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Dziesięciu członków rady programowej reprezentuje ugrupowania parlamentarne, pozostałych pięciu powołuje się z grona osób legitymujących się dorobkiem i doświadczeniem w sferze kultury i mediów (art. 28a ust. 1 u.r.t.). Kadencja rady programowej trwa cztery lata. Członkowie rad programowych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reprezentują społeczne interesy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oczekiwania związane z działalnością programową spółki (art. 28a ust. 2 u.r.t.). </a:t>
            </a:r>
          </a:p>
        </p:txBody>
      </p:sp>
    </p:spTree>
    <p:extLst>
      <p:ext uri="{BB962C8B-B14F-4D97-AF65-F5344CB8AC3E}">
        <p14:creationId xmlns:p14="http://schemas.microsoft.com/office/powerpoint/2010/main" val="24452504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C4BB0-9AC6-5E35-E3A1-725CD787D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4F137E-1433-35FC-7524-1C30E0542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DBD46B-1FA7-FB12-C074-535FDEC6E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229" y="576944"/>
            <a:ext cx="10439400" cy="60088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Katalog zadań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mediów publicznych znacznie wykracza poza ogólnie sformułowany katalog zadań radia i telewizji w art. 1 ust. 1 u.r.t. Ustawodawca zastosował wyliczenie o charakterze przykładowym. Katalog ten obejmuje: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1)tworzenie i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rozpowszechnianie programów ogólnokrajowych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programów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regionalnych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programów dla odbiorców za granicą w języku polskim i innych językach oraz innych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programów realizujących demokratyczne, społeczne i kulturalne potrzeby społeczności lokalnych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2)tworzenie i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rozpowszechnianie programów wyspecjalizowanych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określonych w ustawie lub karcie powinności;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2a)tworzenie i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dostarczanie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przez sieci telekomunikacyjne audialnych, audiowizualnych i tekstowych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usług innych niż programy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związanych z programami, uzupełniających, poszerzających lub wzbogacających je, które realizują demokratyczne, społeczne i kulturalne potrzeby społeczeństwa, w tym audiowizualnych usług medialnych na żądanie;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2b)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rozwijanie kontaktów z odbiorcami programów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o których mowa w pkt 1 i 2, oraz usług, o których mowa w pkt 2a, w tym przy wykorzystaniu środków porozumiewania się na odległość;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budowa lub eksploatacja nadawczych i przekaźnikowych stacji radiowych lub telewizyjnych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innych urządzeń służących do dostarczania programów, o których mowa w pkt 1 i 2, i usług, o których mowa w pkt 2a, oraz rozwijania kontaktów zgodnie z pkt 2b;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5)prowadzenie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 nad nowymi technikami tworzenia i rozpowszechniania programów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radiowych lub telewizyjnych, tworzenia i dostarczania usług, o których mowa w pkt 2a, oraz rozwijania kontaktów zgodnie z pkt 2b, a także zachęcanie do korzystania z takich technik;</a:t>
            </a:r>
          </a:p>
          <a:p>
            <a:pPr marL="0" indent="0" algn="just">
              <a:buNone/>
            </a:pPr>
            <a:endParaRPr lang="pl-PL" sz="16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5445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387503-CB2D-5806-7FE4-1BF7CC67E6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5398A3-81D2-9788-2D8B-941DC297E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BC3E42-0C48-B198-AE10-0CD412233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229" y="576944"/>
            <a:ext cx="10439400" cy="60088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6)prowadzenie działalności w zakresie nabywania, przygotowywania, produkcji lub koprodukcji audycji i innych materiałów na potrzeby programów, o których mowa w pkt 1 i 2, oraz usług, o których mowa w pkt 2a;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6a)prowadzenie działalności w zakresie zachowywania, ochrony, konserwacji i uzupełniania zbiorów audycji i innych materiałów nabytych lub wytworzonych na potrzeby programów, o których mowa w pkt 1 i 2, oraz usług, o których mowa w pkt 2a;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7)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popieranie twórczości artystycznej, literackiej, naukowej oraz działalności oświatowej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działalności w zakresie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sportu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8)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upowszechnianie wiedzy o języku polskim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8a)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uwzględnianie potrzeb mniejszości narodowych i etnicznych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społeczności posługującej się językiem regionalnym, w tym emitowanie programów informacyjnych w językach mniejszości narodowych i etnicznych oraz języku regionalnym;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9)tworzenie i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rozpowszechnianie programów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tworzenie i dostarczanie usług, o których mowa w pkt 2a,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służących przedstawianiu Rzeczypospolitej Polski, jej języka, historii lub kultury za granicą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w tym na użytek środowisk polonijnych oraz Polaków zamieszkałych za granicą, lub przyczynianie się do tworzenia, rozpowszechniania lub dostarczania takich programów lub usług;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10)zapewnianie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dostępności programów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lub ich części i innych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usług dla osób z niepełnosprawnościami wzroku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oraz osób z niepełnosprawnościami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słuchu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11)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upowszechnianie edukacji medialnej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018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2862C-AE9B-89D0-0FFA-F0DAD605E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58ADB3-C36F-D826-AA05-C534CF48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5"/>
            <a:ext cx="9330579" cy="952763"/>
          </a:xfrm>
        </p:spPr>
        <p:txBody>
          <a:bodyPr>
            <a:normAutofit/>
          </a:bodyPr>
          <a:lstStyle/>
          <a:p>
            <a:pPr algn="just">
              <a:lnSpc>
                <a:spcPct val="137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Publikacja komunikatów urzędowych, uchwał, </a:t>
            </a:r>
            <a:r>
              <a:rPr lang="pl-PL" sz="2000" b="1" dirty="0" err="1"/>
              <a:t>obwieszczeń</a:t>
            </a:r>
            <a:r>
              <a:rPr lang="pl-PL" sz="2000" b="1" dirty="0"/>
              <a:t> i zarządzeń.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F997A7-5EC6-BB3D-14EF-D2023789F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6" y="772887"/>
            <a:ext cx="10336748" cy="595439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Adresatami uprawnienia do "</a:t>
            </a:r>
            <a:r>
              <a:rPr lang="pl-PL" sz="20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zwięzłego komunikatu</a:t>
            </a:r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", w rozumieniu ust. 2 pkt 1, są wojewodowie i terenowe organy rządowej administracji niezespolonej.</a:t>
            </a:r>
          </a:p>
          <a:p>
            <a:pPr algn="just"/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Uprawnionymi do </a:t>
            </a:r>
            <a:r>
              <a:rPr lang="pl-PL" sz="20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komunikatu w zakresie sytuacji kryzysowych </a:t>
            </a:r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są wskazane w ustawie z 26.4.2007 r. o zarządzaniu kryzysowym organy, m.in.: minister właściwy do spraw wewnętrznych, minister właściwy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 spraw obrony narodowej, Szef ABW, wojewoda, zarząd województwa, starosta, wójt, burmistrz, prezydent miasta, Dyrektor Powiatowego lub Wojewódzkiego Centrum Zarządzania Kryzysowego.</a:t>
            </a:r>
          </a:p>
          <a:p>
            <a:pPr algn="just"/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Komunikaty te należy opublikować, w uzgodnionym </a:t>
            </a:r>
            <a:r>
              <a:rPr lang="pl-PL" sz="20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terminie</a:t>
            </a:r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20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bez dokonywania zmian</a:t>
            </a:r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zamieszczania uwag i zaprzeczeń, a w razie braku uzgodnienia terminu - w </a:t>
            </a:r>
            <a:r>
              <a:rPr lang="pl-PL" sz="20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najbliższym przygotowywanym wydaniu</a:t>
            </a:r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Wymóg skorzystania z pośrednictwa rzecznika prasowego rządu nie dotyczy wojewodów (oraz organów rządowej administracji niezespolonej) i organów samorządowych oraz organów administracji rządowej działających w zakresie sytuacji kryzysowej.</a:t>
            </a:r>
          </a:p>
          <a:p>
            <a:pPr algn="just"/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Zobowiązany do opublikowania komunikatów jest tylko </a:t>
            </a:r>
            <a:r>
              <a:rPr lang="pl-PL" sz="20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redaktor naczelny</a:t>
            </a:r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l-PL" sz="20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Podkreślenia wymaga, że komunikaty te powinny zostać opublikowane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nieodpłatnie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Zakazane jest dokonywanie w komunikatach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zmian, uwag i zaprzeczeń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więc także opatrywanie komunikatów komentarzem.</a:t>
            </a:r>
            <a:endParaRPr lang="pl-PL" sz="20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sz="20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1628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8A3F27-0AE5-7C4B-7920-8442BCD36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C7653E-341D-A91E-80C0-C4B83C026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09818D-E60F-C49A-3988-94DA8361D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229" y="576944"/>
            <a:ext cx="10439400" cy="60088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realizacją misji publicznej należy łączyć także specyficzne wymagania nałożone przez ustawodawcę na media publiczne w zakresie reguł dotyczących budowy programów. Programy i inne usługi publicznej radiofonii i telewizji powinny: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kierować się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odpowiedzialnością za słowo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dbać o dobre imię publicznej radiofonii i telewizji;</a:t>
            </a:r>
          </a:p>
          <a:p>
            <a:pPr algn="just"/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rzetelnie ukazywać całą różnorodność wydarzeń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zjawisk w kraju i za granicą;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sprzyjać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swobodnemu kształtowaniu się poglądów obywateli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formowaniu się opinii publicznej;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umożliwiać obywatelom i ich organizacjom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uczestniczenie w życiu publicznym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poprzez prezentowanie zróżnicowanych poglądów i stanowisk oraz wykonywanie prawa do kontroli i krytyki społecznej;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służyć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rozwojowi kultury, nauki i oświaty,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ze szczególnym uwzględnieniem polskiego dorobku intelektualnego i artystycznego;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sprzyjać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integracji społecznej,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tym przeciwdziałać wykluczeniu społecznemu;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respektować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chrześcijański system wartości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za podstawę przyjmując uniwersalne zasady etyki; służyć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umacnianiu rodziny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służyć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kształtowaniu postaw prozdrowotnych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służyć propagowaniu i upowszechnianiu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sportu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służyć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zwalczaniu patologii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społecznych , służyć edukacji medialnej.</a:t>
            </a:r>
          </a:p>
        </p:txBody>
      </p:sp>
    </p:spTree>
    <p:extLst>
      <p:ext uri="{BB962C8B-B14F-4D97-AF65-F5344CB8AC3E}">
        <p14:creationId xmlns:p14="http://schemas.microsoft.com/office/powerpoint/2010/main" val="907333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C7057-645B-4A9F-14AB-7D72E0FE09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0E2179-EF7B-6EE6-B7C8-DEC239BFD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B6EA4F-06E0-9898-F60C-AB4837E86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229" y="576944"/>
            <a:ext cx="10439400" cy="60088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Ustawodawca nałożył na media publiczne również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obowiązki w zakresie informowania o życiu politycznym kraju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Chodzi tu o następujące obowiązki: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media publiczne umożliwiają naczelnym organom państwowym bezpośrednią prezentację oraz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wyjaśnianie polityki państwa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(art. 22 ust. 2 u.r.t.);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media publiczne stwarzają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partiom politycznym możliwość przedstawienia stanowiska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węzłowych sprawach publicznych (art. 23 ust. 1 u.r.t.);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media publiczne stwarzają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organizacjom pożytku publicznego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możliwość nieodpłatnego informowania o prowadzonej przez te organizacje działalności nieodpłatnej (art. 23a ust. 1 u.r.t.)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media publiczne umożliwiają prezentowanie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audycji wyborczych w wyborach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Sejmu, Senatu, Parlamentu Europejskiego, wyborach samorządowych i prezydenckich (art. 24 ust. 1 i 2 u.r.t.).</a:t>
            </a:r>
          </a:p>
        </p:txBody>
      </p:sp>
    </p:spTree>
    <p:extLst>
      <p:ext uri="{BB962C8B-B14F-4D97-AF65-F5344CB8AC3E}">
        <p14:creationId xmlns:p14="http://schemas.microsoft.com/office/powerpoint/2010/main" val="41216404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FB4943-A01C-0DA9-001D-584FF45A0A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A7D58E-C045-C75E-B78F-C2DB5DA4C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6A3DF1-992B-2916-C193-4379D124D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8429" y="718458"/>
            <a:ext cx="10439400" cy="6008826"/>
          </a:xfrm>
        </p:spPr>
        <p:txBody>
          <a:bodyPr>
            <a:noAutofit/>
          </a:bodyPr>
          <a:lstStyle/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Media publiczne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mają prawo do wpływów z opłat abonamentowych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Artykuł 31 ust. 1 i 2 </a:t>
            </a:r>
            <a:r>
              <a:rPr lang="pl-PL" sz="2000" dirty="0"/>
              <a:t>u.r.t 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określa katalog źródeł przychodów nadawców publicznych. Do źródeł tych wprost zaliczono przychody z opłat abonamentowych (wraz z przychodami z odsetek za zwłokę w ich uiszczaniu) oraz kar za używanie niezarejestrowanych odbiorników radiofonicznych i telewizyjnych.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Opłaty te pobiera się w celu umożliwienia realizacji misji publicznej (art. 1 ustawy o opłatach abonamentowych).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Jest to de facto opłata za posiadanie odbiornika.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Wynika to z przepisu zawartego w art. 2 ust. 2 ustawy o opłatach abonamentowych, zgodnie z którym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domniemywa się, że osoba, która posiada odbiornik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radiofoniczny lub telewizyjny w stanie umożliwiającym natychmiastowy odbiór programu,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używa tego odbiornika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07635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78A16A-1E54-D561-738F-D643FA4E4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CDABB8-C93E-66FE-F45B-1F40FB227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niepubliczni.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43DEC7-3068-B021-AB54-2FC163AA6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772" y="631459"/>
            <a:ext cx="10439400" cy="6226541"/>
          </a:xfrm>
        </p:spPr>
        <p:txBody>
          <a:bodyPr>
            <a:noAutofit/>
          </a:bodyPr>
          <a:lstStyle/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Wszyscy nadawcy, z wyjątkiem nadawców publicznych w zakresie wynikającym z przepisów art. 26 ust. 2 i 3 u.r.t., mogą nadawać programy po uzyskaniu koncesji na taką działalność (art. 33 ust. 1 u.r.t.). Uzyskanie koncesji nie jest wymagane jedynie do rozpowszechniania programów telewizyjnych wyłącznie w systemach teleinformatycznych.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Koncesja może być udzielona następującym podmiotom: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osobie fizycznej, posiadającej obywatelstwo polskie i stałe miejsce zamieszkania na terytorium Rzeczypospolitej Polskiej;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osobie prawnej lub osobowej spółce handlowej, które mają siedzibę na terytorium Rzeczypospolitej Polskiej;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spółce z udziałem osób zagranicznych, o ile spełnione zostaną wymogi przewidziane w art. 35 ust. 2 u.r.t.;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osobie zagranicznej, której stałe miejsce zamieszkania znajduje się w państwie członkowskim Europejskiego Obszaru Gospodarczego;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spółce zależnej, w rozumieniu Kodeksu spółek handlowych, od osoby zagranicznej, której siedziba znajduje się w państwie członkowskim Europejskiego Obszaru Gospodarczego (art. 35 ust. 3 u.r.t.).</a:t>
            </a:r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3789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2608B5-8F0F-212E-85A4-8462319F4E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698C66-841E-806D-3BDF-CCA1A2F14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niepubliczni.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C37B28-3728-6DDD-8749-9C2368876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772" y="631459"/>
            <a:ext cx="10439400" cy="6226541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Zgodnie z art. 33 ust. 2 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organem w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ł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ś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ciwym w sprawach koncesji jest Przewodnicz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ą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 KRRiT.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Jednocze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ś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jednak art. 33 ust. 3 stanowi, 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ż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Przewodnicz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ą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 KRRiT podejmuje decyzj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ę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sprawie koncesji 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podstawie uchwa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ł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KRRiT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Koncesja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 podstawie której nabywa si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ę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prawo do rozpowszechniania program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entaur" panose="02030504050205020304" pitchFamily="18" charset="0"/>
              </a:rPr>
              <a:t>ó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telewizyjnych i radiowych, 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 decyzj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ą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administracyjn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ą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1907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8ACA9-CBFE-990D-EBE4-5D969BB66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DB329F-9974-9454-61E2-247788BAF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niepubliczni.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E2A576-4B96-A33B-A037-41FBF4FA7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772" y="631459"/>
            <a:ext cx="10439400" cy="6226541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postępowaniu o udzielenie koncesji ocenia się w szczególności: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stopień 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zgodności zamierzonej działalności programowej z zadaniam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określonymi w art. 1 ust. 1 ustawy, z uwzględnieniem stopnia realizacji tych zadań przez innych nadawców działających na obszarze objętym koncesją;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możliwości dokonania przez wnioskodawcę koniecznych 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inwestycji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finansowania programu;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przewidywany udział w programie 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audycji wytworzonych przez nadawcę 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lub na jego zamówienie albo we współdziałaniu z innymi nadawcami;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przewidywany udział audycji, o których mowa w art. 15 ust. 1 (audycje wytworzone pierwotnie w języku polskim) i 3 (audycje europejskie), w programie telewizyjnym albo utworów, o których mowa w art. 15 ust. 2, w programie radiowym lub telewizyjnym;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dotychczasowe przestrzeganie 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przepisów dotyczących radiokomunikacji i środków masowego przekazu (art. 36 u.r.t.).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l-PL" sz="18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6399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0569D1-4DF8-26C1-ADF1-57CBBA1733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29ABA1-710D-93B1-40E6-BE918C718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niepubliczni.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7494A7-7A3B-2A08-756B-9783D709A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764" y="976691"/>
            <a:ext cx="10439400" cy="622654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Koncesji nie udziela się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jeżeli rozpowszechnianie programów przez wnioskodawcę mogłoby spowodować: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zagrożenie interesów kultury narodowej, dobrych obyczajów i wychowania, bezpieczeństwa i obronności państwa oraz zagrożenia dla bezpieczeństwa informacji niejawnych;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osiągnięcie przez wnioskodawcę pozycji dominującej w dziedzinie środków masowego przekazu na danym terenie (art. 36 ust. 2 u.r.t.).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obecnym stanie prawnym ustawa reguluje zasady 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odnawiania koncesji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Nadawca może złożyć wniosek o udzielenie koncesji na kolejny okres, nie później niż 12 miesięcy przed wygaśnięciem posiadanej koncesji (art. 35a ust. 1 u.r.t.). Ustawodawca przyjął zasadę, zgodnie z którą, jeśli dotychczasowa koncesja była wykonywana prawidłowo, do wydania ponownej decyzji nie mają zastosowania kryteria postępowania, określone w przepisach art. 34 i art. 36 ust. 1 i 2 u.r.t. P</a:t>
            </a:r>
            <a:r>
              <a:rPr lang="pl-PL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rzewodniczący KRRiT bada jedynie, czy nie występuje którakolwiek z przyczyn cofnięcia koncesji</a:t>
            </a:r>
            <a:r>
              <a:rPr lang="pl-PL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wskazana w art. 38 ust. 1 i 2 u.r.t.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218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56B770-FC83-CCC3-A890-120B8AA1F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CD4869-4EFB-DF29-4A96-DFB35476F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niepubliczni.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5EE679-BD8A-4DD8-99A3-F3A768B80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1107" y="631460"/>
            <a:ext cx="10439400" cy="613790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Prawo do rozpowszechniania programu </a:t>
            </a:r>
            <a:r>
              <a:rPr lang="pl-PL" b="1" dirty="0"/>
              <a:t>wygasa</a:t>
            </a:r>
            <a:r>
              <a:rPr lang="pl-PL" dirty="0"/>
              <a:t> wraz z </a:t>
            </a:r>
            <a:r>
              <a:rPr lang="pl-PL" b="1" dirty="0"/>
              <a:t>nadejściem terminu, na jaki została udzielona koncesja</a:t>
            </a:r>
            <a:r>
              <a:rPr lang="pl-PL" dirty="0"/>
              <a:t>. Możliwe jest również wcześniejsze jego wygaśnięcie. Na podstawie ustawy można podać dwie grupy przyczyn powodujących wygaśnięcie uprawnienia przed terminem.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Pierwsza grupa obejmuje przyczyny, których zaistnienie powoduje, że Przewodniczący KRRiT musi cofnąć koncesję: wydanie przez sąd prawomocnego orzeczenia zakazującego nadawcy wykonywania działalności gospodarczej objętej koncesją; rażące naruszenie przez nadawcę warunków określonych w ustawie lub w koncesji; wykonywanie działalności objętej koncesją w sposób sprzeczny z ustawą lub z warunkami określonymi w koncesji; gdy nadawca, pomimo wezwania Przewodniczącego KRRiT, nie rozpoczął rozpowszechniania programu w terminie ustalonym w koncesji lub trwale zaprzestał wykonywania rozpowszechniania programu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Druga grupa obejmuje przyczyny, których zaistnienie powoduje, że Przewodniczący KRRiT może, choć nie musi, cofnąć koncesję. Do grupy tej ustawodawca zalicza następujące przyczyny: rozpowszechnianie programu powoduje zagrożenie interesów kultury narodowej, bezpieczeństwa i obronności państwa lub narusza normy dobrego obyczaju; rozpowszechnianie programu powoduje osiągnięcie przez nadawcę pozycji dominującej w dziedzinie środków masowego przekazu; przejęcie bezpośredniej lub pośredniej kontroli nad działalnością nadawcy przez inną osobę.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8756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D738E-C4CD-675A-7ADD-221A0877F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8D68DB-C958-1A0F-9586-6EE9D61B3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społeczni.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9DC2CD-FE52-D264-3D24-0ECF78CD1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772" y="566058"/>
            <a:ext cx="10439400" cy="622654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/>
              <a:t>Zgodnie z art. 4 pkt 1) u.r.t</a:t>
            </a:r>
            <a:r>
              <a:rPr lang="pl-PL" b="1" dirty="0"/>
              <a:t>. nadawcą społecznym </a:t>
            </a:r>
            <a:r>
              <a:rPr lang="pl-PL" dirty="0"/>
              <a:t>jest nadawca: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którego </a:t>
            </a:r>
            <a:r>
              <a:rPr lang="pl-PL" b="1" dirty="0"/>
              <a:t>program upowszechnia działalność </a:t>
            </a:r>
            <a:r>
              <a:rPr lang="pl-PL" dirty="0"/>
              <a:t>wychowawczą i edukacyjną, działalność charytatywną, respektuje chrześcijański system wartości, za podstawę przyjmując uniwersalne zasady etyki, oraz zmierza do ugruntowania tożsamości narodowej,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w którego programie nie są rozpowszechniane audycje ani inne przekazy zawierające sceny lub treści mogące mieć </a:t>
            </a:r>
            <a:r>
              <a:rPr lang="pl-PL" b="1" dirty="0"/>
              <a:t>negatywny wpływ na małoletnich</a:t>
            </a:r>
            <a:r>
              <a:rPr lang="pl-PL" dirty="0"/>
              <a:t>;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który </a:t>
            </a:r>
            <a:r>
              <a:rPr lang="pl-PL" b="1" dirty="0"/>
              <a:t>nie nadaje przekazów handlowych </a:t>
            </a:r>
            <a:r>
              <a:rPr lang="pl-PL" dirty="0"/>
              <a:t>(reklam, przekazów sponsorowanych, telesprzedaży i lokowania produktu);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który </a:t>
            </a:r>
            <a:r>
              <a:rPr lang="pl-PL" b="1" dirty="0"/>
              <a:t>nie pobiera opłat </a:t>
            </a:r>
            <a:r>
              <a:rPr lang="pl-PL" dirty="0"/>
              <a:t>z tytułu rozpowszechniania, rozprowadzania lub odbierania jego programu.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Cechy te powinny być spełnione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łącznie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 uznanie za nadawcę społecznego może do KRRiT wystąpić (art. 39b ust. 1 u.r.t.). 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stowarzyszenie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w ramach realizacji celów statutowych;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fundacja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w ramach realizacji celów statutowych;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kościelna lub wyznaniowa osoba prawna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kościoła lub związku wyznaniowego o uregulowanej w ustawie sytuacji prawnej</a:t>
            </a:r>
          </a:p>
        </p:txBody>
      </p:sp>
    </p:spTree>
    <p:extLst>
      <p:ext uri="{BB962C8B-B14F-4D97-AF65-F5344CB8AC3E}">
        <p14:creationId xmlns:p14="http://schemas.microsoft.com/office/powerpoint/2010/main" val="30686205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2B300D-CED1-320A-DFE8-298F35698A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C07155-0673-5ECF-27F7-531CC3FCE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Nadawcy społeczni.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B072D0-E10F-911F-AED6-611697D93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772" y="566058"/>
            <a:ext cx="10439400" cy="6226541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Uznanie za nadawcę społecznego następuje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wniosek zainteresowanego podmiotu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Wniosek ten może być złożony równocześnie z wnioskiem o udzielenie koncesji. Jednakże uchwała KRRiT o uznaniu za nadawcę społecznego może być podjęta dopiero po udzieleniu koncesji, ponieważ uznanie to jest możliwe tylko wobec nadawcy określonego programu.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przypadku naruszenia przez nadawcę społecznego wymogów programowych </a:t>
            </a:r>
            <a:r>
              <a:rPr lang="pl-PL" dirty="0"/>
              <a:t>określonych w art. 4 pkt 10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Przewodniczący KRRiT wydaje decyzję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 uchyleniu decyzji o uznaniu za nadawcę społecznego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w której stwierdza obowiązek uiszczenia opłat za udzielenie koncesji wraz z odsetkami ustawowymi za opóźnienie liczonymi od dnia udzielenia lub zmiany koncesji (art. 39b ust. 3 u.r.t.).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Podkreśla się, że definicja nadawcy społecznego (art. 4 pkt 10) została wprowadzona do ustawy jedynie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celu zwolnienia niektórych nadawców z opłat za koncesje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72792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47373-8F25-6291-51F8-96FBB4ABD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F293C-78B1-B3A8-A888-18CA23DBD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5"/>
            <a:ext cx="9330579" cy="952763"/>
          </a:xfrm>
        </p:spPr>
        <p:txBody>
          <a:bodyPr>
            <a:normAutofit/>
          </a:bodyPr>
          <a:lstStyle/>
          <a:p>
            <a:pPr algn="just">
              <a:lnSpc>
                <a:spcPct val="137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Publikacja komunikatów urzędowych, uchwał, </a:t>
            </a:r>
            <a:r>
              <a:rPr lang="pl-PL" sz="2000" b="1" dirty="0" err="1"/>
              <a:t>obwieszczeń</a:t>
            </a:r>
            <a:r>
              <a:rPr lang="pl-PL" sz="2000" b="1" dirty="0"/>
              <a:t> i zarządzeń.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B1D9F9-E615-ADD3-08CE-018D9977C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6" y="772887"/>
            <a:ext cx="10086377" cy="5693228"/>
          </a:xfrm>
        </p:spPr>
        <p:txBody>
          <a:bodyPr>
            <a:normAutofit/>
          </a:bodyPr>
          <a:lstStyle/>
          <a:p>
            <a:pPr algn="just"/>
            <a:r>
              <a:rPr lang="pl-PL" sz="20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literaturze słusznie zwraca się uwagę na brak definicji utrudniający odróżnienie poszczególnych form wypowiedzi – "komunikatów urzędowych" i "zwięzłych komunikatów„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Komunikat urzędowy to wypowiedź o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dowolnej objętości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kolei zwięzły komunikat to stanowiąca skrócony wyciąg z jego </a:t>
            </a:r>
            <a:r>
              <a:rPr lang="pl-PL" sz="2000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obwieszczeń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uchwał lub zarządzeń wydanych w oparciu o ustawy.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ma zatem możliwości publikacji całych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obwieszczeń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uchwał lub zarządzeń, a tylko syntetycznych wyciągów z nich.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Bezprawne uchylenie się od publikacji komunikatu urzędowego stanowi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przestępstwo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 art. 47 </a:t>
            </a:r>
            <a:r>
              <a:rPr lang="pl-PL" sz="2000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PrPras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„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Kto wbrew obowiązkowi wynikającemu z art. 34 i 35 uchyla się od opublikowania komunikatu urzędowego, ogłoszenia sądu lub innego organu państwowego, jak również listu gończego  - podlega grzywnie albo karze ograniczenia wolności.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koli naruszenie zakazu dokonywania zmian w komunikacie, czyli wadliwa publikacja komunikatu, nie pociąga za sobą sankcji karnej.</a:t>
            </a:r>
          </a:p>
        </p:txBody>
      </p:sp>
    </p:spTree>
    <p:extLst>
      <p:ext uri="{BB962C8B-B14F-4D97-AF65-F5344CB8AC3E}">
        <p14:creationId xmlns:p14="http://schemas.microsoft.com/office/powerpoint/2010/main" val="39212167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6BCE9-160A-8591-48EA-419D78E9D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E3635F-27A1-0EAD-C408-F87761B48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Operatorzy sieci kablowych.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46F8AD-B982-2201-5422-7DE95BE3F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631373"/>
            <a:ext cx="10352315" cy="6008825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Ustawa o radiofonii i telewizji nie definiuje terminów „sieć kablowa” i „operator sieci kablowej”.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Odwołując się do </a:t>
            </a:r>
            <a:r>
              <a:rPr lang="pl-PL" dirty="0"/>
              <a:t>językowego znaczenia terminu „sieć kablowa” – oznacza ustaloną w oparciu o przewody telekomunikacyjne sieć dystrybucji programów w systemie zbiorowego odbioru.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Operatorzy sieci świadczą usługi telekomunikacyjne w rozumieniu Prawa telekomunikacyjnego. Działają oni na podstawie dwóch różnych reżimów prawnych.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Pierwszym jest tzw. przekaz programów własnych. Jest to sytuacja, kiedy podmiot rozpowszechniający sam zestawia zawartość programu. Dla podjęcia i prowadzenia takiej działalności wymagane jest uzyskanie koncesji. 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Drugi reżim dotyczy </a:t>
            </a:r>
            <a:r>
              <a:rPr lang="pl-PL" b="1" dirty="0"/>
              <a:t>przekazu kablowego audycji nadawanych w tym samym czasie i w niezmienionej postaci przez innych nadawców </a:t>
            </a:r>
            <a:r>
              <a:rPr lang="pl-PL" dirty="0"/>
              <a:t>krajowych i zagranicznych. Ustawodawca nazywa taką działalność „</a:t>
            </a:r>
            <a:r>
              <a:rPr lang="pl-PL" b="1" dirty="0"/>
              <a:t>rozprowadzaniem</a:t>
            </a:r>
            <a:r>
              <a:rPr lang="pl-PL" dirty="0"/>
              <a:t>” (</a:t>
            </a:r>
            <a:r>
              <a:rPr lang="pl-PL" dirty="0">
                <a:hlinkClick r:id="rId3"/>
              </a:rPr>
              <a:t>art. 4 pkt 8</a:t>
            </a:r>
            <a:r>
              <a:rPr lang="pl-PL" dirty="0"/>
              <a:t> u.r.t.). Prowadzenie działalności tego rodzaju </a:t>
            </a:r>
            <a:r>
              <a:rPr lang="pl-PL" b="1" dirty="0"/>
              <a:t>nie wymaga uzyskania koncesji </a:t>
            </a:r>
            <a:r>
              <a:rPr lang="pl-PL" dirty="0"/>
              <a:t>– </a:t>
            </a:r>
            <a:r>
              <a:rPr lang="pl-PL" b="1" dirty="0"/>
              <a:t>wymaga jedynie zgłoszenia do rejestru</a:t>
            </a:r>
            <a:r>
              <a:rPr lang="pl-PL" dirty="0"/>
              <a:t> prowadzonego przez Przewodniczącego KRRiT.   </a:t>
            </a:r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539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A0761-3732-B15C-7C78-A948226B0C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35DF09-2CA4-53C2-F7E5-872539470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Operatorzy sieci kablowych.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D597CA-8C0E-BA0E-86BF-E84594257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631373"/>
            <a:ext cx="10352315" cy="6008825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 wpis do rejestru pobiera się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opłaty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Rejestr ma charakter jawny. Wpisu dokonuje się na podstawie zgłoszenia.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Zgłoszenie: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wskazuje wnioskodawcę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jego siedzibę lub miejsce zamieszkania, adres korespondencyjny, w tym poczty elektronicznej, zapewniający skuteczny i szybki kontakt; wskazuje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program przewidziany do rozprowadzania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jego nadawcę; określa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obszar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na którym program ma być rozprowadzany.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Rozprowadzanie programu można rozpocząć, jeżeli organ rejestracyjny </a:t>
            </a:r>
            <a:r>
              <a:rPr lang="pl-PL" b="1" dirty="0"/>
              <a:t>nie odmówił rejestracji w terminie miesiąca</a:t>
            </a:r>
            <a:r>
              <a:rPr lang="pl-PL" dirty="0"/>
              <a:t> od dnia zgłoszenia, pod warunkiem uiszczenia przez operatora opłaty.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 rejestracyjny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wykreśla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 rejestru program rozprowadzany, jeżeli: w programie tym, w okresie ostatnich 12 miesięcy, co najmniej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dwukrotnie zostały zamieszczone treści poważnie naruszające przepisy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art. 18 ust. 1, 4 i 5 u.r.t., określające niektóre z zasad budowy programu radiowego lub telewizyjnego; operator bez zezwolenia nadawcy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wprowadza zmiany do programu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rozpowszechnia go nie w całości lub nierównocześnie; w programie tym operator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dostarcza odbiorcom rozpowszechnianych w audycji udogodnień dla osób niepełnosprawnych</a:t>
            </a:r>
          </a:p>
        </p:txBody>
      </p:sp>
    </p:spTree>
    <p:extLst>
      <p:ext uri="{BB962C8B-B14F-4D97-AF65-F5344CB8AC3E}">
        <p14:creationId xmlns:p14="http://schemas.microsoft.com/office/powerpoint/2010/main" val="18995371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3FE2E-E4B2-293B-2B29-88E5040B8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B11674-C280-106B-6755-6FC443721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Operatorzy sieci kablowych.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365B8C-C825-113B-4C76-F4963481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024" y="555173"/>
            <a:ext cx="10352315" cy="6008825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Operator rozprowadzający program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jest obowiązany do rozprowadzania programów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Telewizja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Polska 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”, „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Telewizja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Polska II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 i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jednego regionalnego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programu telewizyjnego rozpowszechnianego przez Telewizję Polską SA oraz programów rozpowszechnianych w sposób analogowy drogą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rozsiewczą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naziemną przez Telewizję Polsat SA, TVN SA, Polskie Media SA, Telewizję Puls Sp. z o.o.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Nadawcy, którzy rozpowszechniają wyżej wymienione programy,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mogą odmówić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operatorowi rozprowadzającemu program w sieci telekomunikacyjnej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zgody na rozprowadzanie tego programu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ani też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mogą uzależnić udzielenia takiej zgody od uiszczania jakiegokolwiek wynagrodzenia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w tym w szczególności z tytułu udzielenia licencji za korzystanie z nadania.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Przewodniczący KRRiT przeprowadza ocenę realizacji wspomnianego obowiązku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o którym mowa w ust. 1, nie rzadziej niż raz na dwa lata, kierując się interesem społecznym w zakresie dostarczania informacji, udostępniania dóbr kultury i sztuki, ułatwiania korzystania z oświaty, sportu i dorobku nauki i upowszechniania edukacji obywatelskiej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Obowiązek rozprowadzania niektórych programów ma podstawy w art. 31 dyrektywy o usłudze powszechnej. Reguluje on sprawy obowiązkowego retransmitowania niektórych przekazów radiowych i telewizyjnych (</a:t>
            </a:r>
            <a:r>
              <a:rPr lang="pl-PL" b="1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carry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). Celem tego obowiązku jest zapewnienie jak najszerszemu kręgowi osób dostępu do niektórych przekazów radiowych i telewizyjnych.</a:t>
            </a:r>
          </a:p>
        </p:txBody>
      </p:sp>
    </p:spTree>
    <p:extLst>
      <p:ext uri="{BB962C8B-B14F-4D97-AF65-F5344CB8AC3E}">
        <p14:creationId xmlns:p14="http://schemas.microsoft.com/office/powerpoint/2010/main" val="21037315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50841-C76B-8FEC-500D-1B1A28A7D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2F3640-FF88-6207-4179-30AC5BF88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Operatorzy sieci kablowych.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D415BB-4B1F-8DB6-02D9-7B4963449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024" y="555173"/>
            <a:ext cx="10352315" cy="6008825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Operator rozprowadzający program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jest obowiązany do rozprowadzania programów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Telewizja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Polska 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”, „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Telewizja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Polska II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 i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jednego regionalnego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programu telewizyjnego rozpowszechnianego przez Telewizję Polską SA oraz programów rozpowszechnianych w sposób analogowy drogą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rozsiewczą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naziemną przez Telewizję Polsat SA, TVN SA, Polskie Media SA, Telewizję Puls Sp. z o.o.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Nadawcy, którzy rozpowszechniają wyżej wymienione programy,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mogą odmówić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operatorowi rozprowadzającemu program w sieci telekomunikacyjnej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zgody na rozprowadzanie tego programu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ani też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mogą uzależnić udzielenia takiej zgody od uiszczania jakiegokolwiek wynagrodzenia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w tym w szczególności z tytułu udzielenia licencji za korzystanie z nadania.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Przewodniczący KRRiT przeprowadza ocenę realizacji wspomnianego obowiązku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o którym mowa w ust. 1, nie rzadziej niż raz na dwa lata, kierując się interesem społecznym w zakresie dostarczania informacji, udostępniania dóbr kultury i sztuki, ułatwiania korzystania z oświaty, sportu i dorobku nauki i upowszechniania edukacji obywatelskiej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Obowiązek rozprowadzania niektórych programów ma podstawy w art. 31 dyrektywy o usłudze powszechnej. Reguluje on sprawy obowiązkowego retransmitowania niektórych przekazów radiowych i telewizyjnych (</a:t>
            </a:r>
            <a:r>
              <a:rPr lang="pl-PL" b="1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carry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). Celem tego obowiązku jest zapewnienie jak najszerszemu kręgowi osób dostępu do niektórych przekazów radiowych i telewizyjnych.</a:t>
            </a:r>
          </a:p>
        </p:txBody>
      </p:sp>
    </p:spTree>
    <p:extLst>
      <p:ext uri="{BB962C8B-B14F-4D97-AF65-F5344CB8AC3E}">
        <p14:creationId xmlns:p14="http://schemas.microsoft.com/office/powerpoint/2010/main" val="28991128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27285-D3E2-79E6-885D-35622CE675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3350A5-5681-D446-326D-2D823E14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 fontScale="90000"/>
          </a:bodyPr>
          <a:lstStyle/>
          <a:p>
            <a:r>
              <a:rPr lang="pl-PL" sz="2000" b="1" dirty="0"/>
              <a:t>Telewizja internetowa. Programy telewizyjne rozpowszechniane w systemie teleinformatycznym.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7B46F1-58A4-D16B-9214-B23C7A2B7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187" y="942392"/>
            <a:ext cx="10203024" cy="568700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Można wyróżnić się cztery rodzaje telewizji internetowych: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stacje telewizyjne działające 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wyłącznie w Internecie 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(jest to </a:t>
            </a:r>
            <a:r>
              <a:rPr lang="pl-PL" sz="1700" b="1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webcasting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pierwotny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nadawaniu w Internecie nie towarzyszy równoległe nadawanie w sposób tradycyjny)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tradycyjne stacje telewizyjne 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udostępniające swój program nadawany również poprzez Internet 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(jest to tzw. </a:t>
            </a:r>
            <a:r>
              <a:rPr lang="pl-PL" sz="1700" b="1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simulcasting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własny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polegający na transmitowaniu przez Internet w tym samym czasie i bez zmian własnego programu nadawanego w sposób tradycyjny)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tradycyjne stacje telewizyjne udostępniające swoje programy telewizyjne 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żądanie użytkownika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poprzez Internet (jest to 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rodzaj usługi „na żądanie” telewidza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17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webcasting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pl-PL" sz="17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demand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tradycyjne stacje telewizyjne przygotowujące specjalne materiały dostępne tylko poprzez Internet.</a:t>
            </a:r>
            <a:endParaRPr lang="pl-PL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1051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FBAF5B-FE38-AE2C-73B0-BEFA4FD1F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4AC2FF-90C9-8ED2-D37A-B9AE12212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 fontScale="90000"/>
          </a:bodyPr>
          <a:lstStyle/>
          <a:p>
            <a:r>
              <a:rPr lang="pl-PL" sz="2000" b="1" dirty="0"/>
              <a:t>Telewizja internetowa. Programy telewizyjne rozpowszechniane w systemie teleinformatycznym.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DB6BD4-A83F-386A-0A25-DA7E9AF5A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865" y="783771"/>
            <a:ext cx="10203024" cy="584554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Nowela ustawy z 25.3.2011 r. rozszerzyła zakres zastosowania ustawy na 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programy telewizyjne rozpowszechniane w systemach teleinformatycznych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 w przypadku jeżeli jest to 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jedyna forma rozpowszechniania 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programu, wprowadziła wymóg uzyskania uprawnień do rozpowszechniania poprzez 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wpis do rejestru programów rozpowszechnianych w systemach teleinformatycznych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Rozpowszechnianie programu telewizyjnego wyłącznie w systemie teleinformatycznym podlega wpisowi do rejestru, a nie wymogowi uzyskania koncesji. </a:t>
            </a:r>
            <a:r>
              <a:rPr lang="pl-PL" sz="1700" dirty="0">
                <a:latin typeface="+mj-lt"/>
              </a:rPr>
              <a:t>Natomiast gdyby konkretny nadawca udostępniał swój program w sposób tradycyjny i </a:t>
            </a:r>
            <a:r>
              <a:rPr lang="pl-PL" sz="1700" b="1" dirty="0">
                <a:latin typeface="+mj-lt"/>
              </a:rPr>
              <a:t>równolegle</a:t>
            </a:r>
            <a:r>
              <a:rPr lang="pl-PL" sz="1700" dirty="0">
                <a:latin typeface="+mj-lt"/>
              </a:rPr>
              <a:t> w sieci, powinien uzyskać </a:t>
            </a:r>
            <a:r>
              <a:rPr lang="pl-PL" sz="1700" b="1" dirty="0">
                <a:latin typeface="+mj-lt"/>
              </a:rPr>
              <a:t>koncesję</a:t>
            </a:r>
            <a:r>
              <a:rPr lang="pl-PL" sz="1700" dirty="0">
                <a:latin typeface="+mj-lt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Systemem teleinformatycznym jest system teleinformatyczny w rozumieniu ustawy z dnia 18 lipca 2002 r. o świadczeniu usług drogą elektroniczną. Zgodnie z art. 2 pkt 3 tej ustawy systemem teleinformatycznym jest 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zespół współpracujących ze sobą urządzeń informatycznych i oprogramowania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zapewniający 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przetwarzanie i przechowywanie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 także </a:t>
            </a:r>
            <a:r>
              <a:rPr lang="pl-PL" sz="17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wysyłanie i odbieranie danych 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poprzez sieci telekomunikacyjne za pomocą właściwego dla danego rodzaju sieci telekomunikacyjnego urządzenia końcowego w rozumieniu </a:t>
            </a:r>
            <a:r>
              <a:rPr lang="pl-PL" sz="17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PrTel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praktyce rozpowszechnianie programu telewizyjnego wyłącznie za pośrednictwem systemów teleinformatycznych dotyczy w szczególności programów udostępnianych za pośrednictwem </a:t>
            </a:r>
            <a:r>
              <a:rPr lang="pl-PL" sz="17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internetu</a:t>
            </a:r>
            <a:r>
              <a:rPr lang="pl-PL" sz="17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l-PL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6920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921988-DBDF-AE82-293A-784907745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C21B4C-B76B-4132-6C23-540BAB77D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 fontScale="90000"/>
          </a:bodyPr>
          <a:lstStyle/>
          <a:p>
            <a:r>
              <a:rPr lang="pl-PL" sz="2000" b="1" dirty="0"/>
              <a:t>Telewizja internetowa. Programy telewizyjne rozpowszechniane w systemie teleinformatycznym.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459ABE-97DF-717E-4AA3-5AF9483CF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8861" y="956388"/>
            <a:ext cx="10203024" cy="584554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Przewodniczący KRRiT dokonuje wpisu programu do rejestru na podstawie zgłoszenia. Nadawca programu telewizyjnego rozpowszechnianego wyłącznie w systemie teleinformatycznym dokonuje zgłoszenia programu do rejestru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później niż na miesiąc przed rozpoczęciem jego rozpowszechniania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(art. 44a ust. 1 i 2 u.r.t.).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Zgłoszenie to: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wskazuje nadawcę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jego siedzibę lub miejsce zamieszkania, adres korespondencyjny, w tym poczty elektronicznej, zapewniający skuteczny i szybki kontakt;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zawiera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podstawowe informacje o programie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przewidzianym do rozpowszechniania;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określa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sposób rozpowszechniania programu.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Przewodniczący KRRiT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wykreśla z rejestru program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jeżeli w programie tym w okresie ostatnich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12 miesięcy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 najmniej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dwukrotnie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zostały zamieszczone treści poważnie naruszające przepisy art. 18 ust. 1, 4 i 5. </a:t>
            </a:r>
          </a:p>
        </p:txBody>
      </p:sp>
    </p:spTree>
    <p:extLst>
      <p:ext uri="{BB962C8B-B14F-4D97-AF65-F5344CB8AC3E}">
        <p14:creationId xmlns:p14="http://schemas.microsoft.com/office/powerpoint/2010/main" val="21817022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26BD11-0296-E720-498C-E4AEEF5D8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15C8A0-0E8D-2F7E-8E21-5661164ED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996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Programy telewizyjne rozpowszechniane w systemie teleinformatycznym.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34D430-182C-561D-3615-83F163AF2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547" y="718458"/>
            <a:ext cx="10203024" cy="584554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Przykładowo 18 kwietnia 2025 r. Krajowa Rada Radiofonii i Telewizji wpisała do rejestru programów rozpowszechnianych wyłącznie w systemie teleinformatycznym należący do Krzysztofa Stanowskiego Kanał Zero.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05CA118-B80A-F935-878F-FBFACC2E0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597" y="2000594"/>
            <a:ext cx="5601317" cy="439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3054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92B058-A6F0-EC13-EE01-0F7285DDA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83DDF7-AD0B-E54A-5962-B88521C51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i="0" u="none" strike="noStrike" baseline="0" dirty="0"/>
              <a:t>Dostawca usługi audiowizualnej na żądanie</a:t>
            </a:r>
            <a:r>
              <a:rPr lang="pl-PL" sz="2000" b="1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FA1D5C-5A20-8B09-B155-83F340590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547" y="718458"/>
            <a:ext cx="10203024" cy="5845540"/>
          </a:xfrm>
        </p:spPr>
        <p:txBody>
          <a:bodyPr>
            <a:noAutofit/>
          </a:bodyPr>
          <a:lstStyle/>
          <a:p>
            <a:pPr algn="just"/>
            <a:r>
              <a:rPr lang="pl-PL" sz="1800" b="0" i="0" u="none" strike="noStrike" baseline="0" dirty="0">
                <a:latin typeface="+mj-lt"/>
              </a:rPr>
              <a:t>Nowy rozdział 6a u.r.t., obowiązujący od 28.02.2013 r., implementuje dyrektywę o audiowizualnych usługach medialnych w części dotyczącej usług audiowizualnych na żądanie.</a:t>
            </a:r>
          </a:p>
          <a:p>
            <a:pPr algn="just"/>
            <a:r>
              <a:rPr lang="pl-PL" sz="1800" b="0" i="0" u="none" strike="noStrike" baseline="0" dirty="0">
                <a:latin typeface="+mj-lt"/>
              </a:rPr>
              <a:t>Audiowizualną usługą medialną na żądanie jest usługa medialna świadczona w ramach prowadzonej w tym zakresie działalności gospodarczej, polegająca na publicznym udostępnianiu audycji audiowizualnych na podstawie katalogu ustalonego przez podmiot dostarczający usługę. Definicja audiowizualnej usługi medialnej na żądanie w ustawie RTVU jest odpowiednikiem definicji zawartej w art. 1 ust. 1 lit. aa pkt g DAUM.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Usługi tego typu mają dwie cechy. Po pierwsze, polegają na udostępnianiu audycji. Po drugie, audycje te są udostępniane w katalogu. Przez katalog należy rozumieć zbiór audycji będący podstawą świadczonej usługi na żądanie. Odbiorca dokonuje na jego podstawie wyboru konkretnej audycji i zamawia ją. Innymi słowy użytkownik sam wybiera, co i kiedy chce oglądać.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Przykłady. Serwisy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streamingowe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Netflix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HBO Max, Player, Canal+ online,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Viaplay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itp.Platformy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VoD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(Video on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Demand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), które oferują filmy, seriale, dokumenty czy programy rozrywkowe, dostępne przez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7654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14FDA-FD15-6D67-AB32-1F45F5C87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82008B-527D-3D7D-C260-56A350440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Zasady budowy programów.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F09E18-75B3-F770-76BE-AF279E0F1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547" y="718458"/>
            <a:ext cx="10203024" cy="5845540"/>
          </a:xfrm>
        </p:spPr>
        <p:txBody>
          <a:bodyPr>
            <a:noAutofit/>
          </a:bodyPr>
          <a:lstStyle/>
          <a:p>
            <a:pPr algn="just"/>
            <a:r>
              <a:rPr lang="pl-PL" sz="1800" b="0" i="0" u="none" strike="noStrike" baseline="0" dirty="0">
                <a:latin typeface="+mj-lt"/>
              </a:rPr>
              <a:t>Treść audycji oraz innych przekazów musi spełniać kryteria uregulowane w systemie prawnym.</a:t>
            </a:r>
          </a:p>
          <a:p>
            <a:pPr algn="just"/>
            <a:r>
              <a:rPr lang="pl-PL" sz="1800" b="0" i="0" u="none" strike="noStrike" baseline="0" dirty="0">
                <a:latin typeface="+mj-lt"/>
              </a:rPr>
              <a:t>Trzon tych regulacji znajduje się w ustawie o radiofonii i telewizji, ale nie można zapominać o normach zawartych w innych aktach prawnych, takich jak Prawo prasowe, Prawo autorskie, Kodeks cywilny czy Kodeks karny.</a:t>
            </a:r>
          </a:p>
          <a:p>
            <a:pPr algn="just"/>
            <a:r>
              <a:rPr lang="pl-PL" sz="1800" b="0" i="0" u="none" strike="noStrike" baseline="0" dirty="0">
                <a:latin typeface="+mj-lt"/>
              </a:rPr>
              <a:t>Przez </a:t>
            </a:r>
            <a:r>
              <a:rPr lang="pl-PL" sz="1800" b="1" i="0" u="none" strike="noStrike" baseline="0" dirty="0">
                <a:latin typeface="+mj-lt"/>
              </a:rPr>
              <a:t>program</a:t>
            </a:r>
            <a:r>
              <a:rPr lang="pl-PL" sz="1800" b="0" i="0" u="none" strike="noStrike" baseline="0" dirty="0">
                <a:latin typeface="+mj-lt"/>
              </a:rPr>
              <a:t> (radiowy oraz telewizyjny) należy rozumieć </a:t>
            </a:r>
            <a:r>
              <a:rPr lang="pl-PL" sz="1800" b="1" i="0" u="none" strike="noStrike" baseline="0" dirty="0">
                <a:latin typeface="+mj-lt"/>
              </a:rPr>
              <a:t>uporządkowany zestaw audycji</a:t>
            </a:r>
            <a:r>
              <a:rPr lang="pl-PL" sz="1800" b="0" i="0" u="none" strike="noStrike" baseline="0" dirty="0">
                <a:latin typeface="+mj-lt"/>
              </a:rPr>
              <a:t>, przekazów handlowych lub innych przekazów, rozpowszechniany w całości, w sposób umożliwiający jednoczesny odbiór przez odbiorców w ustalonym przez nadawcę układzie (art. 4 pkt 6 u.r.t.).</a:t>
            </a:r>
          </a:p>
          <a:p>
            <a:pPr algn="just"/>
            <a:r>
              <a:rPr lang="pl-PL" sz="1800" b="0" i="0" u="none" strike="noStrike" baseline="0" dirty="0">
                <a:latin typeface="+mj-lt"/>
              </a:rPr>
              <a:t>Z kolei </a:t>
            </a:r>
            <a:r>
              <a:rPr lang="pl-PL" sz="1800" b="1" i="0" u="none" strike="noStrike" baseline="0" dirty="0">
                <a:latin typeface="+mj-lt"/>
              </a:rPr>
              <a:t>audycja</a:t>
            </a:r>
            <a:r>
              <a:rPr lang="pl-PL" sz="1800" b="0" i="0" u="none" strike="noStrike" baseline="0" dirty="0">
                <a:latin typeface="+mj-lt"/>
              </a:rPr>
              <a:t> to jest </a:t>
            </a:r>
            <a:r>
              <a:rPr lang="pl-PL" sz="1800" b="1" i="0" u="none" strike="noStrike" baseline="0" dirty="0">
                <a:latin typeface="+mj-lt"/>
              </a:rPr>
              <a:t>ciąg ruchomych obrazów z dźwiękiem lub bez niego </a:t>
            </a:r>
            <a:r>
              <a:rPr lang="pl-PL" sz="1800" b="0" i="0" u="none" strike="noStrike" baseline="0" dirty="0">
                <a:latin typeface="+mj-lt"/>
              </a:rPr>
              <a:t>(audycja audiowizualna) albo ciąg dźwięków (audycja radiowa), stanowiący, ze względu na treść, formę, przeznaczenie lub autorstwo, </a:t>
            </a:r>
            <a:r>
              <a:rPr lang="pl-PL" sz="1800" b="1" i="0" u="none" strike="noStrike" baseline="0" dirty="0">
                <a:latin typeface="+mj-lt"/>
              </a:rPr>
              <a:t>odrębną całość w stworzonym przez dostawcę usługi medialnej programie </a:t>
            </a:r>
            <a:r>
              <a:rPr lang="pl-PL" sz="1800" b="0" i="0" u="none" strike="noStrike" baseline="0" dirty="0">
                <a:latin typeface="+mj-lt"/>
              </a:rPr>
              <a:t>(art. 4 pkt 2 u.r.t.).</a:t>
            </a:r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878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49574-3AC3-8983-0432-7C7883135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59E3A4-5151-D45B-38A5-43923239A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5"/>
            <a:ext cx="9330579" cy="952763"/>
          </a:xfrm>
        </p:spPr>
        <p:txBody>
          <a:bodyPr>
            <a:normAutofit/>
          </a:bodyPr>
          <a:lstStyle/>
          <a:p>
            <a:pPr algn="just">
              <a:lnSpc>
                <a:spcPct val="137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Komunikaty z innych ustaw.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03F1DD-B2AE-2CF8-F802-D57762EDE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6" y="772887"/>
            <a:ext cx="10086377" cy="5693228"/>
          </a:xfrm>
        </p:spPr>
        <p:txBody>
          <a:bodyPr>
            <a:normAutofit/>
          </a:bodyPr>
          <a:lstStyle/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Artykuł 5 ustawy z 29.8.2002 r. o stanie wojennym oraz o kompetencjach Naczelnego Dowódcy Sił Zbrojnych i zasadach jego podległości konstytucyjnym organom Rzeczypospolitej Polskiej przewiduje, że: "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Redaktorzy naczelni dzienników oraz nadawcy programów radiowych i telewizyjnych 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są obowiązani do niezwłocznego, 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nieodpłatnego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podania do publicznej wiadomości rozporządzenia Prezydenta Rzeczypospolitej Polskiej o 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wprowadzeniu stanu wojennego 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innych aktów prawnych dotyczących tego stanu przekazanych im przez wojewodę właściwego ze względu na siedzibę redakcji lub nadawcy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Artykuł 30 powołanej ustawy wskazuje, że: "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czasie stanu wojennego redaktorzy naczelni dzienników oraz nadawcy programów radiowych i telewizyjnych są obowiązani, na żądanie organów administracji publicznej, do 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nieodpłatnego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niezwłocznego publikowania lub zamieszczania 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komunikatów, decyzji i postanowień tych organów związanych z obronnością państwa i bezpieczeństwem obywateli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Artykuł 6 ustawy z 21.6.2002 r. o stanie wyjątkowym „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Redaktorzy naczelni dzienników oraz nadawcy programów radiowych i telewizyjnych 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są obowiązani do niezwłocznego, 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nieodpłatnego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podania do publicznej wiadomości rozporządzenia Prezydenta Rzeczypospolitej Polskiej o </a:t>
            </a:r>
            <a:r>
              <a:rPr lang="pl-PL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wprowadzeniu stanu wyjątkowego </a:t>
            </a:r>
            <a:r>
              <a:rPr lang="pl-PL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innych aktów prawnych dotyczących tego stanu, przekazanych im przez wojewodę właściwego ze względu na siedzibę redakcji lub nadawcy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</a:p>
          <a:p>
            <a:pPr algn="just"/>
            <a:endParaRPr lang="pl-PL" sz="20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71805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C8B7E-9A8D-A4CF-4C64-3213C7DD6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294857-E8B0-D8D7-9B9B-CB1299A06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Zasady budowy programów.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293D63-709A-C790-1EEC-7B5E74209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547" y="718458"/>
            <a:ext cx="10203024" cy="5845540"/>
          </a:xfrm>
        </p:spPr>
        <p:txBody>
          <a:bodyPr>
            <a:noAutofit/>
          </a:bodyPr>
          <a:lstStyle/>
          <a:p>
            <a:pPr algn="just"/>
            <a:r>
              <a:rPr lang="pl-PL" sz="1800" b="0" i="0" u="none" strike="noStrike" baseline="0" dirty="0">
                <a:latin typeface="+mj-lt"/>
              </a:rPr>
              <a:t>Zgodnie z przepisem art. 13 ust. 1 u.r.t. </a:t>
            </a:r>
            <a:r>
              <a:rPr lang="pl-PL" sz="1800" b="1" i="0" u="none" strike="noStrike" baseline="0" dirty="0">
                <a:latin typeface="+mj-lt"/>
              </a:rPr>
              <a:t>nadawca kształtuje program samodzielnie </a:t>
            </a:r>
            <a:r>
              <a:rPr lang="pl-PL" sz="1800" b="0" i="0" u="none" strike="noStrike" baseline="0" dirty="0">
                <a:latin typeface="+mj-lt"/>
              </a:rPr>
              <a:t>w zakresie zadań nałożonych przez ustawodawcę na nadawców (art. 1 ust. 1 u.r.t.) i </a:t>
            </a:r>
            <a:r>
              <a:rPr lang="pl-PL" sz="1800" b="1" i="0" u="none" strike="noStrike" baseline="0" dirty="0">
                <a:latin typeface="+mj-lt"/>
              </a:rPr>
              <a:t>ponosi odpowiedzialność za jego treść.</a:t>
            </a:r>
          </a:p>
          <a:p>
            <a:pPr algn="just"/>
            <a:r>
              <a:rPr lang="pl-PL" sz="1800" b="0" i="0" u="none" strike="noStrike" baseline="0" dirty="0">
                <a:latin typeface="+mj-lt"/>
              </a:rPr>
              <a:t>Należy podkreślić silną zależność między </a:t>
            </a:r>
            <a:r>
              <a:rPr lang="pl-PL" sz="1800" b="1" i="0" u="none" strike="noStrike" baseline="0" dirty="0">
                <a:latin typeface="+mj-lt"/>
              </a:rPr>
              <a:t>samodzielnością nadawcy </a:t>
            </a:r>
            <a:r>
              <a:rPr lang="pl-PL" sz="1800" b="0" i="0" u="none" strike="noStrike" baseline="0" dirty="0">
                <a:latin typeface="+mj-lt"/>
              </a:rPr>
              <a:t>a </a:t>
            </a:r>
            <a:r>
              <a:rPr lang="pl-PL" sz="1800" b="1" i="0" u="none" strike="noStrike" baseline="0" dirty="0">
                <a:latin typeface="+mj-lt"/>
              </a:rPr>
              <a:t>wolnością słowa</a:t>
            </a:r>
            <a:r>
              <a:rPr lang="pl-PL" sz="1800" b="0" i="0" u="none" strike="noStrike" baseline="0" dirty="0">
                <a:latin typeface="+mj-lt"/>
              </a:rPr>
              <a:t>. Sytuacja, w której potężnym grupom gospodarczym lub politycznym pozwala się na zdominowanie mediów audiowizualnych i wywieranie nacisków na nadawców oraz uszczuplanie ich wolności redakcyjnej, godzi w fundamentalną rolę wolności wypowiedzi w społeczeństwie demokratycznym.</a:t>
            </a:r>
          </a:p>
          <a:p>
            <a:pPr algn="just"/>
            <a:r>
              <a:rPr lang="pl-PL" sz="1800" b="0" i="0" u="none" strike="noStrike" baseline="0" dirty="0">
                <a:latin typeface="+mj-lt"/>
              </a:rPr>
              <a:t>Ustawodawca przewiduje możliwość ograniczenia samodzielności nadawcy. Zgodnie z przepisem art. 14 ust. 1 u.r.t. nałożenie na nadawcę </a:t>
            </a:r>
            <a:r>
              <a:rPr lang="pl-PL" sz="1800" b="1" i="0" u="none" strike="noStrike" baseline="0" dirty="0">
                <a:latin typeface="+mj-lt"/>
              </a:rPr>
              <a:t>obowiązku lub zakazu </a:t>
            </a:r>
            <a:r>
              <a:rPr lang="pl-PL" sz="1800" b="0" i="0" u="none" strike="noStrike" baseline="0" dirty="0">
                <a:latin typeface="+mj-lt"/>
              </a:rPr>
              <a:t>rozpowszechniania określonej audycji </a:t>
            </a:r>
            <a:r>
              <a:rPr lang="pl-PL" sz="1800" b="1" i="0" u="none" strike="noStrike" baseline="0" dirty="0">
                <a:latin typeface="+mj-lt"/>
              </a:rPr>
              <a:t>może nastąpić wyłącznie na podstawie ustawy</a:t>
            </a:r>
            <a:r>
              <a:rPr lang="pl-PL" sz="1800" b="0" i="0" u="none" strike="noStrike" baseline="0" dirty="0">
                <a:latin typeface="+mj-lt"/>
              </a:rPr>
              <a:t>.</a:t>
            </a:r>
          </a:p>
          <a:p>
            <a:pPr algn="just"/>
            <a:r>
              <a:rPr lang="pl-PL" sz="1800" b="0" i="0" u="none" strike="noStrike" baseline="0" dirty="0">
                <a:latin typeface="+mj-lt"/>
              </a:rPr>
              <a:t>Ustawodawca nałożył na nadawców kilka obowiązków, które sprowadzają się do udostępnienia odbiorcom określonych informacji. </a:t>
            </a:r>
            <a:r>
              <a:rPr lang="pl-PL" sz="1800" b="1" i="0" u="none" strike="noStrike" baseline="0" dirty="0">
                <a:latin typeface="+mj-lt"/>
              </a:rPr>
              <a:t>Audycje i przekazy niepochodzące od nadawcy powinny być wyraźnie wyodrębnione</a:t>
            </a:r>
            <a:r>
              <a:rPr lang="pl-PL" sz="1800" b="0" i="0" u="none" strike="noStrike" baseline="0" dirty="0">
                <a:latin typeface="+mj-lt"/>
              </a:rPr>
              <a:t> w programie i oznaczone w sposób niebudzący wątpliwości, że nie pochodzą od nadawcy (art. 14 ust. 2 u.r.t.).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Nadawca jest obowiązany do zapewnienia odbiorcom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łatwego, bezpośredniego i stałego dostępu do informacji umożliwiających identyfikację programu i jego nadawcy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 w szczególności do informacji o: • nazwie programu; • nazwisku, nazwie lub firmie tego nadawcy; • adresie jego siedziby; • danych kontaktowych</a:t>
            </a:r>
          </a:p>
        </p:txBody>
      </p:sp>
    </p:spTree>
    <p:extLst>
      <p:ext uri="{BB962C8B-B14F-4D97-AF65-F5344CB8AC3E}">
        <p14:creationId xmlns:p14="http://schemas.microsoft.com/office/powerpoint/2010/main" val="40604713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B12B1B-80F2-53AC-CD4C-0B4726F64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72EF19-51F6-D906-EDBC-35B82344C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Zasady budowy programów.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4D0E90-D986-9BA5-2220-85E7FF4C9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547" y="718458"/>
            <a:ext cx="10203024" cy="5845540"/>
          </a:xfrm>
        </p:spPr>
        <p:txBody>
          <a:bodyPr>
            <a:noAutofit/>
          </a:bodyPr>
          <a:lstStyle/>
          <a:p>
            <a:pPr algn="just"/>
            <a:r>
              <a:rPr lang="pl-PL" sz="1800" b="1" i="0" u="none" strike="noStrike" baseline="0" dirty="0">
                <a:latin typeface="+mj-lt"/>
              </a:rPr>
              <a:t>Kwoty programowe </a:t>
            </a:r>
            <a:r>
              <a:rPr lang="pl-PL" sz="1800" b="0" i="0" u="none" strike="noStrike" baseline="0" dirty="0">
                <a:latin typeface="+mj-lt"/>
              </a:rPr>
              <a:t>oznaczają </a:t>
            </a:r>
            <a:r>
              <a:rPr lang="pl-PL" sz="1800" b="1" i="0" u="none" strike="noStrike" baseline="0" dirty="0">
                <a:latin typeface="+mj-lt"/>
              </a:rPr>
              <a:t>obowiązek przeznaczenia określonej minimalnej części programu</a:t>
            </a:r>
            <a:r>
              <a:rPr lang="pl-PL" sz="1800" b="0" i="0" u="none" strike="noStrike" baseline="0" dirty="0">
                <a:latin typeface="+mj-lt"/>
              </a:rPr>
              <a:t> na wskazane w ustawie </a:t>
            </a:r>
            <a:r>
              <a:rPr lang="pl-PL" sz="1800" b="1" i="0" u="none" strike="noStrike" baseline="0" dirty="0">
                <a:latin typeface="+mj-lt"/>
              </a:rPr>
              <a:t>rodzaje audycji</a:t>
            </a:r>
            <a:r>
              <a:rPr lang="pl-PL" sz="1800" b="0" i="0" u="none" strike="noStrike" baseline="0" dirty="0">
                <a:latin typeface="+mj-lt"/>
              </a:rPr>
              <a:t>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zakresie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działalności telewizyjnej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ustawodawca wprowadził następujące kwoty programowe: 1)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50% kwartalnego czasu nadawania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audycje europejskie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 wyłączeniem serwisów informacyjnych, reklam, telesprzedaży, transmisji sportowych,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przekazówtekstowych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 teleturniejów (art. 15 ust. 3 u.r.t.), 2)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33% kwartalnego czasu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nadawania na audycje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wytworzone pierwotnie w języku polskim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wyłączeniem serwisów informacyjnych, reklam, telesprzedaży, transmisji sportowych, przekazów tekstowych i teleturniejów (art. 15 ust. 1 u.r.t.), 3)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10% kwartalnego czasu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nadawania programu na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audycje europejskie wytworzone przez producentów niezależnych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 wyłączeniem serwisów informacyjnych, reklam, telesprzedaży, transmisji sportowych, przekazów tekstowych i teleturniejów(art. 15a ust. 1 u.r.t.).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Natomiast w zakresie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działalności radiowej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wprowadzono następujące rozwiązanie. Nadawcy programów radiowych przeznaczają co najmniej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33% miesięcznego czasu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nadawania w programie utworów słowno‑muzycznych na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utwory, które są wykonywane w języku polskim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 tego co najmniej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60% w godzinach 5.00–24.00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71381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80D79-A9AF-1D0F-369B-0DD18BEB9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967A2-9544-CFA9-E54C-88D1AB88D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Zasady budowy programów.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97882A-F17C-B3BA-49E8-F982C8FFC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547" y="718458"/>
            <a:ext cx="10203024" cy="5845540"/>
          </a:xfrm>
        </p:spPr>
        <p:txBody>
          <a:bodyPr>
            <a:noAutofit/>
          </a:bodyPr>
          <a:lstStyle/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Kwestie treści audycji radiowych i telewizyjnych regulują przepisy art. 18 u.r.t. W uproszczeniu można powiedzieć, że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zawierają one normy ustanawiające zakaz propagowania określonych postaw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nakaz poszanowania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poglądów religijnych odbiorców, zasady dotyczące audycji dla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małoletnich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oraz nakaz dbałości o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poprawność języka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Ustawodawca w przepisach art. 18 ust. 1–4 u.r.t. posługuje się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klauzulami generalnymi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Są to: „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racja stanu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”, „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moralność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”, „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dobro społeczne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”, „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uczucia religijne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”, „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chrześcijański system wartości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”. Sięganie po klauzule generalne jest zabiegiem dość częstym. Ustawodawca odwołuje się do pozaprawnych systemów norm, które służyć mają głównie uelastycznieniu prawa i dostosowaniu go do najbardziej nietypowych sytuacji. 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Przekazy stanowiące treść programu telewizyjnego nie mogą obejmować </a:t>
            </a:r>
            <a:r>
              <a:rPr lang="pl-PL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zachowań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które ustawodawca uznał za niepożądane w przestrzeni publicznej. Po pierwsze, audycje i inne przekazy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mogą propagować: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działań sprzecznych z prawem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2) działań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sprzecznych z polską racją stanu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3) postaw i poglądów sprzecznych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moralnością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4) postaw i poglądów sprzecznych z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dobrem społecznym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(art. 18 ust. 1 u.r.t.)</a:t>
            </a:r>
          </a:p>
          <a:p>
            <a:pPr algn="just"/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 drugie, audycje i inne przekazy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mogą sprzyjać </a:t>
            </a:r>
            <a:r>
              <a:rPr lang="pl-PL" b="1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zachowaniom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zagrażającym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1)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zdrowiu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2)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bezpieczeństwu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3) </a:t>
            </a:r>
            <a:r>
              <a:rPr lang="pl-PL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środowisku naturalnemu </a:t>
            </a:r>
            <a:r>
              <a:rPr lang="pl-PL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(art. 18 ust. 3 u.r.t.).</a:t>
            </a:r>
          </a:p>
          <a:p>
            <a:pPr algn="l"/>
            <a:endParaRPr lang="pl-PL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3838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C9F054-B550-93AB-2919-C2AF0D8F5A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104FDF-0B72-972F-EDBF-7FEDC37B8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Zasady budowy programów.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ED987E-217B-DA74-2CE3-E4D5DA3D6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212" y="611156"/>
            <a:ext cx="10203024" cy="5845540"/>
          </a:xfrm>
        </p:spPr>
        <p:txBody>
          <a:bodyPr>
            <a:noAutofit/>
          </a:bodyPr>
          <a:lstStyle/>
          <a:p>
            <a:pPr algn="just"/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Zgodnie z przepisem art. 18 ust. 2 u.r.t. audycje lub inne przekazy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powinny szanować przekonania religijne odbiorców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zwłaszcza chrześcijański system wartości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kolei w świetle art. 21 ust. 2 pkt 6 u.r.t. programy i inne usługi telewizji publicznej powinny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respektować chrześcijański system wartości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za podstawę przyjmując uniwersalne zasady etyki.</a:t>
            </a:r>
          </a:p>
          <a:p>
            <a:pPr algn="just"/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Ustawodawca ustanowił odrębne zasady dotyczące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ochrony małoletnich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przed wpływem niepożądanych treści w mediach. Zgodnie z przepisem art. 18 ust. 4 u.r.t. bezwzględnie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zakazane jest rozpowszechnianie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audycji lub innych przekazów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zagrażających fizycznemu, psychicznemu lub moralnemu rozwojowi małoletnich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w szczególności zawierających treści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pornograficzne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lub w sposób nieuzasadniony eksponujących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przemoc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Ustawodawca nakłada na nadawców obowiązek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dbałości o poprawność języka programów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oraz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przeciwdziałania jego wulgaryzacji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(art. 18 ust. 7 u.r.t.). Wydaje się, że w przypadku nadawania audycji chodzi przede wszystkim o poprawność językową dialogów oraz o unikanie wulgaryzmów. </a:t>
            </a:r>
          </a:p>
          <a:p>
            <a:pPr algn="just"/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Ustawodawca wprowadził regulacje mające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zapewnić osobom niepełnosprawnym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powodu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dysfunkcji narządu wzroku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oraz osobom niepełnosprawnym z powodu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dysfunkcji narządu słuchu dostępność audycji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(art. 18a ust. 1 u.r.t.). Chodzi tu zatem o zobowiązanie nadawców do stosowania udogodnień dla osób niepełnosprawnych. Środki pozwalające na osiągnięcie dostępności powinny obejmować między innymi: język migowy, wyświetlane listy dialogowe, dźwiękową ścieżkę narracyjną oraz prostą w obsłudze nawigację. Przynajmniej 50% kwartalnego czasu nadawania programu, z wyłączeniem reklam i telesprzedaży, powinno posiadać takie udogodnienia.  </a:t>
            </a:r>
          </a:p>
          <a:p>
            <a:pPr algn="just"/>
            <a:endParaRPr lang="pl-PL" sz="16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0720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B15F4F-B507-6B91-D3B9-3AFA96970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1A5975-D7D7-E68C-F6F7-AACFD57FC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6"/>
            <a:ext cx="9330579" cy="587742"/>
          </a:xfrm>
        </p:spPr>
        <p:txBody>
          <a:bodyPr>
            <a:normAutofit/>
          </a:bodyPr>
          <a:lstStyle/>
          <a:p>
            <a:r>
              <a:rPr lang="pl-PL" sz="2000" b="1" dirty="0"/>
              <a:t>Zasady budowy programów.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2FB402-4FF1-F4E8-7E75-1C7ACC723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6893" y="550506"/>
            <a:ext cx="10618237" cy="6022909"/>
          </a:xfrm>
        </p:spPr>
        <p:txBody>
          <a:bodyPr>
            <a:noAutofit/>
          </a:bodyPr>
          <a:lstStyle/>
          <a:p>
            <a:pPr algn="just"/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aktualnym stanie prawnym została uregulowana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kwestia bezpośrednich transmisji wydarzeń o zasadniczym znaczeniu społecznym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(tzw. ważnych wydarzeń). Chodzi tu o zapewnienie publiczności powszechnego dostępu do transmisji z ważnych wydarzeń; często dotyczy to transmisji sportowych. Przed wejściem w życie omawianej regulacji prawa do takich transmisji były nabywane przez płatne kanały telewizji kodowane, natomiast po jej wejściu w życie są one powszechnie dostępne. </a:t>
            </a:r>
          </a:p>
          <a:p>
            <a:pPr algn="just"/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 ważne wydarzenia uważa się między innymi: letnie i zimowe Igrzyska Olimpijskie;  półfinały i finały mistrzostw świata i Europy w piłce nożnej, inne mecze z udziałem reprezentacji Polski w piłce nożnej. </a:t>
            </a:r>
          </a:p>
          <a:p>
            <a:pPr algn="just"/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Zgodnie z przepisem art. 20b ust. 1 u.r.t. nadawca programu telewizyjnego może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nadać bezpośrednią transmisję z wydarzenia o zasadniczym znaczeniu społecznym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zwanego dalej „ważnym wydarzeniem”, tylko:  </a:t>
            </a:r>
          </a:p>
          <a:p>
            <a:pPr algn="just">
              <a:buAutoNum type="arabicParenR"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programie ogólnokrajowym 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rozumieniu ustawy lub koncesji, </a:t>
            </a:r>
            <a:r>
              <a:rPr lang="pl-PL" sz="16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dostępnym w całości bez opłaty</a:t>
            </a: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 wyłączeniem opłat abonamentowych – w rozumieniu ustawy z 21.04.2005 r. o opłatach abonamentowych – i podstawowych opłat pobieranych przez operatorów sieci kablowych lub </a:t>
            </a:r>
          </a:p>
          <a:p>
            <a:pPr algn="just">
              <a:buAutoNum type="arabicParenR"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jeżeli to samo wydarzenie jest transmitowane przez nadawcę programu spełniającego wymogi określone w pkt 1, na podstawie umowy z nadawcą, który nabył prawa do transmisji danego wydarzenia, lub z innym uprawnionym.</a:t>
            </a:r>
          </a:p>
          <a:p>
            <a:pPr marL="0" indent="0" algn="just">
              <a:buNone/>
            </a:pPr>
            <a:r>
              <a:rPr lang="pl-PL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Ustawodawca pozostawia uczestnikom rynku swobodę co do tego, czy transmisja ważnego wydarzenia nastąpi na zasadzie wyłączności tylko w programie kwalifikowanym, czy też jednocześnie w programie kwalifikowanym i innych programach. W praktyce z uwagi na specyfikę rynku tzw. telewizyjnych praw sportowych i większą wartość transmisji wydarzeń sportowych na zasadzie wyłączności głównie spotyka się ten pierwszy model.</a:t>
            </a:r>
          </a:p>
        </p:txBody>
      </p:sp>
    </p:spTree>
    <p:extLst>
      <p:ext uri="{BB962C8B-B14F-4D97-AF65-F5344CB8AC3E}">
        <p14:creationId xmlns:p14="http://schemas.microsoft.com/office/powerpoint/2010/main" val="4118594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606B90-D4D2-B07F-215A-DCD4586BA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468" y="2490232"/>
            <a:ext cx="8911687" cy="1280890"/>
          </a:xfrm>
        </p:spPr>
        <p:txBody>
          <a:bodyPr/>
          <a:lstStyle/>
          <a:p>
            <a:r>
              <a:rPr lang="pl-PL" b="1" dirty="0"/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4076181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49072F-1169-AC3A-AEDD-11A94C86A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654105-3D9C-D379-248B-A2A326AE2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5"/>
            <a:ext cx="9330579" cy="952763"/>
          </a:xfrm>
        </p:spPr>
        <p:txBody>
          <a:bodyPr>
            <a:normAutofit/>
          </a:bodyPr>
          <a:lstStyle/>
          <a:p>
            <a:pPr algn="just">
              <a:lnSpc>
                <a:spcPct val="137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Komunikaty z innych ustaw.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75D1AC-85AC-A104-A124-DB90027F0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6" y="772887"/>
            <a:ext cx="10086377" cy="5693228"/>
          </a:xfrm>
        </p:spPr>
        <p:txBody>
          <a:bodyPr>
            <a:normAutofit/>
          </a:bodyPr>
          <a:lstStyle/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Artykuł 5 ust. 4 ustawy z 18.4.2002 r. o stanie klęski żywiołowej: „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Redaktorzy naczelni dzienników oraz nadawcy programów radiowych i telewizyjnych są obowiązani do niezwłocznego, </a:t>
            </a:r>
            <a:r>
              <a:rPr lang="pl-PL" sz="2000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nieodpłatnego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podania do publicznej wiadomości rozporządzenia Rady Ministrów o </a:t>
            </a:r>
            <a:r>
              <a:rPr lang="pl-PL" sz="2000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wprowadzeniu stanu klęski żywiołowej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przekazanego im przez wojewodę właściwego ze względu na siedzibę redakcji lub nadawcy.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uwagę zasługuje okoliczność, że wszystkie trzy wymienione powyżej kategorie komunikatów, nawet jeśli pochodzą od centralnych organów państwowych,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muszą być dla swej skuteczności nadesłane przez rzecznika prasowego rządu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Ponadto przewidziana jest możliwość publikacji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tylko w dziennikach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 nie w czasopismach.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odniesieniu do radiofonii i telewizji, oprócz redaktorów naczelnych do przekazywania powyższych komunikatów obowiązanymi są także nadawcy.</a:t>
            </a:r>
          </a:p>
        </p:txBody>
      </p:sp>
    </p:spTree>
    <p:extLst>
      <p:ext uri="{BB962C8B-B14F-4D97-AF65-F5344CB8AC3E}">
        <p14:creationId xmlns:p14="http://schemas.microsoft.com/office/powerpoint/2010/main" val="317785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5A88E-919A-015E-6159-8E76D95642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849022-DE8F-C6FF-CEAC-4978487E0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5"/>
            <a:ext cx="9330579" cy="95276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Publikacja orzeczeń sądowych, ogłoszeń sądów lub innych organów państwowych. Publikacja listów gończych. 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61734E-C91B-1808-D226-CFA0284DC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1034057"/>
            <a:ext cx="10086377" cy="569322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Art.. 35 Prawa prasowego stanowi: „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pl-PL" sz="2000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Redaktor naczelny dziennika 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jest obowiązany opublikować </a:t>
            </a:r>
            <a:r>
              <a:rPr lang="pl-PL" sz="2000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odpłatnie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we wskazanym lub uzgodnionym terminie: 1) </a:t>
            </a:r>
            <a:r>
              <a:rPr lang="pl-PL" sz="2000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prawomocny wyrok sądu 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lub inne orzeczenie zawierające klauzulę o opublikowaniu; 2) </a:t>
            </a:r>
            <a:r>
              <a:rPr lang="pl-PL" sz="2000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ogłoszenie sądu 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lub </a:t>
            </a:r>
            <a:r>
              <a:rPr lang="pl-PL" sz="2000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innego organu państwowego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2.  Redaktor naczelny dziennika jest obowiązany opublikować </a:t>
            </a:r>
            <a:r>
              <a:rPr lang="pl-PL" sz="2000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nieodpłatnie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we wskazanym lub uzgodnionym terminie, </a:t>
            </a:r>
            <a:r>
              <a:rPr lang="pl-PL" sz="2000" b="1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list gończy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algn="just"/>
            <a:r>
              <a:rPr lang="pl-PL" sz="2000" dirty="0"/>
              <a:t>Adresatami uprawnienia do publikacji ogłoszeń urzędowych są </a:t>
            </a:r>
            <a:r>
              <a:rPr lang="pl-PL" sz="2000" b="1" dirty="0"/>
              <a:t>wszystkie organy państwowe</a:t>
            </a:r>
            <a:r>
              <a:rPr lang="pl-PL" sz="2000" dirty="0"/>
              <a:t>, a więc już </a:t>
            </a:r>
            <a:r>
              <a:rPr lang="pl-PL" sz="2000" b="1" dirty="0"/>
              <a:t>nie organy samorządu terytorialnego</a:t>
            </a:r>
            <a:r>
              <a:rPr lang="pl-PL" sz="2000" dirty="0"/>
              <a:t>. Przepis art. 35 </a:t>
            </a:r>
            <a:r>
              <a:rPr lang="pl-PL" sz="2000" dirty="0" err="1"/>
              <a:t>PrPras</a:t>
            </a:r>
            <a:r>
              <a:rPr lang="pl-PL" sz="2000" dirty="0"/>
              <a:t> stanowi </a:t>
            </a:r>
            <a:r>
              <a:rPr lang="pl-PL" sz="2000" b="1" i="1" dirty="0"/>
              <a:t>lex </a:t>
            </a:r>
            <a:r>
              <a:rPr lang="pl-PL" sz="2000" b="1" i="1" dirty="0" err="1"/>
              <a:t>specialis</a:t>
            </a:r>
            <a:r>
              <a:rPr lang="pl-PL" sz="2000" b="1" dirty="0"/>
              <a:t> </a:t>
            </a:r>
            <a:r>
              <a:rPr lang="pl-PL" sz="2000" dirty="0"/>
              <a:t>do </a:t>
            </a:r>
            <a:r>
              <a:rPr lang="pl-PL" sz="2000" dirty="0">
                <a:hlinkClick r:id="rId3"/>
              </a:rPr>
              <a:t>art. 36</a:t>
            </a:r>
            <a:r>
              <a:rPr lang="pl-PL" sz="2000" dirty="0"/>
              <a:t> </a:t>
            </a:r>
            <a:r>
              <a:rPr lang="pl-PL" sz="2000" dirty="0" err="1"/>
              <a:t>PrPras</a:t>
            </a:r>
            <a:r>
              <a:rPr lang="pl-PL" sz="2000" dirty="0"/>
              <a:t>, albowiem dotyczy węższego kręgu adresatów.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Organy administracji samorządowej będą mogły korzystać z ogłoszeń zwykłych w trybie art. 36 </a:t>
            </a:r>
            <a:r>
              <a:rPr lang="pl-PL" sz="2000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PrPras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Ponadto uprawnione do ogłoszeń urzędowych są wszystkie sądy działające na podstawie powszechnie obowiązujących przepisów: SN, TK, Trybunał Stanu, sądy powszechne, sądy administracyjne, izby morskie, wojskowe.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Adresatami uprawnienia do publikacji listów gończych są wszystkie sądy karne, działające w oparciu o KPK oraz KKS – sądy powszechne i wojskowe oraz Trybunał Stanu.</a:t>
            </a:r>
          </a:p>
        </p:txBody>
      </p:sp>
    </p:spTree>
    <p:extLst>
      <p:ext uri="{BB962C8B-B14F-4D97-AF65-F5344CB8AC3E}">
        <p14:creationId xmlns:p14="http://schemas.microsoft.com/office/powerpoint/2010/main" val="146032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69A95-CE8D-E189-4F38-E187D52BE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5EB4B9-1758-F4F2-32D8-C4789656A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5"/>
            <a:ext cx="9330579" cy="95276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Publikacja orzeczeń sądowych, ogłoszeń sądów lub innych organów państwowych. Publikacja listów gończych. 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C6E732-9D22-159E-4839-6B9DC389E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1034057"/>
            <a:ext cx="10086377" cy="569322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Zobowiązany do opublikowania omawianych form wypowiedzi jest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redaktor naczelny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Ogłoszenie sądu oraz organu państwowego może mieć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źródło w konkretnym przepisie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Np. art. 144 § 2 KPC: „</a:t>
            </a:r>
            <a:r>
              <a:rPr lang="pl-PL" sz="2000" i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 ustanowieniu kuratora przewodniczący ogłosi publicznie w budynku sądowym i lokalu wójta (burmistrza, prezydenta miasta), w sprawach zaś większej wagi, gdy uzna to za potrzebne, także w prasie.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Ogłoszenie sądu oraz organu państwowego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musi mieć takiej podstawy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Z trybu tego korzysta zatem ogłoszenie sądu o poszukiwaniu kandydatów na stanowisko woźnego sądowego. Decyzja o ogłoszeniu pozostaje do arbitralnego uznania uprawnionego podmiotu.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List gończy oznacza instytucję określoną w art. 280 KPK. Jednak redaktorowi naczelnemu nie przysługuje prawo weryfikowania, czy list gończy zawiera wszystkie elementy przewidziane w ww. przepisie. Wystarczające jest, że sąd lub prokurator zażąda opublikowania nadesłanego tekstu jako listu gończego, a jednocześnie tekst ten spełnia podstawowe cechy takiego środka. Chodzi zatem o stwierdzenie o poszukiwaniu osoby listem gończym oraz o dane poszukiwanej osoby.</a:t>
            </a:r>
          </a:p>
          <a:p>
            <a:pPr algn="just"/>
            <a:endParaRPr lang="pl-PL" sz="20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125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5FC9C-E3C9-605C-D381-00D7C09D2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391AE9-FB35-92FE-B7D2-9EEAD4BF0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967" y="130715"/>
            <a:ext cx="9330579" cy="95276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pl-PL" sz="2000" b="1" dirty="0"/>
              <a:t>Publikacja orzeczeń sądowych, ogłoszeń sądów lub innych organów państwowych. Publikacja listów gończych. </a:t>
            </a:r>
            <a:endParaRPr lang="pl-PL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1AE9C5-07CF-D954-F1B8-B58FDC147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967" y="1034057"/>
            <a:ext cx="10086377" cy="5693228"/>
          </a:xfrm>
        </p:spPr>
        <p:txBody>
          <a:bodyPr>
            <a:normAutofit/>
          </a:bodyPr>
          <a:lstStyle/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Adresatem uprawnienia do publikacji rozumianych orzeczeń prawomocnych lub ze wzmianką o publikacji są wszystkie osoby dysponujące orzeczeniem zawierającym w swojej treści nakaz, obowiązek opublikowania określonej treści oświadczenia w danej jednostce prasy.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Przykładem takiego orzeczenia może być sprawa o nakazanie złożenia odpowiedniego oświadczenia na podstawie art. 24 KC.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List gończy publikuje się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nieodpłatnie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ogłoszenie urzędowe oraz orzeczenia natomiast za </a:t>
            </a:r>
            <a:r>
              <a:rPr lang="pl-PL" sz="2000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odpłatnością</a:t>
            </a:r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2000" dirty="0"/>
              <a:t>W praktyce redakcje stosują stałe cenniki publikacji ogłoszeń i one powinny być punktem odniesienia. W razie sporu decyzję podejmie sąd. </a:t>
            </a:r>
          </a:p>
          <a:p>
            <a:pPr algn="just"/>
            <a:r>
              <a:rPr lang="pl-PL" sz="20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Żądanie nadmiernie wygórowanego, nieadekwatnego do zwykłych cen, tym bardziej "zaporowego" wynagrodzenia za publikację traktować należy na równi z odmową publikacji. </a:t>
            </a:r>
          </a:p>
          <a:p>
            <a:pPr algn="just"/>
            <a:endParaRPr lang="pl-PL" sz="20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73527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1695</TotalTime>
  <Words>9651</Words>
  <Application>Microsoft Office PowerPoint</Application>
  <PresentationFormat>Panoramiczny</PresentationFormat>
  <Paragraphs>380</Paragraphs>
  <Slides>55</Slides>
  <Notes>53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55</vt:i4>
      </vt:variant>
    </vt:vector>
  </HeadingPairs>
  <TitlesOfParts>
    <vt:vector size="61" baseType="lpstr">
      <vt:lpstr>Arial</vt:lpstr>
      <vt:lpstr>Calibri</vt:lpstr>
      <vt:lpstr>Century Gothic</vt:lpstr>
      <vt:lpstr>Wingdings</vt:lpstr>
      <vt:lpstr>Wingdings 3</vt:lpstr>
      <vt:lpstr>Smuga</vt:lpstr>
      <vt:lpstr>Prawo mediów.  Wykład 27.04.2025 r.  Publikacja komunikatów urzędowych, uchwał, obwieszczeń i zarządzeń.  Publikacja orzeczeń sądowych, ogłoszeń sądów lub innych organów państwowych. Publikacja listów gończych.  Prawne regulacje działalności w zakresie radiofonii i telewizji.  Programy radiowe i telewizyjne.  Nadawcy publiczni i komercyjni. Nadawcy społeczni. Operatorzy sieci kablowych.  Telewizja internetowa.</vt:lpstr>
      <vt:lpstr>Publikacja komunikatów urzędowych, uchwał, obwieszczeń i zarządzeń.</vt:lpstr>
      <vt:lpstr>Publikacja komunikatów urzędowych, uchwał, obwieszczeń i zarządzeń.</vt:lpstr>
      <vt:lpstr>Publikacja komunikatów urzędowych, uchwał, obwieszczeń i zarządzeń.</vt:lpstr>
      <vt:lpstr>Komunikaty z innych ustaw.</vt:lpstr>
      <vt:lpstr>Komunikaty z innych ustaw.</vt:lpstr>
      <vt:lpstr>Publikacja orzeczeń sądowych, ogłoszeń sądów lub innych organów państwowych. Publikacja listów gończych. </vt:lpstr>
      <vt:lpstr>Publikacja orzeczeń sądowych, ogłoszeń sądów lub innych organów państwowych. Publikacja listów gończych. </vt:lpstr>
      <vt:lpstr>Publikacja orzeczeń sądowych, ogłoszeń sądów lub innych organów państwowych. Publikacja listów gończych. </vt:lpstr>
      <vt:lpstr>Publikacja orzeczeń sądowych, ogłoszeń sądów lub innych organów państwowych. Publikacja listów gończych. </vt:lpstr>
      <vt:lpstr>Ogłoszenia zwykłe i reklamy. </vt:lpstr>
      <vt:lpstr>Prawne regulacje działalności w zakresie radiofonii i telewizji.</vt:lpstr>
      <vt:lpstr>Prawne regulacje działalności w zakresie radiofonii i telewizji.</vt:lpstr>
      <vt:lpstr>Prawne regulacje działalności w zakresie radiofonii i telewizji.</vt:lpstr>
      <vt:lpstr>Prawne regulacje działalności w zakresie radiofonii i telewizji.</vt:lpstr>
      <vt:lpstr>Prawne regulacje działalności w zakresie radiofonii i telewizji.</vt:lpstr>
      <vt:lpstr>Prawne regulacje działalności w zakresie radiofonii i telewizji.</vt:lpstr>
      <vt:lpstr>Prawne regulacje działalności w zakresie radiofonii i telewizji.</vt:lpstr>
      <vt:lpstr>Prawne regulacje działalności w zakresie radiofonii i telewizji.</vt:lpstr>
      <vt:lpstr>Prawne regulacje działalności w zakresie radiofonii i telewizji.</vt:lpstr>
      <vt:lpstr>Rada Mediów Narodowych</vt:lpstr>
      <vt:lpstr>Reżimy prawne świadczenia audiowizualnych usług medialnych.</vt:lpstr>
      <vt:lpstr>Nadawcy publiczni.</vt:lpstr>
      <vt:lpstr>Nadawcy publiczni.</vt:lpstr>
      <vt:lpstr>Nadawcy publiczni.</vt:lpstr>
      <vt:lpstr>Nadawcy publiczni.</vt:lpstr>
      <vt:lpstr>Nadawcy publiczni.</vt:lpstr>
      <vt:lpstr>Nadawcy publiczni.</vt:lpstr>
      <vt:lpstr>Nadawcy publiczni.</vt:lpstr>
      <vt:lpstr>Nadawcy publiczni.</vt:lpstr>
      <vt:lpstr>Nadawcy publiczni.</vt:lpstr>
      <vt:lpstr>Nadawcy publiczni.</vt:lpstr>
      <vt:lpstr>Nadawcy niepubliczni.</vt:lpstr>
      <vt:lpstr>Nadawcy niepubliczni.</vt:lpstr>
      <vt:lpstr>Nadawcy niepubliczni.</vt:lpstr>
      <vt:lpstr>Nadawcy niepubliczni.</vt:lpstr>
      <vt:lpstr>Nadawcy niepubliczni.</vt:lpstr>
      <vt:lpstr>Nadawcy społeczni.</vt:lpstr>
      <vt:lpstr>Nadawcy społeczni.</vt:lpstr>
      <vt:lpstr>Operatorzy sieci kablowych.</vt:lpstr>
      <vt:lpstr>Operatorzy sieci kablowych.</vt:lpstr>
      <vt:lpstr>Operatorzy sieci kablowych.</vt:lpstr>
      <vt:lpstr>Operatorzy sieci kablowych.</vt:lpstr>
      <vt:lpstr>Telewizja internetowa. Programy telewizyjne rozpowszechniane w systemie teleinformatycznym.</vt:lpstr>
      <vt:lpstr>Telewizja internetowa. Programy telewizyjne rozpowszechniane w systemie teleinformatycznym.</vt:lpstr>
      <vt:lpstr>Telewizja internetowa. Programy telewizyjne rozpowszechniane w systemie teleinformatycznym.</vt:lpstr>
      <vt:lpstr>Programy telewizyjne rozpowszechniane w systemie teleinformatycznym.</vt:lpstr>
      <vt:lpstr>Dostawca usługi audiowizualnej na żądanie.</vt:lpstr>
      <vt:lpstr>Zasady budowy programów.</vt:lpstr>
      <vt:lpstr>Zasady budowy programów.</vt:lpstr>
      <vt:lpstr>Zasady budowy programów.</vt:lpstr>
      <vt:lpstr>Zasady budowy programów.</vt:lpstr>
      <vt:lpstr>Zasady budowy programów.</vt:lpstr>
      <vt:lpstr>Zasady budowy programów.</vt:lpstr>
      <vt:lpstr>Dziękuję za uwagę.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Kopeć</dc:creator>
  <cp:lastModifiedBy>Piotr Kopeć</cp:lastModifiedBy>
  <cp:revision>103</cp:revision>
  <dcterms:created xsi:type="dcterms:W3CDTF">2024-04-21T15:00:32Z</dcterms:created>
  <dcterms:modified xsi:type="dcterms:W3CDTF">2025-04-25T21:46:43Z</dcterms:modified>
</cp:coreProperties>
</file>