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60" r:id="rId3"/>
    <p:sldId id="261" r:id="rId4"/>
    <p:sldId id="262" r:id="rId5"/>
    <p:sldId id="268" r:id="rId6"/>
    <p:sldId id="263" r:id="rId7"/>
    <p:sldId id="264" r:id="rId8"/>
    <p:sldId id="282" r:id="rId9"/>
    <p:sldId id="283" r:id="rId10"/>
    <p:sldId id="265" r:id="rId11"/>
    <p:sldId id="279" r:id="rId12"/>
    <p:sldId id="272" r:id="rId13"/>
    <p:sldId id="266" r:id="rId14"/>
    <p:sldId id="267" r:id="rId15"/>
    <p:sldId id="269" r:id="rId16"/>
    <p:sldId id="273" r:id="rId17"/>
    <p:sldId id="270" r:id="rId18"/>
    <p:sldId id="284" r:id="rId19"/>
    <p:sldId id="285" r:id="rId20"/>
    <p:sldId id="271" r:id="rId21"/>
    <p:sldId id="287" r:id="rId22"/>
    <p:sldId id="288" r:id="rId23"/>
    <p:sldId id="27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97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343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FFD8D17E-C4E2-4555-937A-7E6633137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13DA11-C67D-408F-BCBD-BF358AF4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B503E1-28A8-4FF2-BEB3-FF100E049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09798A9-C41C-44D0-9913-A25357936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83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36231C0D-3CB8-407F-83AB-6298745E0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E4A7E18-F58D-4751-9E14-3CF826BBA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DD489B8-C260-45D1-BD9E-6E861DCF4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0999CF2-182A-4736-862D-B8EED18B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692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A434EF-1933-42A9-9ECD-21E8205E6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2324E50-002B-415D-A70F-6882F7206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4AE17D-8F54-4A8B-8E78-D4BBB899F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95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80E013-6721-4D76-A08B-7905F0884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2FCB0C-2AB9-492E-8450-D7BF5F1F4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6B61DF4-8942-4633-B1A7-CBBCE25C8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52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919413-EDCE-4F60-84DB-0CD98EC70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EC12D3-3B59-48CD-9D27-A7338A0EE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C7EBE2-D6BD-4F24-9318-6325D9B3A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35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13F3AF-0A02-461D-8BEA-A19B69C54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BCEF4F-EC3B-4CE5-9225-99F8C286A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91C87F-4F71-40FA-9509-DD15970C6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113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9FD439-680A-4D47-B8E5-FFADE1660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007C2A-664C-4881-BC77-DA53FACAB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BA2336-F34F-4315-AFC3-0F39839E1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121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F72A31F-6224-45E6-85D5-4A8EFBB083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89F0923-4FED-4702-8008-E8475229B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25860AA-7247-4F7A-9761-7FC7FC915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20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E3AF587-47B3-44C8-9A31-71EFFDA5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472E2AF-4904-4BB4-BB30-66FC4C0FC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7A64638-0B2B-4BEA-9A3B-3AE8B752A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2532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39646BB-8D32-4BA4-9E16-25522926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77D54DE-A93F-471F-AC49-8D8893200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39578BC-0A95-4E8B-9FD6-A8897B0C8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29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538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F68BBF9-B583-48D4-B6B1-8EB34F9F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AFFA56-174B-4320-ABFE-FD558223C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CE588FD-FA4C-46B6-BC02-3F5399C1E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16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F1488F1-8213-49A6-BCD7-14A71342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1FBFA27-8E23-4AD0-A7FC-907AE0FBF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CD87E1F-B3A4-4C6A-B31D-B9A61195F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769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CEF064-61F6-40BF-88F2-5EC58027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E09F3A0-B38E-4747-BEA4-0E785B6B6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05DC12F-53D6-4EF8-B065-3C015579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819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0A985B-9D59-469E-9594-B819A4DC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F7ADD59-759A-423F-A761-A6934C004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ED1E53B-662F-49D4-A415-B58164234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2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7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06103B-E214-44AE-A345-54FC2C34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04A06E-D88D-44D7-9F80-A8C344484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6F4F47C-3D7B-4595-B7EE-A71D840B1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61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8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93AC4B-E844-44C0-BA91-38E064C4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D991CB-47AA-465B-9AAC-41872152C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6E9857-7737-4054-8159-2BB269CDF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54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9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FF787F7-86A2-4E98-91F8-C9AB5161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FD81384-49B3-42BD-A09F-9C5C5F530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E11CCBD-53E1-40C0-96F9-8BECA8C6D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603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0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BB4FC4-29CB-4828-B732-AF7AB9DB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03B51CF-5FEA-430E-AD7A-708940A36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493636A-70DC-4A20-AE2F-C49D4E6FD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699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C808404-195E-4F97-8241-AF58341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956461-1E3B-497B-91F3-993BCABC7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C0F0AEC-0E0E-43FC-AE3F-405B255DA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44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491410E-A69E-4F92-8B18-6FEBEB2E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6DC9C3-D635-4633-BF9A-4A6FEC743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71D6EF-62A6-4A76-8107-FB5F0BFA8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49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487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872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949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595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1932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5" name="Symbol zastępczy zawartości 3">
            <a:extLst>
              <a:ext uri="{FF2B5EF4-FFF2-40B4-BE49-F238E27FC236}">
                <a16:creationId xmlns:a16="http://schemas.microsoft.com/office/drawing/2014/main" id="{F0D52D38-3D7B-43D4-ABF3-D6928334B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Symbol zastępczy zawartości 5">
            <a:extLst>
              <a:ext uri="{FF2B5EF4-FFF2-40B4-BE49-F238E27FC236}">
                <a16:creationId xmlns:a16="http://schemas.microsoft.com/office/drawing/2014/main" id="{07745B7F-8006-460E-A7EB-02BAD4584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6986FFA-418E-4AF5-BAEF-A6826016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971DA61-A673-40A7-BBDE-07DFA40C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90F1BD8-2EEA-4EE1-83E5-CA2A5363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070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F6CE1BB-9237-4A42-98EC-FDF2050A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CA7955B-3A22-46F8-88E3-79FF9B53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D9B6725-BCA5-489D-9A08-9DC6DB99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255C19C3-4F61-4F6D-99EF-A96ABF60C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047D6554-6B32-4DCD-ACA0-766EF0685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7999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004BD524-2E6A-4C6D-B51F-6301FB890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9F67FF1D-EC68-4428-A0BE-01F21CDB4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27BC8E85-628F-4613-9B3A-2B492B91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7A2EF10-0E45-49C0-BB6C-619F5A95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FA480A0-8A1A-45CB-BEFD-A9858880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540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AA254F93-9E88-407E-9989-E106C030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8EA534D1-85CD-4FA9-B4F5-D30300FB1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770E1FB-9290-4AB2-87B7-55171E7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9D219DC-93AF-4195-BE78-29DA6778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F4AD7BE-73A5-4BD9-A662-6FC5E9D6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661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0240D4-87CA-4683-A098-5116F5964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0D8F000-CCD0-42D7-B71A-DAAF2A8A8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EA609B2-A96B-45A3-9768-D76A4FD7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2A9450F-774E-4D85-A1B3-852F9725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827D9C0-DD21-478F-8802-E68CAD56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3131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53BE248-EE54-4EA4-B20E-093E94FDC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77A115-C5CA-4C5F-8924-90A05169C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EBA390-15A0-48EF-B39C-C416CCDAF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19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1223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E143E0-AD19-4638-A473-F5ABA4201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D1A940-3BF5-4BD3-BE4D-7194A25DB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5395C1-8E83-4142-A051-29B8A2587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807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650D50C-955A-4082-BF21-615DD8B15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398E3F-53B2-42D0-BDDC-45B373AD0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0D3355-2627-4B0D-BD39-FEFD3332A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7010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B99168-456E-499C-8764-59FC92C57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3BC411-1F78-4C30-ACF3-9B0BE3BFA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92559B-9B97-495C-BB81-4EF655F65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673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F25F35-C26B-4B8D-B1FE-991CB93B6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57C7C0-5B5F-4B7C-B050-F05DE580D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BFDB31-DF6D-478C-AA2C-2924F23A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4457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4E768E-A432-47C5-888F-68096AE24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AFB02A-5957-49C8-84A3-D4FE169E8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A45CCE-1A00-4996-9934-DAD22BFDB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0016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D02B12-3AB6-48BA-BAE8-F0F64D219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8540A5-3408-44AB-8894-00DF007DD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C77D95-CD96-4AAF-87B6-E84F2D2B4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343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532A8-2075-41D7-8522-13B21197E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D081A0-B6DB-4C76-82DA-DB07DD8A4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9945C1-C482-4601-BFA6-2E8F002B9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0646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7E7941-CE0D-41EE-BB1D-2418C1F32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B903B5-8A53-403D-82A7-16832DC77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462D8C-370B-411E-8784-8B02719AC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6811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2CA885-0189-4ABA-94E4-04A4C220B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0E3600-140F-48F6-91BE-435E89FF6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B6AE2-96D9-4048-8BE7-518D0B311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1110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B23F91-4DE6-4A3F-A6ED-50F83C7EB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F48C1C-E0F9-428F-9B85-5BC1F76A1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DBC6F0-9F55-461A-A722-5644250C8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20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E8684A-D554-457D-A3A3-0C68EF9BB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172403-0626-433D-9408-6A030B1D0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18C9D0C-3CC1-44C8-AFF1-CC464D153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4256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259B481-2B45-41BA-8DB9-5E159242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148ACDF-FC3C-4E3A-BA7C-57056D26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7EB7852-9B00-41CE-AEC4-CFEA2D57B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688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7AB6880-C866-401E-A8A8-50267905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DCE5ACD-9631-4333-B028-9EBFFB45D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1B6D498-50A3-4E0F-A0C8-E2B32D983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2052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7EA34C-5E62-406F-B868-487F2DF2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F037673-180B-4E31-BD43-5FBCC110A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949BBAA-BCEC-4872-B25E-DFBF5A9A1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35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3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E9C8813-B0B2-4E8C-A70A-D3F9A17B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C42DF49-F05B-476D-A89B-21D72E3CD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CE9D692-C534-45E2-BDA3-F2F80E1D5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517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6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615BFEE-75AF-45E0-A7A4-3FAA6291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B0E6BB-6CC9-4786-AD56-9EB07C17F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D57DE1E-303A-4740-8ECE-CAD86CCB5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8839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7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906F5CD-992C-474D-B244-712890B4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380B9AF-6AB9-455B-A23F-A1DADCE55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B82596-1EF7-4C64-ACC6-8DBFE5199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750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8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EE972E-C637-4381-A7AC-D278974E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7AE1E7A-1C10-4603-88A7-E71BCFF13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1F1EB4C-3AF6-430D-99E8-AAC6B71C8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0200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9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E1335F7-D0DA-4902-8FC0-A1AD6B8C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99C339-E57D-4733-9C92-E5737A8C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BD6AB10-B2A1-44D3-A070-E58A5A492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08701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4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695505-8A9C-45FD-88E5-C4769A76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015B6B4-341E-4F22-BC2D-E828AC900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65009E7-47DE-47DF-BA47-0F1515636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653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5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8E348AF-9E8E-406D-B934-3D985E50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7F676DC-3208-4790-90E6-6BF6E950F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9DC7F6-0C06-4D37-BE7F-E77B381CD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2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6DC43AC-8B96-4504-ABCE-415B7032C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721D00-5188-4A9D-91E8-50044DF4C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995EF76-2FF8-4860-A8A1-6694D5FFA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503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ABE0364-BF06-4F32-9DE3-E1BAC5314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B8052DF-57D6-4710-A0E7-47CA13B23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8F84091-EDA2-4434-B37D-54EF7D5D2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9702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F37336B-E810-4B98-9B50-45AFB055E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A80A11A-954D-4170-8529-55235A1A9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0FC5087-4E71-40D7-BE4F-E1F6A311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6957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D5DFDD-75D8-4BE3-B85C-59539701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4D2AE6-0AFC-43E4-8940-411EBBE76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EFC45E-9287-47FA-8275-255D5DD9C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0791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E32EC9B-59C1-4F97-A951-7110130F6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189159-9136-4EF0-8A37-91BE95486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9717549-6C1F-4352-AB3B-0E6E20B09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7360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08F80B-E675-4763-982F-7E0BB2B9E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BDBF4B-B481-405B-9404-7957C67DE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BB143BE-9520-48D6-B629-C4296BE26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6076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AC041D3-D1FE-43BB-8DFF-6845E92C7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48CF3FC-D56D-4D62-A86E-594015B30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E65CD2-DC59-4DAA-B1A7-B0A45FB9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5464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1DB685A-E33A-4EDE-8535-211FACC0C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CA8862A-2636-4B29-A4F2-88E2BC264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183B01-4A99-4E58-B049-45AB279AC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43128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E9DBABF-9D71-4AF8-98F8-F8C33CCC6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92CE0A2-2617-4A16-B878-807D8CF5A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B47645-0415-4F69-94D6-3411D42E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4138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7140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22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B5EF12-25DC-495F-8ACB-F64C3F06A2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C2046F-0B2D-4A05-A307-04CCF0D07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236BAD-18F2-43E7-8043-9CF232808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83343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2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1045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3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0309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4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1260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5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05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230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99FB3E-22EE-4488-9938-984285D5D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A49DDB-D68C-4FCB-9E1E-B062152A6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97FB28E-DDAB-4225-9151-D6AF4DD0C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37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4264D716-9C86-47F3-81F3-FDD5C027F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7A552A-78F6-468E-97E4-6C150223E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4A90475-8688-4DF9-AE5F-57C9FCFD9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535DA37-1331-4FAC-9DAA-22049EE0B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6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9634781-D2BC-4F10-90F0-C1340817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105615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2B27A7-0C29-455D-B4C8-0D2DF658D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225" y="2974077"/>
            <a:ext cx="10561550" cy="306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F1B18D-6C51-422D-9AFE-2C30B890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7C7BE0-6F3D-4269-88B9-109E689A5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8C7C7B7-76D0-463C-AFEA-DDB813294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6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5" r:id="rId2"/>
    <p:sldLayoutId id="2147483766" r:id="rId3"/>
    <p:sldLayoutId id="2147483767" r:id="rId4"/>
    <p:sldLayoutId id="2147483755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56" r:id="rId13"/>
    <p:sldLayoutId id="2147483775" r:id="rId14"/>
    <p:sldLayoutId id="2147483776" r:id="rId15"/>
    <p:sldLayoutId id="2147483777" r:id="rId16"/>
    <p:sldLayoutId id="2147483757" r:id="rId17"/>
    <p:sldLayoutId id="2147483778" r:id="rId18"/>
    <p:sldLayoutId id="2147483779" r:id="rId19"/>
    <p:sldLayoutId id="2147483780" r:id="rId20"/>
    <p:sldLayoutId id="2147483781" r:id="rId21"/>
    <p:sldLayoutId id="2147483782" r:id="rId22"/>
    <p:sldLayoutId id="2147483783" r:id="rId23"/>
    <p:sldLayoutId id="2147483787" r:id="rId24"/>
    <p:sldLayoutId id="2147483788" r:id="rId25"/>
    <p:sldLayoutId id="2147483789" r:id="rId26"/>
    <p:sldLayoutId id="2147483790" r:id="rId27"/>
    <p:sldLayoutId id="2147483791" r:id="rId28"/>
    <p:sldLayoutId id="2147483792" r:id="rId29"/>
    <p:sldLayoutId id="2147483793" r:id="rId30"/>
    <p:sldLayoutId id="2147483794" r:id="rId31"/>
    <p:sldLayoutId id="2147483795" r:id="rId32"/>
    <p:sldLayoutId id="2147483796" r:id="rId33"/>
    <p:sldLayoutId id="2147483758" r:id="rId34"/>
    <p:sldLayoutId id="2147483797" r:id="rId35"/>
    <p:sldLayoutId id="2147483798" r:id="rId36"/>
    <p:sldLayoutId id="2147483799" r:id="rId37"/>
    <p:sldLayoutId id="2147483800" r:id="rId38"/>
    <p:sldLayoutId id="2147483759" r:id="rId39"/>
    <p:sldLayoutId id="2147483801" r:id="rId40"/>
    <p:sldLayoutId id="2147483802" r:id="rId41"/>
    <p:sldLayoutId id="2147483803" r:id="rId42"/>
    <p:sldLayoutId id="2147483804" r:id="rId43"/>
    <p:sldLayoutId id="2147483805" r:id="rId44"/>
    <p:sldLayoutId id="2147483806" r:id="rId45"/>
    <p:sldLayoutId id="2147483760" r:id="rId46"/>
    <p:sldLayoutId id="2147483784" r:id="rId47"/>
    <p:sldLayoutId id="2147483786" r:id="rId48"/>
    <p:sldLayoutId id="2147483785" r:id="rId49"/>
    <p:sldLayoutId id="2147483761" r:id="rId50"/>
    <p:sldLayoutId id="2147483807" r:id="rId51"/>
    <p:sldLayoutId id="2147483808" r:id="rId52"/>
    <p:sldLayoutId id="2147483809" r:id="rId53"/>
    <p:sldLayoutId id="2147483815" r:id="rId54"/>
    <p:sldLayoutId id="2147483816" r:id="rId55"/>
    <p:sldLayoutId id="2147483817" r:id="rId56"/>
    <p:sldLayoutId id="2147483818" r:id="rId57"/>
    <p:sldLayoutId id="2147483813" r:id="rId58"/>
    <p:sldLayoutId id="2147483814" r:id="rId59"/>
    <p:sldLayoutId id="2147483762" r:id="rId60"/>
    <p:sldLayoutId id="2147483810" r:id="rId61"/>
    <p:sldLayoutId id="2147483811" r:id="rId62"/>
    <p:sldLayoutId id="2147483812" r:id="rId63"/>
    <p:sldLayoutId id="2147483763" r:id="rId64"/>
    <p:sldLayoutId id="2147483819" r:id="rId65"/>
    <p:sldLayoutId id="2147483821" r:id="rId66"/>
    <p:sldLayoutId id="2147483822" r:id="rId67"/>
    <p:sldLayoutId id="2147483764" r:id="rId68"/>
    <p:sldLayoutId id="2147483823" r:id="rId69"/>
    <p:sldLayoutId id="2147483824" r:id="rId70"/>
    <p:sldLayoutId id="2147483825" r:id="rId71"/>
    <p:sldLayoutId id="2147483826" r:id="rId72"/>
    <p:sldLayoutId id="2147483827" r:id="rId7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514F3CC2-86AC-4C7E-A261-E5A0D64C6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E8C3BB4-DAB5-49A7-8DDC-1A3624B24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1842655"/>
            <a:ext cx="10561550" cy="4197990"/>
          </a:xfrm>
        </p:spPr>
        <p:txBody>
          <a:bodyPr>
            <a:normAutofit/>
          </a:bodyPr>
          <a:lstStyle/>
          <a:p>
            <a:r>
              <a:rPr lang="pl-PL" sz="4400" b="1" dirty="0"/>
              <a:t>Nadawcy niepubliczni</a:t>
            </a:r>
          </a:p>
        </p:txBody>
      </p:sp>
    </p:spTree>
    <p:extLst>
      <p:ext uri="{BB962C8B-B14F-4D97-AF65-F5344CB8AC3E}">
        <p14:creationId xmlns:p14="http://schemas.microsoft.com/office/powerpoint/2010/main" val="359463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C7138F-C934-4231-8886-4FF2F754B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Elementy podlegające ocenie w toku postępowania o udzielenie koncesji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C1A8D0-34E0-4B27-A5F5-BCE16EA14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 stopień zgodności zamierzonej działalności programowej z zadaniami radiofonii i telewizji, z uwzględnieniem stopnia realizacji tych zadań przez innych nadawców działających na obszarze objętym koncesją;</a:t>
            </a:r>
          </a:p>
          <a:p>
            <a:r>
              <a:rPr lang="pl-PL" dirty="0"/>
              <a:t> możliwości dokonania przez wnioskodawcę koniecznych inwestycji i finansowania programu; </a:t>
            </a:r>
          </a:p>
          <a:p>
            <a:r>
              <a:rPr lang="pl-PL" dirty="0"/>
              <a:t> przewidywany udział w programie audycji wytworzonych przez nadawcę lub na jego zamówienie albo we współdziałaniu z innymi nadawcami; </a:t>
            </a:r>
          </a:p>
          <a:p>
            <a:r>
              <a:rPr lang="pl-PL" dirty="0"/>
              <a:t> przewidywany udział audycji w języku polskim i audycji europejskich, w programie radiowym lub telewizyjnym; </a:t>
            </a:r>
          </a:p>
          <a:p>
            <a:r>
              <a:rPr lang="pl-PL" dirty="0"/>
              <a:t> dotychczasowe przestrzeganie przepisów dotyczących radiokomunikacji i środków masowego przekazu. </a:t>
            </a:r>
          </a:p>
        </p:txBody>
      </p:sp>
    </p:spTree>
    <p:extLst>
      <p:ext uri="{BB962C8B-B14F-4D97-AF65-F5344CB8AC3E}">
        <p14:creationId xmlns:p14="http://schemas.microsoft.com/office/powerpoint/2010/main" val="2076953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804DC7-9B26-4BF4-803B-6E07248A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Przesłanki odmowy udzielenia koncesji i okres jej obowiązywania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26EBF1-AB6F-4E17-AF5E-759E826B2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Koncesji nie udziela się, jeżeli rozpowszechnianie programów przez wnioskodawcę mogłoby spowodować: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zagrożenie interesów kultury narodowej, dobrych obyczajów i wychowania, bezpieczeństwa i obronności państwa oraz zagrożenia dla bezpieczeństwa informacji niejawnych;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osiągnięcie przez wnioskodawcę pozycji dominującej w dziedzinie środków masowego przekazu na danym terenie. </a:t>
            </a:r>
          </a:p>
          <a:p>
            <a:pPr marL="0" indent="0" algn="just">
              <a:buNone/>
            </a:pPr>
            <a:r>
              <a:rPr lang="pl-PL" b="1" dirty="0"/>
              <a:t>Koncesja jest udzielana na 10 lat, </a:t>
            </a:r>
            <a:r>
              <a:rPr lang="pl-PL" dirty="0"/>
              <a:t>przy czym możliwe jest jej wcześniejsze wygaśnięcie (plansze 18 i 19).</a:t>
            </a:r>
          </a:p>
        </p:txBody>
      </p:sp>
    </p:spTree>
    <p:extLst>
      <p:ext uri="{BB962C8B-B14F-4D97-AF65-F5344CB8AC3E}">
        <p14:creationId xmlns:p14="http://schemas.microsoft.com/office/powerpoint/2010/main" val="1296743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57105A-D79F-4EE1-8BB3-48629D3AB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Przetarg na udzielenie koncesji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8044B9-AB79-424E-84C6-5B8C8C13D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Jeżeli w wyniku dokonania oceny wniosków </a:t>
            </a:r>
            <a:r>
              <a:rPr lang="pl-PL" u="sng" dirty="0"/>
              <a:t>liczba wnioskodawców pozostaje większa niż liczba koncesji przewidzianych do udzielenia, </a:t>
            </a:r>
            <a:r>
              <a:rPr lang="pl-PL" dirty="0"/>
              <a:t>zarządza się przetarg, przeprowadzany przez Przewodniczącego KRRIT, którego przedmiotem jest udzielenie koncesji. </a:t>
            </a:r>
          </a:p>
          <a:p>
            <a:pPr marL="0" indent="0">
              <a:buNone/>
            </a:pPr>
            <a:r>
              <a:rPr lang="pl-PL" dirty="0"/>
              <a:t>Przewodniczący KRRiT ogłasza w Dzienniku Urzędowym Rzeczypospolitej Polskiej „Monitor Polski”: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 konieczności przeprowadzenia przetargu wśród wnioskodawców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określa także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minimalną opłatę za udzielenie koncesji – nie niższą niż określona przepisami opłata przewidziana za udzielenie koncesji;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miejsce i termin składania ofert;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wysokość, formę i termin wniesienia wadium;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termin rozstrzygnięcia przetargu. </a:t>
            </a:r>
          </a:p>
          <a:p>
            <a:pPr marL="0" indent="0">
              <a:buNone/>
            </a:pPr>
            <a:r>
              <a:rPr lang="pl-PL" dirty="0"/>
              <a:t>Ofertę jest sporządzona w języku polskim  i zawiera:</a:t>
            </a:r>
          </a:p>
          <a:p>
            <a:r>
              <a:rPr lang="pl-PL" dirty="0"/>
              <a:t>oznaczenie wnioskodawcy, jego siedziby i adresu albo miejsca zamieszkania i adresu oraz adresu głównego miejsca wykonywania działalności gospodarczej; </a:t>
            </a:r>
          </a:p>
          <a:p>
            <a:r>
              <a:rPr lang="pl-PL" dirty="0"/>
              <a:t>deklarowaną wysokość opłaty za udzielenie koncesji. </a:t>
            </a:r>
          </a:p>
          <a:p>
            <a:pPr marL="0" indent="0">
              <a:buNone/>
            </a:pPr>
            <a:r>
              <a:rPr lang="pl-PL" dirty="0"/>
              <a:t>Oferty złożone nie podlegają wycofaniu.</a:t>
            </a:r>
          </a:p>
        </p:txBody>
      </p:sp>
    </p:spTree>
    <p:extLst>
      <p:ext uri="{BB962C8B-B14F-4D97-AF65-F5344CB8AC3E}">
        <p14:creationId xmlns:p14="http://schemas.microsoft.com/office/powerpoint/2010/main" val="3496701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AFDE1-C39C-4F45-A7FC-C187BF19F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Obligatoryjne elementy decyzji koncesyjnej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3F4C36-EE7E-4996-B6EE-2AF40C400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l-PL" dirty="0"/>
              <a:t>Koncesja określa w szczególności: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nadawcę, jego siedzibę albo miejsce zamieszkania;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przedmiot działalności objętej koncesją;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sposób rozpowszechniania programu (analogowy </a:t>
            </a:r>
            <a:r>
              <a:rPr lang="pl-PL" dirty="0" err="1"/>
              <a:t>rozsiewczy</a:t>
            </a:r>
            <a:r>
              <a:rPr lang="pl-PL" dirty="0"/>
              <a:t> naziemny, cyfrowy </a:t>
            </a:r>
            <a:r>
              <a:rPr lang="pl-PL" dirty="0" err="1"/>
              <a:t>rozsiewczy</a:t>
            </a:r>
            <a:r>
              <a:rPr lang="pl-PL" dirty="0"/>
              <a:t> naziemny w multipleksie, </a:t>
            </a:r>
            <a:r>
              <a:rPr lang="pl-PL" dirty="0" err="1"/>
              <a:t>rozsiewczy</a:t>
            </a:r>
            <a:r>
              <a:rPr lang="pl-PL" dirty="0"/>
              <a:t> satelitarny, w sieciach telekomunikacyjnych innych niż wykorzystywane do rozpowszechniania </a:t>
            </a:r>
            <a:r>
              <a:rPr lang="pl-PL" dirty="0" err="1"/>
              <a:t>rozsiewczego</a:t>
            </a:r>
            <a:r>
              <a:rPr lang="pl-PL" dirty="0"/>
              <a:t> naziemnego lub </a:t>
            </a:r>
            <a:r>
              <a:rPr lang="pl-PL" dirty="0" err="1"/>
              <a:t>rozsiewczego</a:t>
            </a:r>
            <a:r>
              <a:rPr lang="pl-PL" dirty="0"/>
              <a:t> satelitarnego) </a:t>
            </a:r>
          </a:p>
          <a:p>
            <a:pPr marL="0" indent="0">
              <a:buNone/>
            </a:pPr>
            <a:r>
              <a:rPr lang="pl-PL" dirty="0"/>
              <a:t>oraz: </a:t>
            </a:r>
          </a:p>
          <a:p>
            <a:pPr marL="0" indent="0">
              <a:buNone/>
            </a:pPr>
            <a:r>
              <a:rPr lang="pl-PL" dirty="0"/>
              <a:t>– dla rozpowszechniania analogowego </a:t>
            </a:r>
            <a:r>
              <a:rPr lang="pl-PL" dirty="0" err="1"/>
              <a:t>rozsiewczego</a:t>
            </a:r>
            <a:r>
              <a:rPr lang="pl-PL" dirty="0"/>
              <a:t> naziemnego: a) lokalizację stacji, b) wysokość zawieszenia anteny, c) maksymalną moc promieniowaną, d) charakterystykę promieniowania anteny, e) częstotliwość, f) polaryzację, </a:t>
            </a:r>
          </a:p>
          <a:p>
            <a:pPr marL="0" indent="0">
              <a:buNone/>
            </a:pPr>
            <a:r>
              <a:rPr lang="pl-PL" dirty="0"/>
              <a:t>– dla rozpowszechniania cyfrowego </a:t>
            </a:r>
            <a:r>
              <a:rPr lang="pl-PL" dirty="0" err="1"/>
              <a:t>rozsiewczego</a:t>
            </a:r>
            <a:r>
              <a:rPr lang="pl-PL" dirty="0"/>
              <a:t> naziemnego w multipleksie: g) multipleks, h) obszar rozpowszechniania, i) parametry sygnalizacyjne – identyfikatory ID, – dla rozpowszechniania </a:t>
            </a:r>
            <a:r>
              <a:rPr lang="pl-PL" dirty="0" err="1"/>
              <a:t>rozsiewczego</a:t>
            </a:r>
            <a:r>
              <a:rPr lang="pl-PL" dirty="0"/>
              <a:t> satelitarnego: j) nazwę wykorzystywanego satelity, k) położenie satelity na orbicie, l) częstotliwość, m) lokalizację stacji dosyłowej,</a:t>
            </a:r>
          </a:p>
          <a:p>
            <a:pPr marL="0" indent="0">
              <a:buNone/>
            </a:pPr>
            <a:r>
              <a:rPr lang="pl-PL" dirty="0"/>
              <a:t> – dla rozpowszechniania w sieciach telekomunikacyjnych innych niż wykorzystywane do rozpowszechniania </a:t>
            </a:r>
            <a:r>
              <a:rPr lang="pl-PL" dirty="0" err="1"/>
              <a:t>rozsiewczego</a:t>
            </a:r>
            <a:r>
              <a:rPr lang="pl-PL" dirty="0"/>
              <a:t> naziemnego lub </a:t>
            </a:r>
            <a:r>
              <a:rPr lang="pl-PL" dirty="0" err="1"/>
              <a:t>rozsiewczego</a:t>
            </a:r>
            <a:r>
              <a:rPr lang="pl-PL" dirty="0"/>
              <a:t> satelitarnego: n) lokalizację stacji głównej, o) obszar objęty siecią telekomunikacyjną;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rodzaj programu i czas jego rozpowszechniania;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datę rozpoczęcia rozpowszechniania programu;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termin wygaśnięcia koncesji. </a:t>
            </a:r>
          </a:p>
        </p:txBody>
      </p:sp>
    </p:spTree>
    <p:extLst>
      <p:ext uri="{BB962C8B-B14F-4D97-AF65-F5344CB8AC3E}">
        <p14:creationId xmlns:p14="http://schemas.microsoft.com/office/powerpoint/2010/main" val="918184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A4ED03-3F3A-402B-8A84-39E445FC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odnawiania koncesji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513C49-9BE0-46B4-A391-A1FCCF17C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Nadawca może złożyć </a:t>
            </a:r>
            <a:r>
              <a:rPr lang="pl-PL" b="1" dirty="0"/>
              <a:t>wniosek o udzielenie koncesji na kolejny okres, nie później niż 12 miesięcy przed wygaśnięciem posiadanej koncesji.</a:t>
            </a:r>
          </a:p>
          <a:p>
            <a:pPr marL="0" indent="0" algn="just">
              <a:buNone/>
            </a:pPr>
            <a:r>
              <a:rPr lang="pl-PL" dirty="0"/>
              <a:t> W przypadku złożenia przez nadawcę takiego wniosku, odmowa udzielenia koncesji na kolejny okres możliwa jest </a:t>
            </a:r>
            <a:r>
              <a:rPr lang="pl-PL" u="sng" dirty="0"/>
              <a:t>wyłącznie, gdy w stosunku do nadawcy zachodzi którakolwiek z okoliczności uzasadniających cofnięcie koncesji.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3803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82F039-5F1D-438B-9C9E-11CCD10E4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Cofnięcie koncesji obligatoryjne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8924560-3B15-46B9-B02D-9AFFB6B7D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wydano prawomocne orzeczenie zakazujące nadawcy wykonywania działalności gospodarczej objętej koncesją;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nadawca rażąco narusza warunki określone w ustawie lub w koncesji;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działalność objęta koncesją jest wykonywana w sposób sprzeczny z ustawą lub z warunkami określonymi w koncesji, a nadawca, pomimo wezwania Przewodniczącego KRRIT, w wyznaczonym terminie nie usunął stanu faktycznego lub prawnego niezgodnego z warunkami określonymi w koncesji lub w ustawie;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nadawca, pomimo wezwania Przewodniczącego KRRiT,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nie rozpoczął rozpowszechniania programu w terminie ustalonym w koncesji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 trwale zaprzestał (tj. nie rozpowszechnia programu przez okres trzech kolejno następujących po sobie miesięcy) wykonywania rozpowszechniania programu za pomocą wszystkich lub niektórych stacji nadawczych – </a:t>
            </a:r>
            <a:r>
              <a:rPr lang="pl-PL" u="sng" dirty="0"/>
              <a:t>chyba że nadawca wykaże, że opóźnienie rozpoczęcia rozpowszechniania programu lub zaprzestanie rozpowszechniania programu zostały spowodowane okolicznościami od niego niezależnymi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7802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2AC3E0-8176-4423-9275-47EB8D713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Cofnięcie koncesji fakultatywne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3A4A09-87FF-4C7F-9CB7-6336D4747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jeżeli rozpowszechnianie programu powoduje zagrożenie interesów kultury narodowej, bezpieczeństwa i obronności państwa lub narusza normy dobrego obyczaju;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jeżeli rozpowszechnianie programu powoduje osiągnięcie przez nadawcę pozycji dominującej w dziedzinie środków masowego przekazu na danym rynku właściwym w rozumieniu przepisów o ochronie konkurencji i konsumentów;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jeżeli nastąpi przejęcie bezpośredniej lub pośredniej kontroli nad działalnością nadawcy przez inną osobę.</a:t>
            </a:r>
          </a:p>
        </p:txBody>
      </p:sp>
    </p:spTree>
    <p:extLst>
      <p:ext uri="{BB962C8B-B14F-4D97-AF65-F5344CB8AC3E}">
        <p14:creationId xmlns:p14="http://schemas.microsoft.com/office/powerpoint/2010/main" val="1563561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663A8-7A53-40D3-A00A-88A470A6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100" dirty="0"/>
              <a:t>Rozszerzenie koncesji na rozpowszechnianie przekazów tekstowych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4524F4-8143-454F-94EC-008C115CB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Koncesja na rozpowszechnianie programu telewizyjnego obejmuje również wykorzystanie sygnału telewizyjnego do rozpowszechniania przekazów tekstowych.</a:t>
            </a:r>
          </a:p>
          <a:p>
            <a:pPr marL="0" indent="0" algn="just">
              <a:buNone/>
            </a:pPr>
            <a:r>
              <a:rPr lang="pl-PL" dirty="0"/>
              <a:t>Zgodnie z art. 4 pkt 24 </a:t>
            </a:r>
            <a:r>
              <a:rPr lang="pl-PL" dirty="0" err="1"/>
              <a:t>urtv</a:t>
            </a:r>
            <a:r>
              <a:rPr lang="pl-PL" dirty="0"/>
              <a:t>, </a:t>
            </a:r>
            <a:r>
              <a:rPr lang="pl-PL" b="1" dirty="0"/>
              <a:t>przekazem tekstowym</a:t>
            </a:r>
            <a:r>
              <a:rPr lang="pl-PL" dirty="0"/>
              <a:t> jest zbiór tekstów i nieruchomych obrazów, rozpowszechnianych za pomocą sygnału telewizyjnego lub radiowego równocześnie z programem, popularne: </a:t>
            </a:r>
            <a:r>
              <a:rPr lang="pl-PL" b="1" dirty="0"/>
              <a:t>telegazeta; teletekst.</a:t>
            </a:r>
          </a:p>
        </p:txBody>
      </p:sp>
    </p:spTree>
    <p:extLst>
      <p:ext uri="{BB962C8B-B14F-4D97-AF65-F5344CB8AC3E}">
        <p14:creationId xmlns:p14="http://schemas.microsoft.com/office/powerpoint/2010/main" val="192179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8F0F86-2EB0-4666-B12D-4994B0188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800" dirty="0"/>
              <a:t>Koncesja na rozpowszechnianie programu dotyczącego telesprzedaży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EB5627-CFF3-4F31-888A-31FE05AC4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Koncesja może być udzielona na rozpowszechnianie w sieciach kablowych lub w sposób </a:t>
            </a:r>
            <a:r>
              <a:rPr lang="pl-PL" dirty="0" err="1"/>
              <a:t>rozsiewczy</a:t>
            </a:r>
            <a:r>
              <a:rPr lang="pl-PL" dirty="0"/>
              <a:t> satelitarny programu poświęconego wyłącznie telesprzedaży.</a:t>
            </a:r>
          </a:p>
          <a:p>
            <a:pPr marL="0" indent="0" algn="just">
              <a:buNone/>
            </a:pPr>
            <a:r>
              <a:rPr lang="pl-PL" b="1" dirty="0"/>
              <a:t>Telesprzedażą</a:t>
            </a:r>
            <a:r>
              <a:rPr lang="pl-PL" dirty="0"/>
              <a:t>, zgodnie z art. 4 pkt 19 </a:t>
            </a:r>
            <a:r>
              <a:rPr lang="pl-PL" dirty="0" err="1"/>
              <a:t>urtv</a:t>
            </a:r>
            <a:r>
              <a:rPr lang="pl-PL" dirty="0"/>
              <a:t>,  jest przekaz handlowy zawierający bezpośrednią ofertę sprzedaży towarów lub odpłatnego świadczenia usług.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Nadawcy takich programów są zwolnieni z obowiązków dotyczących kwot programowych, uregulowanych w przepisach art. 15–15b </a:t>
            </a:r>
            <a:r>
              <a:rPr lang="pl-PL" dirty="0" err="1"/>
              <a:t>urtv</a:t>
            </a:r>
            <a:r>
              <a:rPr lang="pl-PL" dirty="0"/>
              <a:t>.</a:t>
            </a:r>
            <a:r>
              <a:rPr lang="pl-PL" dirty="0">
                <a:highlight>
                  <a:srgbClr val="FFFF00"/>
                </a:highlight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Do programów nie stosuje się ograniczenia dopuszczalnego wymiaru czasowego reklam i telesprzedaży w ciągu godziny, określonego w art. 16 ust. 3 </a:t>
            </a:r>
            <a:r>
              <a:rPr lang="pl-PL" dirty="0" err="1"/>
              <a:t>urtv</a:t>
            </a:r>
            <a:r>
              <a:rPr lang="pl-PL" dirty="0"/>
              <a:t> oraz obowiązku oznaczania bloków reklamowych, jak również zakazów przerywania audycji, o których mowa w art. 16a </a:t>
            </a:r>
            <a:r>
              <a:rPr lang="pl-PL" dirty="0" err="1"/>
              <a:t>urtv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9304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B2E857-BB98-423B-81E7-B6894AEC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800" dirty="0"/>
              <a:t>Koncesja na rozpowszechnianie programu dotyczącego autopromocji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BF2A24-EB85-446C-BF38-3C290EEF3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Koncesja może być udzielona na rozpowszechnianie w sieciach kablowych lub w sposób </a:t>
            </a:r>
            <a:r>
              <a:rPr lang="pl-PL" dirty="0" err="1"/>
              <a:t>rozsiewczy</a:t>
            </a:r>
            <a:r>
              <a:rPr lang="pl-PL" dirty="0"/>
              <a:t> satelitarny programu poświęconego wyłącznie autopromocji. </a:t>
            </a:r>
          </a:p>
          <a:p>
            <a:pPr marL="0" indent="0" algn="just">
              <a:buNone/>
            </a:pPr>
            <a:r>
              <a:rPr lang="pl-PL" dirty="0"/>
              <a:t>Jak stanowi art. 4 pkt 23 </a:t>
            </a:r>
            <a:r>
              <a:rPr lang="pl-PL" dirty="0" err="1"/>
              <a:t>urtv</a:t>
            </a:r>
            <a:r>
              <a:rPr lang="pl-PL" dirty="0"/>
              <a:t>, </a:t>
            </a:r>
            <a:r>
              <a:rPr lang="pl-PL" b="1" dirty="0"/>
              <a:t>autopromocj</a:t>
            </a:r>
            <a:r>
              <a:rPr lang="pl-PL" dirty="0"/>
              <a:t>ą jest każdy przekaz pochodzący od dostawcy usługi medialnej mający służyć bezpośrednio lub pośrednio promocji jego audycji, towarów lub usług.</a:t>
            </a:r>
          </a:p>
          <a:p>
            <a:pPr marL="0" indent="0" algn="just">
              <a:buNone/>
            </a:pPr>
            <a:r>
              <a:rPr lang="pl-PL" dirty="0"/>
              <a:t>Nadawcy takich programów są zwolnieni z obowiązków dotyczących kwot programowych, uregulowanych w przepisach art. 15–15b </a:t>
            </a:r>
            <a:r>
              <a:rPr lang="pl-PL" dirty="0" err="1"/>
              <a:t>urtv</a:t>
            </a:r>
            <a:r>
              <a:rPr lang="pl-PL" dirty="0"/>
              <a:t>.</a:t>
            </a:r>
            <a:r>
              <a:rPr lang="pl-PL" dirty="0">
                <a:highlight>
                  <a:srgbClr val="FFFF00"/>
                </a:highlight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025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ECD47E-432B-4ECD-BC8A-7C8ECDABA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Rozpowszechnianie programów jako działanie wymagające uzyskania koncesji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ABAEC7C5-892C-457E-8015-594913FB9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Art. 2. </a:t>
            </a:r>
            <a:r>
              <a:rPr lang="pl-PL" dirty="0" err="1"/>
              <a:t>urtv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Prawo rozpowszechniania programów radiowych i telewizyjnych przysługuje (…)osobom fizycznym, osobom prawnym i osobowym spółkom handlowym, które uzyskały koncesję na taką działalność (…). </a:t>
            </a:r>
          </a:p>
          <a:p>
            <a:pPr marL="0" indent="0" algn="just">
              <a:buNone/>
            </a:pPr>
            <a:r>
              <a:rPr lang="pl-PL" b="1" dirty="0"/>
              <a:t>Przyczyny: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Wprowadzenie ładu w zakresie częstotliwości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Ustanowienie monopolu prawnego państwa w zakresie rozpowszechniania programów.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Kto rozpowszechnia program radiowy lub telewizyjny bez koncesji – podlega grzywnie, karze ograniczenia wolności albo pozbawienia wolności do lat 2.</a:t>
            </a:r>
          </a:p>
        </p:txBody>
      </p:sp>
    </p:spTree>
    <p:extLst>
      <p:ext uri="{BB962C8B-B14F-4D97-AF65-F5344CB8AC3E}">
        <p14:creationId xmlns:p14="http://schemas.microsoft.com/office/powerpoint/2010/main" val="2805584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62042C-46DF-480E-92DE-161C0FC1E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Opłaty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63DA44-5F18-4B67-ADCB-030C12AF2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dirty="0"/>
              <a:t>Aktualną wysokość opłaty za udzielenie koncesji ogłasza w drodze obwieszczenia w Dzienniku Urzędowym Rzeczypospolitej Polskiej „Monitor Polski” Przewodniczący Krajowej Rady Radiofonii i Telewizji, na podstawie art. 40 ust. 9. </a:t>
            </a:r>
          </a:p>
          <a:p>
            <a:pPr marL="0" indent="0">
              <a:buNone/>
            </a:pPr>
            <a:r>
              <a:rPr lang="pl-PL" b="1" dirty="0"/>
              <a:t>OGŁOSZENIE PRZEWODNICZĄCEGO KRAJOWEJ RADY RADIOFONII I TELEWIZJI z dnia 12 października 2020 r. w sprawie wysokości opłat za udzielenie koncesji na rozpowszechnianie programów radiowych i telewizyjnych w 2021 r.</a:t>
            </a:r>
            <a:r>
              <a:rPr lang="pl-PL" dirty="0"/>
              <a:t> 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Opłata za udzielenie koncesji, o której mowa w art. 40 ust. 2 ustawy z dnia 29 grudnia 1992 r. o radiofonii i telewizji, nie może być wyższa niż: </a:t>
            </a:r>
          </a:p>
          <a:p>
            <a:pPr marL="514350" indent="-514350">
              <a:buAutoNum type="arabicParenR"/>
            </a:pPr>
            <a:r>
              <a:rPr lang="pl-PL" dirty="0"/>
              <a:t>dla rozpowszechniania programu radiowego w sposób analogowy </a:t>
            </a:r>
            <a:r>
              <a:rPr lang="pl-PL" dirty="0" err="1"/>
              <a:t>rozsiewczy</a:t>
            </a:r>
            <a:r>
              <a:rPr lang="pl-PL" dirty="0"/>
              <a:t> naziemny – 13 663 581 zł; </a:t>
            </a:r>
          </a:p>
          <a:p>
            <a:pPr marL="514350" indent="-514350">
              <a:buAutoNum type="arabicParenR"/>
            </a:pPr>
            <a:r>
              <a:rPr lang="pl-PL" dirty="0"/>
              <a:t>dla rozpowszechniania programu telewizyjnego w sposób analogowy </a:t>
            </a:r>
            <a:r>
              <a:rPr lang="pl-PL" dirty="0" err="1"/>
              <a:t>rozsiewczy</a:t>
            </a:r>
            <a:r>
              <a:rPr lang="pl-PL" dirty="0"/>
              <a:t> naziemny – 28 719 146 zł; </a:t>
            </a:r>
          </a:p>
          <a:p>
            <a:pPr marL="514350" indent="-514350">
              <a:buAutoNum type="arabicParenR"/>
            </a:pPr>
            <a:r>
              <a:rPr lang="pl-PL" dirty="0"/>
              <a:t>dla rozpowszechniania programu radiowego w sposób cyfrowy </a:t>
            </a:r>
            <a:r>
              <a:rPr lang="pl-PL" dirty="0" err="1"/>
              <a:t>rozsiewczy</a:t>
            </a:r>
            <a:r>
              <a:rPr lang="pl-PL" dirty="0"/>
              <a:t> naziemny w multipleksie – 6 831 792 zł; </a:t>
            </a:r>
          </a:p>
          <a:p>
            <a:pPr marL="514350" indent="-514350">
              <a:buAutoNum type="arabicParenR"/>
            </a:pPr>
            <a:r>
              <a:rPr lang="pl-PL" dirty="0"/>
              <a:t> dla rozpowszechniania programu telewizyjnego w sposób cyfrowy </a:t>
            </a:r>
            <a:r>
              <a:rPr lang="pl-PL" dirty="0" err="1"/>
              <a:t>rozsiewczy</a:t>
            </a:r>
            <a:r>
              <a:rPr lang="pl-PL" dirty="0"/>
              <a:t> naziemny </a:t>
            </a:r>
            <a:r>
              <a:rPr lang="pl-PL" dirty="0" err="1"/>
              <a:t>wmultipleksie</a:t>
            </a:r>
            <a:r>
              <a:rPr lang="pl-PL" dirty="0"/>
              <a:t> – 28 719 146 zł. </a:t>
            </a:r>
          </a:p>
          <a:p>
            <a:pPr marL="0" indent="0">
              <a:buNone/>
            </a:pPr>
            <a:endParaRPr lang="pl-PL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pl-PL" dirty="0"/>
              <a:t>Opłata za udzielenie koncesji, o której mowa w art. 40 ust. 3 ustawy z dnia 29 grudnia 1992 r. o radiofonii i telewizji, wynosi:</a:t>
            </a:r>
          </a:p>
          <a:p>
            <a:pPr marL="0" indent="0">
              <a:buNone/>
            </a:pPr>
            <a:r>
              <a:rPr lang="pl-PL" dirty="0"/>
              <a:t> 1) dla rozpowszechniania programu radiowego w sposób </a:t>
            </a:r>
            <a:r>
              <a:rPr lang="pl-PL" dirty="0" err="1"/>
              <a:t>rozsiewczy</a:t>
            </a:r>
            <a:r>
              <a:rPr lang="pl-PL" dirty="0"/>
              <a:t> satelitarny – 557 zł; </a:t>
            </a:r>
          </a:p>
          <a:p>
            <a:pPr marL="0" indent="0">
              <a:buNone/>
            </a:pPr>
            <a:r>
              <a:rPr lang="pl-PL" dirty="0"/>
              <a:t>2) dla rozpowszechniania programu telewizyjnego w sposób </a:t>
            </a:r>
            <a:r>
              <a:rPr lang="pl-PL" dirty="0" err="1"/>
              <a:t>rozsiewczy</a:t>
            </a:r>
            <a:r>
              <a:rPr lang="pl-PL" dirty="0"/>
              <a:t> satelitarny – 11 095 zł; </a:t>
            </a:r>
          </a:p>
          <a:p>
            <a:pPr marL="0" indent="0">
              <a:buNone/>
            </a:pPr>
            <a:r>
              <a:rPr lang="pl-PL" dirty="0"/>
              <a:t>3) dla rozpowszechniania programu radiowego w sieciach telekomunikacyjnych innych niż wykorzystywane do rozpowszechniania </a:t>
            </a:r>
            <a:r>
              <a:rPr lang="pl-PL" dirty="0" err="1"/>
              <a:t>rozsiewczego</a:t>
            </a:r>
            <a:r>
              <a:rPr lang="pl-PL" dirty="0"/>
              <a:t> naziemnego lub </a:t>
            </a:r>
            <a:r>
              <a:rPr lang="pl-PL" dirty="0" err="1"/>
              <a:t>rozsiewczego</a:t>
            </a:r>
            <a:r>
              <a:rPr lang="pl-PL" dirty="0"/>
              <a:t> satelitarnego – 557 zł; </a:t>
            </a:r>
          </a:p>
          <a:p>
            <a:pPr marL="0" indent="0">
              <a:buNone/>
            </a:pPr>
            <a:r>
              <a:rPr lang="pl-PL" dirty="0"/>
              <a:t>4) dla rozpowszechniania programu telewizyjnego w sieciach telekomunikacyjnych innych niż wykorzystywane do rozpowszechniania </a:t>
            </a:r>
            <a:r>
              <a:rPr lang="pl-PL" dirty="0" err="1"/>
              <a:t>rozsiewczego</a:t>
            </a:r>
            <a:r>
              <a:rPr lang="pl-PL" dirty="0"/>
              <a:t> naziemnego lub </a:t>
            </a:r>
            <a:r>
              <a:rPr lang="pl-PL" dirty="0" err="1"/>
              <a:t>rozsiewczego</a:t>
            </a:r>
            <a:r>
              <a:rPr lang="pl-PL" dirty="0"/>
              <a:t> satelitarnego – 2220 zł. </a:t>
            </a:r>
          </a:p>
          <a:p>
            <a:pPr marL="0" indent="0">
              <a:buNone/>
            </a:pPr>
            <a:r>
              <a:rPr lang="pl-PL" dirty="0"/>
              <a:t> Opłata za udzielenie koncesji na rozpowszechnianie programu radiowego lub telewizyjnego w sposób </a:t>
            </a:r>
            <a:r>
              <a:rPr lang="pl-PL" dirty="0" err="1"/>
              <a:t>rozsiewczy</a:t>
            </a:r>
            <a:r>
              <a:rPr lang="pl-PL" dirty="0"/>
              <a:t> naziemny, z zastrzeżeniem pkt IV, stanowi iloczyn opłaty ustalonej na podstawie rozporządzenia Krajowej Rady Radiofonii i Telewizji z dnia 4 października 2018 r. w sprawie wysokości opłat za udzielenie koncesji na rozpowszechnianie programów radiowych i telewizyjnych oraz sposobu ich wyliczania (Dz. U. poz. 1953) oraz liczb 1,021) , 1,0162) i 1,0233) , zaokrąglony w górę do pełnych złotych.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2774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AF870A-0CC1-4AD6-95DA-325837783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Nadawca społeczny - zwolnienie z opłat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3700A4-0B90-41FB-B79D-DE37A41B9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Nadawca społeczny </a:t>
            </a:r>
            <a:r>
              <a:rPr lang="pl-PL" dirty="0"/>
              <a:t>jest zwolniony z opłat za udzielenie lub zmianę koncesji. </a:t>
            </a:r>
          </a:p>
          <a:p>
            <a:pPr marL="0" indent="0" algn="just">
              <a:buNone/>
            </a:pPr>
            <a:r>
              <a:rPr lang="pl-PL" dirty="0"/>
              <a:t>W przypadku naruszenia przez nadawcę społecznego wymogów określonych w art. 4 pkt 10 </a:t>
            </a:r>
            <a:r>
              <a:rPr lang="pl-PL" dirty="0" err="1"/>
              <a:t>urtv</a:t>
            </a:r>
            <a:r>
              <a:rPr lang="pl-PL" dirty="0"/>
              <a:t>, organ koncesyjny wydaje </a:t>
            </a:r>
            <a:r>
              <a:rPr lang="pl-PL" u="sng" dirty="0"/>
              <a:t>decyzję o uchyleniu decyzji o uznaniu za nadawcę społecznego</a:t>
            </a:r>
            <a:r>
              <a:rPr lang="pl-PL" dirty="0"/>
              <a:t>, w której stwierdza obowiązek uiszczenia ww. opłat wraz z odsetkami ustawowymi za opóźnienie liczonymi od dnia udzielenia lub zmiany koncesji.</a:t>
            </a:r>
          </a:p>
        </p:txBody>
      </p:sp>
    </p:spTree>
    <p:extLst>
      <p:ext uri="{BB962C8B-B14F-4D97-AF65-F5344CB8AC3E}">
        <p14:creationId xmlns:p14="http://schemas.microsoft.com/office/powerpoint/2010/main" val="3604062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11FA19-029A-49BD-9474-4268473A7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Uznanie za nadawcę społecznego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E04043-1B08-4B8A-916C-F91236BA7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O przymiot nadawcy społecznego może do KRRiT wystąpić nadawca, będący: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</a:t>
            </a:r>
            <a:r>
              <a:rPr lang="pl-PL" u="sng" dirty="0"/>
              <a:t>stowarzyszeniem w ramach realizacji celów statutowych;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u="sng" dirty="0"/>
              <a:t> fundacją w ramach realizacji celów statutowych;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u="sng" dirty="0"/>
              <a:t> kościelną lub wyznaniową osobą prawną kościoła lub związku wyznaniowego o uregulowanej w ustawie sytuacji prawnej</a:t>
            </a:r>
            <a:r>
              <a:rPr lang="pl-PL" dirty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którego program upowszechnia działalność wychowawczą i edukacyjną, działalność charytatywną, respektuje chrześcijański system wartości, za podstawę przyjmując uniwersalne zasady etyki, oraz zmierza do ugruntowania tożsamości narodowej,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w którego programie nie są rozpowszechniane audycje ani inne przekazy zawierające sceny lub treści mogące mieć negatywny wpływ na prawidłowy fizyczny, psychiczny lub moralny rozwój małoletnich,</a:t>
            </a:r>
            <a:endParaRPr lang="pl-PL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który nie nadaje przekazów handlowych,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który nie pobiera opłat z tytułu rozpowszechniania, rozprowadzania lub odbierania jego programu.</a:t>
            </a:r>
          </a:p>
        </p:txBody>
      </p:sp>
    </p:spTree>
    <p:extLst>
      <p:ext uri="{BB962C8B-B14F-4D97-AF65-F5344CB8AC3E}">
        <p14:creationId xmlns:p14="http://schemas.microsoft.com/office/powerpoint/2010/main" val="2420961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3FB044-DC33-471B-9009-032E344F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Kontrola działalności objętej koncesją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B4B088-FCC7-4C56-8027-29F28F403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Zgodnie z art. 10 ust.2 </a:t>
            </a:r>
            <a:r>
              <a:rPr lang="pl-PL" dirty="0" err="1"/>
              <a:t>urtv</a:t>
            </a:r>
            <a:r>
              <a:rPr lang="pl-PL" dirty="0"/>
              <a:t>, Przewodniczący KRRiT może żądać od dostawcy usługi medialnej przedstawienia materiałów, dokumentów i udzielenia wyjaśnień w zakresie niezbędnym dla kontroli zgodności działania tego dostawcy z przepisami ustawy, warunkami koncesji lub wiążącymi go aktami samoregulacji.</a:t>
            </a:r>
            <a:endParaRPr lang="pl-PL" dirty="0">
              <a:highlight>
                <a:srgbClr val="FFFF00"/>
              </a:highlight>
            </a:endParaRPr>
          </a:p>
          <a:p>
            <a:pPr algn="just"/>
            <a:r>
              <a:rPr lang="pl-PL" dirty="0"/>
              <a:t>Jak stanowi art. 40b </a:t>
            </a:r>
            <a:r>
              <a:rPr lang="pl-PL" dirty="0" err="1"/>
              <a:t>urtv</a:t>
            </a:r>
            <a:r>
              <a:rPr lang="pl-PL" dirty="0"/>
              <a:t>, do kontroli działalności gospodarczej objętej koncesją, stosuje się przepisy rozdziału 5 ustawy z dnia 6 marca 2018 r. – Prawo przedsiębiorców, które dotyczą: zasada prowadzenia kontroli; zawiadomienia o zamiarze przeprowadzenia kontroli, sprawa upoważnień do przeprowadzenia kontroli, prowadzenie książki kontroli, ograniczeń czasowych dotyczących przeprowadzenia kontroli oraz środków prawnych przysługujących kontrolowanemu przedsiębiorcy.</a:t>
            </a:r>
          </a:p>
        </p:txBody>
      </p:sp>
    </p:spTree>
    <p:extLst>
      <p:ext uri="{BB962C8B-B14F-4D97-AF65-F5344CB8AC3E}">
        <p14:creationId xmlns:p14="http://schemas.microsoft.com/office/powerpoint/2010/main" val="183646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BE35A-F589-4291-8164-55DD8937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Uzyskanie koncesji nie jest wymagane: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44EC1E-3768-4044-924D-7EA6B31A5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W odniesieniu do rozpowszechniania programów radiowych i telewizyjnych przez </a:t>
            </a:r>
            <a:r>
              <a:rPr lang="pl-PL" b="1" dirty="0"/>
              <a:t>jednostki publicznej radiofonii i telewizji</a:t>
            </a:r>
            <a:r>
              <a:rPr lang="pl-PL" dirty="0"/>
              <a:t>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Na rozpowszechnianie programów telewizyjnych wyłącznie w </a:t>
            </a:r>
            <a:r>
              <a:rPr lang="pl-PL" b="1" dirty="0"/>
              <a:t>systemach teleinformatycznych</a:t>
            </a:r>
            <a:r>
              <a:rPr lang="pl-PL" dirty="0"/>
              <a:t>, </a:t>
            </a:r>
            <a:r>
              <a:rPr lang="pl-PL" u="sng" dirty="0"/>
              <a:t>chyba że program taki ma być rozprowadzany naziemnie, satelitarnie lub w sieciach kablowych;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W przypadku działalności w zakresie rozpowszechniania programów radiowych i telewizyjnych, do których </a:t>
            </a:r>
            <a:r>
              <a:rPr lang="pl-PL" b="1" dirty="0"/>
              <a:t>na mocy art. 2 ust. 2 przepisy </a:t>
            </a:r>
            <a:r>
              <a:rPr lang="pl-PL" b="1" dirty="0" err="1"/>
              <a:t>urtv</a:t>
            </a:r>
            <a:r>
              <a:rPr lang="pl-PL" b="1" dirty="0"/>
              <a:t> nie znajdują zastosowania.</a:t>
            </a:r>
          </a:p>
        </p:txBody>
      </p:sp>
    </p:spTree>
    <p:extLst>
      <p:ext uri="{BB962C8B-B14F-4D97-AF65-F5344CB8AC3E}">
        <p14:creationId xmlns:p14="http://schemas.microsoft.com/office/powerpoint/2010/main" val="320044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8F3DE5-3AC0-4CD7-8DEC-F8D26558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Koncesja-pojęcie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959151-C908-40AD-A783-D0353FFBD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Publicznoprawne uprawnienie podmiotowe przyznawane </a:t>
            </a:r>
            <a:r>
              <a:rPr lang="pl-PL" u="sng" dirty="0"/>
              <a:t>konkretnemu, indywidualnie oznaczonemu  podmiotowi </a:t>
            </a:r>
            <a:r>
              <a:rPr lang="pl-PL" dirty="0"/>
              <a:t>poprzez decyzję właściwego organu, który spełnia ustawowe, określone wymagania umożliwiające wykonywanie określonego rodzaju działalności gospodarczej.</a:t>
            </a:r>
          </a:p>
          <a:p>
            <a:pPr marL="0" indent="0" algn="just">
              <a:buNone/>
            </a:pPr>
            <a:r>
              <a:rPr lang="pl-PL" dirty="0"/>
              <a:t>Dopuszczalność koncesjonowania potwierdza art. 54 ust.2 Konstytucji oraz art. 10 Europejskiej Konwencji o ochronie praw człowieka i podstawowych wolności. </a:t>
            </a:r>
          </a:p>
        </p:txBody>
      </p:sp>
    </p:spTree>
    <p:extLst>
      <p:ext uri="{BB962C8B-B14F-4D97-AF65-F5344CB8AC3E}">
        <p14:creationId xmlns:p14="http://schemas.microsoft.com/office/powerpoint/2010/main" val="64818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3C546C-0311-45BD-807D-AB42A7EF3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Przewodniczący KRRiT jako organ właściwy w sprawach koncesji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633B48-1D4B-4777-A8BD-3076FA73A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Organem właściwym </a:t>
            </a:r>
            <a:r>
              <a:rPr lang="pl-PL" b="1" dirty="0"/>
              <a:t>w sprawach koncesji </a:t>
            </a:r>
            <a:r>
              <a:rPr lang="pl-PL" dirty="0"/>
              <a:t>jest Przewodniczący KRRiT, tj.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800" dirty="0"/>
              <a:t>Udzielanie lub odmowa udzielenia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800" dirty="0"/>
              <a:t>Zmiana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800" dirty="0"/>
              <a:t>Cofnięcie.</a:t>
            </a:r>
          </a:p>
          <a:p>
            <a:pPr marL="0" indent="0">
              <a:buNone/>
            </a:pPr>
            <a:r>
              <a:rPr lang="pl-PL" dirty="0"/>
              <a:t>Przewodniczący KRRiT podejmuje decyzję w sprawie koncesji na podstawie </a:t>
            </a:r>
            <a:r>
              <a:rPr lang="pl-PL" b="1" dirty="0"/>
              <a:t>uchwały KRRiT. </a:t>
            </a:r>
          </a:p>
          <a:p>
            <a:pPr marL="0" indent="0">
              <a:buNone/>
            </a:pPr>
            <a:r>
              <a:rPr lang="pl-PL" dirty="0"/>
              <a:t>Decyzja w tej sprawie jest </a:t>
            </a:r>
            <a:r>
              <a:rPr lang="pl-PL" b="1" dirty="0"/>
              <a:t>ostateczna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139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BA66A0-B2DD-4359-97A8-637FF7DE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Procedura koncesyjna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4DF127-98FE-4141-9667-837E7A4D6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l-PL" dirty="0"/>
              <a:t>Przewodniczący KRRiT, po zasięgnięciu opinii Prezesa Urzędu Komunikacji Elektronicznej w zakresie częstotliwości lub kanałów i maksymalnej mocy promieniowania i lokalizacji stacji nadawczych przeznaczonych do rozpowszechniania programu lub obszary, na którym mogą być wykorzystywane częstotliwości-  </a:t>
            </a:r>
            <a:r>
              <a:rPr lang="pl-PL" b="1" dirty="0"/>
              <a:t>ogłasza w Dzienniku Urzędowym Rzeczypospolitej Polskiej „Monitor Polski</a:t>
            </a:r>
            <a:r>
              <a:rPr lang="pl-PL" dirty="0"/>
              <a:t>” informacje o możliwościach uzyskania koncesji na rozpowszechnianie w sposób </a:t>
            </a:r>
            <a:r>
              <a:rPr lang="pl-PL" dirty="0" err="1"/>
              <a:t>rozsiewczy</a:t>
            </a:r>
            <a:r>
              <a:rPr lang="pl-PL" dirty="0"/>
              <a:t> naziemny programu radiowego lub telewizyjnego oraz ustala termin, </a:t>
            </a:r>
            <a:r>
              <a:rPr lang="pl-PL" b="1" dirty="0"/>
              <a:t>nie krótszy niż 45 dni </a:t>
            </a:r>
            <a:r>
              <a:rPr lang="pl-PL" dirty="0"/>
              <a:t>od dnia ogłoszenia, do składania wniosków o udzielenie koncesji. </a:t>
            </a:r>
          </a:p>
          <a:p>
            <a:pPr marL="0" indent="0">
              <a:buNone/>
            </a:pPr>
            <a:r>
              <a:rPr lang="pl-PL" dirty="0"/>
              <a:t>W ogłoszeniu określa się: </a:t>
            </a:r>
          </a:p>
          <a:p>
            <a:r>
              <a:rPr lang="pl-PL" dirty="0"/>
              <a:t>przedmiot postępowania;</a:t>
            </a:r>
          </a:p>
          <a:p>
            <a:r>
              <a:rPr lang="pl-PL" dirty="0"/>
              <a:t>warunki programowe rozpowszechniania programu, w tym w szczególności rodzaj i charakter programu; </a:t>
            </a:r>
          </a:p>
          <a:p>
            <a:r>
              <a:rPr lang="pl-PL" dirty="0"/>
              <a:t>częstotliwości lub kanały oraz maksymalną moc promieniowaną i lokalizację stacji nadawczych przeznaczonych do rozpowszechniania programu lub obszar, na którym mogą być wykorzystywane częstotliwości, chyba że do rozpowszechniania programu nie jest wymagana rezerwacja częstotliwości; </a:t>
            </a:r>
          </a:p>
          <a:p>
            <a:r>
              <a:rPr lang="pl-PL" dirty="0"/>
              <a:t> liczbę koncesji;</a:t>
            </a:r>
          </a:p>
          <a:p>
            <a:r>
              <a:rPr lang="pl-PL" dirty="0"/>
              <a:t>czas, na jaki może być udzielona koncesja; </a:t>
            </a:r>
          </a:p>
          <a:p>
            <a:r>
              <a:rPr lang="pl-PL" dirty="0"/>
              <a:t>termin i miejsce składania wniosków. </a:t>
            </a:r>
          </a:p>
          <a:p>
            <a:pPr marL="0" indent="0">
              <a:buNone/>
            </a:pPr>
            <a:r>
              <a:rPr lang="pl-PL" dirty="0"/>
              <a:t>Przewodniczący KRRiT w terminie nie dłuższym niż 14 dni od dnia ogłoszenia, zamieszcza w co najmniej dwóch drukowanych dziennikach o zasięgu ogólnopolskim </a:t>
            </a:r>
            <a:r>
              <a:rPr lang="pl-PL" b="1" dirty="0"/>
              <a:t>informację o tym ogłoszeniu. </a:t>
            </a:r>
          </a:p>
          <a:p>
            <a:pPr marL="0" indent="0">
              <a:buNone/>
            </a:pPr>
            <a:r>
              <a:rPr lang="pl-PL" dirty="0"/>
              <a:t> Rozpatrzeniu podlegają wyłącznie wnioski złożone w związku z ogłoszeniem. </a:t>
            </a:r>
          </a:p>
          <a:p>
            <a:pPr marL="0" indent="0">
              <a:buNone/>
            </a:pPr>
            <a:r>
              <a:rPr lang="pl-PL" dirty="0"/>
              <a:t>Przewodniczący KRRiT podaje do </a:t>
            </a:r>
            <a:r>
              <a:rPr lang="pl-PL" b="1" dirty="0"/>
              <a:t>publicznej wiadomości listę wnioskodawców </a:t>
            </a:r>
            <a:r>
              <a:rPr lang="pl-PL" dirty="0"/>
              <a:t>uczestniczących w postępowaniu o udzielenie koncesji. W przypadku złożenia większej liczby wniosków, przekraczających istniejące możliwości rozpowszechniania programów, są one rozpatrywane w ramach jednego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90829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3BC537-F9C5-49CE-B644-F1F4C4FF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podmiotowy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85C38F-AC1F-41B4-94A4-CE5A8A8EF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489083"/>
            <a:ext cx="10561550" cy="352631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l-PL" dirty="0"/>
              <a:t>Koncesja może być udzielona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osobie fizycznej, posiadającej obywatelstwo polskie i stałe miejsce zamieszkania na terytorium Rzeczypospolitej Polskiej,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osobie prawnej lub osobowej spółce handlowej, które mają siedzibę na terytorium Rzeczypospolitej Polskiej. </a:t>
            </a:r>
          </a:p>
          <a:p>
            <a:pPr marL="0" indent="0">
              <a:buNone/>
            </a:pPr>
            <a:r>
              <a:rPr lang="pl-PL" b="1" dirty="0"/>
              <a:t>Koncesja dla spółki z udziałem osób zagranicznych może być udzielona</a:t>
            </a:r>
            <a:r>
              <a:rPr lang="pl-PL" dirty="0"/>
              <a:t>, jeżeli: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udział kapitałowy osób zagranicznych w spółce lub udział osób zagranicznych w kapitale zakładowym spółki nie przekracza 49%,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umowa lub statut spółki przewidują, że: </a:t>
            </a:r>
          </a:p>
          <a:p>
            <a:r>
              <a:rPr lang="pl-PL" dirty="0"/>
              <a:t> osobami uprawnionymi do reprezentowania lub prowadzenia spraw spółki albo członkami zarządu spółki będą w większości osoby posiadające obywatelstwo polskie i stałe miejsce zamieszkania w Polsce,</a:t>
            </a:r>
          </a:p>
          <a:p>
            <a:r>
              <a:rPr lang="pl-PL" dirty="0"/>
              <a:t> w zgromadzeniu wspólników lub w walnym zgromadzeniu udział głosów osób zagranicznych i spółek zależnych, w rozumieniu Kodeksu spółek handlowych, od osób zagranicznych nie może przekroczyć 49%, </a:t>
            </a:r>
          </a:p>
          <a:p>
            <a:r>
              <a:rPr lang="pl-PL" dirty="0"/>
              <a:t> osoby zagraniczne nie mogą dysponować bezpośrednio lub pośrednio większością przekraczającą 49% głosów w osobowej spółce handlowej,</a:t>
            </a:r>
          </a:p>
          <a:p>
            <a:r>
              <a:rPr lang="pl-PL" dirty="0"/>
              <a:t>członkami rady nadzorczej spółki będą w większości osoby posiadające obywatelstwo polskie i stałe miejsce zamieszkania w Polsce.</a:t>
            </a:r>
          </a:p>
          <a:p>
            <a:pPr marL="0" indent="0">
              <a:buNone/>
            </a:pPr>
            <a:r>
              <a:rPr lang="pl-PL" b="1" dirty="0"/>
              <a:t>Koncesja może być również udzielona </a:t>
            </a:r>
            <a:r>
              <a:rPr lang="pl-PL" dirty="0"/>
              <a:t>bez stosowania ww. ograniczeń </a:t>
            </a:r>
            <a:r>
              <a:rPr lang="pl-PL" b="1" dirty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osobie zagranicznej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spółce zależnej, w rozumieniu Kodeksu spółek handlowych, od osoby zagranicznej – których siedziba lub stałe miejsce zamieszkania znajduje się w </a:t>
            </a:r>
            <a:r>
              <a:rPr lang="pl-PL" u="sng" dirty="0"/>
              <a:t>państwie członkowskim Europejskiego Obszaru Gospodarczego.</a:t>
            </a:r>
          </a:p>
        </p:txBody>
      </p:sp>
    </p:spTree>
    <p:extLst>
      <p:ext uri="{BB962C8B-B14F-4D97-AF65-F5344CB8AC3E}">
        <p14:creationId xmlns:p14="http://schemas.microsoft.com/office/powerpoint/2010/main" val="3102512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1E613-0D16-4048-859D-493537766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/>
              <a:t>Kontrola państwa nad uczestnictwem osób zagranicznych w spółkach posiadających koncesję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66A0CC-E9E7-4690-BE3C-38FFE715C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dirty="0"/>
              <a:t>Nabycie lub objęcie udziałów albo akcji, bądź nabycie prawa z udziałów lub akcji przez osobę zagraniczną w spółce, która posiada koncesję na rozpowszechnianie programu, wymaga </a:t>
            </a:r>
            <a:r>
              <a:rPr lang="pl-PL" b="1" dirty="0"/>
              <a:t>zezwolenia Przewodniczącego KRRiT.</a:t>
            </a:r>
          </a:p>
          <a:p>
            <a:pPr marL="0" indent="0" algn="just">
              <a:buNone/>
            </a:pPr>
            <a:r>
              <a:rPr lang="pl-PL" dirty="0"/>
              <a:t>! Zezwolenie wymaga uchwały KRRiT; może być wydane gdy umowa zawiera ograniczenia dotyczące uzyskania większości. Bada się także, czy nie wystąpią  okoliczności uniemożliwiające udzielenie koncesji lub nakazujące cofnięcie koncesji.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 Przewodniczący KRRiT Rady wydaje i cofa zezwolenie na </a:t>
            </a:r>
            <a:r>
              <a:rPr lang="pl-PL" u="sng" dirty="0"/>
              <a:t>podstawie uchwały K</a:t>
            </a:r>
            <a:r>
              <a:rPr lang="pl-PL" dirty="0"/>
              <a:t>RRiT. </a:t>
            </a:r>
          </a:p>
          <a:p>
            <a:pPr marL="0" indent="0">
              <a:buNone/>
            </a:pPr>
            <a:r>
              <a:rPr lang="pl-PL" dirty="0"/>
              <a:t> Czynności dokonane bez zezwolenia są nieważne</a:t>
            </a:r>
          </a:p>
          <a:p>
            <a:pPr marL="0" indent="0" algn="just">
              <a:buNone/>
            </a:pPr>
            <a:r>
              <a:rPr lang="pl-PL" dirty="0"/>
              <a:t>Czynność dokonaną przez podmiot, w stosunku do którego osoba zagraniczna jest podmiotem dominującym uważa się za czynność dokonaną przez podmiot dominujący. </a:t>
            </a:r>
          </a:p>
          <a:p>
            <a:pPr marL="0" indent="0" algn="just">
              <a:buNone/>
            </a:pPr>
            <a:r>
              <a:rPr lang="pl-PL" dirty="0"/>
              <a:t>Zasad powyżej wskazanych nie stosuje się do osób zagranicznych lub spółek zależnych, w rozumieniu Kodeksu spółek handlowych, do osób zagranicznych, których siedziby lub miejsce zamieszkania znajdują się w państwach będących członkami Europejskiego Obszaru Gospodarczego.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1322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794B07-D866-4322-A376-4019EC203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Przeniesienie koncesji na inny podmiot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C48963-5A27-4502-96FF-35CCA4115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Uprawnienia wynikające z koncesji są </a:t>
            </a:r>
            <a:r>
              <a:rPr lang="pl-PL" b="1" dirty="0"/>
              <a:t>niezbywalne, </a:t>
            </a:r>
            <a:r>
              <a:rPr lang="pl-PL" dirty="0"/>
              <a:t>przy czym w przypadku łączenia, podziału albo innego rodzaju przekształceń spółek handlowych, mogą one przejść na inny podmiot za zgodą Krajowej Rady wyrażoną w formie uchwały. </a:t>
            </a:r>
          </a:p>
          <a:p>
            <a:pPr marL="0" indent="0" algn="just">
              <a:buNone/>
            </a:pPr>
            <a:r>
              <a:rPr lang="pl-PL" dirty="0"/>
              <a:t>Odmowa wyrażenia zgody następuje, gdy: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nadawca osiągnie pozycję dominującą w dziedzinie środków masowego przekazu na danym rynku właściwym w rozumieniu przepisów o ochronie konkurencji i konsumentów;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nastąpi przejęcie bezpośredniej lub pośredniej kontroli nad działalnością nadawcy przez inną osobę. </a:t>
            </a:r>
          </a:p>
        </p:txBody>
      </p:sp>
    </p:spTree>
    <p:extLst>
      <p:ext uri="{BB962C8B-B14F-4D97-AF65-F5344CB8AC3E}">
        <p14:creationId xmlns:p14="http://schemas.microsoft.com/office/powerpoint/2010/main" val="2168582798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US">
      <a:dk1>
        <a:srgbClr val="002D59"/>
      </a:dk1>
      <a:lt1>
        <a:sysClr val="window" lastClr="FFFFFF"/>
      </a:lt1>
      <a:dk2>
        <a:srgbClr val="004993"/>
      </a:dk2>
      <a:lt2>
        <a:srgbClr val="E7E6E6"/>
      </a:lt2>
      <a:accent1>
        <a:srgbClr val="C00000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ADFF"/>
      </a:accent5>
      <a:accent6>
        <a:srgbClr val="92D050"/>
      </a:accent6>
      <a:hlink>
        <a:srgbClr val="0071E2"/>
      </a:hlink>
      <a:folHlink>
        <a:srgbClr val="7F7F7F"/>
      </a:folHlink>
    </a:clrScheme>
    <a:fontScheme name="Uniwersytet Śląski">
      <a:majorFont>
        <a:latin typeface="PT Sans Bold"/>
        <a:ea typeface=""/>
        <a:cs typeface=""/>
      </a:majorFont>
      <a:minorFont>
        <a:latin typeface="PT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5733</TotalTime>
  <Words>2622</Words>
  <Application>Microsoft Office PowerPoint</Application>
  <PresentationFormat>Panoramiczny</PresentationFormat>
  <Paragraphs>155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8" baseType="lpstr">
      <vt:lpstr>Arial</vt:lpstr>
      <vt:lpstr>PT Sans</vt:lpstr>
      <vt:lpstr>PT Sans Bold</vt:lpstr>
      <vt:lpstr>Wingdings</vt:lpstr>
      <vt:lpstr>Projekt niestandardowy</vt:lpstr>
      <vt:lpstr>  </vt:lpstr>
      <vt:lpstr>Rozpowszechnianie programów jako działanie wymagające uzyskania koncesji</vt:lpstr>
      <vt:lpstr>Uzyskanie koncesji nie jest wymagane: </vt:lpstr>
      <vt:lpstr>Koncesja-pojęcie </vt:lpstr>
      <vt:lpstr>Przewodniczący KRRiT jako organ właściwy w sprawach koncesji</vt:lpstr>
      <vt:lpstr>Procedura koncesyjna</vt:lpstr>
      <vt:lpstr>Zakres podmiotowy</vt:lpstr>
      <vt:lpstr>Kontrola państwa nad uczestnictwem osób zagranicznych w spółkach posiadających koncesję</vt:lpstr>
      <vt:lpstr>Przeniesienie koncesji na inny podmiot</vt:lpstr>
      <vt:lpstr>Elementy podlegające ocenie w toku postępowania o udzielenie koncesji</vt:lpstr>
      <vt:lpstr>Przesłanki odmowy udzielenia koncesji i okres jej obowiązywania</vt:lpstr>
      <vt:lpstr>Przetarg na udzielenie koncesji</vt:lpstr>
      <vt:lpstr>Obligatoryjne elementy decyzji koncesyjnej</vt:lpstr>
      <vt:lpstr>Zasady odnawiania koncesji</vt:lpstr>
      <vt:lpstr>Cofnięcie koncesji obligatoryjne</vt:lpstr>
      <vt:lpstr>Cofnięcie koncesji fakultatywne</vt:lpstr>
      <vt:lpstr>Rozszerzenie koncesji na rozpowszechnianie przekazów tekstowych </vt:lpstr>
      <vt:lpstr>Koncesja na rozpowszechnianie programu dotyczącego telesprzedaży</vt:lpstr>
      <vt:lpstr>Koncesja na rozpowszechnianie programu dotyczącego autopromocji</vt:lpstr>
      <vt:lpstr>Opłaty</vt:lpstr>
      <vt:lpstr>Nadawca społeczny - zwolnienie z opłat</vt:lpstr>
      <vt:lpstr>Uznanie za nadawcę społecznego</vt:lpstr>
      <vt:lpstr>Kontrola działalności objętej koncesją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Cichy</dc:creator>
  <cp:lastModifiedBy>Piotr Horosz</cp:lastModifiedBy>
  <cp:revision>218</cp:revision>
  <dcterms:created xsi:type="dcterms:W3CDTF">2019-03-06T11:23:46Z</dcterms:created>
  <dcterms:modified xsi:type="dcterms:W3CDTF">2022-05-01T16:26:51Z</dcterms:modified>
</cp:coreProperties>
</file>