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405" r:id="rId3"/>
    <p:sldId id="406" r:id="rId4"/>
    <p:sldId id="408" r:id="rId5"/>
    <p:sldId id="409" r:id="rId6"/>
    <p:sldId id="410" r:id="rId7"/>
    <p:sldId id="419" r:id="rId8"/>
    <p:sldId id="428" r:id="rId9"/>
    <p:sldId id="429" r:id="rId10"/>
    <p:sldId id="411" r:id="rId11"/>
    <p:sldId id="430" r:id="rId12"/>
    <p:sldId id="412" r:id="rId13"/>
    <p:sldId id="414" r:id="rId14"/>
    <p:sldId id="413" r:id="rId15"/>
    <p:sldId id="415" r:id="rId16"/>
    <p:sldId id="416" r:id="rId17"/>
    <p:sldId id="417" r:id="rId18"/>
    <p:sldId id="418" r:id="rId19"/>
    <p:sldId id="427" r:id="rId20"/>
    <p:sldId id="426" r:id="rId21"/>
    <p:sldId id="425" r:id="rId22"/>
    <p:sldId id="424" r:id="rId23"/>
    <p:sldId id="423" r:id="rId24"/>
    <p:sldId id="457" r:id="rId25"/>
    <p:sldId id="422" r:id="rId26"/>
    <p:sldId id="437" r:id="rId27"/>
    <p:sldId id="436" r:id="rId28"/>
    <p:sldId id="421" r:id="rId29"/>
    <p:sldId id="435" r:id="rId30"/>
    <p:sldId id="434" r:id="rId31"/>
    <p:sldId id="420" r:id="rId32"/>
    <p:sldId id="445" r:id="rId33"/>
    <p:sldId id="444" r:id="rId34"/>
    <p:sldId id="443" r:id="rId35"/>
    <p:sldId id="442" r:id="rId36"/>
    <p:sldId id="441" r:id="rId37"/>
    <p:sldId id="440" r:id="rId38"/>
    <p:sldId id="458" r:id="rId39"/>
    <p:sldId id="459" r:id="rId40"/>
    <p:sldId id="460" r:id="rId41"/>
    <p:sldId id="461" r:id="rId42"/>
    <p:sldId id="462" r:id="rId43"/>
    <p:sldId id="463" r:id="rId44"/>
    <p:sldId id="464" r:id="rId45"/>
    <p:sldId id="465" r:id="rId46"/>
    <p:sldId id="466" r:id="rId47"/>
    <p:sldId id="467" r:id="rId48"/>
    <p:sldId id="468" r:id="rId49"/>
    <p:sldId id="431" r:id="rId50"/>
    <p:sldId id="456" r:id="rId51"/>
    <p:sldId id="454" r:id="rId52"/>
    <p:sldId id="453" r:id="rId53"/>
    <p:sldId id="452" r:id="rId54"/>
    <p:sldId id="451" r:id="rId55"/>
    <p:sldId id="450" r:id="rId56"/>
    <p:sldId id="449" r:id="rId57"/>
    <p:sldId id="448" r:id="rId58"/>
    <p:sldId id="469" r:id="rId59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996" autoAdjust="0"/>
    <p:restoredTop sz="94660"/>
  </p:normalViewPr>
  <p:slideViewPr>
    <p:cSldViewPr snapToGrid="0">
      <p:cViewPr varScale="1">
        <p:scale>
          <a:sx n="77" d="100"/>
          <a:sy n="77" d="100"/>
        </p:scale>
        <p:origin x="408" y="2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61" Type="http://schemas.openxmlformats.org/officeDocument/2006/relationships/viewProps" Target="viewProps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 useBgFill="1">
        <p:nvSpPr>
          <p:cNvPr id="8" name="Rounded Rectangle 7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12.06.2025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60587" y="2942602"/>
            <a:ext cx="9530575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0096869" y="2944634"/>
            <a:ext cx="1587131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0283619" y="3136658"/>
            <a:ext cx="1213632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593978" y="3055622"/>
            <a:ext cx="9263793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82435" y="4625268"/>
            <a:ext cx="1016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ACA700A2-3A05-4F43-91E4-42A94F70C0A5}" type="slidenum">
              <a:rPr lang="pl-PL" smtClean="0">
                <a:solidFill>
                  <a:srgbClr val="93A299">
                    <a:lumMod val="50000"/>
                  </a:srgbClr>
                </a:solidFill>
              </a:rPr>
              <a:pPr/>
              <a:t>‹#›</a:t>
            </a:fld>
            <a:endParaRPr lang="pl-PL">
              <a:solidFill>
                <a:srgbClr val="93A299">
                  <a:lumMod val="50000"/>
                </a:srgbClr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722429" y="4559277"/>
            <a:ext cx="9006888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718628" y="3139440"/>
            <a:ext cx="9014491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073" y="4648200"/>
            <a:ext cx="87376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6273" y="3227034"/>
            <a:ext cx="88392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32450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12.06.2025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>
                <a:solidFill>
                  <a:srgbClr val="564B3C"/>
                </a:solidFill>
              </a:rPr>
              <a:pPr/>
              <a:t>‹#›</a:t>
            </a:fld>
            <a:endParaRPr lang="pl-PL">
              <a:solidFill>
                <a:srgbClr val="564B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08840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148936" y="228600"/>
            <a:ext cx="247904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9273634" y="351410"/>
            <a:ext cx="2229647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398103" y="395428"/>
            <a:ext cx="1980708" cy="5788981"/>
          </a:xfrm>
        </p:spPr>
        <p:txBody>
          <a:bodyPr vert="eaVert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81000"/>
            <a:ext cx="8229600" cy="5791201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12.06.2025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>
                <a:solidFill>
                  <a:srgbClr val="564B3C"/>
                </a:solidFill>
              </a:rPr>
              <a:pPr/>
              <a:t>‹#›</a:t>
            </a:fld>
            <a:endParaRPr lang="pl-PL">
              <a:solidFill>
                <a:srgbClr val="564B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97419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12.06.2025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>
                <a:solidFill>
                  <a:srgbClr val="564B3C"/>
                </a:solidFill>
              </a:rPr>
              <a:pPr/>
              <a:t>‹#›</a:t>
            </a:fld>
            <a:endParaRPr lang="pl-PL">
              <a:solidFill>
                <a:srgbClr val="564B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92962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 useBgFill="1">
        <p:nvSpPr>
          <p:cNvPr id="8" name="Rounded Rectangle 7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12.06.2025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602635" y="2946400"/>
            <a:ext cx="11020213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756875" y="3048000"/>
            <a:ext cx="10711733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>
                <a:solidFill>
                  <a:srgbClr val="564B3C"/>
                </a:solidFill>
              </a:rPr>
              <a:pPr/>
              <a:t>‹#›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1941" y="3200400"/>
            <a:ext cx="102616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900661" y="4541521"/>
            <a:ext cx="1042416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1941" y="4607511"/>
            <a:ext cx="102616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14" name="Rectangle 13"/>
          <p:cNvSpPr/>
          <p:nvPr/>
        </p:nvSpPr>
        <p:spPr>
          <a:xfrm>
            <a:off x="901010" y="3124200"/>
            <a:ext cx="10423465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86925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171" y="408373"/>
            <a:ext cx="11014229" cy="1039427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68171" y="1719071"/>
            <a:ext cx="53848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719071"/>
            <a:ext cx="53848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12.06.2025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>
                <a:solidFill>
                  <a:srgbClr val="564B3C"/>
                </a:solidFill>
              </a:rPr>
              <a:pPr/>
              <a:t>‹#›</a:t>
            </a:fld>
            <a:endParaRPr lang="pl-PL">
              <a:solidFill>
                <a:srgbClr val="564B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08341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171" y="408373"/>
            <a:ext cx="11014229" cy="1039427"/>
          </a:xfrm>
        </p:spPr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68171" y="1722438"/>
            <a:ext cx="5386917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8171" y="2438400"/>
            <a:ext cx="5386917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722438"/>
            <a:ext cx="5389033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438400"/>
            <a:ext cx="5389033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12.06.2025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>
                <a:solidFill>
                  <a:srgbClr val="564B3C"/>
                </a:solidFill>
              </a:rPr>
              <a:pPr/>
              <a:t>‹#›</a:t>
            </a:fld>
            <a:endParaRPr lang="pl-PL">
              <a:solidFill>
                <a:srgbClr val="564B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6574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12.06.2025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>
                <a:solidFill>
                  <a:srgbClr val="564B3C"/>
                </a:solidFill>
              </a:rPr>
              <a:pPr/>
              <a:t>‹#›</a:t>
            </a:fld>
            <a:endParaRPr lang="pl-PL">
              <a:solidFill>
                <a:srgbClr val="564B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04922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 useBgFill="1">
        <p:nvSpPr>
          <p:cNvPr id="11" name="Rounded Rectangle 10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12.06.2025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>
                <a:solidFill>
                  <a:srgbClr val="564B3C"/>
                </a:solidFill>
              </a:rPr>
              <a:pPr/>
              <a:t>‹#›</a:t>
            </a:fld>
            <a:endParaRPr lang="pl-PL">
              <a:solidFill>
                <a:srgbClr val="564B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94784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 useBgFill="1">
        <p:nvSpPr>
          <p:cNvPr id="12" name="Rounded Rectangle 11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685800"/>
            <a:ext cx="6096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12.06.2025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>
                <a:solidFill>
                  <a:srgbClr val="564B3C"/>
                </a:solidFill>
              </a:rPr>
              <a:pPr/>
              <a:t>‹#›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46712" y="1505712"/>
            <a:ext cx="3622088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902254" y="1642472"/>
            <a:ext cx="3311005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5334" y="2971800"/>
            <a:ext cx="3064845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5334" y="1734312"/>
            <a:ext cx="3064845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48895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 useBgFill="1">
        <p:nvSpPr>
          <p:cNvPr id="9" name="Rounded Rectangle 8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914400" y="621437"/>
            <a:ext cx="103632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12.06.2025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>
                <a:solidFill>
                  <a:srgbClr val="564B3C"/>
                </a:solidFill>
              </a:rPr>
              <a:pPr/>
              <a:t>‹#›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914400" y="4953000"/>
            <a:ext cx="103632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016000" y="5029200"/>
            <a:ext cx="10134353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219200" y="5638800"/>
            <a:ext cx="9771352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807452" y="5074920"/>
            <a:ext cx="10594848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75052" y="5656557"/>
            <a:ext cx="9659648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5105401"/>
            <a:ext cx="9771352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49524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 useBgFill="1">
        <p:nvSpPr>
          <p:cNvPr id="7" name="Rounded Rectangle 6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752601"/>
            <a:ext cx="109728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12.06.2025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ACA700A2-3A05-4F43-91E4-42A94F70C0A5}" type="slidenum">
              <a:rPr lang="pl-PL" smtClean="0">
                <a:solidFill>
                  <a:srgbClr val="564B3C"/>
                </a:solidFill>
              </a:rPr>
              <a:pPr/>
              <a:t>‹#›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65760" y="278166"/>
            <a:ext cx="1146048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97151" y="372862"/>
            <a:ext cx="11174027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68171" y="408373"/>
            <a:ext cx="11014229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52122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pl-PL" dirty="0"/>
              <a:t>Ćwiczenia 14 i 15-WPPRSM1213</a:t>
            </a:r>
          </a:p>
          <a:p>
            <a:endParaRPr lang="pl-PL" dirty="0"/>
          </a:p>
        </p:txBody>
      </p:sp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/>
              <a:t>Prawo międzynarodowe publiczne</a:t>
            </a:r>
          </a:p>
        </p:txBody>
      </p:sp>
    </p:spTree>
    <p:extLst>
      <p:ext uri="{BB962C8B-B14F-4D97-AF65-F5344CB8AC3E}">
        <p14:creationId xmlns:p14="http://schemas.microsoft.com/office/powerpoint/2010/main" val="29503167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5A67F71-B3AB-FC9F-3F88-B17C7459A3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Prawo dyplomatyczne i konsularne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73DB965-9561-0EF6-6C2D-44CC647A61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610264"/>
            <a:ext cx="10972800" cy="5072331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r>
              <a:rPr lang="pl-PL" sz="1600" dirty="0"/>
              <a:t>Konsekwencje uznania szefa misji (ambasadora) za persona non grata</a:t>
            </a:r>
          </a:p>
          <a:p>
            <a:pPr marL="114300" indent="0" algn="ctr">
              <a:buNone/>
            </a:pPr>
            <a:r>
              <a:rPr lang="pl-PL" sz="1200" b="1" dirty="0"/>
              <a:t>państwo przyjmujące</a:t>
            </a:r>
          </a:p>
          <a:p>
            <a:pPr marL="114300" indent="0" algn="ctr">
              <a:buNone/>
            </a:pPr>
            <a:endParaRPr lang="pl-PL" sz="1200" b="1" dirty="0"/>
          </a:p>
          <a:p>
            <a:pPr marL="114300" indent="0" algn="ctr">
              <a:buNone/>
            </a:pPr>
            <a:r>
              <a:rPr lang="pl-PL" sz="1200" dirty="0"/>
              <a:t>zawiadomienie państwa wysyłającego o uznaniu szefa misji za </a:t>
            </a:r>
            <a:r>
              <a:rPr lang="pl-PL" sz="1200" b="1" dirty="0"/>
              <a:t>persona non grata</a:t>
            </a:r>
          </a:p>
          <a:p>
            <a:pPr marL="114300" indent="0" algn="ctr">
              <a:buNone/>
            </a:pPr>
            <a:endParaRPr lang="pl-PL" sz="1200" b="1" dirty="0"/>
          </a:p>
          <a:p>
            <a:pPr marL="114300" indent="0" algn="ctr">
              <a:buNone/>
            </a:pPr>
            <a:r>
              <a:rPr lang="pl-PL" sz="1200" b="1" dirty="0"/>
              <a:t>państwo wysyłające</a:t>
            </a:r>
          </a:p>
          <a:p>
            <a:pPr marL="114300" indent="0" algn="ctr">
              <a:buNone/>
            </a:pPr>
            <a:endParaRPr lang="pl-PL" sz="1200" b="1" dirty="0"/>
          </a:p>
          <a:p>
            <a:pPr marL="114300" indent="0" algn="just">
              <a:buNone/>
            </a:pPr>
            <a:r>
              <a:rPr lang="pl-PL" sz="1200" b="1" dirty="0"/>
              <a:t>                                 </a:t>
            </a:r>
            <a:r>
              <a:rPr lang="pl-PL" sz="1200" dirty="0"/>
              <a:t>odwołanie osoby uznanej za persona non grata                                   brak reakcji państwa wysyłającego</a:t>
            </a:r>
          </a:p>
          <a:p>
            <a:pPr marL="114300" indent="0" algn="just">
              <a:buNone/>
            </a:pPr>
            <a:r>
              <a:rPr lang="pl-PL" sz="1200" dirty="0"/>
              <a:t>                                                                 albo</a:t>
            </a:r>
          </a:p>
          <a:p>
            <a:pPr marL="114300" indent="0" algn="just">
              <a:buNone/>
            </a:pPr>
            <a:r>
              <a:rPr lang="pl-PL" sz="1200" dirty="0"/>
              <a:t>                                        zakończenie funkcji tej osoby w misji                                                                </a:t>
            </a:r>
            <a:r>
              <a:rPr lang="pl-PL" sz="1200" b="1" dirty="0"/>
              <a:t>państwo przyjmujące</a:t>
            </a:r>
          </a:p>
          <a:p>
            <a:pPr marL="114300" indent="0" algn="just">
              <a:buNone/>
            </a:pPr>
            <a:r>
              <a:rPr lang="pl-PL" sz="1200" dirty="0"/>
              <a:t>                                                                                                                                            może odmówić uznania danej osoby za członka misji</a:t>
            </a:r>
          </a:p>
          <a:p>
            <a:pPr marL="114300" indent="0" algn="just">
              <a:buNone/>
            </a:pPr>
            <a:r>
              <a:rPr lang="pl-PL" sz="1200" dirty="0"/>
              <a:t>                                                          odwołanie                                                               konsekwencje – utrata przywilejów i immunitetów</a:t>
            </a:r>
          </a:p>
          <a:p>
            <a:pPr marL="114300" indent="0" algn="just">
              <a:buNone/>
            </a:pPr>
            <a:r>
              <a:rPr lang="pl-PL" sz="1200" dirty="0"/>
              <a:t>                                                                                                                                            </a:t>
            </a:r>
            <a:r>
              <a:rPr lang="pl-PL" sz="1200" b="1" dirty="0"/>
              <a:t>ekspulsja – </a:t>
            </a:r>
            <a:r>
              <a:rPr lang="pl-PL" sz="1200" dirty="0"/>
              <a:t>wydalenie członka misji, któremu minął czas na </a:t>
            </a:r>
          </a:p>
          <a:p>
            <a:pPr marL="114300" indent="0" algn="just">
              <a:buNone/>
            </a:pPr>
            <a:r>
              <a:rPr lang="pl-PL" sz="1200" dirty="0"/>
              <a:t>                                      </a:t>
            </a:r>
            <a:r>
              <a:rPr lang="pl-PL" sz="1200" b="1" dirty="0"/>
              <a:t>minister właściwy ds. zagranicznych  </a:t>
            </a:r>
            <a:r>
              <a:rPr lang="pl-PL" sz="1200" dirty="0"/>
              <a:t>                                                           opuszczenie kraju</a:t>
            </a:r>
          </a:p>
          <a:p>
            <a:pPr marL="114300" indent="0" algn="just">
              <a:buNone/>
            </a:pPr>
            <a:endParaRPr lang="pl-PL" sz="1200" dirty="0"/>
          </a:p>
          <a:p>
            <a:pPr marL="114300" indent="0" algn="just">
              <a:buNone/>
            </a:pPr>
            <a:r>
              <a:rPr lang="pl-PL" sz="1200" dirty="0"/>
              <a:t>                             wniosek do Prezydenta o odwołanie szefa misji</a:t>
            </a:r>
          </a:p>
          <a:p>
            <a:pPr marL="114300" indent="0" algn="just">
              <a:buNone/>
            </a:pPr>
            <a:endParaRPr lang="pl-PL" sz="1200" dirty="0"/>
          </a:p>
          <a:p>
            <a:pPr marL="114300" indent="0" algn="just">
              <a:buNone/>
            </a:pPr>
            <a:r>
              <a:rPr lang="pl-PL" sz="1200" dirty="0"/>
              <a:t>                                                            </a:t>
            </a:r>
            <a:r>
              <a:rPr lang="pl-PL" sz="1200" b="1" dirty="0"/>
              <a:t>Prezydent</a:t>
            </a:r>
          </a:p>
          <a:p>
            <a:pPr marL="114300" indent="0" algn="just">
              <a:buNone/>
            </a:pPr>
            <a:r>
              <a:rPr lang="pl-PL" sz="1200" dirty="0"/>
              <a:t>                          odwołuje ambasadora za kontrasygnatą Prezesa RM</a:t>
            </a:r>
          </a:p>
          <a:p>
            <a:pPr marL="114300" indent="0" algn="just">
              <a:buNone/>
            </a:pPr>
            <a:endParaRPr lang="pl-PL" sz="1200" dirty="0"/>
          </a:p>
          <a:p>
            <a:pPr marL="114300" indent="0" algn="just">
              <a:buNone/>
            </a:pPr>
            <a:r>
              <a:rPr lang="pl-PL" sz="1200" dirty="0"/>
              <a:t>                                     </a:t>
            </a:r>
            <a:r>
              <a:rPr lang="pl-PL" sz="1200" b="1" dirty="0"/>
              <a:t>minister właściwy ds. zagranicznych</a:t>
            </a:r>
          </a:p>
          <a:p>
            <a:pPr marL="114300" indent="0" algn="just">
              <a:buNone/>
            </a:pPr>
            <a:r>
              <a:rPr lang="pl-PL" sz="1200" dirty="0"/>
              <a:t>                                          notyfikacja decyzji państwa</a:t>
            </a:r>
          </a:p>
        </p:txBody>
      </p:sp>
      <p:sp>
        <p:nvSpPr>
          <p:cNvPr id="4" name="Strzałka: w dół 3">
            <a:extLst>
              <a:ext uri="{FF2B5EF4-FFF2-40B4-BE49-F238E27FC236}">
                <a16:creationId xmlns:a16="http://schemas.microsoft.com/office/drawing/2014/main" id="{ACE0A09D-51D8-CED4-38EB-1587BAFBF7C4}"/>
              </a:ext>
            </a:extLst>
          </p:cNvPr>
          <p:cNvSpPr/>
          <p:nvPr/>
        </p:nvSpPr>
        <p:spPr>
          <a:xfrm>
            <a:off x="6096000" y="2150853"/>
            <a:ext cx="45719" cy="14377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  <p:sp>
        <p:nvSpPr>
          <p:cNvPr id="5" name="Strzałka: w dół 4">
            <a:extLst>
              <a:ext uri="{FF2B5EF4-FFF2-40B4-BE49-F238E27FC236}">
                <a16:creationId xmlns:a16="http://schemas.microsoft.com/office/drawing/2014/main" id="{C095EED0-D1DE-6C40-790F-C88505421861}"/>
              </a:ext>
            </a:extLst>
          </p:cNvPr>
          <p:cNvSpPr/>
          <p:nvPr/>
        </p:nvSpPr>
        <p:spPr>
          <a:xfrm>
            <a:off x="6096000" y="2599426"/>
            <a:ext cx="45719" cy="14377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  <p:cxnSp>
        <p:nvCxnSpPr>
          <p:cNvPr id="7" name="Łącznik prosty ze strzałką 6">
            <a:extLst>
              <a:ext uri="{FF2B5EF4-FFF2-40B4-BE49-F238E27FC236}">
                <a16:creationId xmlns:a16="http://schemas.microsoft.com/office/drawing/2014/main" id="{9FD66D4B-6DD9-F0E0-A89D-575214CE5198}"/>
              </a:ext>
            </a:extLst>
          </p:cNvPr>
          <p:cNvCxnSpPr/>
          <p:nvPr/>
        </p:nvCxnSpPr>
        <p:spPr>
          <a:xfrm flipH="1">
            <a:off x="4543245" y="3036498"/>
            <a:ext cx="960408" cy="14952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Łącznik prosty ze strzałką 8">
            <a:extLst>
              <a:ext uri="{FF2B5EF4-FFF2-40B4-BE49-F238E27FC236}">
                <a16:creationId xmlns:a16="http://schemas.microsoft.com/office/drawing/2014/main" id="{FC9111B7-12ED-A796-3A02-A1BD5099C230}"/>
              </a:ext>
            </a:extLst>
          </p:cNvPr>
          <p:cNvCxnSpPr>
            <a:cxnSpLocks/>
          </p:cNvCxnSpPr>
          <p:nvPr/>
        </p:nvCxnSpPr>
        <p:spPr>
          <a:xfrm>
            <a:off x="6757358" y="3016369"/>
            <a:ext cx="1040921" cy="16965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Strzałka: w dół 14">
            <a:extLst>
              <a:ext uri="{FF2B5EF4-FFF2-40B4-BE49-F238E27FC236}">
                <a16:creationId xmlns:a16="http://schemas.microsoft.com/office/drawing/2014/main" id="{BCBE2758-2580-3CF0-C591-C05DCB3A1A65}"/>
              </a:ext>
            </a:extLst>
          </p:cNvPr>
          <p:cNvSpPr/>
          <p:nvPr/>
        </p:nvSpPr>
        <p:spPr>
          <a:xfrm>
            <a:off x="3726611" y="3933645"/>
            <a:ext cx="45719" cy="13227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  <p:sp>
        <p:nvSpPr>
          <p:cNvPr id="16" name="Strzałka: w dół 15">
            <a:extLst>
              <a:ext uri="{FF2B5EF4-FFF2-40B4-BE49-F238E27FC236}">
                <a16:creationId xmlns:a16="http://schemas.microsoft.com/office/drawing/2014/main" id="{A237E42E-F5A0-3235-044C-A472344980F6}"/>
              </a:ext>
            </a:extLst>
          </p:cNvPr>
          <p:cNvSpPr/>
          <p:nvPr/>
        </p:nvSpPr>
        <p:spPr>
          <a:xfrm>
            <a:off x="3726611" y="4336211"/>
            <a:ext cx="45719" cy="13227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  <p:sp>
        <p:nvSpPr>
          <p:cNvPr id="17" name="Strzałka: w dół 16">
            <a:extLst>
              <a:ext uri="{FF2B5EF4-FFF2-40B4-BE49-F238E27FC236}">
                <a16:creationId xmlns:a16="http://schemas.microsoft.com/office/drawing/2014/main" id="{5789DA1C-6FE3-47F4-0F41-C1925E3FFF60}"/>
              </a:ext>
            </a:extLst>
          </p:cNvPr>
          <p:cNvSpPr/>
          <p:nvPr/>
        </p:nvSpPr>
        <p:spPr>
          <a:xfrm>
            <a:off x="3726611" y="4773283"/>
            <a:ext cx="45719" cy="13227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  <p:sp>
        <p:nvSpPr>
          <p:cNvPr id="18" name="Strzałka: w dół 17">
            <a:extLst>
              <a:ext uri="{FF2B5EF4-FFF2-40B4-BE49-F238E27FC236}">
                <a16:creationId xmlns:a16="http://schemas.microsoft.com/office/drawing/2014/main" id="{FDA0B8F8-336B-0D7D-FFF3-09BE01BAAD55}"/>
              </a:ext>
            </a:extLst>
          </p:cNvPr>
          <p:cNvSpPr/>
          <p:nvPr/>
        </p:nvSpPr>
        <p:spPr>
          <a:xfrm>
            <a:off x="3726611" y="5247736"/>
            <a:ext cx="45719" cy="13227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  <p:sp>
        <p:nvSpPr>
          <p:cNvPr id="20" name="Strzałka: w dół 19">
            <a:extLst>
              <a:ext uri="{FF2B5EF4-FFF2-40B4-BE49-F238E27FC236}">
                <a16:creationId xmlns:a16="http://schemas.microsoft.com/office/drawing/2014/main" id="{13709072-430F-0629-241B-867E873CE0CF}"/>
              </a:ext>
            </a:extLst>
          </p:cNvPr>
          <p:cNvSpPr/>
          <p:nvPr/>
        </p:nvSpPr>
        <p:spPr>
          <a:xfrm>
            <a:off x="3726611" y="5871713"/>
            <a:ext cx="45719" cy="13227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  <p:sp>
        <p:nvSpPr>
          <p:cNvPr id="21" name="Strzałka: w dół 20">
            <a:extLst>
              <a:ext uri="{FF2B5EF4-FFF2-40B4-BE49-F238E27FC236}">
                <a16:creationId xmlns:a16="http://schemas.microsoft.com/office/drawing/2014/main" id="{3BE49083-30CE-5AE0-BDD3-57CEB7822C8C}"/>
              </a:ext>
            </a:extLst>
          </p:cNvPr>
          <p:cNvSpPr/>
          <p:nvPr/>
        </p:nvSpPr>
        <p:spPr>
          <a:xfrm>
            <a:off x="8660921" y="3429000"/>
            <a:ext cx="45719" cy="18259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116932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EB05034-B971-8BB4-CDF9-EB68CF96C8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Prawo dyplomatyczne i konsularne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7870910-F376-84F0-ACBC-099FBE86E1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633269"/>
            <a:ext cx="10972800" cy="5009072"/>
          </a:xfrm>
        </p:spPr>
        <p:txBody>
          <a:bodyPr>
            <a:normAutofit lnSpcReduction="10000"/>
          </a:bodyPr>
          <a:lstStyle/>
          <a:p>
            <a:pPr marL="114300" indent="0">
              <a:buNone/>
            </a:pPr>
            <a:r>
              <a:rPr lang="pl-PL" sz="1600" dirty="0"/>
              <a:t>odwołanie szefa misji dyplomatycznej (ambasadora)</a:t>
            </a:r>
          </a:p>
          <a:p>
            <a:pPr marL="11430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93A299"/>
              </a:buClr>
              <a:buSzTx/>
              <a:buFont typeface="Arial" pitchFamily="34" charset="0"/>
              <a:buNone/>
              <a:tabLst/>
              <a:defRPr/>
            </a:pPr>
            <a:r>
              <a:rPr kumimoji="0" lang="pl-PL" sz="1300" b="1" i="0" u="none" strike="noStrike" kern="1200" cap="none" spc="0" normalizeH="0" baseline="0" noProof="0" dirty="0">
                <a:ln>
                  <a:noFill/>
                </a:ln>
                <a:solidFill>
                  <a:srgbClr val="564B3C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minister właściwy ds. zagranicznych</a:t>
            </a:r>
          </a:p>
          <a:p>
            <a:pPr marL="114300" marR="0" lvl="0" indent="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93A299"/>
              </a:buClr>
              <a:buSzTx/>
              <a:buFont typeface="Arial" pitchFamily="34" charset="0"/>
              <a:buNone/>
              <a:tabLst/>
              <a:defRPr/>
            </a:pPr>
            <a:endParaRPr kumimoji="0" lang="pl-PL" sz="1300" b="0" i="0" u="none" strike="noStrike" kern="1200" cap="none" spc="0" normalizeH="0" baseline="0" noProof="0" dirty="0">
              <a:ln>
                <a:noFill/>
              </a:ln>
              <a:solidFill>
                <a:srgbClr val="564B3C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  <a:p>
            <a:pPr marL="11430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93A299"/>
              </a:buClr>
              <a:buSzTx/>
              <a:buFont typeface="Arial" pitchFamily="34" charset="0"/>
              <a:buNone/>
              <a:tabLst/>
              <a:defRPr/>
            </a:pPr>
            <a:r>
              <a:rPr kumimoji="0" lang="pl-PL" sz="1300" b="0" i="0" u="none" strike="noStrike" kern="1200" cap="none" spc="0" normalizeH="0" baseline="0" noProof="0" dirty="0">
                <a:ln>
                  <a:noFill/>
                </a:ln>
                <a:solidFill>
                  <a:srgbClr val="564B3C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  opinia </a:t>
            </a:r>
            <a:r>
              <a:rPr kumimoji="0" lang="pl-PL" sz="1300" b="1" i="0" u="none" strike="noStrike" kern="1200" cap="none" spc="0" normalizeH="0" baseline="0" noProof="0" dirty="0">
                <a:ln>
                  <a:noFill/>
                </a:ln>
                <a:solidFill>
                  <a:srgbClr val="564B3C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Konwentu Służby Zagranicznej</a:t>
            </a:r>
          </a:p>
          <a:p>
            <a:pPr marL="114300" marR="0" lvl="0" indent="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93A299"/>
              </a:buClr>
              <a:buSzTx/>
              <a:buFont typeface="Arial" pitchFamily="34" charset="0"/>
              <a:buNone/>
              <a:tabLst/>
              <a:defRPr/>
            </a:pPr>
            <a:endParaRPr kumimoji="0" lang="pl-PL" sz="1300" b="0" i="0" u="none" strike="noStrike" kern="1200" cap="none" spc="0" normalizeH="0" baseline="0" noProof="0" dirty="0">
              <a:ln>
                <a:noFill/>
              </a:ln>
              <a:solidFill>
                <a:srgbClr val="564B3C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  <a:p>
            <a:pPr marL="11430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93A299"/>
              </a:buClr>
              <a:buSzTx/>
              <a:buFont typeface="Arial" pitchFamily="34" charset="0"/>
              <a:buNone/>
              <a:tabLst/>
              <a:defRPr/>
            </a:pPr>
            <a:r>
              <a:rPr kumimoji="0" lang="pl-PL" sz="1300" b="0" i="0" u="none" strike="noStrike" kern="1200" cap="none" spc="0" normalizeH="0" baseline="0" noProof="0" dirty="0">
                <a:ln>
                  <a:noFill/>
                </a:ln>
                <a:solidFill>
                  <a:srgbClr val="564B3C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  minister właściwy ds. zagranicznych</a:t>
            </a:r>
          </a:p>
          <a:p>
            <a:pPr marL="114300" marR="0" lvl="0" indent="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93A299"/>
              </a:buClr>
              <a:buSzTx/>
              <a:buFont typeface="Arial" pitchFamily="34" charset="0"/>
              <a:buNone/>
              <a:tabLst/>
              <a:defRPr/>
            </a:pPr>
            <a:r>
              <a:rPr kumimoji="0" lang="pl-PL" sz="1300" b="0" i="0" u="none" strike="noStrike" kern="1200" cap="none" spc="0" normalizeH="0" baseline="0" noProof="0" dirty="0">
                <a:ln>
                  <a:noFill/>
                </a:ln>
                <a:solidFill>
                  <a:srgbClr val="564B3C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           </a:t>
            </a:r>
          </a:p>
          <a:p>
            <a:pPr marL="11430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93A299"/>
              </a:buClr>
              <a:buSzTx/>
              <a:buFont typeface="Arial" pitchFamily="34" charset="0"/>
              <a:buNone/>
              <a:tabLst/>
              <a:defRPr/>
            </a:pPr>
            <a:r>
              <a:rPr kumimoji="0" lang="pl-PL" sz="1300" b="0" i="0" u="none" strike="noStrike" kern="1200" cap="none" spc="0" normalizeH="0" baseline="0" noProof="0" dirty="0">
                <a:ln>
                  <a:noFill/>
                </a:ln>
                <a:solidFill>
                  <a:srgbClr val="564B3C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       </a:t>
            </a:r>
            <a:r>
              <a:rPr kumimoji="0" lang="pl-PL" sz="1300" b="1" i="0" u="none" strike="noStrike" kern="1200" cap="none" spc="0" normalizeH="0" baseline="0" noProof="0" dirty="0">
                <a:ln>
                  <a:noFill/>
                </a:ln>
                <a:solidFill>
                  <a:srgbClr val="564B3C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Sejm</a:t>
            </a:r>
          </a:p>
          <a:p>
            <a:pPr marL="114300" marR="0" lvl="0" indent="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93A299"/>
              </a:buClr>
              <a:buSzTx/>
              <a:buFont typeface="Arial" pitchFamily="34" charset="0"/>
              <a:buNone/>
              <a:tabLst/>
              <a:defRPr/>
            </a:pPr>
            <a:endParaRPr kumimoji="0" lang="pl-PL" sz="1300" b="0" i="0" u="none" strike="noStrike" kern="1200" cap="none" spc="0" normalizeH="0" baseline="0" noProof="0" dirty="0">
              <a:ln>
                <a:noFill/>
              </a:ln>
              <a:solidFill>
                <a:srgbClr val="564B3C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  <a:p>
            <a:pPr marL="11430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93A299"/>
              </a:buClr>
              <a:buSzTx/>
              <a:buFont typeface="Arial" pitchFamily="34" charset="0"/>
              <a:buNone/>
              <a:tabLst/>
              <a:defRPr/>
            </a:pPr>
            <a:r>
              <a:rPr kumimoji="0" lang="pl-PL" sz="1300" b="0" i="0" u="none" strike="noStrike" kern="1200" cap="none" spc="0" normalizeH="0" baseline="0" noProof="0" dirty="0">
                <a:ln>
                  <a:noFill/>
                </a:ln>
                <a:solidFill>
                  <a:srgbClr val="564B3C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      opinia komisji spraw zagranicznych                                     </a:t>
            </a:r>
          </a:p>
          <a:p>
            <a:pPr marL="114300" marR="0" lvl="0" indent="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93A299"/>
              </a:buClr>
              <a:buSzTx/>
              <a:buFont typeface="Arial" pitchFamily="34" charset="0"/>
              <a:buNone/>
              <a:tabLst/>
              <a:defRPr/>
            </a:pPr>
            <a:endParaRPr kumimoji="0" lang="pl-PL" sz="1300" b="0" i="0" u="none" strike="noStrike" kern="1200" cap="none" spc="0" normalizeH="0" baseline="0" noProof="0" dirty="0">
              <a:ln>
                <a:noFill/>
              </a:ln>
              <a:solidFill>
                <a:srgbClr val="564B3C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  <a:p>
            <a:pPr marL="11430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93A299"/>
              </a:buClr>
              <a:buSzTx/>
              <a:buFont typeface="Arial" pitchFamily="34" charset="0"/>
              <a:buNone/>
              <a:tabLst/>
              <a:defRPr/>
            </a:pPr>
            <a:r>
              <a:rPr kumimoji="0" lang="pl-PL" sz="1300" b="0" i="0" u="none" strike="noStrike" kern="1200" cap="none" spc="0" normalizeH="0" baseline="0" noProof="0" dirty="0">
                <a:ln>
                  <a:noFill/>
                </a:ln>
                <a:solidFill>
                  <a:srgbClr val="564B3C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       minister właściwy ds. zagranicznych</a:t>
            </a:r>
          </a:p>
          <a:p>
            <a:pPr marL="114300" marR="0" lvl="0" indent="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93A299"/>
              </a:buClr>
              <a:buSzTx/>
              <a:buFont typeface="Arial" pitchFamily="34" charset="0"/>
              <a:buNone/>
              <a:tabLst/>
              <a:defRPr/>
            </a:pPr>
            <a:endParaRPr kumimoji="0" lang="pl-PL" sz="1300" b="0" i="0" u="none" strike="noStrike" kern="1200" cap="none" spc="0" normalizeH="0" baseline="0" noProof="0" dirty="0">
              <a:ln>
                <a:noFill/>
              </a:ln>
              <a:solidFill>
                <a:srgbClr val="564B3C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  <a:p>
            <a:pPr marL="11430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93A299"/>
              </a:buClr>
              <a:buSzTx/>
              <a:buFont typeface="Arial" pitchFamily="34" charset="0"/>
              <a:buNone/>
              <a:tabLst/>
              <a:defRPr/>
            </a:pPr>
            <a:r>
              <a:rPr kumimoji="0" lang="pl-PL" sz="1300" b="0" i="0" u="none" strike="noStrike" kern="1200" cap="none" spc="0" normalizeH="0" baseline="0" noProof="0" dirty="0">
                <a:ln>
                  <a:noFill/>
                </a:ln>
                <a:solidFill>
                  <a:srgbClr val="564B3C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  wniosek do Prezydenta o odwołanie szefa misji</a:t>
            </a:r>
          </a:p>
          <a:p>
            <a:pPr marL="11430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93A299"/>
              </a:buClr>
              <a:buSzTx/>
              <a:buFont typeface="Arial" pitchFamily="34" charset="0"/>
              <a:buNone/>
              <a:tabLst/>
              <a:defRPr/>
            </a:pPr>
            <a:endParaRPr kumimoji="0" lang="pl-PL" sz="1300" b="0" i="0" u="none" strike="noStrike" kern="1200" cap="none" spc="0" normalizeH="0" baseline="0" noProof="0" dirty="0">
              <a:ln>
                <a:noFill/>
              </a:ln>
              <a:solidFill>
                <a:srgbClr val="564B3C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  <a:p>
            <a:pPr marL="11430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93A299"/>
              </a:buClr>
              <a:buSzTx/>
              <a:buFont typeface="Arial" pitchFamily="34" charset="0"/>
              <a:buNone/>
              <a:tabLst/>
              <a:defRPr/>
            </a:pPr>
            <a:r>
              <a:rPr kumimoji="0" lang="pl-PL" sz="1300" b="0" i="0" u="none" strike="noStrike" kern="1200" cap="none" spc="0" normalizeH="0" baseline="0" noProof="0" dirty="0">
                <a:ln>
                  <a:noFill/>
                </a:ln>
                <a:solidFill>
                  <a:srgbClr val="564B3C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    </a:t>
            </a:r>
            <a:r>
              <a:rPr kumimoji="0" lang="pl-PL" sz="1300" b="1" i="0" u="none" strike="noStrike" kern="1200" cap="none" spc="0" normalizeH="0" baseline="0" noProof="0" dirty="0">
                <a:ln>
                  <a:noFill/>
                </a:ln>
                <a:solidFill>
                  <a:srgbClr val="564B3C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Prezydent</a:t>
            </a:r>
          </a:p>
          <a:p>
            <a:pPr marL="114300" marR="0" lvl="0" indent="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93A299"/>
              </a:buClr>
              <a:buSzTx/>
              <a:buFont typeface="Arial" pitchFamily="34" charset="0"/>
              <a:buNone/>
              <a:tabLst/>
              <a:defRPr/>
            </a:pPr>
            <a:endParaRPr kumimoji="0" lang="pl-PL" sz="1300" b="1" i="0" u="none" strike="noStrike" kern="1200" cap="none" spc="0" normalizeH="0" baseline="0" noProof="0" dirty="0">
              <a:ln>
                <a:noFill/>
              </a:ln>
              <a:solidFill>
                <a:srgbClr val="564B3C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  <a:p>
            <a:pPr marL="11430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93A299"/>
              </a:buClr>
              <a:buSzTx/>
              <a:buFont typeface="Arial" pitchFamily="34" charset="0"/>
              <a:buNone/>
              <a:tabLst/>
              <a:defRPr/>
            </a:pPr>
            <a:r>
              <a:rPr kumimoji="0" lang="pl-PL" sz="1300" b="1" i="0" u="none" strike="noStrike" kern="1200" cap="none" spc="0" normalizeH="0" baseline="0" noProof="0" dirty="0">
                <a:ln>
                  <a:noFill/>
                </a:ln>
                <a:solidFill>
                  <a:srgbClr val="564B3C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      Prezes Rady Ministrów </a:t>
            </a:r>
          </a:p>
          <a:p>
            <a:pPr marL="114300" marR="0" lvl="0" indent="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93A299"/>
              </a:buClr>
              <a:buSzTx/>
              <a:buFont typeface="Arial" pitchFamily="34" charset="0"/>
              <a:buNone/>
              <a:tabLst/>
              <a:defRPr/>
            </a:pPr>
            <a:endParaRPr kumimoji="0" lang="pl-PL" sz="1300" b="1" i="0" u="none" strike="noStrike" kern="1200" cap="none" spc="0" normalizeH="0" baseline="0" noProof="0" dirty="0">
              <a:ln>
                <a:noFill/>
              </a:ln>
              <a:solidFill>
                <a:srgbClr val="564B3C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  <a:p>
            <a:pPr marL="114300" marR="0" lvl="0" indent="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93A299"/>
              </a:buClr>
              <a:buSzTx/>
              <a:buFont typeface="Arial" pitchFamily="34" charset="0"/>
              <a:buNone/>
              <a:tabLst/>
              <a:defRPr/>
            </a:pPr>
            <a:r>
              <a:rPr kumimoji="0" lang="pl-PL" sz="1300" i="0" u="none" strike="noStrike" kern="1200" cap="none" spc="0" normalizeH="0" baseline="0" noProof="0" dirty="0">
                <a:ln>
                  <a:noFill/>
                </a:ln>
                <a:solidFill>
                  <a:srgbClr val="564B3C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                                                        kontrasygnata                                                                     brak kontrasygnaty</a:t>
            </a:r>
          </a:p>
          <a:p>
            <a:pPr marL="114300" marR="0" lvl="0" indent="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93A299"/>
              </a:buClr>
              <a:buSzTx/>
              <a:buFont typeface="Arial" pitchFamily="34" charset="0"/>
              <a:buNone/>
              <a:tabLst/>
              <a:defRPr/>
            </a:pPr>
            <a:endParaRPr kumimoji="0" lang="pl-PL" sz="1300" b="1" i="0" u="none" strike="noStrike" kern="1200" cap="none" spc="0" normalizeH="0" baseline="0" noProof="0" dirty="0">
              <a:ln>
                <a:noFill/>
              </a:ln>
              <a:solidFill>
                <a:srgbClr val="564B3C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  <a:p>
            <a:pPr marL="114300" marR="0" lvl="0" indent="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93A299"/>
              </a:buClr>
              <a:buSzTx/>
              <a:buFont typeface="Arial" pitchFamily="34" charset="0"/>
              <a:buNone/>
              <a:tabLst/>
              <a:defRPr/>
            </a:pPr>
            <a:r>
              <a:rPr kumimoji="0" lang="pl-PL" sz="1300" b="1" i="0" u="none" strike="noStrike" kern="1200" cap="none" spc="0" normalizeH="0" baseline="0" noProof="0" dirty="0">
                <a:ln>
                  <a:noFill/>
                </a:ln>
                <a:solidFill>
                  <a:srgbClr val="564B3C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                                         Prezydent </a:t>
            </a:r>
            <a:r>
              <a:rPr lang="pl-PL" sz="1300" dirty="0">
                <a:solidFill>
                  <a:srgbClr val="564B3C"/>
                </a:solidFill>
                <a:latin typeface="Century Gothic"/>
              </a:rPr>
              <a:t>odwołuje</a:t>
            </a:r>
            <a:r>
              <a:rPr kumimoji="0" lang="pl-PL" sz="1300" b="0" i="0" u="none" strike="noStrike" kern="1200" cap="none" spc="0" normalizeH="0" baseline="0" noProof="0" dirty="0">
                <a:ln>
                  <a:noFill/>
                </a:ln>
                <a:solidFill>
                  <a:srgbClr val="564B3C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 ambasadora</a:t>
            </a:r>
          </a:p>
          <a:p>
            <a:pPr marL="114300" marR="0" lvl="0" indent="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93A299"/>
              </a:buClr>
              <a:buSzTx/>
              <a:buFont typeface="Arial" pitchFamily="34" charset="0"/>
              <a:buNone/>
              <a:tabLst/>
              <a:defRPr/>
            </a:pPr>
            <a:endParaRPr kumimoji="0" lang="pl-PL" sz="1100" b="0" i="0" u="none" strike="noStrike" kern="1200" cap="none" spc="0" normalizeH="0" baseline="0" noProof="0" dirty="0">
              <a:ln>
                <a:noFill/>
              </a:ln>
              <a:solidFill>
                <a:srgbClr val="564B3C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  <a:p>
            <a:pPr marL="114300" indent="0" algn="ctr">
              <a:buNone/>
            </a:pPr>
            <a:endParaRPr lang="pl-PL" sz="1600" dirty="0"/>
          </a:p>
        </p:txBody>
      </p:sp>
      <p:sp>
        <p:nvSpPr>
          <p:cNvPr id="4" name="Strzałka: w dół 3">
            <a:extLst>
              <a:ext uri="{FF2B5EF4-FFF2-40B4-BE49-F238E27FC236}">
                <a16:creationId xmlns:a16="http://schemas.microsoft.com/office/drawing/2014/main" id="{BADA80EA-2AF0-FD54-3FB2-EF95C22F6907}"/>
              </a:ext>
            </a:extLst>
          </p:cNvPr>
          <p:cNvSpPr/>
          <p:nvPr/>
        </p:nvSpPr>
        <p:spPr>
          <a:xfrm>
            <a:off x="6268528" y="2150853"/>
            <a:ext cx="45719" cy="16102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  <p:sp>
        <p:nvSpPr>
          <p:cNvPr id="5" name="Strzałka: w dół 4">
            <a:extLst>
              <a:ext uri="{FF2B5EF4-FFF2-40B4-BE49-F238E27FC236}">
                <a16:creationId xmlns:a16="http://schemas.microsoft.com/office/drawing/2014/main" id="{5FADCC6E-C2DA-5F1A-9D18-12E775F822A6}"/>
              </a:ext>
            </a:extLst>
          </p:cNvPr>
          <p:cNvSpPr/>
          <p:nvPr/>
        </p:nvSpPr>
        <p:spPr>
          <a:xfrm>
            <a:off x="6256737" y="2592183"/>
            <a:ext cx="45719" cy="16102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  <p:sp>
        <p:nvSpPr>
          <p:cNvPr id="6" name="Strzałka: w dół 5">
            <a:extLst>
              <a:ext uri="{FF2B5EF4-FFF2-40B4-BE49-F238E27FC236}">
                <a16:creationId xmlns:a16="http://schemas.microsoft.com/office/drawing/2014/main" id="{D66DEB63-D778-A693-976F-0C82301876D0}"/>
              </a:ext>
            </a:extLst>
          </p:cNvPr>
          <p:cNvSpPr/>
          <p:nvPr/>
        </p:nvSpPr>
        <p:spPr>
          <a:xfrm>
            <a:off x="6268528" y="2996242"/>
            <a:ext cx="45719" cy="20128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  <p:sp>
        <p:nvSpPr>
          <p:cNvPr id="7" name="Strzałka: w dół 6">
            <a:extLst>
              <a:ext uri="{FF2B5EF4-FFF2-40B4-BE49-F238E27FC236}">
                <a16:creationId xmlns:a16="http://schemas.microsoft.com/office/drawing/2014/main" id="{298838D5-14EA-C63B-225E-DFFF237FCAB7}"/>
              </a:ext>
            </a:extLst>
          </p:cNvPr>
          <p:cNvSpPr/>
          <p:nvPr/>
        </p:nvSpPr>
        <p:spPr>
          <a:xfrm>
            <a:off x="6268528" y="3459193"/>
            <a:ext cx="45719" cy="20128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  <p:sp>
        <p:nvSpPr>
          <p:cNvPr id="8" name="Strzałka: w dół 7">
            <a:extLst>
              <a:ext uri="{FF2B5EF4-FFF2-40B4-BE49-F238E27FC236}">
                <a16:creationId xmlns:a16="http://schemas.microsoft.com/office/drawing/2014/main" id="{EA10B0AA-1667-EA59-91ED-9995ACD97E65}"/>
              </a:ext>
            </a:extLst>
          </p:cNvPr>
          <p:cNvSpPr/>
          <p:nvPr/>
        </p:nvSpPr>
        <p:spPr>
          <a:xfrm>
            <a:off x="6256737" y="3864634"/>
            <a:ext cx="45719" cy="20128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  <p:sp>
        <p:nvSpPr>
          <p:cNvPr id="9" name="Strzałka: w dół 8">
            <a:extLst>
              <a:ext uri="{FF2B5EF4-FFF2-40B4-BE49-F238E27FC236}">
                <a16:creationId xmlns:a16="http://schemas.microsoft.com/office/drawing/2014/main" id="{6046421D-F6A8-AB1B-1054-4C4F51D07FC4}"/>
              </a:ext>
            </a:extLst>
          </p:cNvPr>
          <p:cNvSpPr/>
          <p:nvPr/>
        </p:nvSpPr>
        <p:spPr>
          <a:xfrm>
            <a:off x="6256737" y="4330460"/>
            <a:ext cx="45719" cy="20128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  <p:sp>
        <p:nvSpPr>
          <p:cNvPr id="10" name="Strzałka: w dół 9">
            <a:extLst>
              <a:ext uri="{FF2B5EF4-FFF2-40B4-BE49-F238E27FC236}">
                <a16:creationId xmlns:a16="http://schemas.microsoft.com/office/drawing/2014/main" id="{ED987B8E-518C-AFEA-C1AC-573193D6C3B0}"/>
              </a:ext>
            </a:extLst>
          </p:cNvPr>
          <p:cNvSpPr/>
          <p:nvPr/>
        </p:nvSpPr>
        <p:spPr>
          <a:xfrm>
            <a:off x="6268528" y="4779034"/>
            <a:ext cx="45719" cy="20128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  <p:sp>
        <p:nvSpPr>
          <p:cNvPr id="11" name="Strzałka: w dół 10">
            <a:extLst>
              <a:ext uri="{FF2B5EF4-FFF2-40B4-BE49-F238E27FC236}">
                <a16:creationId xmlns:a16="http://schemas.microsoft.com/office/drawing/2014/main" id="{B2FA7804-D819-59D9-9598-3BA647DEA33B}"/>
              </a:ext>
            </a:extLst>
          </p:cNvPr>
          <p:cNvSpPr/>
          <p:nvPr/>
        </p:nvSpPr>
        <p:spPr>
          <a:xfrm>
            <a:off x="6268528" y="5181600"/>
            <a:ext cx="45719" cy="20128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  <p:sp>
        <p:nvSpPr>
          <p:cNvPr id="12" name="Strzałka: w dół 11">
            <a:extLst>
              <a:ext uri="{FF2B5EF4-FFF2-40B4-BE49-F238E27FC236}">
                <a16:creationId xmlns:a16="http://schemas.microsoft.com/office/drawing/2014/main" id="{E5794A42-BB13-3704-9C54-63B2FD2ED16F}"/>
              </a:ext>
            </a:extLst>
          </p:cNvPr>
          <p:cNvSpPr/>
          <p:nvPr/>
        </p:nvSpPr>
        <p:spPr>
          <a:xfrm>
            <a:off x="3950898" y="6101751"/>
            <a:ext cx="45719" cy="18978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  <p:cxnSp>
        <p:nvCxnSpPr>
          <p:cNvPr id="14" name="Łącznik prosty ze strzałką 13">
            <a:extLst>
              <a:ext uri="{FF2B5EF4-FFF2-40B4-BE49-F238E27FC236}">
                <a16:creationId xmlns:a16="http://schemas.microsoft.com/office/drawing/2014/main" id="{7ECC8640-2184-F935-B931-42C91D949F91}"/>
              </a:ext>
            </a:extLst>
          </p:cNvPr>
          <p:cNvCxnSpPr/>
          <p:nvPr/>
        </p:nvCxnSpPr>
        <p:spPr>
          <a:xfrm flipH="1">
            <a:off x="4422475" y="5602914"/>
            <a:ext cx="1063925" cy="22279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Łącznik prosty ze strzałką 15">
            <a:extLst>
              <a:ext uri="{FF2B5EF4-FFF2-40B4-BE49-F238E27FC236}">
                <a16:creationId xmlns:a16="http://schemas.microsoft.com/office/drawing/2014/main" id="{80498191-4A3F-DF32-EAA9-F50F3A733CB8}"/>
              </a:ext>
            </a:extLst>
          </p:cNvPr>
          <p:cNvCxnSpPr/>
          <p:nvPr/>
        </p:nvCxnSpPr>
        <p:spPr>
          <a:xfrm>
            <a:off x="7142672" y="5602914"/>
            <a:ext cx="747622" cy="22279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508649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B079312-5B22-9E21-7391-83263C6A68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Prawo dyplomatyczne i konsularne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C1090DC-9100-10EB-5A4A-0FEC7299A0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endParaRPr lang="pl-PL" sz="1600" dirty="0"/>
          </a:p>
          <a:p>
            <a:pPr marL="114300" indent="0">
              <a:buNone/>
            </a:pPr>
            <a:endParaRPr lang="pl-PL" sz="1600" dirty="0"/>
          </a:p>
          <a:p>
            <a:pPr marL="114300" indent="0">
              <a:buNone/>
            </a:pPr>
            <a:r>
              <a:rPr lang="pl-PL" sz="1600" b="1" dirty="0"/>
              <a:t>ambasador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1600" dirty="0"/>
              <a:t>zasadniczo – reprezentuje interesy swojego państwa w jednym państwie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dopuszczalne – reprezentowanie interesów swojego państwa przez ambasadora w kilku państwach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za zgodą państwa przyjmującego – dwa lub więcej państw mogą akredytować tą samą osobę do reprezentowania ich interesów w państwie przyjmującym</a:t>
            </a:r>
          </a:p>
        </p:txBody>
      </p:sp>
    </p:spTree>
    <p:extLst>
      <p:ext uri="{BB962C8B-B14F-4D97-AF65-F5344CB8AC3E}">
        <p14:creationId xmlns:p14="http://schemas.microsoft.com/office/powerpoint/2010/main" val="3440357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A280130-895F-AD87-25A5-C657D7EC82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Prawo dyplomatyczne i konsularne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475AB5B-741E-9836-51B6-B1179A50FF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endParaRPr lang="pl-PL" sz="1600" dirty="0"/>
          </a:p>
          <a:p>
            <a:pPr marL="114300" indent="0">
              <a:buNone/>
            </a:pPr>
            <a:endParaRPr lang="pl-PL" sz="1600" dirty="0"/>
          </a:p>
          <a:p>
            <a:pPr marL="114300" indent="0">
              <a:buNone/>
            </a:pPr>
            <a:endParaRPr lang="pl-PL" sz="1600" dirty="0"/>
          </a:p>
          <a:p>
            <a:pPr marL="114300" indent="0">
              <a:buNone/>
            </a:pPr>
            <a:r>
              <a:rPr lang="pl-PL" sz="1600" dirty="0"/>
              <a:t>pierwszeństwo w obrębie klasy szefów misji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ustalane według kolejności dat i godzin objęcia funkcji przez szefów misji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państwa mogą stosować praktykę dającą pierwszeństwo przedstawiciela Stolicy Apostolskiej</a:t>
            </a:r>
          </a:p>
          <a:p>
            <a:pPr marL="114300" indent="0" algn="just">
              <a:buNone/>
            </a:pPr>
            <a:r>
              <a:rPr lang="pl-PL" sz="1600" dirty="0"/>
              <a:t>*zmiany w listach uwierzytelniających szefa misji, które nie powodują zmiany klasy, nie wpływają na jego pierwszeństwo  </a:t>
            </a:r>
          </a:p>
        </p:txBody>
      </p:sp>
    </p:spTree>
    <p:extLst>
      <p:ext uri="{BB962C8B-B14F-4D97-AF65-F5344CB8AC3E}">
        <p14:creationId xmlns:p14="http://schemas.microsoft.com/office/powerpoint/2010/main" val="1895457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EA1B7FB-C8A6-5105-6F47-58A844341A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Prawo dyplomatyczne i konsularne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713FFA2-34AA-6BE3-18E0-0E8C55F82E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b="1" dirty="0"/>
              <a:t>zastępcze kierowanie misją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w przypadku braku obsadzenia stanowiska szefa misji lub gdy szef misji nie może pełnić swoich obowiązków – przejściowo szefem misji jest chargé d’affaires ad interim</a:t>
            </a:r>
          </a:p>
          <a:p>
            <a:pPr marL="114300" indent="0" algn="just">
              <a:buNone/>
            </a:pPr>
            <a:r>
              <a:rPr lang="pl-PL" sz="1600" dirty="0"/>
              <a:t>*z reguły jest to osoba z najwyższym stopniem dyplomatycznym w misji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żaden członek personelu dyplomatycznego misji nie jest obecny w państwie przyjmującym – do załatwienia bieżących spraw administracyjnych może być wyznaczony członek personelu administracyjnego i technicznego za zgodą państwa przyjmującego</a:t>
            </a:r>
          </a:p>
        </p:txBody>
      </p:sp>
    </p:spTree>
    <p:extLst>
      <p:ext uri="{BB962C8B-B14F-4D97-AF65-F5344CB8AC3E}">
        <p14:creationId xmlns:p14="http://schemas.microsoft.com/office/powerpoint/2010/main" val="12264683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2669C50-6875-767A-D50B-FEA224026E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Prawo dyplomatyczne i konsularne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B018245-2087-33B6-3D28-B9243EF23C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52601"/>
            <a:ext cx="10972800" cy="4814976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r>
              <a:rPr lang="pl-PL" sz="1600" b="1" dirty="0"/>
              <a:t>korpus dyplomatyczny </a:t>
            </a:r>
            <a:r>
              <a:rPr lang="pl-PL" sz="1600" dirty="0"/>
              <a:t>(</a:t>
            </a:r>
            <a:r>
              <a:rPr lang="pl-PL" sz="1600" dirty="0" err="1"/>
              <a:t>corps</a:t>
            </a:r>
            <a:r>
              <a:rPr lang="pl-PL" sz="1600" dirty="0"/>
              <a:t> </a:t>
            </a:r>
            <a:r>
              <a:rPr lang="pl-PL" sz="1600" dirty="0" err="1"/>
              <a:t>diplomatique</a:t>
            </a:r>
            <a:r>
              <a:rPr lang="pl-PL" sz="1600" dirty="0"/>
              <a:t>)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węższe znaczenie – tworzą go szefowie misji dyplomatycznych akredytowani przy głowach państw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szersze znaczenie – tworzą go szefowie misji dyplomatycznych i członkowie personelu dyplomatycznego </a:t>
            </a:r>
          </a:p>
          <a:p>
            <a:pPr marL="114300" indent="0" algn="just">
              <a:buNone/>
            </a:pPr>
            <a:r>
              <a:rPr lang="pl-PL" sz="1600" dirty="0"/>
              <a:t>*w skład korpusu dyplomatycznego nie wchodzą członkowie personelu administracyjnego i technicznego oraz personel służby misji</a:t>
            </a:r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dirty="0"/>
              <a:t>na czele korpusu – </a:t>
            </a:r>
            <a:r>
              <a:rPr lang="pl-PL" sz="1600" b="1" dirty="0"/>
              <a:t>dziekan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zwykle ambasador z najdłuższym stażem w państwie przyjmującym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w niektórych państwach katolickich – nuncjusz apostolski</a:t>
            </a:r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b="1" dirty="0"/>
              <a:t>wykaz członków korpusu dyplomatycznego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departament protokołu dyplomatycznego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lista członków korpusu dyplomatycznego z podaniem nazwisk, pełnych tytułów służbowych, dat wręczenia listów uwierzytelniających oraz członków personelu dyplomatycznego</a:t>
            </a:r>
          </a:p>
          <a:p>
            <a:pPr marL="114300" indent="0" algn="just">
              <a:buNone/>
            </a:pPr>
            <a:r>
              <a:rPr lang="pl-PL" sz="1600" dirty="0"/>
              <a:t>*lista kolejności dyplomatycznej – </a:t>
            </a:r>
            <a:r>
              <a:rPr lang="pl-PL" sz="1600" i="1" dirty="0"/>
              <a:t>order of </a:t>
            </a:r>
            <a:r>
              <a:rPr lang="pl-PL" sz="1600" i="1" dirty="0" err="1"/>
              <a:t>precedence</a:t>
            </a:r>
            <a:endParaRPr lang="pl-PL" sz="1600" dirty="0"/>
          </a:p>
          <a:p>
            <a:pPr marL="114300" indent="0" algn="just">
              <a:buNone/>
            </a:pPr>
            <a:endParaRPr lang="pl-PL" sz="1600" dirty="0"/>
          </a:p>
        </p:txBody>
      </p:sp>
    </p:spTree>
    <p:extLst>
      <p:ext uri="{BB962C8B-B14F-4D97-AF65-F5344CB8AC3E}">
        <p14:creationId xmlns:p14="http://schemas.microsoft.com/office/powerpoint/2010/main" val="22098261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454CAB2-5E59-1A74-5859-8CAF613EB2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Prawo dyplomatyczne i konsularne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89DFFFC-2D57-EBD5-7975-27D757960E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52601"/>
            <a:ext cx="10972800" cy="4697026"/>
          </a:xfrm>
        </p:spPr>
        <p:txBody>
          <a:bodyPr>
            <a:normAutofit fontScale="92500" lnSpcReduction="20000"/>
          </a:bodyPr>
          <a:lstStyle/>
          <a:p>
            <a:pPr marL="114300" indent="0">
              <a:buNone/>
            </a:pPr>
            <a:r>
              <a:rPr lang="pl-PL" sz="1600" b="1" dirty="0"/>
              <a:t>członkowie personelu dyplomatycznego</a:t>
            </a:r>
            <a:r>
              <a:rPr lang="pl-PL" sz="1600" dirty="0"/>
              <a:t> misji: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1600" dirty="0"/>
              <a:t>ambasador tytularny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1600" dirty="0"/>
              <a:t>minister pełnomocny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1600" dirty="0"/>
              <a:t>radca-minister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1600" i="1" dirty="0"/>
              <a:t> </a:t>
            </a:r>
            <a:r>
              <a:rPr lang="pl-PL" sz="1600" dirty="0"/>
              <a:t>I radca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1600" dirty="0"/>
              <a:t>radca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1600" dirty="0"/>
              <a:t>I sekretarz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1600" dirty="0"/>
              <a:t>II sekretarz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1600" dirty="0"/>
              <a:t>III sekretarz</a:t>
            </a:r>
          </a:p>
          <a:p>
            <a:pPr marL="114300" indent="0">
              <a:buNone/>
            </a:pPr>
            <a:r>
              <a:rPr lang="pl-PL" sz="1600" dirty="0"/>
              <a:t>żołnierze, funkcjonariusze Służby Kontrwywiadu Wojskowego lub Służby Wywiadu Wojskowego pełniący służbę w placówkach zagranicznych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1600" dirty="0"/>
              <a:t>attaché obrony (wojskowy, morski, lotniczy)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1600" dirty="0"/>
              <a:t>zastępca attaché obrony (wojskowego, morskiego, lotniczego)</a:t>
            </a:r>
          </a:p>
          <a:p>
            <a:pPr marL="114300" indent="0">
              <a:buNone/>
            </a:pPr>
            <a:endParaRPr lang="pl-PL" sz="1600" dirty="0"/>
          </a:p>
          <a:p>
            <a:pPr marL="114300" indent="0">
              <a:buNone/>
            </a:pPr>
            <a:r>
              <a:rPr lang="pl-PL" sz="1600" dirty="0"/>
              <a:t>stopnie dyplomatyczne nadaje – </a:t>
            </a:r>
            <a:r>
              <a:rPr lang="pl-PL" sz="1600" b="1" dirty="0"/>
              <a:t>Szef Służby Zagranicznej</a:t>
            </a:r>
          </a:p>
          <a:p>
            <a:pPr marL="114300" indent="0">
              <a:buNone/>
            </a:pPr>
            <a:r>
              <a:rPr lang="pl-PL" sz="1600" b="1" dirty="0"/>
              <a:t>*wyjątek </a:t>
            </a:r>
            <a:r>
              <a:rPr lang="pl-PL" sz="1600" dirty="0"/>
              <a:t>– stopień ambasadora tytularnego nadaje minister właściwy ds. zagranicznych na wniosek Szefa Służby Zagranicznej</a:t>
            </a:r>
            <a:endParaRPr lang="pl-PL" sz="1600" b="1" dirty="0"/>
          </a:p>
          <a:p>
            <a:pPr marL="114300" indent="0">
              <a:buNone/>
            </a:pPr>
            <a:endParaRPr lang="pl-PL" sz="1600" dirty="0"/>
          </a:p>
          <a:p>
            <a:pPr marL="114300" indent="0">
              <a:buNone/>
            </a:pPr>
            <a:r>
              <a:rPr lang="pl-PL" sz="1600" dirty="0"/>
              <a:t>Szefa Służby Zagranicznej – powołuje i odwołuje </a:t>
            </a:r>
            <a:r>
              <a:rPr lang="pl-PL" sz="1600" b="1" dirty="0"/>
              <a:t>minister właściwy ds. zagranicznych</a:t>
            </a:r>
          </a:p>
        </p:txBody>
      </p:sp>
    </p:spTree>
    <p:extLst>
      <p:ext uri="{BB962C8B-B14F-4D97-AF65-F5344CB8AC3E}">
        <p14:creationId xmlns:p14="http://schemas.microsoft.com/office/powerpoint/2010/main" val="17983595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87023B6-4A73-9FEF-C9A4-527415EF6C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Prawo dyplomatyczne i konsularne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7C88D69-013B-CAD9-7574-E66EA46229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87107"/>
            <a:ext cx="10972800" cy="5022010"/>
          </a:xfrm>
        </p:spPr>
        <p:txBody>
          <a:bodyPr>
            <a:normAutofit/>
          </a:bodyPr>
          <a:lstStyle/>
          <a:p>
            <a:pPr marL="114300" indent="0" algn="just">
              <a:buNone/>
            </a:pPr>
            <a:r>
              <a:rPr lang="pl-PL" sz="1600" b="1" dirty="0"/>
              <a:t>personel administracyjny i techniczny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szyfranci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tłumacze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pracownicy kancelarii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lekarze</a:t>
            </a:r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b="1" dirty="0"/>
              <a:t>personel służby misji </a:t>
            </a:r>
            <a:r>
              <a:rPr lang="pl-PL" sz="1600" dirty="0"/>
              <a:t>– personel obsługi np.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 ogrodnik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palacz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kucharz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woźny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sprzątaczka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kierowca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goniec</a:t>
            </a:r>
          </a:p>
          <a:p>
            <a:pPr marL="114300" indent="0" algn="just">
              <a:buNone/>
            </a:pPr>
            <a:endParaRPr lang="pl-PL" sz="1600" dirty="0"/>
          </a:p>
        </p:txBody>
      </p:sp>
    </p:spTree>
    <p:extLst>
      <p:ext uri="{BB962C8B-B14F-4D97-AF65-F5344CB8AC3E}">
        <p14:creationId xmlns:p14="http://schemas.microsoft.com/office/powerpoint/2010/main" val="31956482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EB05034-B971-8BB4-CDF9-EB68CF96C8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Prawo dyplomatyczne i konsularne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7870910-F376-84F0-ACBC-099FBE86E1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52601"/>
            <a:ext cx="10972800" cy="5016259"/>
          </a:xfrm>
        </p:spPr>
        <p:txBody>
          <a:bodyPr>
            <a:normAutofit fontScale="92500" lnSpcReduction="10000"/>
          </a:bodyPr>
          <a:lstStyle/>
          <a:p>
            <a:pPr marL="114300" indent="0">
              <a:buNone/>
            </a:pPr>
            <a:r>
              <a:rPr lang="pl-PL" sz="1600" b="1" dirty="0"/>
              <a:t>przywileje i immunitety przedstawicieli dyplomatycznych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1600" b="1" dirty="0"/>
              <a:t>nietykalność przedstawicieli dyplomatycznych</a:t>
            </a:r>
          </a:p>
          <a:p>
            <a:pPr marL="114300" indent="0" algn="just">
              <a:buNone/>
            </a:pPr>
            <a:r>
              <a:rPr lang="pl-PL" sz="1600" dirty="0"/>
              <a:t>przedstawiciele dyplomatyczni nie podlegają aresztowaniu ani zatrzymaniu w żadnej formie</a:t>
            </a:r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dirty="0"/>
              <a:t>państwo przyjmujące zobowiązane jest traktować przedstawiciela dyplomatycznego z należytym szacunkiem, a także podejmować kroki służące zapobieganiu zamachowi na jego osobę, wolność lub godność</a:t>
            </a:r>
          </a:p>
          <a:p>
            <a:pPr marL="114300" indent="0" algn="just">
              <a:buNone/>
            </a:pPr>
            <a:endParaRPr lang="pl-PL" sz="1600" dirty="0"/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b="1" dirty="0"/>
              <a:t>nietykalność korespondencji i dokumentów</a:t>
            </a:r>
            <a:r>
              <a:rPr lang="pl-PL" sz="1600" dirty="0"/>
              <a:t>, a także </a:t>
            </a:r>
            <a:r>
              <a:rPr lang="pl-PL" sz="1600" b="1" dirty="0"/>
              <a:t>rezydencji przedstawiciela </a:t>
            </a:r>
            <a:r>
              <a:rPr lang="pl-PL" sz="1600" dirty="0"/>
              <a:t>dyplomatycznego</a:t>
            </a:r>
          </a:p>
          <a:p>
            <a:pPr marL="114300" indent="0" algn="just">
              <a:buNone/>
            </a:pPr>
            <a:endParaRPr lang="pl-PL" sz="1600" dirty="0"/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b="1" dirty="0"/>
              <a:t>immunitet jurysdykcyjny</a:t>
            </a:r>
          </a:p>
          <a:p>
            <a:pPr marL="114300" indent="0" algn="just">
              <a:buNone/>
            </a:pPr>
            <a:r>
              <a:rPr lang="pl-PL" sz="1600" dirty="0"/>
              <a:t>przedstawiciele dyplomatyczni korzystają z immunitetu od jurysdykcji karnej, cywilnej i administracyjnej z wyjątkiem: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powództw z zakresu prawa rzeczowego dotyczących prywatnego mienia nieruchomego położonego na terytorium państwa przyjmującego, chyba że przedstawiciel dyplomatyczny posiada je w imieniu państwa wysyłającego do celów misji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powództw dotyczących spadkobrania, w których przedstawiciel dyplomatyczny występuje jako wykonawca testamentu, administrator, spadkobierca lub zapisobiorca, w charakterze osoby prywatnej, a nie w imieniu państwa wysyłającego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powództw dotyczących wszelkiego rodzaju zawodowej lub handlowej działalności wykonywanej przez przedstawiciela dyplomatycznego w państwie przyjmującym poza jego funkcjami urzędowymi</a:t>
            </a:r>
          </a:p>
          <a:p>
            <a:pPr marL="114300" indent="0" algn="just">
              <a:buNone/>
            </a:pPr>
            <a:r>
              <a:rPr lang="pl-PL" sz="1600" dirty="0"/>
              <a:t>przedstawiciel dyplomatyczny </a:t>
            </a:r>
            <a:r>
              <a:rPr lang="pl-PL" sz="1600" b="1" dirty="0"/>
              <a:t>nie jest zobowiązany do składania zeznań w charakterze świadka</a:t>
            </a:r>
          </a:p>
        </p:txBody>
      </p:sp>
    </p:spTree>
    <p:extLst>
      <p:ext uri="{BB962C8B-B14F-4D97-AF65-F5344CB8AC3E}">
        <p14:creationId xmlns:p14="http://schemas.microsoft.com/office/powerpoint/2010/main" val="33346731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EB05034-B971-8BB4-CDF9-EB68CF96C8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Prawo dyplomatyczne i konsularne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7870910-F376-84F0-ACBC-099FBE86E1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r>
              <a:rPr lang="pl-PL" sz="1600" b="1" dirty="0"/>
              <a:t>przywileje i immunitety przedstawicieli dyplomatycznych </a:t>
            </a:r>
            <a:r>
              <a:rPr lang="pl-PL" sz="1600" dirty="0"/>
              <a:t>c.d.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1600" b="1" dirty="0"/>
              <a:t>immunitet egzekucyjny </a:t>
            </a:r>
          </a:p>
          <a:p>
            <a:pPr marL="114300" indent="0" algn="just">
              <a:buNone/>
            </a:pPr>
            <a:r>
              <a:rPr lang="pl-PL" sz="1600" dirty="0"/>
              <a:t>w stosunku do przedstawiciela dyplomatycznego nie mogą być przedsięwzięte żadne środki egzekucyjne poza tymi, które dotyczą spraw zwolnionych z immunitetu od jurysdykcji cywilnej i administracyjnej, przy czym przedsięwzięte środki nie mogą naruszać nietykalności jego osoby lub rezydencji</a:t>
            </a:r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dirty="0"/>
              <a:t>*państwo wysyłające nadal zachowuje immunitet jurysdykcyjny w stosunku do swoich przedstawicieli</a:t>
            </a:r>
          </a:p>
          <a:p>
            <a:pPr marL="114300" indent="0" algn="just">
              <a:buNone/>
            </a:pPr>
            <a:r>
              <a:rPr lang="pl-PL" sz="1600" dirty="0"/>
              <a:t>**państwo wysyłające może zrzec się immunitetu jurysdykcyjnego swoich przedstawicieli – zrzeczenie się powinno być wyraźne</a:t>
            </a:r>
          </a:p>
          <a:p>
            <a:pPr marL="114300" indent="0" algn="just">
              <a:buNone/>
            </a:pPr>
            <a:r>
              <a:rPr lang="pl-PL" sz="1600" dirty="0"/>
              <a:t>***jeżeli przedstawiciel dyplomatyczny korzystający z immunitetu jurysdykcyjnego wszczyna postępowanie przed organami państwa przyjmującego, nie będzie się mógł powoływać na immunitet w stosunku do powództwa wzajemnego bezpośrednio związanego z powództwem głównym</a:t>
            </a:r>
          </a:p>
          <a:p>
            <a:pPr marL="114300" indent="0" algn="just">
              <a:buNone/>
            </a:pPr>
            <a:r>
              <a:rPr lang="pl-PL" sz="1600" dirty="0"/>
              <a:t>****zrzeczenie się immunitetu jurysdykcyjnego w postępowaniu cywilnym lub administracyjnym nie jest uważane za zrzeczenie się immunitetu w stosunku do wykonania wyroku – konieczne jest osobne zrzeczenie się immunitetu egzekucyjnego</a:t>
            </a:r>
          </a:p>
          <a:p>
            <a:pPr marL="114300" indent="0">
              <a:buNone/>
            </a:pPr>
            <a:endParaRPr lang="pl-PL" sz="1600" dirty="0"/>
          </a:p>
        </p:txBody>
      </p:sp>
    </p:spTree>
    <p:extLst>
      <p:ext uri="{BB962C8B-B14F-4D97-AF65-F5344CB8AC3E}">
        <p14:creationId xmlns:p14="http://schemas.microsoft.com/office/powerpoint/2010/main" val="26733060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3EB2E7B-1EDE-219C-C7AB-86FEFFCC84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Prawo dyplomatyczne i konsularne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72A380D-059F-B52A-E344-A91CFABAAE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52601"/>
            <a:ext cx="10972800" cy="4757467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r>
              <a:rPr lang="pl-PL" sz="1600" dirty="0"/>
              <a:t>funkcje ambasadora – wg art. 37 ustawy o służbie zagranicznej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1600" dirty="0"/>
              <a:t>reprezentowanie RP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ochrona interesów RP oraz jej obywateli, zgodnie z prawem międzynarodowym i prawem państwa przyjmującego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uczestniczenie w czynnościach przedstawicieli organów władzy publicznej w zakresie prowadzonych przez nich negocjacji i podejmowanych działań, zapewnianie współdziałania tych przedstawicieli, dbanie o zgodność ich czynności z założeniami polskiej polityki zagranicznej, a także udzielanie im pomocy i współdziałanie z nimi w zakresie ich zadań w stosunkach z państwem przyjmującym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działanie na rzecz promocji RP, a zwłaszcza polskiej kultury, nauki i gospodarki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udzielanie pomocy i współdziałanie w zakresie niezbędnym do wykonywania zadań przez członków służby zagranicznej oraz inne osoby delegowane do załatwienia określonych spraw w państwie przyjmującym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prowadzenie rokowań z państwem przyjmującym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popieranie przyjaznych stosunków między RP a państwem przyjmującym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zaznajamianie się z warunkami, wydarzeniami i działalnością prowadzoną przez państwo przyjmujące i przekazywanie właściwym organom władzy publicznej w RP informacji na ten temat </a:t>
            </a:r>
          </a:p>
        </p:txBody>
      </p:sp>
    </p:spTree>
    <p:extLst>
      <p:ext uri="{BB962C8B-B14F-4D97-AF65-F5344CB8AC3E}">
        <p14:creationId xmlns:p14="http://schemas.microsoft.com/office/powerpoint/2010/main" val="203403505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EB05034-B971-8BB4-CDF9-EB68CF96C8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Prawo dyplomatyczne i konsularne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7870910-F376-84F0-ACBC-099FBE86E1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52601"/>
            <a:ext cx="10972800" cy="4814976"/>
          </a:xfrm>
        </p:spPr>
        <p:txBody>
          <a:bodyPr>
            <a:normAutofit fontScale="92500"/>
          </a:bodyPr>
          <a:lstStyle/>
          <a:p>
            <a:pPr marL="114300" indent="0">
              <a:buNone/>
            </a:pPr>
            <a:r>
              <a:rPr lang="pl-PL" sz="1600" b="1" dirty="0"/>
              <a:t>przywileje i immunitety przedstawicieli dyplomatycznych </a:t>
            </a:r>
            <a:r>
              <a:rPr lang="pl-PL" sz="1600" dirty="0"/>
              <a:t>c.d.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b="1" dirty="0"/>
              <a:t>zwolnienie z podległości przepisom o ubezpieczeniach społecznych</a:t>
            </a:r>
            <a:r>
              <a:rPr lang="pl-PL" sz="1600" dirty="0"/>
              <a:t> państwa przyjmującego</a:t>
            </a:r>
          </a:p>
          <a:p>
            <a:pPr marL="114300" indent="0" algn="just">
              <a:buNone/>
            </a:pPr>
            <a:endParaRPr lang="pl-PL" sz="1600" dirty="0"/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b="1" dirty="0"/>
              <a:t>zwolnienie z opłat i podatków,</a:t>
            </a:r>
            <a:r>
              <a:rPr lang="pl-PL" sz="1600" dirty="0"/>
              <a:t> osobistych i rzeczowych, państwowych, regionalnych i komunalnych, z wyjątkiem: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podatków pośrednich zazwyczaj wliczanych w cenę towarów lub usług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opłat i podatków dotyczących prywatnego mienia nieruchomego położonego na terytorium państwa przyjmującego, chyba że przedstawiciel dyplomatyczny posiada je w imieniu państwa wysyłającego dla celów misji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należności spadkowych pobieranych przez państwo przyjmujące (nie dotyczy spadku po zmarłym członku misji)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opłat i podatków dotyczących prywatnego dochodu mającego swe źródło w państwie przyjmującym oraz podatków dotyczących kapitału zainwestowanego w przedsiębiorstwach handlowych znajdujących się w państwie przyjmującym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opłat i podatków należnych z tytułu wyświadczonych usług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należności rejestracyjnych, sądowych, hipotecznych oraz stemplowych dotyczących mienia nieruchomego, z wyjątkiem pomieszczeń misji</a:t>
            </a:r>
          </a:p>
          <a:p>
            <a:pPr marL="114300" indent="0" algn="just">
              <a:buNone/>
            </a:pPr>
            <a:endParaRPr lang="pl-PL" sz="1600" dirty="0"/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b="1" dirty="0"/>
              <a:t>zwolnienie </a:t>
            </a:r>
            <a:r>
              <a:rPr lang="pl-PL" sz="1600" dirty="0"/>
              <a:t>w państwie przyjmującym </a:t>
            </a:r>
            <a:r>
              <a:rPr lang="pl-PL" sz="1600" b="1" dirty="0"/>
              <a:t>z wszelkich osobistych świadczeń, z wszelkiego rodzaju służby publicznej oraz obciążeń wojskowych</a:t>
            </a:r>
            <a:r>
              <a:rPr lang="pl-PL" sz="1600" dirty="0"/>
              <a:t>, takich jak rekwizycje, daniny wojskowe i zakwaterowanie</a:t>
            </a:r>
          </a:p>
        </p:txBody>
      </p:sp>
    </p:spTree>
    <p:extLst>
      <p:ext uri="{BB962C8B-B14F-4D97-AF65-F5344CB8AC3E}">
        <p14:creationId xmlns:p14="http://schemas.microsoft.com/office/powerpoint/2010/main" val="15031784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EB05034-B971-8BB4-CDF9-EB68CF96C8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Prawo dyplomatyczne i konsularne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7870910-F376-84F0-ACBC-099FBE86E1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52601"/>
            <a:ext cx="10972800" cy="4872486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r>
              <a:rPr lang="pl-PL" sz="1600" b="1" dirty="0"/>
              <a:t>przywileje i immunitety przedstawicieli dyplomatycznych </a:t>
            </a:r>
            <a:r>
              <a:rPr lang="pl-PL" sz="1600" dirty="0"/>
              <a:t>c.d.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1600" b="1" dirty="0"/>
              <a:t>zwolnienie z opłat celnych, podatków </a:t>
            </a:r>
            <a:r>
              <a:rPr lang="pl-PL" sz="1600" dirty="0"/>
              <a:t>i innych pokrewnych należności za wwóz: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przedmiotów przeznaczonych do użytku urzędowego misji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przedmiotów przeznaczonych do osobistego użytku przedstawiciela dyplomatycznego lub członków jego rodziny pozostających z nim we wspólnocie domowej łącznie z przedmiotami związanymi z jego urządzeniem się</a:t>
            </a:r>
          </a:p>
          <a:p>
            <a:pPr marL="114300" indent="0" algn="just">
              <a:buNone/>
            </a:pPr>
            <a:endParaRPr lang="pl-PL" sz="1600" dirty="0"/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b="1" dirty="0"/>
              <a:t>zwolnienie z rewizji osobistego bagażu </a:t>
            </a:r>
            <a:r>
              <a:rPr lang="pl-PL" sz="1600" dirty="0"/>
              <a:t>– zasada</a:t>
            </a:r>
          </a:p>
          <a:p>
            <a:pPr marL="114300" indent="0" algn="just">
              <a:buNone/>
            </a:pPr>
            <a:r>
              <a:rPr lang="pl-PL" sz="1600" dirty="0"/>
              <a:t>*wyjątek – poważne podstawy do przypuszczenia, że bagaż zawiera przedmioty, których wwóz lub wywóz jest zabroniony przez ustawodawstwo państwa przyjmującego lub podlega przepisom tego państwa dotyczącym kwarantanny; rewizja winna być przeprowadzona w obecności przedstawiciela dyplomatycznego lub osoby przez niego upoważnionej</a:t>
            </a:r>
          </a:p>
          <a:p>
            <a:pPr marL="114300" indent="0" algn="just">
              <a:buNone/>
            </a:pPr>
            <a:endParaRPr lang="pl-PL" sz="1600" dirty="0"/>
          </a:p>
          <a:p>
            <a:pPr marL="114300" indent="0">
              <a:buNone/>
            </a:pPr>
            <a:endParaRPr lang="pl-PL" sz="1600" dirty="0"/>
          </a:p>
        </p:txBody>
      </p:sp>
    </p:spTree>
    <p:extLst>
      <p:ext uri="{BB962C8B-B14F-4D97-AF65-F5344CB8AC3E}">
        <p14:creationId xmlns:p14="http://schemas.microsoft.com/office/powerpoint/2010/main" val="42109533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EB05034-B971-8BB4-CDF9-EB68CF96C8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Prawo dyplomatyczne i konsularne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7870910-F376-84F0-ACBC-099FBE86E1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r>
              <a:rPr lang="pl-PL" sz="1600" b="1" dirty="0"/>
              <a:t>członkowie rodziny przedstawiciela dyplomatycznego pozostający z nim we wspólnocie domowej, jeżeli nie są obywatelami państwa przyjmującego korzystają</a:t>
            </a:r>
            <a:r>
              <a:rPr lang="pl-PL" sz="1600" dirty="0"/>
              <a:t>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1600" dirty="0"/>
              <a:t>z przywileju nietykalności osobistej, nietykalności dokumentów i korespondencji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1600" dirty="0"/>
              <a:t>z immunitetu jurysdykcyjnego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1600" dirty="0"/>
              <a:t>ze zwolnienia z podległości przepisom o ubezpieczeniu społecznym państwa przyjmującego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1600" dirty="0"/>
              <a:t>ze zwolnienia z opłat i podatków osobistych i rzeczowych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1600" dirty="0"/>
              <a:t>ze zwolnienia ze świadczeń osobistych na rzecz państwa przyjmującego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1600" dirty="0"/>
              <a:t>ze zwolnień celnych</a:t>
            </a:r>
          </a:p>
          <a:p>
            <a:pPr>
              <a:buFont typeface="Wingdings" panose="05000000000000000000" pitchFamily="2" charset="2"/>
              <a:buChar char="Ø"/>
            </a:pPr>
            <a:endParaRPr lang="pl-PL" sz="1600" dirty="0"/>
          </a:p>
          <a:p>
            <a:pPr>
              <a:buFont typeface="Wingdings" panose="05000000000000000000" pitchFamily="2" charset="2"/>
              <a:buChar char="Ø"/>
            </a:pPr>
            <a:endParaRPr lang="pl-PL" sz="1600" dirty="0"/>
          </a:p>
          <a:p>
            <a:pPr>
              <a:buFont typeface="Wingdings" panose="05000000000000000000" pitchFamily="2" charset="2"/>
              <a:buChar char="Ø"/>
            </a:pPr>
            <a:endParaRPr lang="pl-PL" sz="1600" dirty="0"/>
          </a:p>
          <a:p>
            <a:pPr marL="114300" indent="0">
              <a:buNone/>
            </a:pPr>
            <a:endParaRPr lang="pl-PL" sz="1600" dirty="0"/>
          </a:p>
        </p:txBody>
      </p:sp>
    </p:spTree>
    <p:extLst>
      <p:ext uri="{BB962C8B-B14F-4D97-AF65-F5344CB8AC3E}">
        <p14:creationId xmlns:p14="http://schemas.microsoft.com/office/powerpoint/2010/main" val="16790291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EB05034-B971-8BB4-CDF9-EB68CF96C8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Prawo dyplomatyczne i konsularne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7870910-F376-84F0-ACBC-099FBE86E1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r>
              <a:rPr lang="pl-PL" sz="1600" b="1" dirty="0"/>
              <a:t>przywileje i immunitety personelu administracyjnego i technicznego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1600" dirty="0"/>
              <a:t>przywilej nietykalności osobistej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1600" dirty="0"/>
              <a:t>przywilej nietykalności dokumentów i korespondencji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immunitet jurysdykcyjny w sprawach karnych oraz od jurysdykcji cywilnej i administracyjnej w sprawach związanych z wykonywaniem obowiązków służbowych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zwolnienie z podległości przepisom o ubezpieczeniu społecznym państwa przyjmującego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zwolnienie z opłat i podatków osobistych i rzeczowych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zwolnienie ze świadczeń osobistych za przedmioty wwiezione podczas pierwszego urządzania się</a:t>
            </a:r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dirty="0"/>
              <a:t>z analogicznych przywilejów i immunitetów korzystają członkowie rodzin personelu administracyjnego i technicznego pozostający z nimi we wspólnocie domowej, o ile nie są obywatelami państwa przyjmującego lub nie mają w nim stałego miejsca zamieszkania</a:t>
            </a:r>
          </a:p>
        </p:txBody>
      </p:sp>
    </p:spTree>
    <p:extLst>
      <p:ext uri="{BB962C8B-B14F-4D97-AF65-F5344CB8AC3E}">
        <p14:creationId xmlns:p14="http://schemas.microsoft.com/office/powerpoint/2010/main" val="32512864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93C0C1A-7FF2-407E-DBD6-B3DAC22745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Prawo dyplomatyczne i konsularne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CA20F61-0FE1-D666-E2BC-987203D567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r>
              <a:rPr lang="pl-PL" sz="1600" dirty="0"/>
              <a:t>art. 7 pkt 2 ustawy o służbie zagranicznej</a:t>
            </a:r>
          </a:p>
          <a:p>
            <a:pPr marL="114300" indent="0">
              <a:buNone/>
            </a:pPr>
            <a:r>
              <a:rPr lang="pl-PL" sz="1600" b="1" i="0" u="none" strike="noStrike" baseline="0" dirty="0">
                <a:solidFill>
                  <a:srgbClr val="000000"/>
                </a:solidFill>
              </a:rPr>
              <a:t>członkowie rodziny</a:t>
            </a:r>
            <a:r>
              <a:rPr lang="pl-PL" sz="1600" b="0" i="0" u="none" strike="noStrike" baseline="0" dirty="0">
                <a:solidFill>
                  <a:srgbClr val="000000"/>
                </a:solidFill>
              </a:rPr>
              <a:t>: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sz="1600" b="0" i="0" u="none" strike="noStrike" baseline="0" dirty="0">
                <a:solidFill>
                  <a:srgbClr val="000000"/>
                </a:solidFill>
              </a:rPr>
              <a:t> małżonek 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b="0" i="0" u="none" strike="noStrike" baseline="0" dirty="0">
                <a:solidFill>
                  <a:srgbClr val="000000"/>
                </a:solidFill>
              </a:rPr>
              <a:t>dzieci: własne, małżonka, przysposobione oraz wzięte na utrzymanie i wychowanie w ramach rodzin zastępczych, rodzinnych domów dziecka – w wieku do 18 lat bądź będące w wieku określonym odrębnymi przepisami, dotyczącymi zasiłków rodzinnych i pielęgnacyjnych, 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b="0" i="0" u="none" strike="noStrike" baseline="0" dirty="0">
                <a:solidFill>
                  <a:srgbClr val="000000"/>
                </a:solidFill>
              </a:rPr>
              <a:t>osoby niepełnosprawne niezdolne do samodzielnej egzystencji w rozumieniu przepisów ustawy z dnia 31 lipca 2019 r. o świadczeniu uzupełniającym dla osób niezdolnych do samodzielnej egzystencji (Dz. U. z 2020 r. poz. 1936 oraz z 2021 r. poz. 353), wymagające stałej opieki członka służby zagranicznej </a:t>
            </a:r>
            <a:endParaRPr lang="pl-PL" sz="1600" dirty="0"/>
          </a:p>
        </p:txBody>
      </p:sp>
    </p:spTree>
    <p:extLst>
      <p:ext uri="{BB962C8B-B14F-4D97-AF65-F5344CB8AC3E}">
        <p14:creationId xmlns:p14="http://schemas.microsoft.com/office/powerpoint/2010/main" val="131670859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EB05034-B971-8BB4-CDF9-EB68CF96C8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Prawo dyplomatyczne i konsularne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7870910-F376-84F0-ACBC-099FBE86E1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 algn="just">
              <a:buNone/>
            </a:pPr>
            <a:r>
              <a:rPr lang="pl-PL" sz="1600" b="1" dirty="0"/>
              <a:t>przywileje i immunitety członków personelu służby misji </a:t>
            </a:r>
            <a:r>
              <a:rPr lang="pl-PL" sz="1600" dirty="0"/>
              <a:t>– o ile nie są obywatelami państwa przyjmującego lub nie mają w nim stałego miejsca zamieszkania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1600" dirty="0"/>
              <a:t>immunitet w odniesieniu do aktów dokonanych w toku pełnienia ich funkcji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1600" dirty="0"/>
              <a:t>zwolnienie od opłat i podatków od wynagrodzeń, jakie otrzymują z tytułu zatrudnienia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1600" dirty="0"/>
              <a:t>zwolnienie z podległości przepisom o ubezpieczeniach społecznych państwa przyjmującego</a:t>
            </a:r>
          </a:p>
          <a:p>
            <a:pPr marL="114300" indent="0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b="1" dirty="0"/>
              <a:t>przywileje prywatnych służących członków misji </a:t>
            </a:r>
            <a:r>
              <a:rPr lang="pl-PL" sz="1600" dirty="0"/>
              <a:t>– o ile nie są obywatelami państwa przyjmującego lub nie mają w nim stałego miejsca zamieszkania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1600" dirty="0"/>
              <a:t>zwolnienie z opłat i podatków od wynagrodzeń, które otrzymują z tytułu zatrudnienia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zwolnienie z podległości przepisom o ubezpieczeniach społecznych państwa przyjmującego, pod warunkiem, że osoby te są objęte przepisami o ubezpieczeniach społecznych, które obowiązują w państwie wysyłającym lub w państwie trzecim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1600" dirty="0"/>
              <a:t>z innych przywilejów mogą korzystać tylko w zakresie przyznanym przez państwo przyjmujące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1600" dirty="0"/>
              <a:t>jurysdykcja państwa przyjmującego nad tymi osobami nie powinna zakłócać funkcji misji </a:t>
            </a:r>
          </a:p>
        </p:txBody>
      </p:sp>
    </p:spTree>
    <p:extLst>
      <p:ext uri="{BB962C8B-B14F-4D97-AF65-F5344CB8AC3E}">
        <p14:creationId xmlns:p14="http://schemas.microsoft.com/office/powerpoint/2010/main" val="5118044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EB05034-B971-8BB4-CDF9-EB68CF96C8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Prawo dyplomatyczne i konsularne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7870910-F376-84F0-ACBC-099FBE86E1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dirty="0"/>
              <a:t>*przedstawiciel dyplomatyczny będący obywatelem państwa przyjmującego korzysta jedynie z immunitetu jurysdykcyjnego i z nietykalności w odniesieniu do aktów urzędowych dokonywanych w toku pełnienia swych funkcji </a:t>
            </a:r>
          </a:p>
        </p:txBody>
      </p:sp>
    </p:spTree>
    <p:extLst>
      <p:ext uri="{BB962C8B-B14F-4D97-AF65-F5344CB8AC3E}">
        <p14:creationId xmlns:p14="http://schemas.microsoft.com/office/powerpoint/2010/main" val="120154911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EB05034-B971-8BB4-CDF9-EB68CF96C8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Prawo dyplomatyczne i konsularne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7870910-F376-84F0-ACBC-099FBE86E1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r>
              <a:rPr lang="pl-PL" sz="1600" b="1" dirty="0"/>
              <a:t>zakres czasowy </a:t>
            </a:r>
            <a:r>
              <a:rPr lang="pl-PL" sz="1600" dirty="0"/>
              <a:t>obowiązywania przywilejów i immunitetów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1600" b="1" dirty="0"/>
              <a:t>rozpoczęcie ochrony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od chwili wjazdu na terytorium państwa przyjmującego w celu objęcia stanowiska 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jeżeli osoba objęta ochroną przebywa na terytorium państwa przyjmującego – od chwili notyfikacji jej nominacji ministrowi właściwemu ds. zagranicznych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1600" b="1" dirty="0"/>
              <a:t>zakończenie ochrony </a:t>
            </a:r>
          </a:p>
          <a:p>
            <a:pPr marL="114300" indent="0" algn="just">
              <a:buNone/>
            </a:pPr>
            <a:r>
              <a:rPr lang="pl-PL" sz="1600" dirty="0"/>
              <a:t>gdy funkcje osoby korzystającej z ochrony dobiegną końca, z chwilą opuszczenia przez tą osobę kraju lub z upływem innego rozsądnego terminu, w którym mogłaby ona to zrobić</a:t>
            </a:r>
          </a:p>
          <a:p>
            <a:pPr marL="114300" indent="0" algn="just">
              <a:buNone/>
            </a:pPr>
            <a:r>
              <a:rPr lang="pl-PL" sz="1600" dirty="0"/>
              <a:t>*w dalszym ciągu trwa immunitet jurysdykcyjny w stosunku do czynności tej osoby podejmowanych w związku z aktami dokonanymi w toku pełnienia funkcji </a:t>
            </a:r>
          </a:p>
        </p:txBody>
      </p:sp>
    </p:spTree>
    <p:extLst>
      <p:ext uri="{BB962C8B-B14F-4D97-AF65-F5344CB8AC3E}">
        <p14:creationId xmlns:p14="http://schemas.microsoft.com/office/powerpoint/2010/main" val="18162367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EB05034-B971-8BB4-CDF9-EB68CF96C8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Prawo dyplomatyczne i konsularne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7870910-F376-84F0-ACBC-099FBE86E1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endParaRPr lang="pl-PL" sz="1600" dirty="0"/>
          </a:p>
          <a:p>
            <a:pPr marL="114300" indent="0">
              <a:buNone/>
            </a:pPr>
            <a:endParaRPr lang="pl-PL" sz="1600" dirty="0"/>
          </a:p>
          <a:p>
            <a:pPr marL="114300" indent="0">
              <a:buNone/>
            </a:pPr>
            <a:endParaRPr lang="pl-PL" sz="1600" dirty="0"/>
          </a:p>
          <a:p>
            <a:pPr marL="114300" indent="0">
              <a:buNone/>
            </a:pPr>
            <a:r>
              <a:rPr lang="pl-PL" sz="1600" b="1" dirty="0"/>
              <a:t>zakres terytorialny </a:t>
            </a:r>
            <a:r>
              <a:rPr lang="pl-PL" sz="1600" dirty="0"/>
              <a:t>obowiązywania przywilejów i immunitetów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1600" dirty="0"/>
              <a:t>terytorium państwa przyjmującego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ochrona w czasie podróży w celu objęcia stanowiska, powrotu do kraju wysyłającego – państwa trzecie nie powinny utrudniać przejazdu przez swoje terytorium członka personelu dyplomatycznego, członków personelu administracyjnego i technicznego, personelu służby misji oraz członków ich rodzin</a:t>
            </a:r>
          </a:p>
        </p:txBody>
      </p:sp>
    </p:spTree>
    <p:extLst>
      <p:ext uri="{BB962C8B-B14F-4D97-AF65-F5344CB8AC3E}">
        <p14:creationId xmlns:p14="http://schemas.microsoft.com/office/powerpoint/2010/main" val="4763902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EB05034-B971-8BB4-CDF9-EB68CF96C8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Prawo dyplomatyczne i konsularne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7870910-F376-84F0-ACBC-099FBE86E1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r>
              <a:rPr lang="pl-PL" sz="1600" b="1" dirty="0"/>
              <a:t>obowiązki członków misji względem państwa przyjmującego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1600" dirty="0"/>
              <a:t>obowiązek poszanowania ustaw i innych przepisów państwa przyjmującego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1600" dirty="0"/>
              <a:t>zakaz mieszania się w sprawy wewnętrzne państwa przyjmującego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sprawy urzędowe powierzone misji przez państwa wysyłające z państwem przyjmującym powinny być załatwiane z ministerstwem właściwym ds. zagranicznych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zakaz użytkowania pomieszczeń misji w sposób niezgodny z funkcjami misji określonymi w Konwencji, w innych normach powszechnego prawa międzynarodowego lub w umowach dwustronnych między państwem wysyłającym i przyjmującym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zakaz wykonywania przez przedstawiciela dyplomatycznego w państwie przyjmującym działalności zawodowej lub handlowej mającej na celu zysk osobisty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obowiązek właściwego odnoszenia się do państwa przyjmującego, szanowania jego instytucji, kultury i tradycji np. powstrzymywanie się od krytyki głowy państwa, rządu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zakaz działania i popierania działalności na szkodę państwa przyjmującego, w szczególności przez działalność szpiegowską, wywrotową czy dywersyjną </a:t>
            </a:r>
          </a:p>
        </p:txBody>
      </p:sp>
    </p:spTree>
    <p:extLst>
      <p:ext uri="{BB962C8B-B14F-4D97-AF65-F5344CB8AC3E}">
        <p14:creationId xmlns:p14="http://schemas.microsoft.com/office/powerpoint/2010/main" val="41791410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5A67F71-B3AB-FC9F-3F88-B17C7459A3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Prawo dyplomatyczne i konsularne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73DB965-9561-0EF6-6C2D-44CC647A61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r>
              <a:rPr lang="pl-PL" sz="1600" dirty="0"/>
              <a:t>funkcje ambasadora przy organizacji międzynarodowej - wg art. 38 ustawy o służbie zagranicznej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1600" dirty="0"/>
              <a:t>reprezentowanie RP wobec organizacji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1600" dirty="0"/>
              <a:t>utrzymywanie łączności między RP a organizacją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1600" dirty="0"/>
              <a:t>prowadzenie rokowań z organizacją i w ramach organizacji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zaznajamianie się z działalnością prowadzoną przez organizację i przekazywanie właściwym organom władzy publicznej w RP informacji na temat jej działalności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zapewnianie udziału RP w pracach organizacji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ochrona interesów RP, jej obywateli oraz polskich osób prawnych w stosunkach z organizacją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popieranie realizacji celów i zasad organizacji przez współpracę z organizacją i w ramach organizacji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uczestniczenie, poza granicami RP oraz w zakresie przedmiotu działalności organizacji, w czynnościach przedstawicieli organów władzy publicznej w zakresie prowadzonych przez nich negocjacji i podejmowanych działań, zapewnianie współdziałania tych przedstawicieli, dbanie o zgodność ich czynności z założeniami polskiej polityki zagranicznej, a także udzielanie im pomocy i współdziałanie z nimi w zakresie ich działań w stosunkach z organizacją</a:t>
            </a:r>
          </a:p>
        </p:txBody>
      </p:sp>
    </p:spTree>
    <p:extLst>
      <p:ext uri="{BB962C8B-B14F-4D97-AF65-F5344CB8AC3E}">
        <p14:creationId xmlns:p14="http://schemas.microsoft.com/office/powerpoint/2010/main" val="340177420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EB05034-B971-8BB4-CDF9-EB68CF96C8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Prawo dyplomatyczne i konsularne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7870910-F376-84F0-ACBC-099FBE86E1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114300" indent="0">
              <a:buNone/>
            </a:pPr>
            <a:r>
              <a:rPr lang="pl-PL" sz="1600" b="1" dirty="0"/>
              <a:t>siedziba misji dyplomatycznej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państwo przyjmujące powinno ułatwić na swym terytorium nabycie przez państwo wysyłające pomieszczeń koniecznych dla misji lub pomóc w uzyskaniu takich pomieszczeń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pomieszczenia misji są nietykalne – brak możliwości wkraczania do nich przez funkcjonariuszy państwa przyjmującego, chyba że uzyskają zgodę szefa misji</a:t>
            </a:r>
          </a:p>
          <a:p>
            <a:pPr marL="114300" indent="0" algn="just">
              <a:buNone/>
            </a:pPr>
            <a:r>
              <a:rPr lang="pl-PL" sz="1600" dirty="0"/>
              <a:t>*niektóre państwa uznają możliwość wkroczenia na teren misji w szczególnych sytuacjach np. dla ugaszenia pożaru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państwo przyjmujące ma obowiązek przedsięwzięcia kroków w celu ochrony pomieszczeń misji przed jakimkolwiek wtargnięciem lub szkodą oraz zapobieżenia jakiemukolwiek zakłóceniu spokoju misji lub uchybienia jej godności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misja i jej szef mają prawo do używania flagi i godła państwa wysyłającego na pomieszczeniach misji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pomieszczenia misji, ich urządzenia i inne przedmioty, które się w nich znajdują, oraz środki transportu misji nie podlegają rewizji, rekwizycji, zajęciu lub egzekucji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pomieszczenia misji (własne i wynajęte) zwolnione są z opłat i podatków państwowych, regionalnych lub komunalnych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archiwa i dokumenty misji są nietykalne w każdym czasie i miejscu</a:t>
            </a:r>
          </a:p>
        </p:txBody>
      </p:sp>
    </p:spTree>
    <p:extLst>
      <p:ext uri="{BB962C8B-B14F-4D97-AF65-F5344CB8AC3E}">
        <p14:creationId xmlns:p14="http://schemas.microsoft.com/office/powerpoint/2010/main" val="20206118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EB05034-B971-8BB4-CDF9-EB68CF96C8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Prawo dyplomatyczne i konsularne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7870910-F376-84F0-ACBC-099FBE86E1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52601"/>
            <a:ext cx="10972800" cy="4964501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r>
              <a:rPr lang="pl-PL" sz="1600" b="1" dirty="0"/>
              <a:t>misje specjalne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regulowane Konwencją o misjach specjalnych, otwartą do podpisu w Nowym Jorku dnia 16 grudnia 1969r.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czasowo reprezentują państwo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cel działania – rozpatrzenie przez państwo wysyłające z państwem przyjmującym określonych spraw albo wypełnienie wobec państwa przyjmującego określonego zadania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ich wysyłanie nie zależy od nawiązania stosunków dyplomatycznych lub konsularnych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rodzaje misji specjalnych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misje o charakterze polityczno-ceremonialnym, kierowane przez osoby na najwyższych stanowiskach państwowych (głowa państwa, szef rządu)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misje o charakterze dyplomatycznym, kierowane przez osoby z resortu spraw zagranicznych, o kwalifikacjach i stanowisku służbowym takich, jak szefowie stałych misji dyplomatycznych (ambasador, poseł)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misje o charakterze technicznym, kierowane przez specjalistów w określonych dziedzinach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skład misji: personel dyplomatyczny, personel administracyjny i techniczny, personel służby misji</a:t>
            </a:r>
          </a:p>
        </p:txBody>
      </p:sp>
    </p:spTree>
    <p:extLst>
      <p:ext uri="{BB962C8B-B14F-4D97-AF65-F5344CB8AC3E}">
        <p14:creationId xmlns:p14="http://schemas.microsoft.com/office/powerpoint/2010/main" val="24694157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EB05034-B971-8BB4-CDF9-EB68CF96C8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Prawo dyplomatyczne i konsularne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7870910-F376-84F0-ACBC-099FBE86E1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r>
              <a:rPr lang="pl-PL" sz="1600" dirty="0"/>
              <a:t>źródła prawa konsularnego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1600" dirty="0"/>
              <a:t>Konwencja wiedeńska o stosunkach konsularnych, otwarta do podpisu dnia 24 kwietnia 1963 r.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1600" dirty="0"/>
              <a:t>prawo zwyczajowe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1600" dirty="0"/>
              <a:t>umowy międzynarodowe dwustronne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1600" dirty="0"/>
              <a:t>ustawa z dnia 25 czerwca 2015 r. Prawo konsularne</a:t>
            </a:r>
          </a:p>
          <a:p>
            <a:pPr marL="114300" indent="0">
              <a:buNone/>
            </a:pPr>
            <a:endParaRPr lang="pl-PL" sz="1600" dirty="0"/>
          </a:p>
          <a:p>
            <a:pPr marL="114300" indent="0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dirty="0"/>
              <a:t>*Konwencja wiedeńska o stosunkach konsularnych – lex </a:t>
            </a:r>
            <a:r>
              <a:rPr lang="pl-PL" sz="1600" dirty="0" err="1"/>
              <a:t>generalis</a:t>
            </a:r>
            <a:r>
              <a:rPr lang="pl-PL" sz="1600" dirty="0"/>
              <a:t>; jej postanowienia nie naruszają regulacji zawartych w umowach między stronami; Konwencja nie stanowi przeszkody do zawierania umów potwierdzających, uzupełniających czy rozwijających jej postanowienia, bądź rozszerzających zasięg ich stosowania</a:t>
            </a:r>
          </a:p>
        </p:txBody>
      </p:sp>
    </p:spTree>
    <p:extLst>
      <p:ext uri="{BB962C8B-B14F-4D97-AF65-F5344CB8AC3E}">
        <p14:creationId xmlns:p14="http://schemas.microsoft.com/office/powerpoint/2010/main" val="10291587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EB05034-B971-8BB4-CDF9-EB68CF96C8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Prawo dyplomatyczne i konsularne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7870910-F376-84F0-ACBC-099FBE86E1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r>
              <a:rPr lang="pl-PL" sz="1600" b="1" dirty="0"/>
              <a:t>ustanowienie stosunków konsulatu</a:t>
            </a:r>
          </a:p>
          <a:p>
            <a:pPr marL="114300" indent="0">
              <a:buNone/>
            </a:pPr>
            <a:r>
              <a:rPr lang="pl-PL" sz="1600" b="1" dirty="0"/>
              <a:t>czynne prawo konsulatu</a:t>
            </a:r>
          </a:p>
          <a:p>
            <a:pPr marL="114300" indent="0">
              <a:buNone/>
            </a:pPr>
            <a:r>
              <a:rPr lang="pl-PL" sz="1600" dirty="0"/>
              <a:t>prawo wysyłania przedstawicieli konsularnych</a:t>
            </a:r>
          </a:p>
          <a:p>
            <a:pPr marL="114300" indent="0">
              <a:buNone/>
            </a:pPr>
            <a:r>
              <a:rPr lang="pl-PL" sz="1600" b="1" dirty="0"/>
              <a:t>bierne prawo konsulatu</a:t>
            </a:r>
          </a:p>
          <a:p>
            <a:pPr marL="114300" indent="0">
              <a:buNone/>
            </a:pPr>
            <a:r>
              <a:rPr lang="pl-PL" sz="1600" dirty="0"/>
              <a:t>prawo przyjmowania przedstawicieli konsularnych</a:t>
            </a:r>
          </a:p>
          <a:p>
            <a:pPr marL="114300" indent="0">
              <a:buNone/>
            </a:pPr>
            <a:endParaRPr lang="pl-PL" sz="1600" dirty="0"/>
          </a:p>
          <a:p>
            <a:pPr marL="114300" indent="0">
              <a:buNone/>
            </a:pPr>
            <a:r>
              <a:rPr lang="pl-PL" sz="1600" dirty="0"/>
              <a:t>wszystkie państwa posiadają czynne i bierne prawo konsulatu</a:t>
            </a:r>
          </a:p>
          <a:p>
            <a:pPr marL="114300" indent="0">
              <a:buNone/>
            </a:pPr>
            <a:endParaRPr lang="pl-PL" sz="1600" dirty="0"/>
          </a:p>
          <a:p>
            <a:pPr marL="114300" indent="0">
              <a:buNone/>
            </a:pPr>
            <a:r>
              <a:rPr lang="pl-PL" sz="1600" dirty="0"/>
              <a:t>nawiązanie stosunków konsularnych wymaga wzajemnej zgody państw</a:t>
            </a:r>
          </a:p>
          <a:p>
            <a:pPr marL="114300" indent="0" algn="just">
              <a:buNone/>
            </a:pPr>
            <a:r>
              <a:rPr lang="pl-PL" sz="1600" dirty="0"/>
              <a:t>nawiązanie stosunków dyplomatycznych pociąga za sobą automatycznie zgodę na nawiązanie stosunków konsularnych</a:t>
            </a:r>
          </a:p>
          <a:p>
            <a:pPr marL="114300" indent="0" algn="just">
              <a:buNone/>
            </a:pPr>
            <a:r>
              <a:rPr lang="pl-PL" sz="1600" dirty="0"/>
              <a:t>zerwanie stosunków dyplomatycznych nie pociąga za sobą automatycznie zerwania stosunków konsularnych</a:t>
            </a:r>
          </a:p>
        </p:txBody>
      </p:sp>
    </p:spTree>
    <p:extLst>
      <p:ext uri="{BB962C8B-B14F-4D97-AF65-F5344CB8AC3E}">
        <p14:creationId xmlns:p14="http://schemas.microsoft.com/office/powerpoint/2010/main" val="16432403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EB05034-B971-8BB4-CDF9-EB68CF96C8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Prawo dyplomatyczne i konsularne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7870910-F376-84F0-ACBC-099FBE86E1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r>
              <a:rPr lang="pl-PL" sz="1600" b="1" dirty="0"/>
              <a:t>wykonywanie funkcji konsularnych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1600" dirty="0"/>
              <a:t>urzędy konsularne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1600" dirty="0"/>
              <a:t>biuro w ramach misji dyplomatycznej – wydział konsularny misji</a:t>
            </a:r>
          </a:p>
          <a:p>
            <a:pPr marL="114300" indent="0">
              <a:buNone/>
            </a:pPr>
            <a:endParaRPr lang="pl-PL" sz="1600" dirty="0"/>
          </a:p>
          <a:p>
            <a:pPr marL="114300" indent="0">
              <a:buNone/>
            </a:pPr>
            <a:r>
              <a:rPr lang="pl-PL" sz="1600" b="1" dirty="0"/>
              <a:t>utworzenie urzędu konsularnego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1600" dirty="0"/>
              <a:t>zgoda państwa przyjmującego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siedziba urzędu, jego klasa i okręg konsularny ustalane są przez państwo wysyłające i podlegają aprobacie państwa przyjmującego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późniejsze zmiany siedziby, klasy lub okręgu konsularnego wymagają zgody państwa przyjmującego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zgoda państwa przyjmującego wymagana jest także na utworzenie </a:t>
            </a:r>
            <a:r>
              <a:rPr lang="pl-PL" sz="1600" dirty="0" err="1"/>
              <a:t>wicekonsulatu</a:t>
            </a:r>
            <a:r>
              <a:rPr lang="pl-PL" sz="1600" dirty="0"/>
              <a:t> lub agencji konsularnej</a:t>
            </a:r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dirty="0"/>
              <a:t>*okręg konsularny – obszar wyznaczony urzędowi konsularnemu do wykonywania funkcji konsularnych</a:t>
            </a:r>
          </a:p>
          <a:p>
            <a:pPr marL="114300" indent="0">
              <a:buNone/>
            </a:pPr>
            <a:endParaRPr lang="pl-PL" sz="1600" dirty="0"/>
          </a:p>
        </p:txBody>
      </p:sp>
    </p:spTree>
    <p:extLst>
      <p:ext uri="{BB962C8B-B14F-4D97-AF65-F5344CB8AC3E}">
        <p14:creationId xmlns:p14="http://schemas.microsoft.com/office/powerpoint/2010/main" val="21430869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EB05034-B971-8BB4-CDF9-EB68CF96C8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Prawo dyplomatyczne i konsularne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7870910-F376-84F0-ACBC-099FBE86E1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52601"/>
            <a:ext cx="10972800" cy="4745965"/>
          </a:xfrm>
        </p:spPr>
        <p:txBody>
          <a:bodyPr>
            <a:normAutofit fontScale="92500" lnSpcReduction="10000"/>
          </a:bodyPr>
          <a:lstStyle/>
          <a:p>
            <a:pPr marL="114300" indent="0">
              <a:buNone/>
            </a:pPr>
            <a:r>
              <a:rPr lang="pl-PL" sz="1600" b="1" dirty="0"/>
              <a:t>funkcje konsularne </a:t>
            </a:r>
            <a:r>
              <a:rPr lang="pl-PL" sz="1600" dirty="0"/>
              <a:t>– art. 5 Konwencji wiedeńskiej o stosunkach konsularnych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ochrona w państwie przyjmującym interesów państwa wysyłającego oraz jego obywateli, zarówno osób fizycznych, jak i prawnych, w granicach dozwolonych przez prawo międzynarodowe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popieranie rozwoju stosunków handlowych, gospodarczych, kulturalnych i naukowych między państwem wysyłającym a państwem przyjmującym oraz popieranie wszelkimi innymi sposobami przyjaznych stosunków między tymi państwami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zapoznawanie się wszelkimi legalnymi sposobami z warunkami i rozwojem życia handlowego, gospodarczego, kulturalnego i naukowego państwa przyjmującego, zdawanie z tego sprawy rządowi państwa wysyłającego oraz udzielanie informacji osobom zainteresowanym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wydawanie paszportów i dokumentów podróży obywatelom państwa wysyłającego, jak również wiz lub odpowiednich dokumentów osobom, które pragną udać się do państwa wysyłającego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udzielanie pomocy i opieki obywatelom państwa wysyłającego, zarówno osobom fizycznym, jak i prawnym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działanie w charakterze notariusza i urzędnika stanu cywilnego oraz wykonywanie podobnych czynności, jak również pewnych funkcji o charakterze administracyjnym, jeżeli nie sprzeciwiają się temu ustawy i inne przepisy państwa przyjmującego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ochrona interesów obywateli państwa wysyłającego, zarówno osób fizycznych, jak i prawnych, w sprawach spadkowych, na terytorium państwa przyjmującego, zgodnie z ustawami i innymi przepisami tego państwa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ochrona, w granicach ustalonych przez ustawy i inne przepisy państwa przyjmującego, interesów małoletnich i innych osób nieposiadających pełnej zdolności do czynności prawnych, obywateli państwa wysyłającego, w szczególności gdy zachodzi potrzeba ustanowienia nad nimi opieki lub kurateli</a:t>
            </a:r>
          </a:p>
        </p:txBody>
      </p:sp>
    </p:spTree>
    <p:extLst>
      <p:ext uri="{BB962C8B-B14F-4D97-AF65-F5344CB8AC3E}">
        <p14:creationId xmlns:p14="http://schemas.microsoft.com/office/powerpoint/2010/main" val="34335035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EB05034-B971-8BB4-CDF9-EB68CF96C8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Prawo dyplomatyczne i konsularne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7870910-F376-84F0-ACBC-099FBE86E1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52601"/>
            <a:ext cx="10972800" cy="4872486"/>
          </a:xfrm>
        </p:spPr>
        <p:txBody>
          <a:bodyPr>
            <a:normAutofit fontScale="92500" lnSpcReduction="10000"/>
          </a:bodyPr>
          <a:lstStyle/>
          <a:p>
            <a:pPr marL="114300" indent="0">
              <a:buNone/>
            </a:pPr>
            <a:r>
              <a:rPr lang="pl-PL" sz="1600" b="1" dirty="0"/>
              <a:t>funkcje konsularne </a:t>
            </a:r>
            <a:r>
              <a:rPr lang="pl-PL" sz="1600" dirty="0"/>
              <a:t>– art. 5 Konwencji wiedeńskiej o stosunkach konsularnych c.d.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z zastrzeżeniem przestrzegania praktyki i procedury obowiązującej w państwie przyjmującym – zastępowanie lub zapewnianie odpowiedniego zastępstwa obywateli państwa wysyłającego przed sądami lub innymi władzami państwa przyjmującego w celu uzyskiwania, zgodnie z ustawami i innymi przepisami tego państwa, podjęcia tymczasowych środków ochrony praw i interesów tych obywateli, gdy osoby te z powodu nieobecności lub z jakiejkolwiek innej przyczyny nie są w stanie podjąć w odpowiednim czasie obrony swych praw i interesów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przesyłanie sądowych i pozasądowych dokumentów oraz dokonywanie rekwizycji sądowych zgodnie z obowiązującymi umowami międzynarodowymi lub, w braku takich umów, w sposób zgodny z ustawami i innymi przepisami państwa przyjmującego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wykonywanie przewidzianych przez ustawy i inne przepisy państwa wysyłającego praw nadzoru i inspekcji w odniesieniu do statków morskich i rzecznych posiadających przynależność państwową państwa wysyłającego oraz statków powietrznych zarejestrowanych w tym państwie, jak również w stosunku do ich załóg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udzielanie pomocy statkom morskim, rzecznym i powietrznym państwa wysyłającego, jak również ich załogom, przyjmowanie oświadczeń dotyczących podróży tych statków, badanie i wizowanie ich dokumentów oraz, z zastrzeżeniem uprawnień władz państwa przyjmującego, prowadzenie dochodzenia w sprawie wypadków, które zdarzyły się w czasie podróży, i załatwianie sporów pomiędzy kapitanem, oficerami i marynarzami, o ile zezwalają na to ustawy i inne przepisy państwa wysyłającego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wykonywanie powierzonych urzędowi konsularnemu przez państwo wysyłające wszelkich innych funkcji , których nie zakazują ustawy i inne przepisy państwa przyjmującego lub którym państwo to nie sprzeciwia się lub też które są przewidziane w umowach międzynarodowych obowiązujących między państwem wysyłającym a państwem przyjmującym</a:t>
            </a:r>
          </a:p>
          <a:p>
            <a:pPr marL="114300" indent="0">
              <a:buNone/>
            </a:pPr>
            <a:endParaRPr lang="pl-PL" sz="1600" dirty="0"/>
          </a:p>
        </p:txBody>
      </p:sp>
    </p:spTree>
    <p:extLst>
      <p:ext uri="{BB962C8B-B14F-4D97-AF65-F5344CB8AC3E}">
        <p14:creationId xmlns:p14="http://schemas.microsoft.com/office/powerpoint/2010/main" val="2819490545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EB05034-B971-8BB4-CDF9-EB68CF96C8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Prawo dyplomatyczne i konsularne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7870910-F376-84F0-ACBC-099FBE86E1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52601"/>
            <a:ext cx="10972800" cy="4820727"/>
          </a:xfrm>
        </p:spPr>
        <p:txBody>
          <a:bodyPr>
            <a:normAutofit fontScale="92500" lnSpcReduction="10000"/>
          </a:bodyPr>
          <a:lstStyle/>
          <a:p>
            <a:pPr marL="114300" indent="0">
              <a:buNone/>
            </a:pPr>
            <a:r>
              <a:rPr lang="pl-PL" sz="1600" b="1" dirty="0"/>
              <a:t>funkcje konsularne </a:t>
            </a:r>
            <a:r>
              <a:rPr lang="pl-PL" sz="1600" dirty="0"/>
              <a:t>– art. 18 ustawy Prawo konsularne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ochrona praw i interesów RP oraz jej obywateli w granicach dozwolonych przez prawo międzynarodowe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działanie na rzecz rozwijania przyjaznych stosunków i współpracy między RP a państwem przyjmującym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podejmowanie działań na rzecz umacniania więzi między RP a obywatelami polskimi, osobami polskiego pochodzenia oraz osobami deklarującymi przynależność do Narodu Polskiego, zamieszkałymi w państwie przyjmującym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działanie na rzecz polskiej mniejszości narodowej oraz praw i wolności osób należących do tej mniejszości, określonych w ustawodawstwie państwa przyjmującego, w umowach międzynarodowych oraz dokumentach OBWE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czuwanie w zakresie swojej właściwości nad wykonywaniem umów międzynarodowych obowiązujących w stosunkach między RP a państwem przyjmującym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działanie na rzecz rozwijania i pogłębiania współpracy gospodarczej, naukowej, technicznej oraz kulturalnej między RP a państwem przyjmującym, jak również na rzecz promocji polskiej gospodarki, nauki i kultury oraz języka polskiego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przedstawianie organom oraz opinii publicznej państwa przyjmującego informacji o polityce zagranicznej oraz wewnętrznej RP oraz o rozwoju polskiej gospodarki, nauki i kultury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zapoznawanie się z sytuacją w państwie przyjmującym, w szczególności ze stanem jego gospodarki, nauki i kultury, oraz z ustawodawstwem państwa przyjmującego i umowami zawieranymi przez to państwo, jak również udzielanie informacji w tym zakresie zainteresowanym obywatelom polskim oraz właściwym organom i instytucjom RP</a:t>
            </a:r>
          </a:p>
        </p:txBody>
      </p:sp>
    </p:spTree>
    <p:extLst>
      <p:ext uri="{BB962C8B-B14F-4D97-AF65-F5344CB8AC3E}">
        <p14:creationId xmlns:p14="http://schemas.microsoft.com/office/powerpoint/2010/main" val="4685823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EB05034-B971-8BB4-CDF9-EB68CF96C8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Prawo dyplomatyczne i konsularne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7870910-F376-84F0-ACBC-099FBE86E1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52601"/>
            <a:ext cx="10972800" cy="4820727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r>
              <a:rPr lang="pl-PL" sz="1600" b="1" dirty="0"/>
              <a:t>konsul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podejmuje działania zgodne z prawem międzynarodowym i prawem państwa przyjmującego w celu ochrony obywatela polskiego przed dyskryminacją i traktowaniem niezgodnym ze standardami ochrony praw człowieka</a:t>
            </a:r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dirty="0"/>
              <a:t>konsul może podejmować tzw. </a:t>
            </a:r>
            <a:r>
              <a:rPr lang="pl-PL" sz="1600" b="1" dirty="0" err="1"/>
              <a:t>démarches</a:t>
            </a:r>
            <a:r>
              <a:rPr lang="pl-PL" sz="1600" b="1" dirty="0"/>
              <a:t> konsularne</a:t>
            </a:r>
            <a:r>
              <a:rPr lang="pl-PL" sz="1600" dirty="0"/>
              <a:t> (kroki, inicjatywy konsularne) np. może podejmować różne inicjatywy zmierzające do udzielenia pomocy osobom znajdującym się w trudnej sytuacji takie, jak dostarczanie żywności, leków</a:t>
            </a:r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dirty="0"/>
              <a:t>prowadzenie dyskusji z władzami państwa przyjmującego w celu poprawy sytuacji obywateli państwa wysyłającego konsula</a:t>
            </a:r>
          </a:p>
        </p:txBody>
      </p:sp>
    </p:spTree>
    <p:extLst>
      <p:ext uri="{BB962C8B-B14F-4D97-AF65-F5344CB8AC3E}">
        <p14:creationId xmlns:p14="http://schemas.microsoft.com/office/powerpoint/2010/main" val="11956689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83030FA-6E02-4609-3A42-E369EA89E6C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0234F4B-804D-962E-A0F3-D43BDDB725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Prawo dyplomatyczne i konsularne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0CDF7A3-A20E-B067-0B19-8A7B532786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52601"/>
            <a:ext cx="10972800" cy="4820727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r>
              <a:rPr lang="pl-PL" sz="1600" b="1" dirty="0"/>
              <a:t>konsul c.d.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udziela pomocy obywatelowi RP, w szczególności w razie poważnego wypadku lub ciężkiej choroby, aresztowania lub zatrzymania tego obywatela, w razie aktu przemocy, którego ofiarą padł obywatel polski, w razie zgonu obywatela polskiego lub konieczności nagłego powrotu obywatela polskiego pozbawionego środków finansowych do RP albo do państwa zamieszkania (pomoc konsularna)</a:t>
            </a:r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dirty="0"/>
              <a:t>w razie zatrzymania, aresztowania lub pozbawienia wolności: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można żądać kontaktu z konsulem – zadaniem konsula jest zapewnienie, by osoba zwracająca się do niego o pomoc nie była traktowana gorzej niż obywatele innych państw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osoba pozbawiona wolności może zwrócić się do konsula z prośbą, by poinformował rodzinę o jej sytuacji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konsul powinien utrzymywać kontakt z osobą pozbawioną wolności, uzyskać od władz miejscowych i przekazać osobie pozbawionej wolności informacje o powodach zatrzymania, procedurze sądowej oraz grożącej karze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konsul zobowiązany jest do udostępnienia osobie pozbawionej wolności listy miejscowych adwokatów</a:t>
            </a:r>
          </a:p>
          <a:p>
            <a:pPr marL="114300" indent="0" algn="just">
              <a:buNone/>
            </a:pPr>
            <a:r>
              <a:rPr lang="pl-PL" sz="1600" dirty="0"/>
              <a:t>*konsul nie świadczy zastępstwa procesowego przed sądami państwa przyjmującego</a:t>
            </a:r>
          </a:p>
        </p:txBody>
      </p:sp>
    </p:spTree>
    <p:extLst>
      <p:ext uri="{BB962C8B-B14F-4D97-AF65-F5344CB8AC3E}">
        <p14:creationId xmlns:p14="http://schemas.microsoft.com/office/powerpoint/2010/main" val="4390698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5A67F71-B3AB-FC9F-3F88-B17C7459A3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Prawo dyplomatyczne i konsularne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73DB965-9561-0EF6-6C2D-44CC647A61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52601"/>
            <a:ext cx="10972800" cy="4820727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r>
              <a:rPr lang="pl-PL" sz="1600" b="1" dirty="0"/>
              <a:t>członkowie misji </a:t>
            </a:r>
            <a:r>
              <a:rPr lang="pl-PL" sz="1600" dirty="0"/>
              <a:t>– definicje wg Konwencji wiedeńskiej o stosunkach dyplomatycznych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1600" b="1" dirty="0"/>
              <a:t>członkowie misji</a:t>
            </a:r>
          </a:p>
          <a:p>
            <a:pPr marL="114300" indent="0">
              <a:buNone/>
            </a:pPr>
            <a:r>
              <a:rPr lang="pl-PL" sz="1600" dirty="0"/>
              <a:t>szef misji oraz członkowie personelu misji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1600" b="1" dirty="0"/>
              <a:t>członkowie personelu misji</a:t>
            </a:r>
          </a:p>
          <a:p>
            <a:pPr marL="114300" indent="0" algn="just">
              <a:buNone/>
            </a:pPr>
            <a:r>
              <a:rPr lang="pl-PL" sz="1600" dirty="0"/>
              <a:t>członkowie personelu dyplomatycznego, personelu administracyjnego i technicznego oraz personel służby misji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sz="1600" b="1" dirty="0"/>
              <a:t>członkowie personelu dyplomatycznego</a:t>
            </a:r>
          </a:p>
          <a:p>
            <a:pPr marL="114300" indent="0">
              <a:buNone/>
            </a:pPr>
            <a:r>
              <a:rPr lang="pl-PL" sz="1600" dirty="0"/>
              <a:t>członkowie personelu misji posiadający stopień dyplomatyczny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sz="1600" b="1" dirty="0"/>
              <a:t>członkowie personelu administracyjnego i technicznego</a:t>
            </a:r>
          </a:p>
          <a:p>
            <a:pPr marL="114300" indent="0">
              <a:buNone/>
            </a:pPr>
            <a:r>
              <a:rPr lang="pl-PL" sz="1600" dirty="0"/>
              <a:t>członkowie personelu misji zatrudnieni w administracji i technicznej służbie misji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sz="1600" b="1" dirty="0"/>
              <a:t>członkowie personelu służby misji</a:t>
            </a:r>
          </a:p>
          <a:p>
            <a:pPr marL="114300" indent="0">
              <a:buNone/>
            </a:pPr>
            <a:r>
              <a:rPr lang="pl-PL" sz="1600" dirty="0"/>
              <a:t>członkowie personelu misji zatrudnieni w służbie domowej misji</a:t>
            </a:r>
          </a:p>
          <a:p>
            <a:pPr marL="114300" indent="0">
              <a:buNone/>
            </a:pPr>
            <a:endParaRPr lang="pl-PL" sz="1600" dirty="0"/>
          </a:p>
          <a:p>
            <a:pPr marL="114300" indent="0">
              <a:buNone/>
            </a:pPr>
            <a:r>
              <a:rPr lang="pl-PL" sz="1600" b="1" dirty="0"/>
              <a:t>*prywatny służący </a:t>
            </a:r>
          </a:p>
          <a:p>
            <a:pPr marL="114300" indent="0">
              <a:buNone/>
            </a:pPr>
            <a:r>
              <a:rPr lang="pl-PL" sz="1600" dirty="0"/>
              <a:t>osoba zatrudniona w służbie domowej członka misji, która nie jest pracownikiem państwa wysyłającego</a:t>
            </a:r>
          </a:p>
        </p:txBody>
      </p:sp>
    </p:spTree>
    <p:extLst>
      <p:ext uri="{BB962C8B-B14F-4D97-AF65-F5344CB8AC3E}">
        <p14:creationId xmlns:p14="http://schemas.microsoft.com/office/powerpoint/2010/main" val="8234915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025B2C8-6583-6E24-8470-26D9CED3FF8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677CC5F-631A-7C9D-EA99-3AFBB4FB2A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Prawo dyplomatyczne i konsularne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554A963-B05B-66C3-E85C-740DAF9CF0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52601"/>
            <a:ext cx="10972800" cy="4820727"/>
          </a:xfrm>
        </p:spPr>
        <p:txBody>
          <a:bodyPr>
            <a:normAutofit lnSpcReduction="10000"/>
          </a:bodyPr>
          <a:lstStyle/>
          <a:p>
            <a:pPr marL="114300" indent="0">
              <a:buNone/>
            </a:pPr>
            <a:r>
              <a:rPr lang="pl-PL" sz="1600" b="1" dirty="0"/>
              <a:t>konsul </a:t>
            </a:r>
          </a:p>
          <a:p>
            <a:pPr marL="114300" indent="0">
              <a:buNone/>
            </a:pPr>
            <a:r>
              <a:rPr lang="pl-PL" sz="1600" dirty="0"/>
              <a:t>w przypadku zaginięcia: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sz="1600" dirty="0"/>
              <a:t>skontaktuje się z miejscowymi władzami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sz="1600" dirty="0"/>
              <a:t>pomoże sprawdzić, czy osoba zaginiona nie przebywa w szpitalu lub areszcie</a:t>
            </a:r>
          </a:p>
          <a:p>
            <a:pPr marL="114300" indent="0">
              <a:buNone/>
            </a:pPr>
            <a:endParaRPr lang="pl-PL" sz="1600" dirty="0"/>
          </a:p>
          <a:p>
            <a:pPr marL="114300" indent="0">
              <a:buNone/>
            </a:pPr>
            <a:r>
              <a:rPr lang="pl-PL" sz="1600" dirty="0"/>
              <a:t>w przypadku braku środków finansowych na powrót do Polski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sz="1600" dirty="0"/>
              <a:t>ułatwia kontakt z krewnymi lub znajomymi, którzy mogą przesłać pieniądze za pośrednictwem banku lub firmy świadczącej tego rodzaju usługi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jeżeli nie ma innych możliwości przekazania pieniędzy, konsul może wypłacić kwotę, jaka zostanie wpłacona przez krewnych lub znajomych na konto Ministerstwa Spraw Zagranicznych 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może udzielić pomocy finansowej potrzebnej na powrót do Polski – wysokość tej pomocy odpowiada kosztom powrotu do Polski najtańszym środkiem transportu. </a:t>
            </a:r>
            <a:r>
              <a:rPr lang="pl-PL" sz="1600" b="1" dirty="0"/>
              <a:t>Ważne! – </a:t>
            </a:r>
            <a:r>
              <a:rPr lang="pl-PL" sz="1600" dirty="0"/>
              <a:t>osoba, która uzyskała pomoc finansową od konsula musi podpisać pisemne zobowiązanie do zwrotu pomocy po powrocie</a:t>
            </a:r>
          </a:p>
          <a:p>
            <a:pPr marL="114300" indent="0" algn="just">
              <a:buNone/>
            </a:pPr>
            <a:r>
              <a:rPr lang="pl-PL" sz="1600" dirty="0"/>
              <a:t>Spłaty dokonuje się na wskazany przez konsula rachunek bankowy urzędu obsługującego ministra spraw zagranicznych w kwocie stanowiącej równowartość pomocy udzielonej przez konsula - po przeliczeniu kwoty udzielonej pomocy według kursu sprzedaży waluty, w której udzielono pomoc, ogłoszonego przez Narodowy Bank Polski</a:t>
            </a:r>
          </a:p>
          <a:p>
            <a:pPr marL="114300" indent="0" algn="just">
              <a:buNone/>
            </a:pPr>
            <a:r>
              <a:rPr lang="pl-PL" sz="1600" dirty="0"/>
              <a:t>*zarówno przekazywanie środków pieniężnych przez konsula, jak też udzielanie pomocy finansowej należą do sytuacji wyjątkowych</a:t>
            </a:r>
          </a:p>
        </p:txBody>
      </p:sp>
    </p:spTree>
    <p:extLst>
      <p:ext uri="{BB962C8B-B14F-4D97-AF65-F5344CB8AC3E}">
        <p14:creationId xmlns:p14="http://schemas.microsoft.com/office/powerpoint/2010/main" val="32623764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A00EE92-D8C1-6EC6-6D1F-48712D2DD56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FC05041-3B5C-802F-33FA-2C19423A9C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Prawo dyplomatyczne i konsularne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33AEF8A-E5F9-4494-4B74-6802F5CF27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52601"/>
            <a:ext cx="10972800" cy="4820727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endParaRPr lang="pl-PL" sz="1600" b="1" dirty="0"/>
          </a:p>
          <a:p>
            <a:pPr marL="114300" indent="0">
              <a:buNone/>
            </a:pPr>
            <a:r>
              <a:rPr lang="pl-PL" sz="1600" b="1" dirty="0"/>
              <a:t>konsul c.d.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wykonuje czynności dotyczące zabezpieczenia i realizacji praw majątkowych mogących przysługiwać lub przysługujących Skarbowi Państwa z tytułu spadków i darowizn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przyjmuje do depozytu od obywateli RP w celu ochrony dokumenty, środki płatnicze lub przedmioty wartościowe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na wniosek administracji publicznej RP, sądu lub prokuratora doręcza dokumenty, pisma, przesłuchuje strony, świadków, podejrzanych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na wniosek obywatela RP lub organów administracji publicznej RP sporządza wypisy, odpisy, wyciągi i kopie dokumentów, poświadcza podpis, datę okazania dokumentu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sporządza akty notarialne po uzyskaniu upoważnienia Ministra Sprawiedliwości (nie wszystkie np. nie sporządza aktu poświadczenia dziedziczenia)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sporządza i poświadcza tłumaczenia z języka polskiego i na język polski dokumentów</a:t>
            </a:r>
          </a:p>
        </p:txBody>
      </p:sp>
    </p:spTree>
    <p:extLst>
      <p:ext uri="{BB962C8B-B14F-4D97-AF65-F5344CB8AC3E}">
        <p14:creationId xmlns:p14="http://schemas.microsoft.com/office/powerpoint/2010/main" val="5717627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EB05034-B971-8BB4-CDF9-EB68CF96C8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Prawo dyplomatyczne i konsularne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7870910-F376-84F0-ACBC-099FBE86E1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52601"/>
            <a:ext cx="10972800" cy="4878237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endParaRPr lang="pl-PL" sz="1600" b="1" dirty="0"/>
          </a:p>
          <a:p>
            <a:pPr marL="114300" indent="0">
              <a:buNone/>
            </a:pPr>
            <a:endParaRPr lang="pl-PL" sz="1600" b="1" dirty="0"/>
          </a:p>
          <a:p>
            <a:pPr marL="114300" indent="0">
              <a:buNone/>
            </a:pPr>
            <a:r>
              <a:rPr lang="pl-PL" sz="1600" b="1" dirty="0"/>
              <a:t>konsul</a:t>
            </a:r>
            <a:r>
              <a:rPr lang="pl-PL" sz="1600" dirty="0"/>
              <a:t> </a:t>
            </a:r>
            <a:r>
              <a:rPr lang="pl-PL" sz="1600" b="1" dirty="0"/>
              <a:t>c.d.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wydaje paszporty i paszporty tymczasowe, unieważnia je, stwierdza ich nieważność oraz odmawia ich wydania</a:t>
            </a:r>
          </a:p>
          <a:p>
            <a:pPr marL="114300" indent="0">
              <a:buNone/>
            </a:pPr>
            <a:r>
              <a:rPr lang="pl-PL" sz="1600" dirty="0"/>
              <a:t>w przypadku utraty paszportu lub dowodu osobistego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sz="1600" dirty="0"/>
              <a:t>należy skontaktować się z urzędem konsularnym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na wniosek osoby, która utraciła dokument uprawniający do podróży, po potwierdzeniu danych i tożsamości tej osoby, konsul może wydać paszport tymczasowy na powrót do miejsca stałego pobytu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do wydania paszportu konieczne są: wniosek (dostępny w urzędzie konsularnym), jedna kolorowa fotografia paszportowa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b="1" dirty="0"/>
              <a:t>ważne! </a:t>
            </a:r>
            <a:r>
              <a:rPr lang="pl-PL" sz="1600" dirty="0"/>
              <a:t>konsulowie honorowi RP nie wydają paszportów tymczasowych</a:t>
            </a:r>
            <a:endParaRPr lang="pl-PL" sz="1600" b="1" dirty="0"/>
          </a:p>
        </p:txBody>
      </p:sp>
    </p:spTree>
    <p:extLst>
      <p:ext uri="{BB962C8B-B14F-4D97-AF65-F5344CB8AC3E}">
        <p14:creationId xmlns:p14="http://schemas.microsoft.com/office/powerpoint/2010/main" val="32953922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7F92A17-C7C2-C927-3133-0756F98F8E4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8F0AB04-5E98-2372-7BCC-D6AF37C57A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Prawo dyplomatyczne i konsularne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B222C86-8E18-B7FA-55F0-F5CC9B79BC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52601"/>
            <a:ext cx="10972800" cy="4878237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r>
              <a:rPr lang="pl-PL" sz="1600" b="1" dirty="0"/>
              <a:t>konsul</a:t>
            </a:r>
            <a:r>
              <a:rPr lang="pl-PL" sz="1600" dirty="0"/>
              <a:t> </a:t>
            </a:r>
            <a:r>
              <a:rPr lang="pl-PL" sz="1600" b="1" dirty="0"/>
              <a:t>c.d.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wydaje wizy albo odmawia ich wydania, cofa i unieważnia wizy, rozpatruje wnioski o ponowne rozpatrzenie sprawy w tym zakresie, unieważnia naklejki wizowe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udziela zezwoleń na przekraczanie granicy w ramach małego ruchu granicznego, odmawia ich udzielania lub cofa je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przyjmuje i przekazuje do właściwego organu w kraju wnioski o nadanie, przywrócenie, potwierdzenie posiadania lub utraty obywatelstwa polskiego lub o wyrażenie zgody na zrzeczenie się obywatelstwa polskiego oraz przyjmuje oświadczenia w zakresie obywatelstwa polskiego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wydaje tymczasowe polskie dokumenty podróży dla cudzoziemca lub odmawia ich wydania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wydaje obywatelom innych państw UE tymczasowe dokumenty podróży lub odmawia ich wydania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wydaje decyzje w sprawie stwierdzenia polskiego pochodzenia oraz decyzje o zakwalifikowaniu do wydania wizy krajowej w celu repatriacji, może przyznawać i wypłacać pomoc ze środków budżetu państwa lub pokrywać koszty uczestnictwa w kursie języka polskiego, a także dokonuje tłumaczenia na język polski lub poświadcza tłumaczenie zagranicznych dokumentów umożliwiających sporządzenie polskiego aktu stanu cywilnego i przekazuje je wraz z wnioskiem o sporządzenie aktu stanu cywilnego właściwemu kierownikowi USC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przyznaje Kartę Polaka, odmawia jej przyznania lub ją unieważnia, wydaje Kartę Polaka oraz przedłuża jej ważność</a:t>
            </a:r>
          </a:p>
          <a:p>
            <a:pPr marL="114300" indent="0">
              <a:buNone/>
            </a:pPr>
            <a:endParaRPr lang="pl-PL" sz="1600" dirty="0"/>
          </a:p>
        </p:txBody>
      </p:sp>
    </p:spTree>
    <p:extLst>
      <p:ext uri="{BB962C8B-B14F-4D97-AF65-F5344CB8AC3E}">
        <p14:creationId xmlns:p14="http://schemas.microsoft.com/office/powerpoint/2010/main" val="12460064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EB05034-B971-8BB4-CDF9-EB68CF96C8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Prawo dyplomatyczne i konsularne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7870910-F376-84F0-ACBC-099FBE86E1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52601"/>
            <a:ext cx="10972800" cy="4826478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r>
              <a:rPr lang="pl-PL" sz="1600" b="1" dirty="0"/>
              <a:t>konsul</a:t>
            </a:r>
            <a:r>
              <a:rPr lang="pl-PL" sz="1600" dirty="0"/>
              <a:t> </a:t>
            </a:r>
            <a:r>
              <a:rPr lang="pl-PL" sz="1600" b="1" dirty="0"/>
              <a:t>c.d.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wydaje uczniom i nauczycielom dokumenty poświadczające prawo do korzystania z ulgowych przejazdów w związku z nauczaniem języka polskiego, historii, geografii, kultury polskiej</a:t>
            </a:r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dirty="0"/>
              <a:t>dzieci i młodzież do 18 r.ż. w okresie pobierania nauki języka polskiego, historii, geografii, kultury polskiej lub innych przedmiotów nauczania w języku polskim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ulga 37% na przejazd środkami publicznego transportu zbiorowego kolejowego w pociągach osobowych, pospiesznych i ekspresowych 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ulga 49% na przejazd środkami publicznego transportu zbiorowego kolejowego w pociągach osobowych i pospiesznych na podstawie imiennych biletów miesięcznych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ulga 49% na przejazd środkami publicznego transportu zbiorowego autobusowego w komunikacji zwykłej i przyspieszonej na podstawie biletów imiennych miesięcznych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ulga w opłacie za wstęp do muzeum (ustalana przez dyrektora muzeum)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ulga 50% w opłacie za wstęp do parku narodowego lub na niektóre jego obszary</a:t>
            </a:r>
          </a:p>
          <a:p>
            <a:pPr algn="just">
              <a:buFont typeface="Wingdings" panose="05000000000000000000" pitchFamily="2" charset="2"/>
              <a:buChar char="Ø"/>
            </a:pPr>
            <a:endParaRPr lang="pl-PL" sz="1600" dirty="0"/>
          </a:p>
          <a:p>
            <a:pPr marL="114300" indent="0">
              <a:buNone/>
            </a:pPr>
            <a:endParaRPr lang="pl-PL" sz="1600" dirty="0"/>
          </a:p>
        </p:txBody>
      </p:sp>
    </p:spTree>
    <p:extLst>
      <p:ext uri="{BB962C8B-B14F-4D97-AF65-F5344CB8AC3E}">
        <p14:creationId xmlns:p14="http://schemas.microsoft.com/office/powerpoint/2010/main" val="2150353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E45253C-5674-417A-91C7-AEFA9054430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1E69D72-0523-7937-B542-8E2D594468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Prawo dyplomatyczne i konsularne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3E9C837-17C2-339F-8EFC-FD82C48793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52601"/>
            <a:ext cx="10972800" cy="4826478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r>
              <a:rPr lang="pl-PL" sz="1600" b="1" dirty="0"/>
              <a:t>konsul</a:t>
            </a:r>
            <a:r>
              <a:rPr lang="pl-PL" sz="1600" dirty="0"/>
              <a:t> </a:t>
            </a:r>
            <a:r>
              <a:rPr lang="pl-PL" sz="1600" b="1" dirty="0"/>
              <a:t>c.d.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wydaje uczniom i nauczycielom dokumenty poświadczające prawo do korzystania z ulgowych przejazdów w związku z nauczaniem języka polskiego, historii, geografii, kultury polskiej</a:t>
            </a:r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dirty="0"/>
              <a:t>nauczyciele uczący języka polskiego, historii, geografii, kultury polskiej lub innych przedmiotów nauczanych w języku polskim w szkołach i sekcjach polskich funkcjonujących w systemach oświaty innych państw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ulga 33% na przejazd środkami publicznego transportu zbiorowego kolejowego w pociągach osobowych, na podstawie biletów jednorazowych lub miesięcznych imiennych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ulga 33% na przejazd środkami publicznego transportu zbiorowego autobusowego w komunikacji zwykłej, na podstawie biletów imiennych miesięcznych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ulga w opłacie za wstęp do muzeum (ustalana przez dyrektora muzeum)</a:t>
            </a:r>
          </a:p>
          <a:p>
            <a:pPr algn="just">
              <a:buFont typeface="Wingdings" panose="05000000000000000000" pitchFamily="2" charset="2"/>
              <a:buChar char="§"/>
            </a:pPr>
            <a:endParaRPr lang="pl-PL" sz="1600" dirty="0"/>
          </a:p>
          <a:p>
            <a:pPr algn="just">
              <a:buFont typeface="Wingdings" panose="05000000000000000000" pitchFamily="2" charset="2"/>
              <a:buChar char="Ø"/>
            </a:pPr>
            <a:endParaRPr lang="pl-PL" sz="1600" dirty="0"/>
          </a:p>
          <a:p>
            <a:pPr marL="114300" indent="0">
              <a:buNone/>
            </a:pPr>
            <a:endParaRPr lang="pl-PL" sz="1600" dirty="0"/>
          </a:p>
        </p:txBody>
      </p:sp>
    </p:spTree>
    <p:extLst>
      <p:ext uri="{BB962C8B-B14F-4D97-AF65-F5344CB8AC3E}">
        <p14:creationId xmlns:p14="http://schemas.microsoft.com/office/powerpoint/2010/main" val="25481559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4F8FC37-805A-2F4F-63E9-BAF8B3AE7A4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1D571A1-4C4C-E382-CA54-542291A900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Prawo dyplomatyczne i konsularne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099EF03-28CA-CBFE-14AE-69019DB854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52601"/>
            <a:ext cx="10972800" cy="4826478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endParaRPr lang="pl-PL" sz="1600" b="1" dirty="0"/>
          </a:p>
          <a:p>
            <a:pPr marL="114300" indent="0">
              <a:buNone/>
            </a:pPr>
            <a:r>
              <a:rPr lang="pl-PL" sz="1600" b="1" dirty="0"/>
              <a:t>konsul</a:t>
            </a:r>
            <a:r>
              <a:rPr lang="pl-PL" sz="1600" dirty="0"/>
              <a:t> </a:t>
            </a:r>
            <a:r>
              <a:rPr lang="pl-PL" sz="1600" b="1" dirty="0"/>
              <a:t>c.d.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wydaje zaświadczenie uprawniające do przywozu broni na terytorium RP lub uprawniające do przewozu takiej broni przez terytorium RP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wydaje zaświadczenia dotyczące możliwości sprowadzenia zwłok i szczątków z zagranicy</a:t>
            </a:r>
          </a:p>
          <a:p>
            <a:pPr marL="114300" indent="0">
              <a:buNone/>
            </a:pPr>
            <a:r>
              <a:rPr lang="pl-PL" sz="1600" dirty="0"/>
              <a:t>w przypadku zgonu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sz="1600" dirty="0"/>
              <a:t>za pośrednictwem Urzędu Wojewódzkiego powiadamia rodzinę osoby zmarłej w kraju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sz="1600" dirty="0"/>
              <a:t>pomaga w załatwieniu formalności na miejscu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sz="1600" dirty="0"/>
              <a:t>w przypadku decyzji o sprowadzeniu ciała do Polski – </a:t>
            </a:r>
            <a:r>
              <a:rPr lang="pl-PL" sz="1600" b="1" dirty="0"/>
              <a:t>uwaga! </a:t>
            </a:r>
            <a:r>
              <a:rPr lang="pl-PL" sz="1600" dirty="0"/>
              <a:t>konsulat nie ponosi kosztów sprowadzenia zwłok do Polski. Koszty te ponosi ubezpieczyciel, a w razie braku odpowiedniego ubezpieczenia - rodzina</a:t>
            </a:r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endParaRPr lang="pl-PL" sz="1600" dirty="0"/>
          </a:p>
          <a:p>
            <a:pPr algn="just">
              <a:buFont typeface="Wingdings" panose="05000000000000000000" pitchFamily="2" charset="2"/>
              <a:buChar char="Ø"/>
            </a:pPr>
            <a:endParaRPr lang="pl-PL" sz="1600" dirty="0"/>
          </a:p>
          <a:p>
            <a:pPr marL="114300" indent="0">
              <a:buNone/>
            </a:pPr>
            <a:endParaRPr lang="pl-PL" sz="1600" dirty="0"/>
          </a:p>
        </p:txBody>
      </p:sp>
    </p:spTree>
    <p:extLst>
      <p:ext uri="{BB962C8B-B14F-4D97-AF65-F5344CB8AC3E}">
        <p14:creationId xmlns:p14="http://schemas.microsoft.com/office/powerpoint/2010/main" val="39837330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6280FB4-AA90-0433-CFF1-42F0E96ECFF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8C9ECB3-3D5C-9558-EEC8-BF88DB9138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Prawo dyplomatyczne i konsularne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3675B86-CBEC-6DE7-161E-FC16719323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27200"/>
            <a:ext cx="10972800" cy="4940300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r>
              <a:rPr lang="pl-PL" sz="1600" b="1" dirty="0"/>
              <a:t>konsul</a:t>
            </a:r>
            <a:r>
              <a:rPr lang="pl-PL" sz="1600" dirty="0"/>
              <a:t> </a:t>
            </a:r>
            <a:r>
              <a:rPr lang="pl-PL" sz="1600" b="1" dirty="0"/>
              <a:t>c.d.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przyjmuje od osób zamierzających zawrzeć małżeństwo zapewnienie, że nie wiedzą o istnieniu okoliczności wyłączających zawarcie małżeństwa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przyjmuje oświadczenia o wstąpieniu w związek małżeński oraz oświadczenia w sprawie nazwiska małżonków i ich dzieci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wydaje zaświadczenie, że zgodnie z prawem polskim można zawrzeć małżeństwo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przyjmuje wnioski o rejestrację urodzenia lub zgonu, jeżeli urodzenie lub zgon nastąpiły za granicą i nie zostały tam zarejestrowane lub państwo przyjmujące nie prowadzi takich rejestrów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przyjmuje oświadczenia konieczne do uznania ojcostwa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przyjmuje oświadczenia i wnioski dotyczące imion lub nazwisk i przekazuje je do właściwego organu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wykonuje czynności w odniesieniu do statków podnoszących polską banderę i ich załóg, w szczególności wydaje tymczasowe świadectwa polskiej przynależności statku i certyfikaty bezpieczeństwa statku oraz przyjmuje protesty morskie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przyjmuje wnioski o wyrażenie zgody na służbę w obcym wojsku lub obcej organizacji wojskowej i przekazuje je do właściwego organu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poświadcza podpis, przyjmuje i przekazuje do IPN wnioski o udostępnienie do wglądu dokumentów IPN </a:t>
            </a:r>
          </a:p>
          <a:p>
            <a:pPr algn="just">
              <a:buFont typeface="Wingdings" panose="05000000000000000000" pitchFamily="2" charset="2"/>
              <a:buChar char="Ø"/>
            </a:pPr>
            <a:endParaRPr lang="pl-PL" sz="1600" dirty="0"/>
          </a:p>
          <a:p>
            <a:pPr algn="just">
              <a:buFont typeface="Wingdings" panose="05000000000000000000" pitchFamily="2" charset="2"/>
              <a:buChar char="Ø"/>
            </a:pPr>
            <a:endParaRPr lang="pl-PL" sz="1600" dirty="0"/>
          </a:p>
          <a:p>
            <a:pPr marL="114300" indent="0">
              <a:buNone/>
            </a:pPr>
            <a:endParaRPr lang="pl-PL" sz="1600" dirty="0"/>
          </a:p>
        </p:txBody>
      </p:sp>
    </p:spTree>
    <p:extLst>
      <p:ext uri="{BB962C8B-B14F-4D97-AF65-F5344CB8AC3E}">
        <p14:creationId xmlns:p14="http://schemas.microsoft.com/office/powerpoint/2010/main" val="11130034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EB05034-B971-8BB4-CDF9-EB68CF96C8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Prawo dyplomatyczne i konsularne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7870910-F376-84F0-ACBC-099FBE86E1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r>
              <a:rPr lang="pl-PL" sz="1600" b="1" dirty="0"/>
              <a:t>konsul</a:t>
            </a:r>
            <a:r>
              <a:rPr lang="pl-PL" sz="1600" dirty="0"/>
              <a:t> </a:t>
            </a:r>
            <a:r>
              <a:rPr lang="pl-PL" sz="1600" b="1" dirty="0"/>
              <a:t>c.d.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1600" dirty="0"/>
              <a:t>wykonuje czynności mające na celu przeprowadzenie wyborów i referendum ogólnokrajowego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przyjmuje pisma i przekazuje je do kraju, jeżeli ich złożenie u konsula skutkuje zachowaniem terminu w postępowaniu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pełni funkcję punktu potwierdzającego profil zaufany </a:t>
            </a:r>
            <a:r>
              <a:rPr lang="pl-PL" sz="1600" dirty="0" err="1"/>
              <a:t>ePUAP</a:t>
            </a:r>
            <a:endParaRPr lang="pl-PL" sz="1600" dirty="0"/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może prowadzić wykaz obywateli polskich przebywających w jego okręgu konsularnym</a:t>
            </a:r>
          </a:p>
          <a:p>
            <a:pPr marL="114300" indent="0" algn="just">
              <a:buNone/>
            </a:pPr>
            <a:endParaRPr lang="pl-PL" sz="1600" dirty="0"/>
          </a:p>
          <a:p>
            <a:pPr marL="114300" indent="0">
              <a:buNone/>
            </a:pPr>
            <a:endParaRPr lang="pl-PL" sz="1600" dirty="0"/>
          </a:p>
        </p:txBody>
      </p:sp>
    </p:spTree>
    <p:extLst>
      <p:ext uri="{BB962C8B-B14F-4D97-AF65-F5344CB8AC3E}">
        <p14:creationId xmlns:p14="http://schemas.microsoft.com/office/powerpoint/2010/main" val="36045314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EB05034-B971-8BB4-CDF9-EB68CF96C8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Prawo dyplomatyczne i konsularne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7870910-F376-84F0-ACBC-099FBE86E1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52601"/>
            <a:ext cx="10972800" cy="4866735"/>
          </a:xfrm>
        </p:spPr>
        <p:txBody>
          <a:bodyPr>
            <a:normAutofit lnSpcReduction="10000"/>
          </a:bodyPr>
          <a:lstStyle/>
          <a:p>
            <a:pPr marL="114300" indent="0">
              <a:buNone/>
            </a:pPr>
            <a:r>
              <a:rPr lang="pl-PL" sz="1600" b="1" dirty="0"/>
              <a:t>członkowie urzędu konsularnego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1600" b="1" dirty="0"/>
              <a:t>kierownik urzędu konsularnego</a:t>
            </a:r>
          </a:p>
          <a:p>
            <a:pPr marL="114300" indent="0">
              <a:buNone/>
            </a:pPr>
            <a:r>
              <a:rPr lang="pl-PL" sz="1600" dirty="0"/>
              <a:t>wg Konwencji wiedeńskiej o stosunkach konsularnych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sz="1600" dirty="0"/>
              <a:t>konsul generalny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sz="1600" dirty="0"/>
              <a:t>konsul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sz="1600" dirty="0"/>
              <a:t>wicekonsul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sz="1600" dirty="0"/>
              <a:t>agent konsularny</a:t>
            </a:r>
          </a:p>
          <a:p>
            <a:pPr marL="114300" indent="0">
              <a:buNone/>
            </a:pPr>
            <a:endParaRPr lang="pl-PL" sz="1600" dirty="0"/>
          </a:p>
          <a:p>
            <a:pPr marL="114300" indent="0">
              <a:buNone/>
            </a:pPr>
            <a:r>
              <a:rPr lang="pl-PL" sz="1600" dirty="0"/>
              <a:t>wg ustawy Prawo konsularne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sz="1600" dirty="0"/>
              <a:t>konsul generalny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sz="1600" dirty="0"/>
              <a:t>konsul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sz="1600" dirty="0"/>
              <a:t>wicekonsul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sz="1600" dirty="0"/>
              <a:t>attaché konsularny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b="1" dirty="0"/>
              <a:t>urzędnicy konsularni </a:t>
            </a:r>
            <a:r>
              <a:rPr lang="pl-PL" sz="1600" dirty="0"/>
              <a:t>– osoby, którym powierzone zostało wykonywanie funkcji konsularnych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b="1" dirty="0"/>
              <a:t>pracownicy konsularni </a:t>
            </a:r>
            <a:r>
              <a:rPr lang="pl-PL" sz="1600" dirty="0"/>
              <a:t>– osoby zatrudnione w służbie administracyjnej lub technicznej urzędu konsularnego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b="1" dirty="0"/>
              <a:t>członkowie personelu służby </a:t>
            </a:r>
            <a:r>
              <a:rPr lang="pl-PL" sz="1600" dirty="0"/>
              <a:t>– osoby zatrudnione w służbie domowej urzędu konsularnego</a:t>
            </a:r>
          </a:p>
        </p:txBody>
      </p:sp>
    </p:spTree>
    <p:extLst>
      <p:ext uri="{BB962C8B-B14F-4D97-AF65-F5344CB8AC3E}">
        <p14:creationId xmlns:p14="http://schemas.microsoft.com/office/powerpoint/2010/main" val="38975190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5A67F71-B3AB-FC9F-3F88-B17C7459A3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Prawo dyplomatyczne i konsularne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73DB965-9561-0EF6-6C2D-44CC647A61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52601"/>
            <a:ext cx="10972800" cy="5022010"/>
          </a:xfrm>
        </p:spPr>
        <p:txBody>
          <a:bodyPr>
            <a:normAutofit lnSpcReduction="10000"/>
          </a:bodyPr>
          <a:lstStyle/>
          <a:p>
            <a:pPr marL="114300" indent="0">
              <a:buNone/>
            </a:pPr>
            <a:r>
              <a:rPr lang="pl-PL" sz="1600" dirty="0"/>
              <a:t>klasy szefów misji dyplomatycznej – wg Konwencji wiedeńskiej o stosunkach dyplomatycznych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b="1" dirty="0"/>
              <a:t>ambasadorowie i nuncjusze </a:t>
            </a:r>
            <a:r>
              <a:rPr lang="pl-PL" sz="1600" dirty="0"/>
              <a:t>akredytowani przy głowie państwa oraz </a:t>
            </a:r>
            <a:r>
              <a:rPr lang="pl-PL" sz="1600" b="1" dirty="0"/>
              <a:t>inni szefowie misji równorzędnego stopnia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b="1" dirty="0"/>
              <a:t>posłowie, ministrowie i internuncjusze </a:t>
            </a:r>
            <a:r>
              <a:rPr lang="pl-PL" sz="1600" dirty="0"/>
              <a:t>akredytowani przy głowach państw</a:t>
            </a:r>
          </a:p>
          <a:p>
            <a:pPr marL="114300" indent="0" algn="just">
              <a:buNone/>
            </a:pPr>
            <a:r>
              <a:rPr lang="pl-PL" sz="1600" dirty="0"/>
              <a:t>*ustawa o służbie zagranicznej nie przewiduje możliwości powoływania posłów jako szefów misji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b="1" dirty="0"/>
              <a:t>chargé d’affaires </a:t>
            </a:r>
            <a:r>
              <a:rPr lang="pl-PL" sz="1600" dirty="0"/>
              <a:t>akredytowani przy ministrach spraw zagranicznych</a:t>
            </a:r>
          </a:p>
          <a:p>
            <a:pPr marL="114300" indent="0" algn="just">
              <a:buNone/>
            </a:pPr>
            <a:r>
              <a:rPr lang="pl-PL" sz="1600" dirty="0"/>
              <a:t>*chargé d’affaires en </a:t>
            </a:r>
            <a:r>
              <a:rPr lang="pl-PL" sz="1600" dirty="0" err="1"/>
              <a:t>pied</a:t>
            </a:r>
            <a:r>
              <a:rPr lang="pl-PL" sz="1600" dirty="0"/>
              <a:t> – stały szef misji</a:t>
            </a:r>
          </a:p>
          <a:p>
            <a:pPr marL="114300" indent="0" algn="just">
              <a:buNone/>
            </a:pPr>
            <a:r>
              <a:rPr lang="pl-PL" sz="1600" dirty="0"/>
              <a:t>  chargé d’affaires ad interim </a:t>
            </a:r>
            <a:r>
              <a:rPr lang="pl-PL" sz="1600"/>
              <a:t>– zastępuje </a:t>
            </a:r>
            <a:r>
              <a:rPr lang="pl-PL" sz="1600" dirty="0"/>
              <a:t>szefa misji w razie nieobecności lub niemożności pełnienia przez niego funkcji (przejściowo kieruje misją)</a:t>
            </a:r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dirty="0"/>
              <a:t>**nuncjusze i internuncjusze wysyłani są wyłącznie przez Stolicę Apostolską</a:t>
            </a:r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dirty="0"/>
              <a:t>uzgodnienie klasy szefów misji – państwa między sobą </a:t>
            </a:r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b="1" dirty="0"/>
              <a:t>zasadniczo</a:t>
            </a:r>
            <a:r>
              <a:rPr lang="pl-PL" sz="1600" dirty="0"/>
              <a:t> – państwo wysyłające mianuje wg swojego uznania członków personelu misji</a:t>
            </a:r>
          </a:p>
          <a:p>
            <a:pPr marL="114300" indent="0" algn="just">
              <a:buNone/>
            </a:pPr>
            <a:r>
              <a:rPr lang="pl-PL" sz="1600" b="1" dirty="0"/>
              <a:t>wyjątek</a:t>
            </a:r>
            <a:r>
              <a:rPr lang="pl-PL" sz="1600" dirty="0"/>
              <a:t> – nazwiska </a:t>
            </a:r>
            <a:r>
              <a:rPr lang="pl-PL" sz="1600" dirty="0" err="1"/>
              <a:t>attachés</a:t>
            </a:r>
            <a:r>
              <a:rPr lang="pl-PL" sz="1600" dirty="0"/>
              <a:t> wojskowych, morskich i lotniczych państwo wysyłające może przed ich wysłaniem, na żądanie państwa przyjmującego, przedłożyć państwu przyjmującemu celem wyrażenia zgody na wysłanie tych osób</a:t>
            </a:r>
          </a:p>
          <a:p>
            <a:pPr marL="114300" indent="0" algn="just">
              <a:buNone/>
            </a:pPr>
            <a:endParaRPr lang="pl-PL" sz="1600" dirty="0"/>
          </a:p>
        </p:txBody>
      </p:sp>
    </p:spTree>
    <p:extLst>
      <p:ext uri="{BB962C8B-B14F-4D97-AF65-F5344CB8AC3E}">
        <p14:creationId xmlns:p14="http://schemas.microsoft.com/office/powerpoint/2010/main" val="38684501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EB05034-B971-8BB4-CDF9-EB68CF96C8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Prawo dyplomatyczne i konsularne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7870910-F376-84F0-ACBC-099FBE86E1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endParaRPr lang="pl-PL" sz="1600" dirty="0"/>
          </a:p>
          <a:p>
            <a:pPr marL="114300" indent="0">
              <a:buNone/>
            </a:pPr>
            <a:endParaRPr lang="pl-PL" sz="1600" dirty="0"/>
          </a:p>
          <a:p>
            <a:pPr marL="114300" indent="0">
              <a:buNone/>
            </a:pPr>
            <a:r>
              <a:rPr lang="pl-PL" sz="1600" b="1" dirty="0"/>
              <a:t>konsulowie honorowi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mogą być obywatelami państwa wysyłającego, państwa trzeciego lub państwa przyjmującego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nie pobierają wynagrodzenia za wykonywanie swoich funkcji – mogą jednak pobierać opłaty za czynności konsularne oraz uzyskać zwrot wydatków związanych z utrzymaniem honorowego urzędu konsularnego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mogą prowadzić normalną działalność zarobkową na terenie państwa przyjmującego</a:t>
            </a:r>
          </a:p>
          <a:p>
            <a:pPr algn="just">
              <a:buFont typeface="Wingdings" panose="05000000000000000000" pitchFamily="2" charset="2"/>
              <a:buChar char="Ø"/>
            </a:pPr>
            <a:endParaRPr lang="pl-PL" sz="1600" dirty="0"/>
          </a:p>
        </p:txBody>
      </p:sp>
    </p:spTree>
    <p:extLst>
      <p:ext uri="{BB962C8B-B14F-4D97-AF65-F5344CB8AC3E}">
        <p14:creationId xmlns:p14="http://schemas.microsoft.com/office/powerpoint/2010/main" val="1014022224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EB05034-B971-8BB4-CDF9-EB68CF96C8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Prawo dyplomatyczne i konsularne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7870910-F376-84F0-ACBC-099FBE86E1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662023"/>
            <a:ext cx="10972800" cy="5060830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r>
              <a:rPr lang="pl-PL" sz="1600" b="1" dirty="0"/>
              <a:t>powołanie konsula</a:t>
            </a:r>
          </a:p>
          <a:p>
            <a:pPr marL="114300" indent="0" algn="ctr">
              <a:buNone/>
            </a:pPr>
            <a:r>
              <a:rPr lang="pl-PL" sz="1600" dirty="0"/>
              <a:t>kandydat na urzędnika konsularnego</a:t>
            </a:r>
          </a:p>
          <a:p>
            <a:pPr marL="114300" indent="0" algn="ctr">
              <a:buNone/>
            </a:pPr>
            <a:endParaRPr lang="pl-PL" sz="1600" dirty="0"/>
          </a:p>
          <a:p>
            <a:pPr marL="114300" indent="0" algn="ctr">
              <a:buNone/>
            </a:pPr>
            <a:r>
              <a:rPr lang="pl-PL" sz="1600" dirty="0"/>
              <a:t>odbycie aplikacji konsularnej </a:t>
            </a:r>
          </a:p>
          <a:p>
            <a:pPr marL="114300" indent="0" algn="ctr">
              <a:buNone/>
            </a:pPr>
            <a:r>
              <a:rPr lang="pl-PL" sz="1600" dirty="0"/>
              <a:t>i zdanie egzaminu konsularnego z wynikiem pozytywnym</a:t>
            </a:r>
          </a:p>
          <a:p>
            <a:pPr marL="114300" indent="0" algn="ctr">
              <a:buNone/>
            </a:pPr>
            <a:endParaRPr lang="pl-PL" sz="1600" dirty="0"/>
          </a:p>
          <a:p>
            <a:pPr marL="114300" indent="0" algn="ctr">
              <a:buNone/>
            </a:pPr>
            <a:r>
              <a:rPr lang="pl-PL" sz="1600" b="1" dirty="0"/>
              <a:t>minister właściwy ds. zagranicznych</a:t>
            </a:r>
            <a:r>
              <a:rPr lang="pl-PL" sz="1600" dirty="0"/>
              <a:t> na wniosek </a:t>
            </a:r>
            <a:r>
              <a:rPr lang="pl-PL" sz="1600" b="1" dirty="0"/>
              <a:t>dyrektora generalnego służby zagranicznej </a:t>
            </a:r>
            <a:r>
              <a:rPr lang="pl-PL" sz="1600" dirty="0"/>
              <a:t>powołuje konsula</a:t>
            </a:r>
          </a:p>
          <a:p>
            <a:pPr marL="114300" indent="0" algn="ctr">
              <a:buNone/>
            </a:pPr>
            <a:endParaRPr lang="pl-PL" sz="1600" dirty="0"/>
          </a:p>
          <a:p>
            <a:pPr marL="114300" indent="0" algn="ctr">
              <a:buNone/>
            </a:pPr>
            <a:r>
              <a:rPr lang="pl-PL" sz="1600" dirty="0"/>
              <a:t>przekazanie państwu przyjmującemu </a:t>
            </a:r>
            <a:r>
              <a:rPr lang="pl-PL" sz="1600" b="1" dirty="0"/>
              <a:t>listów komisyjnych </a:t>
            </a:r>
            <a:r>
              <a:rPr lang="pl-PL" sz="1600" dirty="0"/>
              <a:t>(</a:t>
            </a:r>
            <a:r>
              <a:rPr lang="pl-PL" sz="1600" dirty="0" err="1"/>
              <a:t>lettre</a:t>
            </a:r>
            <a:r>
              <a:rPr lang="pl-PL" sz="1600" dirty="0"/>
              <a:t> de </a:t>
            </a:r>
            <a:r>
              <a:rPr lang="pl-PL" sz="1600" dirty="0" err="1"/>
              <a:t>provision</a:t>
            </a:r>
            <a:r>
              <a:rPr lang="pl-PL" sz="1600" dirty="0"/>
              <a:t>) lub innych podobnych dokumentów stwierdzających charakter urzędowy konsula i wskazujących jego imiona i nazwisko oraz kategorię i klasę, jak również okręg konsularny i siedzibę urzędu konsularnego   </a:t>
            </a:r>
          </a:p>
          <a:p>
            <a:pPr marL="114300" indent="0" algn="ctr">
              <a:buNone/>
            </a:pPr>
            <a:endParaRPr lang="pl-PL" sz="1600" dirty="0"/>
          </a:p>
          <a:p>
            <a:pPr marL="114300" indent="0" algn="ctr">
              <a:buNone/>
            </a:pPr>
            <a:r>
              <a:rPr lang="pl-PL" sz="1600" b="1" dirty="0"/>
              <a:t>dopuszczenie do wykonywania funkcji konsularnych </a:t>
            </a:r>
            <a:r>
              <a:rPr lang="pl-PL" sz="1600" dirty="0"/>
              <a:t>przez państwo przyjmujące (</a:t>
            </a:r>
            <a:r>
              <a:rPr lang="pl-PL" sz="1600" b="1" dirty="0"/>
              <a:t>exequatur</a:t>
            </a:r>
            <a:r>
              <a:rPr lang="pl-PL" sz="1600" dirty="0"/>
              <a:t>)</a:t>
            </a:r>
          </a:p>
          <a:p>
            <a:pPr marL="114300" indent="0" algn="ctr">
              <a:buNone/>
            </a:pPr>
            <a:r>
              <a:rPr lang="pl-PL" sz="1200" dirty="0"/>
              <a:t>*państwo przyjmujące może odmówić udzielenia exequatur bez podania przyczyny</a:t>
            </a:r>
          </a:p>
          <a:p>
            <a:pPr marL="114300" indent="0" algn="just">
              <a:buNone/>
            </a:pPr>
            <a:endParaRPr lang="pl-PL" sz="1200" dirty="0"/>
          </a:p>
          <a:p>
            <a:pPr marL="114300" indent="0" algn="just">
              <a:buNone/>
            </a:pPr>
            <a:r>
              <a:rPr lang="pl-PL" sz="1600" dirty="0"/>
              <a:t>konsula odwołuje minister właściwy ds. zagranicznych na wniosek dyrektora generalnego służby zagranicznej</a:t>
            </a:r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ctr">
              <a:buNone/>
            </a:pPr>
            <a:endParaRPr lang="pl-PL" sz="1600" dirty="0"/>
          </a:p>
          <a:p>
            <a:pPr marL="114300" indent="0" algn="ctr">
              <a:buNone/>
            </a:pPr>
            <a:endParaRPr lang="pl-PL" sz="1600" dirty="0"/>
          </a:p>
        </p:txBody>
      </p:sp>
      <p:sp>
        <p:nvSpPr>
          <p:cNvPr id="4" name="Strzałka: w dół 3">
            <a:extLst>
              <a:ext uri="{FF2B5EF4-FFF2-40B4-BE49-F238E27FC236}">
                <a16:creationId xmlns:a16="http://schemas.microsoft.com/office/drawing/2014/main" id="{1A6DB3B4-FD97-9B90-F38C-FE27D57B1C75}"/>
              </a:ext>
            </a:extLst>
          </p:cNvPr>
          <p:cNvSpPr/>
          <p:nvPr/>
        </p:nvSpPr>
        <p:spPr>
          <a:xfrm>
            <a:off x="6096000" y="2257247"/>
            <a:ext cx="45719" cy="22428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  <p:sp>
        <p:nvSpPr>
          <p:cNvPr id="5" name="Strzałka: w dół 4">
            <a:extLst>
              <a:ext uri="{FF2B5EF4-FFF2-40B4-BE49-F238E27FC236}">
                <a16:creationId xmlns:a16="http://schemas.microsoft.com/office/drawing/2014/main" id="{A2AA3D6D-B31D-0F6A-158C-5C7A13934D8F}"/>
              </a:ext>
            </a:extLst>
          </p:cNvPr>
          <p:cNvSpPr/>
          <p:nvPr/>
        </p:nvSpPr>
        <p:spPr>
          <a:xfrm>
            <a:off x="6118859" y="3196086"/>
            <a:ext cx="45719" cy="22428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  <p:sp>
        <p:nvSpPr>
          <p:cNvPr id="6" name="Strzałka: w dół 5">
            <a:extLst>
              <a:ext uri="{FF2B5EF4-FFF2-40B4-BE49-F238E27FC236}">
                <a16:creationId xmlns:a16="http://schemas.microsoft.com/office/drawing/2014/main" id="{6FCF1904-3719-124D-2CF4-F0557B6662C4}"/>
              </a:ext>
            </a:extLst>
          </p:cNvPr>
          <p:cNvSpPr/>
          <p:nvPr/>
        </p:nvSpPr>
        <p:spPr>
          <a:xfrm>
            <a:off x="6105336" y="3984684"/>
            <a:ext cx="45719" cy="22428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  <p:sp>
        <p:nvSpPr>
          <p:cNvPr id="7" name="Strzałka: w dół 6">
            <a:extLst>
              <a:ext uri="{FF2B5EF4-FFF2-40B4-BE49-F238E27FC236}">
                <a16:creationId xmlns:a16="http://schemas.microsoft.com/office/drawing/2014/main" id="{AC70FD80-0D52-D4FC-EE7E-A3E953B368B8}"/>
              </a:ext>
            </a:extLst>
          </p:cNvPr>
          <p:cNvSpPr/>
          <p:nvPr/>
        </p:nvSpPr>
        <p:spPr>
          <a:xfrm>
            <a:off x="6164578" y="5100275"/>
            <a:ext cx="45719" cy="19140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470020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EB05034-B971-8BB4-CDF9-EB68CF96C8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Prawo dyplomatyczne i konsularne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7870910-F376-84F0-ACBC-099FBE86E1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52601"/>
            <a:ext cx="10972800" cy="4860984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r>
              <a:rPr lang="pl-PL" sz="1600" b="1" dirty="0"/>
              <a:t>przywileje i immunitety urzędników konsularnych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państwo przyjmujące zobowiązane jest traktować urzędników konsularnych z należytym szacunkiem i zapobiegać jakimkolwiek zamachom na ich osoby, wolność lub godność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przywilej nietykalności osobistej – urzędnicy konsularni podlegają zatrzymaniu jedynie w razie popełnienia ciężkiej zbrodni i na podstawie postanowień właściwej władzy sądowej; urzędnicy konsularni mogą być pozbawieni wolności jedynie na podstawie prawomocnego wyroku sądowego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immunitet jurysdykcyjny – urzędnicy konsularni nie podlegają jurysdykcji władz sądowych i administracyjnych państwa przyjmującego w odniesieniu do czynności dokonywanych w wykonywaniu funkcji konsularnych; wyjątki – powództwa cywilne: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wynikłe z zawarcia przez urzędnika konsularnego lub pracownika konsularnego umowy, w której nie występował on wyraźnie lub w sposób domniemany jako przedstawiciel państwa wysyłającego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wytoczonych przez osoby trzecie na skutek szkód powstałych w wyniku wypadku spowodowanego w państwie przyjmującym przez pojazd, statek morski lub powietrzny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prawo do odmowy składania zeznań co do faktów związanych z wykonywaniem ich funkcji, a także prawo odmowy okazania </a:t>
            </a:r>
            <a:r>
              <a:rPr lang="pl-PL" sz="1600"/>
              <a:t>korespondencji urzędowej </a:t>
            </a:r>
            <a:r>
              <a:rPr lang="pl-PL" sz="1600" dirty="0"/>
              <a:t>i dokumentów odnoszących się do ich funkcji oraz prawo do odmowy składania zeznań w charakterze ekspertów w zakresie prawa państwa wysyłającego; w pozostałym zakresie – możliwość wzywania urzędników konsularnych do składania zeznań w charakterze świadka </a:t>
            </a:r>
          </a:p>
          <a:p>
            <a:pPr algn="just">
              <a:buFont typeface="Wingdings" panose="05000000000000000000" pitchFamily="2" charset="2"/>
              <a:buChar char="Ø"/>
            </a:pPr>
            <a:endParaRPr lang="pl-PL" sz="1600" dirty="0"/>
          </a:p>
          <a:p>
            <a:pPr algn="just">
              <a:buFont typeface="Wingdings" panose="05000000000000000000" pitchFamily="2" charset="2"/>
              <a:buChar char="Ø"/>
            </a:pPr>
            <a:endParaRPr lang="pl-PL" sz="1600" dirty="0"/>
          </a:p>
        </p:txBody>
      </p:sp>
    </p:spTree>
    <p:extLst>
      <p:ext uri="{BB962C8B-B14F-4D97-AF65-F5344CB8AC3E}">
        <p14:creationId xmlns:p14="http://schemas.microsoft.com/office/powerpoint/2010/main" val="9841070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EB05034-B971-8BB4-CDF9-EB68CF96C8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Prawo dyplomatyczne i konsularne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7870910-F376-84F0-ACBC-099FBE86E1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52601"/>
            <a:ext cx="10972800" cy="4803474"/>
          </a:xfrm>
        </p:spPr>
        <p:txBody>
          <a:bodyPr>
            <a:normAutofit fontScale="92500"/>
          </a:bodyPr>
          <a:lstStyle/>
          <a:p>
            <a:pPr marL="114300" indent="0">
              <a:buNone/>
            </a:pPr>
            <a:r>
              <a:rPr lang="pl-PL" sz="1600" b="1" dirty="0"/>
              <a:t>przywileje i immunitety urzędników konsularnych c.d.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zwolnienie z obowiązku rejestracji cudzoziemców i zezwolenia na pobyt przewidzianych przez prawo państwa przyjmującego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zwolnienie z obowiązku uzyskania pozwolenia na pracę w zakresie pracy wykonywanej dla państwa wysyłającego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zwolnienie z podległości przepisom o ubezpieczeniach społecznych państwa przyjmującego w zakresie pracy wykonywanej na rzecz państwa wysyłającego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zwolnienie od wszelkich opłat i podatków osobistych i rzeczowych – państwowych, regionalnych i komunalnych, z wyjątkiem np. podatków pośrednich wliczanych w cenę towarów lub usług, opłat i podatków od prywatnego mienia nieruchomego położonego w państwie przyjmującym, opłat i podatków od prywatnych dochodów uzyskiwanych w państwie przyjmującym, opłat rejestracyjnych, sądowych, hipotecznych i stemplowych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zwolnienie z opłat celnych za przedmioty przeznaczone do użytku służbowego urzędu konsularnego, przedmiotów przeznaczonych do użytku osobistego, łącznie z przedmiotami niezbędnymi do urządzenia się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zwolnienie bagażu osobistego od rewizji celnej, chyba że istnieje podejrzenie wwiezienia lub wywiezienia przedmiotów, których wwóz i wywóz są zabronione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zwolnienie od świadczeń osobistych na rzecz państwa przyjmującego, od wszelkiej służby publicznej lub świadczeń wojskowych</a:t>
            </a:r>
          </a:p>
          <a:p>
            <a:pPr marL="114300" indent="0" algn="just">
              <a:buNone/>
            </a:pPr>
            <a:r>
              <a:rPr lang="pl-PL" sz="1600" dirty="0"/>
              <a:t>rozszerzenie korzystania z przywilejów na członków rodziny pozostających we wspólnocie domowej, z wyjątkiem immunitetu jurysdykcyjnego i ochrony wolności osobistej</a:t>
            </a:r>
          </a:p>
          <a:p>
            <a:pPr algn="just">
              <a:buFont typeface="Wingdings" panose="05000000000000000000" pitchFamily="2" charset="2"/>
              <a:buChar char="Ø"/>
            </a:pPr>
            <a:endParaRPr lang="pl-PL" sz="1600" dirty="0"/>
          </a:p>
          <a:p>
            <a:pPr marL="114300" indent="0">
              <a:buNone/>
            </a:pPr>
            <a:endParaRPr lang="pl-PL" sz="1600" dirty="0"/>
          </a:p>
        </p:txBody>
      </p:sp>
    </p:spTree>
    <p:extLst>
      <p:ext uri="{BB962C8B-B14F-4D97-AF65-F5344CB8AC3E}">
        <p14:creationId xmlns:p14="http://schemas.microsoft.com/office/powerpoint/2010/main" val="10514224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EB05034-B971-8BB4-CDF9-EB68CF96C8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Prawo dyplomatyczne i konsularne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7870910-F376-84F0-ACBC-099FBE86E1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r>
              <a:rPr lang="pl-PL" sz="1600" b="1" dirty="0"/>
              <a:t>przywileje i immunitety pracowników konsularnych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immunitet jurysdykcyjny – w zakresie identycznym, jak urzędnicy konsularni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prawo do odmowy składania zeznań – w zakresie identycznym, jak urzędnicy konsularni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zwolnienie z obowiązku rejestracji cudzoziemców i zezwolenia na pobyt przewidzianych przez prawo państwa przyjmującego, chyba że nie są oni stałymi pracownikami państwa wysyłającego  lub wykonują w państwie przyjmującym jakąkolwiek prywatną działalność zarobkową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zwolnienie z podległości przepisom o ubezpieczeniach społecznych państwa przyjmującego w zakresie pracy wykonywanej na rzecz państwa wysyłającego – w zakresie identycznym, jak urzędnicy konsularni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zwolnienie z opłat celnych za przedmioty przeznaczone do użytku osobistego wwiezionych podczas pierwszego instalowania się w państwie przyjmującym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zwolnienie od świadczeń osobistych na rzecz państwa przyjmującego, od wszelkiej służby publicznej lub świadczeń wojskowych</a:t>
            </a:r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dirty="0"/>
              <a:t>rozszerzenie korzystania z przywilejów na członków rodziny pozostających we wspólnocie domowej, z wyjątkiem immunitetu jurysdykcyjnego i ochrony wolności osobistej</a:t>
            </a:r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endParaRPr lang="pl-PL" sz="1600" dirty="0"/>
          </a:p>
          <a:p>
            <a:pPr algn="just">
              <a:buFont typeface="Wingdings" panose="05000000000000000000" pitchFamily="2" charset="2"/>
              <a:buChar char="Ø"/>
            </a:pPr>
            <a:endParaRPr lang="pl-PL" sz="1600" dirty="0"/>
          </a:p>
        </p:txBody>
      </p:sp>
    </p:spTree>
    <p:extLst>
      <p:ext uri="{BB962C8B-B14F-4D97-AF65-F5344CB8AC3E}">
        <p14:creationId xmlns:p14="http://schemas.microsoft.com/office/powerpoint/2010/main" val="35171667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EB05034-B971-8BB4-CDF9-EB68CF96C8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Prawo dyplomatyczne i konsularne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7870910-F376-84F0-ACBC-099FBE86E1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r>
              <a:rPr lang="pl-PL" sz="1600" b="1" dirty="0"/>
              <a:t>zakres czasowy obowiązywania przywilejów i immunitetów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1600" b="1" dirty="0"/>
              <a:t>rozpoczęcie ochrony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od chwili przybycia na terytorium państwa przyjmującego w celu objęcia stanowiska 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jeżeli członek urzędu konsularnego przebywa już na terytorium państwa przyjmującego – z chwilą przystąpienia do wykonywania swych funkcji w urzędzie konsularnym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1600" b="1" dirty="0"/>
              <a:t>zakończenie ochrony</a:t>
            </a:r>
            <a:r>
              <a:rPr lang="pl-PL" sz="1600" dirty="0"/>
              <a:t> </a:t>
            </a:r>
          </a:p>
          <a:p>
            <a:pPr marL="114300" indent="0" algn="just">
              <a:buNone/>
            </a:pPr>
            <a:r>
              <a:rPr lang="pl-PL" sz="1600" dirty="0"/>
              <a:t>gdy funkcje członka personelu konsularnego ulegają zakończeniu, przywileje i immunitety wygasają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z chwilą opuszczenie terytorium państwa przyjmującego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z upływem rozsądnego okresu, w którym członek personelu dyplomatycznego mógł opuścić terytorium państwa przyjmującego </a:t>
            </a:r>
          </a:p>
          <a:p>
            <a:pPr marL="114300" indent="0" algn="just">
              <a:buNone/>
            </a:pPr>
            <a:r>
              <a:rPr lang="pl-PL" sz="1600" dirty="0"/>
              <a:t>*w dalszym ciągu trwa immunitet jurysdykcyjny w stosunku do czynności tej osoby podejmowanych w związku z aktami dokonanymi w toku pełnienia funkcji konsularnych</a:t>
            </a:r>
          </a:p>
          <a:p>
            <a:pPr marL="114300" indent="0">
              <a:buNone/>
            </a:pPr>
            <a:endParaRPr lang="pl-PL" sz="1600" dirty="0"/>
          </a:p>
        </p:txBody>
      </p:sp>
    </p:spTree>
    <p:extLst>
      <p:ext uri="{BB962C8B-B14F-4D97-AF65-F5344CB8AC3E}">
        <p14:creationId xmlns:p14="http://schemas.microsoft.com/office/powerpoint/2010/main" val="36975092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EB05034-B971-8BB4-CDF9-EB68CF96C8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Prawo dyplomatyczne i konsularne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7870910-F376-84F0-ACBC-099FBE86E1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52601"/>
            <a:ext cx="10972800" cy="4872486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r>
              <a:rPr lang="pl-PL" sz="1600" b="1" dirty="0"/>
              <a:t>urząd konsularny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państwo przyjmujące powinno udzielać wszelkich ułatwień w wykonywaniu swoich funkcji przez urząd konsularny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prawo umieszczania flagi i godła na budynku zajmowanym przez urząd konsularny, na jego drzwiach wejściowych, jak też na rezydencji kierownika urzędu i na jego środkach transportu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państwo przyjmujące powinno ułatwić nabycie pomieszczeń niezbędnych dla urzędu konsularnego, a także pomagać urzędowi konsularnemu w uzyskaniu odpowiednich mieszkań dla jego personelu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pomieszczenia konsularne są nietykalne – władze państwa przyjmującego nie mogą wkraczać do pomieszczeń, które są używane wyłącznie na potrzeby pracy urzędu, chyba że kierownik urzędu konsularnego wyrazi na to zgodę</a:t>
            </a:r>
          </a:p>
          <a:p>
            <a:pPr marL="114300" indent="0" algn="just">
              <a:buNone/>
            </a:pPr>
            <a:r>
              <a:rPr lang="pl-PL" sz="1600" dirty="0"/>
              <a:t>*domniemanie zgody kierownika urzędu konsularnego w przypadku pożaru lub innego nieszczęśliwego wypadku wymagającego niezwłocznych czynności ochronnych (art. 31 ust. 2 Konwencji o </a:t>
            </a:r>
            <a:r>
              <a:rPr lang="pl-PL" sz="1600"/>
              <a:t>stosunkach konsularnych)</a:t>
            </a:r>
            <a:endParaRPr lang="pl-PL" sz="1600" dirty="0"/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państwo przyjmujące zobowiązane jest do ochrony pomieszczeń konsularnych przed jakimkolwiek wtargnięciem lub szkodą, a także do zapobiegania zakłócaniu pracy urzędu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pomieszczenia urzędu, jego wyposażenie czy środki transportu nie podlegają rekwizycji na cele obronności czy cele użyteczności publicznej państwa przyjmującego</a:t>
            </a:r>
          </a:p>
        </p:txBody>
      </p:sp>
    </p:spTree>
    <p:extLst>
      <p:ext uri="{BB962C8B-B14F-4D97-AF65-F5344CB8AC3E}">
        <p14:creationId xmlns:p14="http://schemas.microsoft.com/office/powerpoint/2010/main" val="9566209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EB05034-B971-8BB4-CDF9-EB68CF96C8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Prawo dyplomatyczne i konsularne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7870910-F376-84F0-ACBC-099FBE86E1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r>
              <a:rPr lang="pl-PL" sz="1600" b="1" dirty="0"/>
              <a:t>urząd konsularny c.d.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zwolnienie pomieszczeń konsularnych i rezydencji zawodowego kierownika urzędu konsularnego z opłat i podatków państwowych, regionalnych i komunalnych, w wyjątkiem opłat za świadczenie określonych usług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nietykalność archiwów i dokumentów konsularnych, niezależnie od miejsca, w którym się znajdują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państwo przyjmujące dopuszcza </a:t>
            </a:r>
            <a:r>
              <a:rPr lang="pl-PL" sz="1600"/>
              <a:t>i ochrania </a:t>
            </a:r>
            <a:r>
              <a:rPr lang="pl-PL" sz="1600" dirty="0"/>
              <a:t>swobodę porozumiewania się urzędu konsularnego do wszelkich celów urzędowych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nietykalność korespondencji urzędowej urzędu konsularnego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zakaz otwierania i przetrzymywania korespondencji urzędu konsularnego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urząd konsularny może pobierać opłaty i inne należności za dokonywanie czynności konsularnych – zwolnienie pobranych opłat i należności z podatków w państwie przyjmującym</a:t>
            </a:r>
          </a:p>
          <a:p>
            <a:pPr marL="114300" indent="0">
              <a:buNone/>
            </a:pPr>
            <a:endParaRPr lang="pl-PL" sz="1600" dirty="0"/>
          </a:p>
        </p:txBody>
      </p:sp>
    </p:spTree>
    <p:extLst>
      <p:ext uri="{BB962C8B-B14F-4D97-AF65-F5344CB8AC3E}">
        <p14:creationId xmlns:p14="http://schemas.microsoft.com/office/powerpoint/2010/main" val="9365139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5A67F71-B3AB-FC9F-3F88-B17C7459A3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Międzynarodowy trybunał Karny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73DB965-9561-0EF6-6C2D-44CC647A61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52601"/>
            <a:ext cx="10972800" cy="4820727"/>
          </a:xfrm>
        </p:spPr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Ø"/>
            </a:pPr>
            <a:endParaRPr lang="pl-PL" sz="1600" dirty="0"/>
          </a:p>
          <a:p>
            <a:pPr algn="just">
              <a:buFont typeface="Wingdings" panose="05000000000000000000" pitchFamily="2" charset="2"/>
              <a:buChar char="Ø"/>
            </a:pPr>
            <a:endParaRPr lang="pl-PL" sz="1600" dirty="0"/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utworzony na mocy statutu uchwalonego 17 lipca 1998 r.; oficjalnie MTK rozpoczął działalność 1 lipca 2002 r. (po dokonaniu ratyfikacji statutu przez 60 państw)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Międzynarodowy Trybunał Karny w Hadze – dopuszczenie karania za: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b="1" dirty="0"/>
              <a:t>zbrodnię ludobójstwa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b="1" dirty="0"/>
              <a:t>zbrodnie przeciwko ludzkości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b="1" dirty="0"/>
              <a:t>zbrodnie wojenne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b="1" dirty="0"/>
              <a:t>zbrodnię agresji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skład – 18 sędziów wybieranych przez zgromadzenie państw-stron statutu; kadencja – 9 lat</a:t>
            </a:r>
          </a:p>
          <a:p>
            <a:pPr marL="114300" indent="0">
              <a:buNone/>
            </a:pPr>
            <a:endParaRPr lang="pl-PL" sz="1600" dirty="0"/>
          </a:p>
        </p:txBody>
      </p:sp>
    </p:spTree>
    <p:extLst>
      <p:ext uri="{BB962C8B-B14F-4D97-AF65-F5344CB8AC3E}">
        <p14:creationId xmlns:p14="http://schemas.microsoft.com/office/powerpoint/2010/main" val="25463842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5A67F71-B3AB-FC9F-3F88-B17C7459A3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Prawo dyplomatyczne i konsularne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73DB965-9561-0EF6-6C2D-44CC647A61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564257"/>
            <a:ext cx="10972800" cy="5164347"/>
          </a:xfrm>
        </p:spPr>
        <p:txBody>
          <a:bodyPr>
            <a:normAutofit fontScale="92500" lnSpcReduction="10000"/>
          </a:bodyPr>
          <a:lstStyle/>
          <a:p>
            <a:pPr marL="114300" indent="0">
              <a:buNone/>
            </a:pPr>
            <a:r>
              <a:rPr lang="pl-PL" sz="1600" dirty="0"/>
              <a:t>mianowanie szefa misji dyplomatycznej (ambasadora)</a:t>
            </a:r>
          </a:p>
          <a:p>
            <a:pPr marL="114300" indent="0" algn="ctr">
              <a:buNone/>
            </a:pPr>
            <a:r>
              <a:rPr lang="pl-PL" sz="1400" b="1" dirty="0"/>
              <a:t>minister właściwy ds. zagranicznych</a:t>
            </a:r>
          </a:p>
          <a:p>
            <a:pPr marL="114300" indent="0" algn="ctr">
              <a:buNone/>
            </a:pPr>
            <a:endParaRPr lang="pl-PL" sz="1400" b="1" dirty="0"/>
          </a:p>
          <a:p>
            <a:pPr marL="114300" indent="0" algn="ctr">
              <a:buNone/>
            </a:pPr>
            <a:r>
              <a:rPr lang="pl-PL" sz="1400" dirty="0"/>
              <a:t>notyfikacja państwu przyjmującemu kandydata na szefa misji</a:t>
            </a:r>
          </a:p>
          <a:p>
            <a:pPr marL="114300" indent="0" algn="ctr">
              <a:buNone/>
            </a:pPr>
            <a:endParaRPr lang="pl-PL" sz="1400" dirty="0"/>
          </a:p>
          <a:p>
            <a:pPr marL="114300" indent="0" algn="just">
              <a:buNone/>
            </a:pPr>
            <a:r>
              <a:rPr lang="pl-PL" sz="1400" b="1" dirty="0"/>
              <a:t>                        zgoda na udzielenie agrément                                                        brak zgody na udzielenie agrément</a:t>
            </a:r>
          </a:p>
          <a:p>
            <a:pPr marL="114300" indent="0" algn="just">
              <a:buNone/>
            </a:pPr>
            <a:r>
              <a:rPr lang="pl-PL" sz="1400" b="1" dirty="0"/>
              <a:t>                                                                                                                                          </a:t>
            </a:r>
            <a:r>
              <a:rPr lang="pl-PL" sz="1400" dirty="0"/>
              <a:t>brak konieczności uzasadnienia</a:t>
            </a:r>
          </a:p>
          <a:p>
            <a:pPr marL="114300" indent="0" algn="just">
              <a:buNone/>
            </a:pPr>
            <a:r>
              <a:rPr lang="pl-PL" sz="1400" dirty="0"/>
              <a:t>            minister właściwy ds. zagranicznych</a:t>
            </a:r>
          </a:p>
          <a:p>
            <a:pPr marL="114300" indent="0" algn="just">
              <a:buNone/>
            </a:pPr>
            <a:endParaRPr lang="pl-PL" sz="1400" dirty="0"/>
          </a:p>
          <a:p>
            <a:pPr marL="114300" indent="0" algn="just">
              <a:buNone/>
            </a:pPr>
            <a:r>
              <a:rPr lang="pl-PL" sz="1400" dirty="0"/>
              <a:t>         opinia </a:t>
            </a:r>
            <a:r>
              <a:rPr lang="pl-PL" sz="1400" b="1" dirty="0"/>
              <a:t>Konwentu Służby Zagranicznej</a:t>
            </a:r>
          </a:p>
          <a:p>
            <a:pPr marL="114300" indent="0" algn="just">
              <a:buNone/>
            </a:pPr>
            <a:r>
              <a:rPr lang="pl-PL" sz="1300" dirty="0"/>
              <a:t>Skład Konwentu: minister właściwy ds. zagranicznych, Szef Służby Zagranicznej,</a:t>
            </a:r>
          </a:p>
          <a:p>
            <a:pPr marL="114300" indent="0" algn="just">
              <a:buNone/>
            </a:pPr>
            <a:r>
              <a:rPr lang="pl-PL" sz="1300" dirty="0"/>
              <a:t>   przedstawiciel Kancelarii Prezydenta RP, przedstawiciel Kancelarii Prezesa RM</a:t>
            </a:r>
          </a:p>
          <a:p>
            <a:pPr marL="114300" indent="0" algn="just">
              <a:buNone/>
            </a:pPr>
            <a:endParaRPr lang="pl-PL" sz="1400" dirty="0"/>
          </a:p>
          <a:p>
            <a:pPr marL="114300" indent="0" algn="just">
              <a:buNone/>
            </a:pPr>
            <a:r>
              <a:rPr lang="pl-PL" sz="1400" dirty="0"/>
              <a:t>           minister właściwy ds. zagranicznych</a:t>
            </a:r>
          </a:p>
          <a:p>
            <a:pPr marL="114300" indent="0" algn="just">
              <a:buNone/>
            </a:pPr>
            <a:r>
              <a:rPr lang="pl-PL" sz="1400" dirty="0"/>
              <a:t>           </a:t>
            </a:r>
          </a:p>
          <a:p>
            <a:pPr marL="114300" indent="0" algn="just">
              <a:buNone/>
            </a:pPr>
            <a:r>
              <a:rPr lang="pl-PL" sz="1400" dirty="0"/>
              <a:t>                                       </a:t>
            </a:r>
            <a:r>
              <a:rPr lang="pl-PL" sz="1400" b="1" dirty="0"/>
              <a:t>Sejm</a:t>
            </a:r>
          </a:p>
          <a:p>
            <a:pPr marL="114300" indent="0" algn="just">
              <a:buNone/>
            </a:pPr>
            <a:endParaRPr lang="pl-PL" sz="1400" dirty="0"/>
          </a:p>
          <a:p>
            <a:pPr marL="114300" indent="0" algn="just">
              <a:buNone/>
            </a:pPr>
            <a:r>
              <a:rPr lang="pl-PL" sz="1400" dirty="0"/>
              <a:t>             opinia komisji spraw zagranicznych                                     </a:t>
            </a:r>
          </a:p>
          <a:p>
            <a:pPr marL="114300" indent="0" algn="just">
              <a:buNone/>
            </a:pPr>
            <a:endParaRPr lang="pl-PL" sz="1400" dirty="0"/>
          </a:p>
          <a:p>
            <a:pPr marL="114300" indent="0" algn="just">
              <a:buNone/>
            </a:pPr>
            <a:r>
              <a:rPr lang="pl-PL" sz="1400" dirty="0"/>
              <a:t>            minister właściwy ds. zagranicznych</a:t>
            </a:r>
          </a:p>
          <a:p>
            <a:pPr marL="114300" indent="0" algn="just">
              <a:buNone/>
            </a:pPr>
            <a:endParaRPr lang="pl-PL" sz="1400" dirty="0"/>
          </a:p>
          <a:p>
            <a:pPr marL="114300" indent="0" algn="just">
              <a:buNone/>
            </a:pPr>
            <a:r>
              <a:rPr lang="pl-PL" sz="1400" dirty="0"/>
              <a:t>  wniosek do Prezydenta o mianowanie szefa misji</a:t>
            </a:r>
          </a:p>
          <a:p>
            <a:pPr marL="114300" indent="0" algn="just">
              <a:buNone/>
            </a:pPr>
            <a:r>
              <a:rPr lang="pl-PL" sz="1200" dirty="0"/>
              <a:t>                                                                                                                       </a:t>
            </a:r>
          </a:p>
        </p:txBody>
      </p:sp>
      <p:sp>
        <p:nvSpPr>
          <p:cNvPr id="6" name="Strzałka: w dół 5">
            <a:extLst>
              <a:ext uri="{FF2B5EF4-FFF2-40B4-BE49-F238E27FC236}">
                <a16:creationId xmlns:a16="http://schemas.microsoft.com/office/drawing/2014/main" id="{4B82E699-5903-3742-14B4-46B83443E631}"/>
              </a:ext>
            </a:extLst>
          </p:cNvPr>
          <p:cNvSpPr/>
          <p:nvPr/>
        </p:nvSpPr>
        <p:spPr>
          <a:xfrm>
            <a:off x="6096000" y="2110596"/>
            <a:ext cx="86264" cy="19553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  <p:cxnSp>
        <p:nvCxnSpPr>
          <p:cNvPr id="10" name="Łącznik prosty ze strzałką 9">
            <a:extLst>
              <a:ext uri="{FF2B5EF4-FFF2-40B4-BE49-F238E27FC236}">
                <a16:creationId xmlns:a16="http://schemas.microsoft.com/office/drawing/2014/main" id="{91A50AC0-9A59-ABD2-FAE8-84CBB21942D4}"/>
              </a:ext>
            </a:extLst>
          </p:cNvPr>
          <p:cNvCxnSpPr/>
          <p:nvPr/>
        </p:nvCxnSpPr>
        <p:spPr>
          <a:xfrm flipH="1">
            <a:off x="3111260" y="2547668"/>
            <a:ext cx="586597" cy="20128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Łącznik prosty ze strzałką 15">
            <a:extLst>
              <a:ext uri="{FF2B5EF4-FFF2-40B4-BE49-F238E27FC236}">
                <a16:creationId xmlns:a16="http://schemas.microsoft.com/office/drawing/2014/main" id="{6CF66EC2-6398-0A94-E603-D7A9384DEACC}"/>
              </a:ext>
            </a:extLst>
          </p:cNvPr>
          <p:cNvCxnSpPr/>
          <p:nvPr/>
        </p:nvCxnSpPr>
        <p:spPr>
          <a:xfrm>
            <a:off x="8327366" y="2530415"/>
            <a:ext cx="626853" cy="20128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Strzałka: w dół 17">
            <a:extLst>
              <a:ext uri="{FF2B5EF4-FFF2-40B4-BE49-F238E27FC236}">
                <a16:creationId xmlns:a16="http://schemas.microsoft.com/office/drawing/2014/main" id="{DD60DD00-00D2-BF70-84A0-2DF450B6DF61}"/>
              </a:ext>
            </a:extLst>
          </p:cNvPr>
          <p:cNvSpPr/>
          <p:nvPr/>
        </p:nvSpPr>
        <p:spPr>
          <a:xfrm>
            <a:off x="2788918" y="2927230"/>
            <a:ext cx="45719" cy="14377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  <p:sp>
        <p:nvSpPr>
          <p:cNvPr id="23" name="Strzałka: w dół 22">
            <a:extLst>
              <a:ext uri="{FF2B5EF4-FFF2-40B4-BE49-F238E27FC236}">
                <a16:creationId xmlns:a16="http://schemas.microsoft.com/office/drawing/2014/main" id="{ED980014-C950-63F2-91BD-9C0DA2B02EF1}"/>
              </a:ext>
            </a:extLst>
          </p:cNvPr>
          <p:cNvSpPr/>
          <p:nvPr/>
        </p:nvSpPr>
        <p:spPr>
          <a:xfrm>
            <a:off x="2799986" y="3384430"/>
            <a:ext cx="45719" cy="16390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  <p:sp>
        <p:nvSpPr>
          <p:cNvPr id="24" name="Strzałka: w dół 23">
            <a:extLst>
              <a:ext uri="{FF2B5EF4-FFF2-40B4-BE49-F238E27FC236}">
                <a16:creationId xmlns:a16="http://schemas.microsoft.com/office/drawing/2014/main" id="{6BB4E3F0-A691-7F95-1E91-3798CC078A8C}"/>
              </a:ext>
            </a:extLst>
          </p:cNvPr>
          <p:cNvSpPr/>
          <p:nvPr/>
        </p:nvSpPr>
        <p:spPr>
          <a:xfrm>
            <a:off x="2781575" y="4204661"/>
            <a:ext cx="45719" cy="16390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  <p:sp>
        <p:nvSpPr>
          <p:cNvPr id="25" name="Strzałka: w dół 24">
            <a:extLst>
              <a:ext uri="{FF2B5EF4-FFF2-40B4-BE49-F238E27FC236}">
                <a16:creationId xmlns:a16="http://schemas.microsoft.com/office/drawing/2014/main" id="{EE970743-A79F-406E-213A-9BEA2FB02DA2}"/>
              </a:ext>
            </a:extLst>
          </p:cNvPr>
          <p:cNvSpPr/>
          <p:nvPr/>
        </p:nvSpPr>
        <p:spPr>
          <a:xfrm>
            <a:off x="2781575" y="4654667"/>
            <a:ext cx="45719" cy="16390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  <p:sp>
        <p:nvSpPr>
          <p:cNvPr id="26" name="Strzałka: w dół 25">
            <a:extLst>
              <a:ext uri="{FF2B5EF4-FFF2-40B4-BE49-F238E27FC236}">
                <a16:creationId xmlns:a16="http://schemas.microsoft.com/office/drawing/2014/main" id="{69C905B5-1862-9FF9-8F40-FC408E206EB4}"/>
              </a:ext>
            </a:extLst>
          </p:cNvPr>
          <p:cNvSpPr/>
          <p:nvPr/>
        </p:nvSpPr>
        <p:spPr>
          <a:xfrm>
            <a:off x="2770941" y="5129841"/>
            <a:ext cx="45719" cy="16390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  <p:sp>
        <p:nvSpPr>
          <p:cNvPr id="27" name="Strzałka: w dół 26">
            <a:extLst>
              <a:ext uri="{FF2B5EF4-FFF2-40B4-BE49-F238E27FC236}">
                <a16:creationId xmlns:a16="http://schemas.microsoft.com/office/drawing/2014/main" id="{B9332478-79DD-8CD4-35CA-2569A42BD1A7}"/>
              </a:ext>
            </a:extLst>
          </p:cNvPr>
          <p:cNvSpPr/>
          <p:nvPr/>
        </p:nvSpPr>
        <p:spPr>
          <a:xfrm>
            <a:off x="2775244" y="5522343"/>
            <a:ext cx="45719" cy="20128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  <p:sp>
        <p:nvSpPr>
          <p:cNvPr id="28" name="Strzałka: w dół 27">
            <a:extLst>
              <a:ext uri="{FF2B5EF4-FFF2-40B4-BE49-F238E27FC236}">
                <a16:creationId xmlns:a16="http://schemas.microsoft.com/office/drawing/2014/main" id="{04A0EA30-BF8F-8451-1B2E-76655D6EA541}"/>
              </a:ext>
            </a:extLst>
          </p:cNvPr>
          <p:cNvSpPr/>
          <p:nvPr/>
        </p:nvSpPr>
        <p:spPr>
          <a:xfrm>
            <a:off x="2788918" y="5952226"/>
            <a:ext cx="45719" cy="18978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982570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A06D5C7-0E56-9437-17C7-151DCEB7F4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Prawo dyplomatyczne i konsularne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151E813-1684-0962-41BE-7DBA31BEC0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93A299"/>
              </a:buClr>
              <a:buSzTx/>
              <a:buFont typeface="Arial" pitchFamily="34" charset="0"/>
              <a:buNone/>
              <a:tabLst/>
              <a:defRPr/>
            </a:pPr>
            <a:r>
              <a:rPr kumimoji="0" lang="pl-PL" sz="1600" b="1" i="0" u="none" strike="noStrike" kern="1200" cap="none" spc="0" normalizeH="0" baseline="0" noProof="0" dirty="0">
                <a:ln>
                  <a:noFill/>
                </a:ln>
                <a:solidFill>
                  <a:srgbClr val="564B3C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Prezydent</a:t>
            </a:r>
          </a:p>
          <a:p>
            <a:pPr marL="114300" marR="0" lvl="0" indent="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93A299"/>
              </a:buClr>
              <a:buSzTx/>
              <a:buFont typeface="Arial" pitchFamily="34" charset="0"/>
              <a:buNone/>
              <a:tabLst/>
              <a:defRPr/>
            </a:pPr>
            <a:endParaRPr kumimoji="0" lang="pl-PL" sz="1600" b="1" i="0" u="none" strike="noStrike" kern="1200" cap="none" spc="0" normalizeH="0" baseline="0" noProof="0" dirty="0">
              <a:ln>
                <a:noFill/>
              </a:ln>
              <a:solidFill>
                <a:srgbClr val="564B3C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  <a:p>
            <a:pPr marL="11430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93A299"/>
              </a:buClr>
              <a:buSzTx/>
              <a:buFont typeface="Arial" pitchFamily="34" charset="0"/>
              <a:buNone/>
              <a:tabLst/>
              <a:defRPr/>
            </a:pPr>
            <a:r>
              <a:rPr kumimoji="0" lang="pl-PL" sz="1600" b="1" i="0" u="none" strike="noStrike" kern="1200" cap="none" spc="0" normalizeH="0" baseline="0" noProof="0" dirty="0">
                <a:ln>
                  <a:noFill/>
                </a:ln>
                <a:solidFill>
                  <a:srgbClr val="564B3C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      Prezes Rady Ministrów </a:t>
            </a:r>
          </a:p>
          <a:p>
            <a:pPr marL="114300" marR="0" lvl="0" indent="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93A299"/>
              </a:buClr>
              <a:buSzTx/>
              <a:buFont typeface="Arial" pitchFamily="34" charset="0"/>
              <a:buNone/>
              <a:tabLst/>
              <a:defRPr/>
            </a:pPr>
            <a:endParaRPr kumimoji="0" lang="pl-PL" sz="1600" b="1" i="0" u="none" strike="noStrike" kern="1200" cap="none" spc="0" normalizeH="0" baseline="0" noProof="0" dirty="0">
              <a:ln>
                <a:noFill/>
              </a:ln>
              <a:solidFill>
                <a:srgbClr val="564B3C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  <a:p>
            <a:pPr marL="114300" marR="0" lvl="0" indent="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93A299"/>
              </a:buClr>
              <a:buSzTx/>
              <a:buFont typeface="Arial" pitchFamily="34" charset="0"/>
              <a:buNone/>
              <a:tabLst/>
              <a:defRPr/>
            </a:pPr>
            <a:r>
              <a:rPr kumimoji="0" lang="pl-PL" sz="1600" b="1" i="0" u="none" strike="noStrike" kern="1200" cap="none" spc="0" normalizeH="0" baseline="0" noProof="0" dirty="0">
                <a:ln>
                  <a:noFill/>
                </a:ln>
                <a:solidFill>
                  <a:srgbClr val="564B3C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                                                        kontrasygnata                                     brak kontrasygnaty</a:t>
            </a:r>
          </a:p>
          <a:p>
            <a:pPr marL="114300" marR="0" lvl="0" indent="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93A299"/>
              </a:buClr>
              <a:buSzTx/>
              <a:buFont typeface="Arial" pitchFamily="34" charset="0"/>
              <a:buNone/>
              <a:tabLst/>
              <a:defRPr/>
            </a:pPr>
            <a:endParaRPr kumimoji="0" lang="pl-PL" sz="1600" b="1" i="0" u="none" strike="noStrike" kern="1200" cap="none" spc="0" normalizeH="0" baseline="0" noProof="0" dirty="0">
              <a:ln>
                <a:noFill/>
              </a:ln>
              <a:solidFill>
                <a:srgbClr val="564B3C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  <a:p>
            <a:pPr marL="114300" marR="0" lvl="0" indent="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93A299"/>
              </a:buClr>
              <a:buSzTx/>
              <a:buFont typeface="Arial" pitchFamily="34" charset="0"/>
              <a:buNone/>
              <a:tabLst/>
              <a:defRPr/>
            </a:pPr>
            <a:r>
              <a:rPr kumimoji="0" lang="pl-PL" sz="1600" b="1" i="0" u="none" strike="noStrike" kern="1200" cap="none" spc="0" normalizeH="0" baseline="0" noProof="0" dirty="0">
                <a:ln>
                  <a:noFill/>
                </a:ln>
                <a:solidFill>
                  <a:srgbClr val="564B3C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                                         Prezydent </a:t>
            </a:r>
            <a:r>
              <a:rPr kumimoji="0" lang="pl-PL" sz="1600" b="0" i="0" u="none" strike="noStrike" kern="1200" cap="none" spc="0" normalizeH="0" baseline="0" noProof="0" dirty="0">
                <a:ln>
                  <a:noFill/>
                </a:ln>
                <a:solidFill>
                  <a:srgbClr val="564B3C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mianuje ambasadora</a:t>
            </a:r>
          </a:p>
          <a:p>
            <a:pPr marL="114300" marR="0" lvl="0" indent="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93A299"/>
              </a:buClr>
              <a:buSzTx/>
              <a:buFont typeface="Arial" pitchFamily="34" charset="0"/>
              <a:buNone/>
              <a:tabLst/>
              <a:defRPr/>
            </a:pPr>
            <a:endParaRPr kumimoji="0" lang="pl-PL" sz="1600" b="1" i="0" u="none" strike="noStrike" kern="1200" cap="none" spc="0" normalizeH="0" baseline="0" noProof="0" dirty="0">
              <a:ln>
                <a:noFill/>
              </a:ln>
              <a:solidFill>
                <a:srgbClr val="564B3C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  <a:p>
            <a:pPr marL="114300" marR="0" lvl="0" indent="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93A299"/>
              </a:buClr>
              <a:buSzTx/>
              <a:buFont typeface="Arial" pitchFamily="34" charset="0"/>
              <a:buNone/>
              <a:tabLst/>
              <a:defRPr/>
            </a:pPr>
            <a:r>
              <a:rPr kumimoji="0" lang="pl-PL" sz="1600" b="1" i="0" u="none" strike="noStrike" kern="1200" cap="none" spc="0" normalizeH="0" baseline="0" noProof="0" dirty="0">
                <a:ln>
                  <a:noFill/>
                </a:ln>
                <a:solidFill>
                  <a:srgbClr val="564B3C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                                     minister właściwy ds. zagranicznych</a:t>
            </a:r>
          </a:p>
          <a:p>
            <a:pPr marL="114300" marR="0" lvl="0" indent="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93A299"/>
              </a:buClr>
              <a:buSzTx/>
              <a:buFont typeface="Arial" pitchFamily="34" charset="0"/>
              <a:buNone/>
              <a:tabLst/>
              <a:defRPr/>
            </a:pPr>
            <a:endParaRPr kumimoji="0" lang="pl-PL" sz="1600" b="1" i="0" u="none" strike="noStrike" kern="1200" cap="none" spc="0" normalizeH="0" baseline="0" noProof="0" dirty="0">
              <a:ln>
                <a:noFill/>
              </a:ln>
              <a:solidFill>
                <a:srgbClr val="564B3C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  <a:p>
            <a:pPr marL="114300" marR="0" lvl="0" indent="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93A299"/>
              </a:buClr>
              <a:buSzTx/>
              <a:buFont typeface="Arial" pitchFamily="34" charset="0"/>
              <a:buNone/>
              <a:tabLst/>
              <a:defRPr/>
            </a:pPr>
            <a:r>
              <a:rPr kumimoji="0" lang="pl-PL" sz="1600" b="0" i="0" u="none" strike="noStrike" kern="1200" cap="none" spc="0" normalizeH="0" baseline="0" noProof="0" dirty="0">
                <a:ln>
                  <a:noFill/>
                </a:ln>
                <a:solidFill>
                  <a:srgbClr val="564B3C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             zawiadomienie ministra właściwego ds. zagranicznych państwa</a:t>
            </a:r>
          </a:p>
          <a:p>
            <a:pPr marL="114300" marR="0" lvl="0" indent="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93A299"/>
              </a:buClr>
              <a:buSzTx/>
              <a:buFont typeface="Arial" pitchFamily="34" charset="0"/>
              <a:buNone/>
              <a:tabLst/>
              <a:defRPr/>
            </a:pPr>
            <a:r>
              <a:rPr kumimoji="0" lang="pl-PL" sz="1600" b="0" i="0" u="none" strike="noStrike" kern="1200" cap="none" spc="0" normalizeH="0" baseline="0" noProof="0" dirty="0">
                <a:ln>
                  <a:noFill/>
                </a:ln>
                <a:solidFill>
                  <a:srgbClr val="564B3C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             przyjmującego o mianowaniu szefa misji</a:t>
            </a:r>
            <a:endParaRPr lang="pl-PL" sz="1600" dirty="0"/>
          </a:p>
        </p:txBody>
      </p:sp>
      <p:sp>
        <p:nvSpPr>
          <p:cNvPr id="4" name="Strzałka: w dół 3">
            <a:extLst>
              <a:ext uri="{FF2B5EF4-FFF2-40B4-BE49-F238E27FC236}">
                <a16:creationId xmlns:a16="http://schemas.microsoft.com/office/drawing/2014/main" id="{B0465185-D81A-DC05-11ED-09BE9AF4A230}"/>
              </a:ext>
            </a:extLst>
          </p:cNvPr>
          <p:cNvSpPr/>
          <p:nvPr/>
        </p:nvSpPr>
        <p:spPr>
          <a:xfrm>
            <a:off x="6096000" y="2145102"/>
            <a:ext cx="45719" cy="19553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  <p:sp>
        <p:nvSpPr>
          <p:cNvPr id="5" name="Strzałka: w dół 4">
            <a:extLst>
              <a:ext uri="{FF2B5EF4-FFF2-40B4-BE49-F238E27FC236}">
                <a16:creationId xmlns:a16="http://schemas.microsoft.com/office/drawing/2014/main" id="{485338C5-A85A-8DD2-17EA-393C22DAE71B}"/>
              </a:ext>
            </a:extLst>
          </p:cNvPr>
          <p:cNvSpPr/>
          <p:nvPr/>
        </p:nvSpPr>
        <p:spPr>
          <a:xfrm>
            <a:off x="4669766" y="3278038"/>
            <a:ext cx="45719" cy="20703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  <p:sp>
        <p:nvSpPr>
          <p:cNvPr id="6" name="Strzałka: w dół 5">
            <a:extLst>
              <a:ext uri="{FF2B5EF4-FFF2-40B4-BE49-F238E27FC236}">
                <a16:creationId xmlns:a16="http://schemas.microsoft.com/office/drawing/2014/main" id="{DEF2984E-92D3-F29B-9284-2E36F6ADBEDD}"/>
              </a:ext>
            </a:extLst>
          </p:cNvPr>
          <p:cNvSpPr/>
          <p:nvPr/>
        </p:nvSpPr>
        <p:spPr>
          <a:xfrm>
            <a:off x="4669766" y="3853132"/>
            <a:ext cx="45719" cy="20703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  <p:sp>
        <p:nvSpPr>
          <p:cNvPr id="7" name="Strzałka: w dół 6">
            <a:extLst>
              <a:ext uri="{FF2B5EF4-FFF2-40B4-BE49-F238E27FC236}">
                <a16:creationId xmlns:a16="http://schemas.microsoft.com/office/drawing/2014/main" id="{87393083-4F11-1294-15E1-716BDE5B651C}"/>
              </a:ext>
            </a:extLst>
          </p:cNvPr>
          <p:cNvSpPr/>
          <p:nvPr/>
        </p:nvSpPr>
        <p:spPr>
          <a:xfrm>
            <a:off x="4669766" y="4428227"/>
            <a:ext cx="45719" cy="25304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  <p:cxnSp>
        <p:nvCxnSpPr>
          <p:cNvPr id="9" name="Łącznik prosty ze strzałką 8">
            <a:extLst>
              <a:ext uri="{FF2B5EF4-FFF2-40B4-BE49-F238E27FC236}">
                <a16:creationId xmlns:a16="http://schemas.microsoft.com/office/drawing/2014/main" id="{3DB343DF-8DD7-9341-624F-4EAC19D813AD}"/>
              </a:ext>
            </a:extLst>
          </p:cNvPr>
          <p:cNvCxnSpPr>
            <a:cxnSpLocks/>
          </p:cNvCxnSpPr>
          <p:nvPr/>
        </p:nvCxnSpPr>
        <p:spPr>
          <a:xfrm flipH="1">
            <a:off x="4980317" y="2674189"/>
            <a:ext cx="517585" cy="29904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Łącznik prosty ze strzałką 10">
            <a:extLst>
              <a:ext uri="{FF2B5EF4-FFF2-40B4-BE49-F238E27FC236}">
                <a16:creationId xmlns:a16="http://schemas.microsoft.com/office/drawing/2014/main" id="{42A9516D-7F39-018C-259F-6F90967E3043}"/>
              </a:ext>
            </a:extLst>
          </p:cNvPr>
          <p:cNvCxnSpPr/>
          <p:nvPr/>
        </p:nvCxnSpPr>
        <p:spPr>
          <a:xfrm>
            <a:off x="7297947" y="2651185"/>
            <a:ext cx="517585" cy="29904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768239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EB05034-B971-8BB4-CDF9-EB68CF96C8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Prawo dyplomatyczne i konsularne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7870910-F376-84F0-ACBC-099FBE86E1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r>
              <a:rPr lang="pl-PL" sz="1600" b="1" dirty="0"/>
              <a:t>zakończenie pełnienia funkcji dyplomatycznych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upływ kadencji szefa misji (lub innego członka personelu dyplomatycznego) – jeśli dane państwo ustaliło kadencję</a:t>
            </a:r>
          </a:p>
          <a:p>
            <a:pPr marL="114300" indent="0" algn="just">
              <a:buNone/>
            </a:pPr>
            <a:r>
              <a:rPr lang="pl-PL" sz="1600" dirty="0"/>
              <a:t>*kadencja ambasadorów w RP nie została ustalona ustawowo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rezygnacja z zajmowanego stanowiska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odwołanie przez państwo wysyłające – wręczenie tzw. </a:t>
            </a:r>
            <a:r>
              <a:rPr lang="pl-PL" sz="1600" dirty="0" err="1"/>
              <a:t>lettres</a:t>
            </a:r>
            <a:r>
              <a:rPr lang="pl-PL" sz="1600" dirty="0"/>
              <a:t> de </a:t>
            </a:r>
            <a:r>
              <a:rPr lang="pl-PL" sz="1600" dirty="0" err="1"/>
              <a:t>rappel</a:t>
            </a:r>
            <a:endParaRPr lang="pl-PL" sz="1600" dirty="0"/>
          </a:p>
          <a:p>
            <a:pPr marL="114300" indent="0" algn="just">
              <a:buNone/>
            </a:pPr>
            <a:r>
              <a:rPr lang="pl-PL" sz="1600" dirty="0"/>
              <a:t>*wycofanie szefa misji – wezwanie na konsultacje (tymczasowe lub stałe)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wypadek losowy np. śmierć szefa misji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uznanie za persona non grata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dezercja – porzucenie placówki dyplomatycznej</a:t>
            </a:r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dirty="0"/>
              <a:t>*członek personelu misji nie należący do personelu dyplomatycznego może zostać uznany za osobę niepożądaną</a:t>
            </a:r>
          </a:p>
        </p:txBody>
      </p:sp>
    </p:spTree>
    <p:extLst>
      <p:ext uri="{BB962C8B-B14F-4D97-AF65-F5344CB8AC3E}">
        <p14:creationId xmlns:p14="http://schemas.microsoft.com/office/powerpoint/2010/main" val="27295129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EB05034-B971-8BB4-CDF9-EB68CF96C8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Prawo dyplomatyczne i konsularne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7870910-F376-84F0-ACBC-099FBE86E1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r>
              <a:rPr lang="pl-PL" sz="1600" b="1" dirty="0"/>
              <a:t>zakończenie pełnienia funkcji przez misję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1600" dirty="0"/>
              <a:t>zawieszenie stosunków dyplomatycznych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1600" dirty="0"/>
              <a:t>zerwanie stosunków dyplomatycznych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1600" dirty="0"/>
              <a:t>wybuch konfliktu zbrojnego – automatyczne zerwanie stosunków dyplomatycznych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1600" dirty="0"/>
              <a:t>utrata podmiotowości międzynarodowej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1600" dirty="0"/>
              <a:t>przyczyny finansowe</a:t>
            </a:r>
          </a:p>
        </p:txBody>
      </p:sp>
    </p:spTree>
    <p:extLst>
      <p:ext uri="{BB962C8B-B14F-4D97-AF65-F5344CB8AC3E}">
        <p14:creationId xmlns:p14="http://schemas.microsoft.com/office/powerpoint/2010/main" val="7519308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teka">
  <a:themeElements>
    <a:clrScheme name="Apteka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Apteka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pteka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</TotalTime>
  <Words>6568</Words>
  <Application>Microsoft Office PowerPoint</Application>
  <PresentationFormat>Panoramiczny</PresentationFormat>
  <Paragraphs>630</Paragraphs>
  <Slides>58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58</vt:i4>
      </vt:variant>
    </vt:vector>
  </HeadingPairs>
  <TitlesOfParts>
    <vt:vector size="63" baseType="lpstr">
      <vt:lpstr>Arial</vt:lpstr>
      <vt:lpstr>Book Antiqua</vt:lpstr>
      <vt:lpstr>Century Gothic</vt:lpstr>
      <vt:lpstr>Wingdings</vt:lpstr>
      <vt:lpstr>Apteka</vt:lpstr>
      <vt:lpstr>Prawo międzynarodowe publiczne</vt:lpstr>
      <vt:lpstr>Prawo dyplomatyczne i konsularne</vt:lpstr>
      <vt:lpstr>Prawo dyplomatyczne i konsularne</vt:lpstr>
      <vt:lpstr>Prawo dyplomatyczne i konsularne</vt:lpstr>
      <vt:lpstr>Prawo dyplomatyczne i konsularne</vt:lpstr>
      <vt:lpstr>Prawo dyplomatyczne i konsularne</vt:lpstr>
      <vt:lpstr>Prawo dyplomatyczne i konsularne</vt:lpstr>
      <vt:lpstr>Prawo dyplomatyczne i konsularne</vt:lpstr>
      <vt:lpstr>Prawo dyplomatyczne i konsularne</vt:lpstr>
      <vt:lpstr>Prawo dyplomatyczne i konsularne</vt:lpstr>
      <vt:lpstr>Prawo dyplomatyczne i konsularne</vt:lpstr>
      <vt:lpstr>Prawo dyplomatyczne i konsularne</vt:lpstr>
      <vt:lpstr>Prawo dyplomatyczne i konsularne</vt:lpstr>
      <vt:lpstr>Prawo dyplomatyczne i konsularne</vt:lpstr>
      <vt:lpstr>Prawo dyplomatyczne i konsularne</vt:lpstr>
      <vt:lpstr>Prawo dyplomatyczne i konsularne</vt:lpstr>
      <vt:lpstr>Prawo dyplomatyczne i konsularne</vt:lpstr>
      <vt:lpstr>Prawo dyplomatyczne i konsularne</vt:lpstr>
      <vt:lpstr>Prawo dyplomatyczne i konsularne</vt:lpstr>
      <vt:lpstr>Prawo dyplomatyczne i konsularne</vt:lpstr>
      <vt:lpstr>Prawo dyplomatyczne i konsularne</vt:lpstr>
      <vt:lpstr>Prawo dyplomatyczne i konsularne</vt:lpstr>
      <vt:lpstr>Prawo dyplomatyczne i konsularne</vt:lpstr>
      <vt:lpstr>Prawo dyplomatyczne i konsularne</vt:lpstr>
      <vt:lpstr>Prawo dyplomatyczne i konsularne</vt:lpstr>
      <vt:lpstr>Prawo dyplomatyczne i konsularne</vt:lpstr>
      <vt:lpstr>Prawo dyplomatyczne i konsularne</vt:lpstr>
      <vt:lpstr>Prawo dyplomatyczne i konsularne</vt:lpstr>
      <vt:lpstr>Prawo dyplomatyczne i konsularne</vt:lpstr>
      <vt:lpstr>Prawo dyplomatyczne i konsularne</vt:lpstr>
      <vt:lpstr>Prawo dyplomatyczne i konsularne</vt:lpstr>
      <vt:lpstr>Prawo dyplomatyczne i konsularne</vt:lpstr>
      <vt:lpstr>Prawo dyplomatyczne i konsularne</vt:lpstr>
      <vt:lpstr>Prawo dyplomatyczne i konsularne</vt:lpstr>
      <vt:lpstr>Prawo dyplomatyczne i konsularne</vt:lpstr>
      <vt:lpstr>Prawo dyplomatyczne i konsularne</vt:lpstr>
      <vt:lpstr>Prawo dyplomatyczne i konsularne</vt:lpstr>
      <vt:lpstr>Prawo dyplomatyczne i konsularne</vt:lpstr>
      <vt:lpstr>Prawo dyplomatyczne i konsularne</vt:lpstr>
      <vt:lpstr>Prawo dyplomatyczne i konsularne</vt:lpstr>
      <vt:lpstr>Prawo dyplomatyczne i konsularne</vt:lpstr>
      <vt:lpstr>Prawo dyplomatyczne i konsularne</vt:lpstr>
      <vt:lpstr>Prawo dyplomatyczne i konsularne</vt:lpstr>
      <vt:lpstr>Prawo dyplomatyczne i konsularne</vt:lpstr>
      <vt:lpstr>Prawo dyplomatyczne i konsularne</vt:lpstr>
      <vt:lpstr>Prawo dyplomatyczne i konsularne</vt:lpstr>
      <vt:lpstr>Prawo dyplomatyczne i konsularne</vt:lpstr>
      <vt:lpstr>Prawo dyplomatyczne i konsularne</vt:lpstr>
      <vt:lpstr>Prawo dyplomatyczne i konsularne</vt:lpstr>
      <vt:lpstr>Prawo dyplomatyczne i konsularne</vt:lpstr>
      <vt:lpstr>Prawo dyplomatyczne i konsularne</vt:lpstr>
      <vt:lpstr>Prawo dyplomatyczne i konsularne</vt:lpstr>
      <vt:lpstr>Prawo dyplomatyczne i konsularne</vt:lpstr>
      <vt:lpstr>Prawo dyplomatyczne i konsularne</vt:lpstr>
      <vt:lpstr>Prawo dyplomatyczne i konsularne</vt:lpstr>
      <vt:lpstr>Prawo dyplomatyczne i konsularne</vt:lpstr>
      <vt:lpstr>Prawo dyplomatyczne i konsularne</vt:lpstr>
      <vt:lpstr>Międzynarodowy trybunał Karny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Anna Surówka</dc:creator>
  <cp:lastModifiedBy>Anna Surówka</cp:lastModifiedBy>
  <cp:revision>3</cp:revision>
  <dcterms:created xsi:type="dcterms:W3CDTF">2025-06-11T12:40:40Z</dcterms:created>
  <dcterms:modified xsi:type="dcterms:W3CDTF">2025-06-12T15:55:03Z</dcterms:modified>
</cp:coreProperties>
</file>