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5" r:id="rId2"/>
    <p:sldId id="285" r:id="rId3"/>
    <p:sldId id="317" r:id="rId4"/>
    <p:sldId id="304" r:id="rId5"/>
    <p:sldId id="305" r:id="rId6"/>
    <p:sldId id="306" r:id="rId7"/>
    <p:sldId id="308" r:id="rId8"/>
    <p:sldId id="286" r:id="rId9"/>
    <p:sldId id="311" r:id="rId10"/>
    <p:sldId id="276" r:id="rId11"/>
    <p:sldId id="318" r:id="rId12"/>
    <p:sldId id="293" r:id="rId13"/>
    <p:sldId id="294" r:id="rId14"/>
    <p:sldId id="313" r:id="rId15"/>
    <p:sldId id="292" r:id="rId16"/>
    <p:sldId id="277" r:id="rId17"/>
    <p:sldId id="279" r:id="rId18"/>
    <p:sldId id="309" r:id="rId19"/>
    <p:sldId id="310" r:id="rId20"/>
    <p:sldId id="316" r:id="rId21"/>
    <p:sldId id="280" r:id="rId22"/>
    <p:sldId id="307" r:id="rId23"/>
    <p:sldId id="314" r:id="rId24"/>
    <p:sldId id="315" r:id="rId25"/>
    <p:sldId id="284" r:id="rId2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84"/>
    <p:restoredTop sz="95507"/>
  </p:normalViewPr>
  <p:slideViewPr>
    <p:cSldViewPr snapToGrid="0">
      <p:cViewPr varScale="1">
        <p:scale>
          <a:sx n="38" d="100"/>
          <a:sy n="38" d="100"/>
        </p:scale>
        <p:origin x="176" y="1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29FE27-3B67-D145-B28A-C51A987B19A3}" type="doc">
      <dgm:prSet loTypeId="urn:microsoft.com/office/officeart/2005/8/layout/orgChar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E38D8670-EF71-454A-BA7D-253FFDADD8B0}">
      <dgm:prSet phldrT="[Tekst]"/>
      <dgm:spPr/>
      <dgm:t>
        <a:bodyPr/>
        <a:lstStyle/>
        <a:p>
          <a:r>
            <a:rPr lang="pl-PL" dirty="0"/>
            <a:t>Wydatki</a:t>
          </a:r>
          <a:br>
            <a:rPr lang="pl-PL" dirty="0"/>
          </a:br>
          <a:r>
            <a:rPr lang="pl-PL" dirty="0"/>
            <a:t>inwestycyjne</a:t>
          </a:r>
        </a:p>
      </dgm:t>
    </dgm:pt>
    <dgm:pt modelId="{127427A2-21BF-2648-B192-D3FBC727803B}" type="parTrans" cxnId="{479A92DF-6A01-FB43-85C2-4FB88E027748}">
      <dgm:prSet/>
      <dgm:spPr/>
      <dgm:t>
        <a:bodyPr/>
        <a:lstStyle/>
        <a:p>
          <a:endParaRPr lang="pl-PL"/>
        </a:p>
      </dgm:t>
    </dgm:pt>
    <dgm:pt modelId="{AC6D081B-71C8-2349-95DC-8AC639AA5CE9}" type="sibTrans" cxnId="{479A92DF-6A01-FB43-85C2-4FB88E027748}">
      <dgm:prSet/>
      <dgm:spPr/>
      <dgm:t>
        <a:bodyPr/>
        <a:lstStyle/>
        <a:p>
          <a:endParaRPr lang="pl-PL"/>
        </a:p>
      </dgm:t>
    </dgm:pt>
    <dgm:pt modelId="{4E53D364-4410-D145-BE8F-CD313964C10A}" type="asst">
      <dgm:prSet phldrT="[Tekst]"/>
      <dgm:spPr/>
      <dgm:t>
        <a:bodyPr/>
        <a:lstStyle/>
        <a:p>
          <a:r>
            <a:rPr lang="pl-PL" dirty="0"/>
            <a:t>Dotacje celowe</a:t>
          </a:r>
        </a:p>
      </dgm:t>
    </dgm:pt>
    <dgm:pt modelId="{4BA9E9AB-E8EC-A641-B521-9D932330D13D}" type="parTrans" cxnId="{46C8D00B-C3CA-A040-B995-6C7AE419274F}">
      <dgm:prSet/>
      <dgm:spPr/>
      <dgm:t>
        <a:bodyPr/>
        <a:lstStyle/>
        <a:p>
          <a:endParaRPr lang="pl-PL"/>
        </a:p>
      </dgm:t>
    </dgm:pt>
    <dgm:pt modelId="{48202AF6-5489-4842-B8F9-E41B7329759E}" type="sibTrans" cxnId="{46C8D00B-C3CA-A040-B995-6C7AE419274F}">
      <dgm:prSet/>
      <dgm:spPr/>
      <dgm:t>
        <a:bodyPr/>
        <a:lstStyle/>
        <a:p>
          <a:endParaRPr lang="pl-PL"/>
        </a:p>
      </dgm:t>
    </dgm:pt>
    <dgm:pt modelId="{5941761F-3BCE-6F4C-B534-41B552C01108}">
      <dgm:prSet phldrT="[Tekst]"/>
      <dgm:spPr/>
      <dgm:t>
        <a:bodyPr/>
        <a:lstStyle/>
        <a:p>
          <a:r>
            <a:rPr lang="pl-PL" b="0" i="0" u="none" dirty="0"/>
            <a:t>Zakup i objęcie akcji </a:t>
          </a:r>
          <a:endParaRPr lang="pl-PL" dirty="0"/>
        </a:p>
      </dgm:t>
    </dgm:pt>
    <dgm:pt modelId="{2403F039-F92E-3B44-9C02-B4EABEF4F70F}" type="parTrans" cxnId="{60FB03A1-BF63-AC4F-9FCD-6675C5BD11D2}">
      <dgm:prSet/>
      <dgm:spPr/>
      <dgm:t>
        <a:bodyPr/>
        <a:lstStyle/>
        <a:p>
          <a:endParaRPr lang="pl-PL"/>
        </a:p>
      </dgm:t>
    </dgm:pt>
    <dgm:pt modelId="{3E2D7119-28BE-C048-A977-A2EE9DAC84D9}" type="sibTrans" cxnId="{60FB03A1-BF63-AC4F-9FCD-6675C5BD11D2}">
      <dgm:prSet/>
      <dgm:spPr/>
      <dgm:t>
        <a:bodyPr/>
        <a:lstStyle/>
        <a:p>
          <a:endParaRPr lang="pl-PL"/>
        </a:p>
      </dgm:t>
    </dgm:pt>
    <dgm:pt modelId="{A403864B-B541-BD4E-A5BF-BBB3C9F5F853}">
      <dgm:prSet phldrT="[Tekst]"/>
      <dgm:spPr/>
      <dgm:t>
        <a:bodyPr/>
        <a:lstStyle/>
        <a:p>
          <a:r>
            <a:rPr lang="pl-PL" b="0" i="0" u="none" dirty="0"/>
            <a:t>Finansowanie lub dofinansowanie kosztów realizacji konkretnych inwestycji</a:t>
          </a:r>
          <a:endParaRPr lang="pl-PL" dirty="0"/>
        </a:p>
      </dgm:t>
    </dgm:pt>
    <dgm:pt modelId="{E1A1FDA6-0B2A-634C-9A22-D1B3D33FA784}" type="parTrans" cxnId="{035B53D5-AD4A-0045-8DA3-AC7F31BC708C}">
      <dgm:prSet/>
      <dgm:spPr/>
      <dgm:t>
        <a:bodyPr/>
        <a:lstStyle/>
        <a:p>
          <a:endParaRPr lang="pl-PL"/>
        </a:p>
      </dgm:t>
    </dgm:pt>
    <dgm:pt modelId="{9F0675EE-4761-F345-AC27-CAB849E794A8}" type="sibTrans" cxnId="{035B53D5-AD4A-0045-8DA3-AC7F31BC708C}">
      <dgm:prSet/>
      <dgm:spPr/>
      <dgm:t>
        <a:bodyPr/>
        <a:lstStyle/>
        <a:p>
          <a:endParaRPr lang="pl-PL"/>
        </a:p>
      </dgm:t>
    </dgm:pt>
    <dgm:pt modelId="{23BFECF6-7913-9D44-BC50-BC34D98F6B80}" type="asst">
      <dgm:prSet/>
      <dgm:spPr/>
      <dgm:t>
        <a:bodyPr/>
        <a:lstStyle/>
        <a:p>
          <a:r>
            <a:rPr lang="pl-PL" dirty="0"/>
            <a:t>Jednostek budżetowych</a:t>
          </a:r>
        </a:p>
      </dgm:t>
    </dgm:pt>
    <dgm:pt modelId="{1D1F5C85-11BB-B649-9ED1-16B3C16243DD}" type="parTrans" cxnId="{81A0C366-8F9F-D242-A7E9-903E6AD27D09}">
      <dgm:prSet/>
      <dgm:spPr/>
      <dgm:t>
        <a:bodyPr/>
        <a:lstStyle/>
        <a:p>
          <a:endParaRPr lang="pl-PL"/>
        </a:p>
      </dgm:t>
    </dgm:pt>
    <dgm:pt modelId="{A3FD69DC-3CA2-A844-9ED4-09DDFE730D04}" type="sibTrans" cxnId="{81A0C366-8F9F-D242-A7E9-903E6AD27D09}">
      <dgm:prSet/>
      <dgm:spPr/>
      <dgm:t>
        <a:bodyPr/>
        <a:lstStyle/>
        <a:p>
          <a:endParaRPr lang="pl-PL"/>
        </a:p>
      </dgm:t>
    </dgm:pt>
    <dgm:pt modelId="{C069CA0C-E08F-3F4E-82FA-03466CE7B80C}">
      <dgm:prSet/>
      <dgm:spPr/>
      <dgm:t>
        <a:bodyPr/>
        <a:lstStyle/>
        <a:p>
          <a:r>
            <a:rPr lang="pl-PL" dirty="0"/>
            <a:t>Wniesienie wkładu do spółek prawa handlowego </a:t>
          </a:r>
        </a:p>
      </dgm:t>
    </dgm:pt>
    <dgm:pt modelId="{B771C946-9C06-A845-86A5-40B38EFEF208}" type="parTrans" cxnId="{4650192E-8B1F-0F42-89C8-C8C08543DF5A}">
      <dgm:prSet/>
      <dgm:spPr/>
      <dgm:t>
        <a:bodyPr/>
        <a:lstStyle/>
        <a:p>
          <a:endParaRPr lang="pl-PL"/>
        </a:p>
      </dgm:t>
    </dgm:pt>
    <dgm:pt modelId="{E8C01DF2-7B71-BE41-B1BC-E10698BF5EB8}" type="sibTrans" cxnId="{4650192E-8B1F-0F42-89C8-C8C08543DF5A}">
      <dgm:prSet/>
      <dgm:spPr/>
      <dgm:t>
        <a:bodyPr/>
        <a:lstStyle/>
        <a:p>
          <a:endParaRPr lang="pl-PL"/>
        </a:p>
      </dgm:t>
    </dgm:pt>
    <dgm:pt modelId="{0AAAC220-06E4-8B43-AE27-F06D6B3B50F5}" type="pres">
      <dgm:prSet presAssocID="{CA29FE27-3B67-D145-B28A-C51A987B19A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BEFA7A9-D285-4C4C-BB0B-0CAADE3E0285}" type="pres">
      <dgm:prSet presAssocID="{E38D8670-EF71-454A-BA7D-253FFDADD8B0}" presName="hierRoot1" presStyleCnt="0">
        <dgm:presLayoutVars>
          <dgm:hierBranch val="init"/>
        </dgm:presLayoutVars>
      </dgm:prSet>
      <dgm:spPr/>
    </dgm:pt>
    <dgm:pt modelId="{86D4D364-324F-6E4F-ACD5-DF390ED4F0A5}" type="pres">
      <dgm:prSet presAssocID="{E38D8670-EF71-454A-BA7D-253FFDADD8B0}" presName="rootComposite1" presStyleCnt="0"/>
      <dgm:spPr/>
    </dgm:pt>
    <dgm:pt modelId="{3D83468D-6C65-AC4D-9382-C76A02BD8BDB}" type="pres">
      <dgm:prSet presAssocID="{E38D8670-EF71-454A-BA7D-253FFDADD8B0}" presName="rootText1" presStyleLbl="node0" presStyleIdx="0" presStyleCnt="1">
        <dgm:presLayoutVars>
          <dgm:chPref val="3"/>
        </dgm:presLayoutVars>
      </dgm:prSet>
      <dgm:spPr/>
    </dgm:pt>
    <dgm:pt modelId="{400C4EA6-0436-994B-BDC3-47AD7FBB8FAE}" type="pres">
      <dgm:prSet presAssocID="{E38D8670-EF71-454A-BA7D-253FFDADD8B0}" presName="rootConnector1" presStyleLbl="node1" presStyleIdx="0" presStyleCnt="0"/>
      <dgm:spPr/>
    </dgm:pt>
    <dgm:pt modelId="{47B3EFFE-07A4-CA4F-97CA-D1550BAA49A4}" type="pres">
      <dgm:prSet presAssocID="{E38D8670-EF71-454A-BA7D-253FFDADD8B0}" presName="hierChild2" presStyleCnt="0"/>
      <dgm:spPr/>
    </dgm:pt>
    <dgm:pt modelId="{191B93FB-748F-7542-9E15-E2946A7F6866}" type="pres">
      <dgm:prSet presAssocID="{B771C946-9C06-A845-86A5-40B38EFEF208}" presName="Name37" presStyleLbl="parChTrans1D2" presStyleIdx="0" presStyleCnt="5"/>
      <dgm:spPr/>
    </dgm:pt>
    <dgm:pt modelId="{02A4F27C-3408-054A-8589-552331D4B85F}" type="pres">
      <dgm:prSet presAssocID="{C069CA0C-E08F-3F4E-82FA-03466CE7B80C}" presName="hierRoot2" presStyleCnt="0">
        <dgm:presLayoutVars>
          <dgm:hierBranch val="init"/>
        </dgm:presLayoutVars>
      </dgm:prSet>
      <dgm:spPr/>
    </dgm:pt>
    <dgm:pt modelId="{F13950B4-8250-234F-BC96-9DC6DC85ACCE}" type="pres">
      <dgm:prSet presAssocID="{C069CA0C-E08F-3F4E-82FA-03466CE7B80C}" presName="rootComposite" presStyleCnt="0"/>
      <dgm:spPr/>
    </dgm:pt>
    <dgm:pt modelId="{E48D270A-B593-0944-B46A-F5D8AFCCB07E}" type="pres">
      <dgm:prSet presAssocID="{C069CA0C-E08F-3F4E-82FA-03466CE7B80C}" presName="rootText" presStyleLbl="node2" presStyleIdx="0" presStyleCnt="3" custLinFactNeighborX="89688" custLinFactNeighborY="2990">
        <dgm:presLayoutVars>
          <dgm:chPref val="3"/>
        </dgm:presLayoutVars>
      </dgm:prSet>
      <dgm:spPr/>
    </dgm:pt>
    <dgm:pt modelId="{8D4BA638-EC28-9548-BFE9-C7064E967878}" type="pres">
      <dgm:prSet presAssocID="{C069CA0C-E08F-3F4E-82FA-03466CE7B80C}" presName="rootConnector" presStyleLbl="node2" presStyleIdx="0" presStyleCnt="3"/>
      <dgm:spPr/>
    </dgm:pt>
    <dgm:pt modelId="{EBF93CDE-FCBA-D546-8236-8F77110B0BE5}" type="pres">
      <dgm:prSet presAssocID="{C069CA0C-E08F-3F4E-82FA-03466CE7B80C}" presName="hierChild4" presStyleCnt="0"/>
      <dgm:spPr/>
    </dgm:pt>
    <dgm:pt modelId="{68232CA9-4D3A-6342-A014-BCAC687C62CE}" type="pres">
      <dgm:prSet presAssocID="{C069CA0C-E08F-3F4E-82FA-03466CE7B80C}" presName="hierChild5" presStyleCnt="0"/>
      <dgm:spPr/>
    </dgm:pt>
    <dgm:pt modelId="{9844CD9B-798C-2F4D-A593-7A88B0BCB603}" type="pres">
      <dgm:prSet presAssocID="{2403F039-F92E-3B44-9C02-B4EABEF4F70F}" presName="Name37" presStyleLbl="parChTrans1D2" presStyleIdx="1" presStyleCnt="5"/>
      <dgm:spPr/>
    </dgm:pt>
    <dgm:pt modelId="{A7BC1C78-804C-FB4C-8606-373A18DB2544}" type="pres">
      <dgm:prSet presAssocID="{5941761F-3BCE-6F4C-B534-41B552C01108}" presName="hierRoot2" presStyleCnt="0">
        <dgm:presLayoutVars>
          <dgm:hierBranch val="init"/>
        </dgm:presLayoutVars>
      </dgm:prSet>
      <dgm:spPr/>
    </dgm:pt>
    <dgm:pt modelId="{754B4D53-D721-2B46-80AB-71E8E89F52E4}" type="pres">
      <dgm:prSet presAssocID="{5941761F-3BCE-6F4C-B534-41B552C01108}" presName="rootComposite" presStyleCnt="0"/>
      <dgm:spPr/>
    </dgm:pt>
    <dgm:pt modelId="{534F8C74-F4BD-514D-B778-007EE3D88CF4}" type="pres">
      <dgm:prSet presAssocID="{5941761F-3BCE-6F4C-B534-41B552C01108}" presName="rootText" presStyleLbl="node2" presStyleIdx="1" presStyleCnt="3" custLinFactX="100000" custLinFactNeighborX="125715" custLinFactNeighborY="27946">
        <dgm:presLayoutVars>
          <dgm:chPref val="3"/>
        </dgm:presLayoutVars>
      </dgm:prSet>
      <dgm:spPr/>
    </dgm:pt>
    <dgm:pt modelId="{CAB941AE-DAA0-5C4C-A40F-7772D540C6AA}" type="pres">
      <dgm:prSet presAssocID="{5941761F-3BCE-6F4C-B534-41B552C01108}" presName="rootConnector" presStyleLbl="node2" presStyleIdx="1" presStyleCnt="3"/>
      <dgm:spPr/>
    </dgm:pt>
    <dgm:pt modelId="{82807103-44C4-9B40-A37E-5B5BA3D7F553}" type="pres">
      <dgm:prSet presAssocID="{5941761F-3BCE-6F4C-B534-41B552C01108}" presName="hierChild4" presStyleCnt="0"/>
      <dgm:spPr/>
    </dgm:pt>
    <dgm:pt modelId="{EA840034-CFF5-0D4E-98FA-6D89B860DA41}" type="pres">
      <dgm:prSet presAssocID="{5941761F-3BCE-6F4C-B534-41B552C01108}" presName="hierChild5" presStyleCnt="0"/>
      <dgm:spPr/>
    </dgm:pt>
    <dgm:pt modelId="{25A07D11-56B7-C144-A541-B2A1CDE4441D}" type="pres">
      <dgm:prSet presAssocID="{E1A1FDA6-0B2A-634C-9A22-D1B3D33FA784}" presName="Name37" presStyleLbl="parChTrans1D2" presStyleIdx="2" presStyleCnt="5"/>
      <dgm:spPr/>
    </dgm:pt>
    <dgm:pt modelId="{312AA25B-9227-4041-9915-CB35E1C28F0F}" type="pres">
      <dgm:prSet presAssocID="{A403864B-B541-BD4E-A5BF-BBB3C9F5F853}" presName="hierRoot2" presStyleCnt="0">
        <dgm:presLayoutVars>
          <dgm:hierBranch val="init"/>
        </dgm:presLayoutVars>
      </dgm:prSet>
      <dgm:spPr/>
    </dgm:pt>
    <dgm:pt modelId="{6CB7E5B7-F528-B84B-AB6E-C0ACD00602EE}" type="pres">
      <dgm:prSet presAssocID="{A403864B-B541-BD4E-A5BF-BBB3C9F5F853}" presName="rootComposite" presStyleCnt="0"/>
      <dgm:spPr/>
    </dgm:pt>
    <dgm:pt modelId="{2180ABFC-5F67-5A4C-8ACF-B716448015DE}" type="pres">
      <dgm:prSet presAssocID="{A403864B-B541-BD4E-A5BF-BBB3C9F5F853}" presName="rootText" presStyleLbl="node2" presStyleIdx="2" presStyleCnt="3" custLinFactNeighborX="-44850">
        <dgm:presLayoutVars>
          <dgm:chPref val="3"/>
        </dgm:presLayoutVars>
      </dgm:prSet>
      <dgm:spPr/>
    </dgm:pt>
    <dgm:pt modelId="{E1896C19-6AB2-C14B-8B9E-9653E65735CD}" type="pres">
      <dgm:prSet presAssocID="{A403864B-B541-BD4E-A5BF-BBB3C9F5F853}" presName="rootConnector" presStyleLbl="node2" presStyleIdx="2" presStyleCnt="3"/>
      <dgm:spPr/>
    </dgm:pt>
    <dgm:pt modelId="{BC05DEBB-14E5-524C-A070-3BC29F53D8B3}" type="pres">
      <dgm:prSet presAssocID="{A403864B-B541-BD4E-A5BF-BBB3C9F5F853}" presName="hierChild4" presStyleCnt="0"/>
      <dgm:spPr/>
    </dgm:pt>
    <dgm:pt modelId="{7E0272F3-3C2A-9149-9EE6-5A8CAD85432E}" type="pres">
      <dgm:prSet presAssocID="{A403864B-B541-BD4E-A5BF-BBB3C9F5F853}" presName="hierChild5" presStyleCnt="0"/>
      <dgm:spPr/>
    </dgm:pt>
    <dgm:pt modelId="{EE9E65DF-EDC6-8749-AFD1-92334F61B285}" type="pres">
      <dgm:prSet presAssocID="{E38D8670-EF71-454A-BA7D-253FFDADD8B0}" presName="hierChild3" presStyleCnt="0"/>
      <dgm:spPr/>
    </dgm:pt>
    <dgm:pt modelId="{29430298-957B-3442-B640-E5C639C8FDF8}" type="pres">
      <dgm:prSet presAssocID="{1D1F5C85-11BB-B649-9ED1-16B3C16243DD}" presName="Name111" presStyleLbl="parChTrans1D2" presStyleIdx="3" presStyleCnt="5"/>
      <dgm:spPr/>
    </dgm:pt>
    <dgm:pt modelId="{E05E6066-E2BB-8D44-AB0F-6FDD2D4DC78E}" type="pres">
      <dgm:prSet presAssocID="{23BFECF6-7913-9D44-BC50-BC34D98F6B80}" presName="hierRoot3" presStyleCnt="0">
        <dgm:presLayoutVars>
          <dgm:hierBranch val="init"/>
        </dgm:presLayoutVars>
      </dgm:prSet>
      <dgm:spPr/>
    </dgm:pt>
    <dgm:pt modelId="{2107D2E9-5EFA-0C4E-AE0B-D12A8B844B44}" type="pres">
      <dgm:prSet presAssocID="{23BFECF6-7913-9D44-BC50-BC34D98F6B80}" presName="rootComposite3" presStyleCnt="0"/>
      <dgm:spPr/>
    </dgm:pt>
    <dgm:pt modelId="{CDE538BB-34CE-1F4E-8154-A80C9E2493CC}" type="pres">
      <dgm:prSet presAssocID="{23BFECF6-7913-9D44-BC50-BC34D98F6B80}" presName="rootText3" presStyleLbl="asst1" presStyleIdx="0" presStyleCnt="2">
        <dgm:presLayoutVars>
          <dgm:chPref val="3"/>
        </dgm:presLayoutVars>
      </dgm:prSet>
      <dgm:spPr/>
    </dgm:pt>
    <dgm:pt modelId="{0CA4471F-94FF-964E-8BFD-83F4158C20B6}" type="pres">
      <dgm:prSet presAssocID="{23BFECF6-7913-9D44-BC50-BC34D98F6B80}" presName="rootConnector3" presStyleLbl="asst1" presStyleIdx="0" presStyleCnt="2"/>
      <dgm:spPr/>
    </dgm:pt>
    <dgm:pt modelId="{51DB5ED8-BE3C-A840-A975-C89597A42664}" type="pres">
      <dgm:prSet presAssocID="{23BFECF6-7913-9D44-BC50-BC34D98F6B80}" presName="hierChild6" presStyleCnt="0"/>
      <dgm:spPr/>
    </dgm:pt>
    <dgm:pt modelId="{1992B544-FE51-BD4C-B0A1-217F29F7B0F0}" type="pres">
      <dgm:prSet presAssocID="{23BFECF6-7913-9D44-BC50-BC34D98F6B80}" presName="hierChild7" presStyleCnt="0"/>
      <dgm:spPr/>
    </dgm:pt>
    <dgm:pt modelId="{63617CD9-CEE5-F54B-BE3B-C418348A835B}" type="pres">
      <dgm:prSet presAssocID="{4BA9E9AB-E8EC-A641-B521-9D932330D13D}" presName="Name111" presStyleLbl="parChTrans1D2" presStyleIdx="4" presStyleCnt="5"/>
      <dgm:spPr/>
    </dgm:pt>
    <dgm:pt modelId="{331401D6-BBB7-7543-A5DA-34E678FA32ED}" type="pres">
      <dgm:prSet presAssocID="{4E53D364-4410-D145-BE8F-CD313964C10A}" presName="hierRoot3" presStyleCnt="0">
        <dgm:presLayoutVars>
          <dgm:hierBranch val="init"/>
        </dgm:presLayoutVars>
      </dgm:prSet>
      <dgm:spPr/>
    </dgm:pt>
    <dgm:pt modelId="{26237CE4-030D-6641-862F-8BD6392E143D}" type="pres">
      <dgm:prSet presAssocID="{4E53D364-4410-D145-BE8F-CD313964C10A}" presName="rootComposite3" presStyleCnt="0"/>
      <dgm:spPr/>
    </dgm:pt>
    <dgm:pt modelId="{A5D500D1-59DB-3843-A55E-6DF230A12602}" type="pres">
      <dgm:prSet presAssocID="{4E53D364-4410-D145-BE8F-CD313964C10A}" presName="rootText3" presStyleLbl="asst1" presStyleIdx="1" presStyleCnt="2">
        <dgm:presLayoutVars>
          <dgm:chPref val="3"/>
        </dgm:presLayoutVars>
      </dgm:prSet>
      <dgm:spPr/>
    </dgm:pt>
    <dgm:pt modelId="{B197DB31-18B4-C042-871E-F5FA161D61CC}" type="pres">
      <dgm:prSet presAssocID="{4E53D364-4410-D145-BE8F-CD313964C10A}" presName="rootConnector3" presStyleLbl="asst1" presStyleIdx="1" presStyleCnt="2"/>
      <dgm:spPr/>
    </dgm:pt>
    <dgm:pt modelId="{F2E0D08D-01A6-2D47-8E3C-935FDA70078A}" type="pres">
      <dgm:prSet presAssocID="{4E53D364-4410-D145-BE8F-CD313964C10A}" presName="hierChild6" presStyleCnt="0"/>
      <dgm:spPr/>
    </dgm:pt>
    <dgm:pt modelId="{AF88894E-AD59-6549-B02A-0474DC1A01E1}" type="pres">
      <dgm:prSet presAssocID="{4E53D364-4410-D145-BE8F-CD313964C10A}" presName="hierChild7" presStyleCnt="0"/>
      <dgm:spPr/>
    </dgm:pt>
  </dgm:ptLst>
  <dgm:cxnLst>
    <dgm:cxn modelId="{73A49903-7F0E-5340-B62A-8798776A706D}" type="presOf" srcId="{5941761F-3BCE-6F4C-B534-41B552C01108}" destId="{534F8C74-F4BD-514D-B778-007EE3D88CF4}" srcOrd="0" destOrd="0" presId="urn:microsoft.com/office/officeart/2005/8/layout/orgChart1"/>
    <dgm:cxn modelId="{46C8D00B-C3CA-A040-B995-6C7AE419274F}" srcId="{E38D8670-EF71-454A-BA7D-253FFDADD8B0}" destId="{4E53D364-4410-D145-BE8F-CD313964C10A}" srcOrd="1" destOrd="0" parTransId="{4BA9E9AB-E8EC-A641-B521-9D932330D13D}" sibTransId="{48202AF6-5489-4842-B8F9-E41B7329759E}"/>
    <dgm:cxn modelId="{3BD95A18-D783-CB42-9B5D-D795F9196BF3}" type="presOf" srcId="{5941761F-3BCE-6F4C-B534-41B552C01108}" destId="{CAB941AE-DAA0-5C4C-A40F-7772D540C6AA}" srcOrd="1" destOrd="0" presId="urn:microsoft.com/office/officeart/2005/8/layout/orgChart1"/>
    <dgm:cxn modelId="{7D150B2C-1F8F-7544-9CA3-8F00AAE38847}" type="presOf" srcId="{B771C946-9C06-A845-86A5-40B38EFEF208}" destId="{191B93FB-748F-7542-9E15-E2946A7F6866}" srcOrd="0" destOrd="0" presId="urn:microsoft.com/office/officeart/2005/8/layout/orgChart1"/>
    <dgm:cxn modelId="{4650192E-8B1F-0F42-89C8-C8C08543DF5A}" srcId="{E38D8670-EF71-454A-BA7D-253FFDADD8B0}" destId="{C069CA0C-E08F-3F4E-82FA-03466CE7B80C}" srcOrd="2" destOrd="0" parTransId="{B771C946-9C06-A845-86A5-40B38EFEF208}" sibTransId="{E8C01DF2-7B71-BE41-B1BC-E10698BF5EB8}"/>
    <dgm:cxn modelId="{B2835E41-8C57-864D-8EE4-27A78705DCC4}" type="presOf" srcId="{E38D8670-EF71-454A-BA7D-253FFDADD8B0}" destId="{3D83468D-6C65-AC4D-9382-C76A02BD8BDB}" srcOrd="0" destOrd="0" presId="urn:microsoft.com/office/officeart/2005/8/layout/orgChart1"/>
    <dgm:cxn modelId="{534F9945-459C-8947-82A1-86A358D39AFF}" type="presOf" srcId="{E38D8670-EF71-454A-BA7D-253FFDADD8B0}" destId="{400C4EA6-0436-994B-BDC3-47AD7FBB8FAE}" srcOrd="1" destOrd="0" presId="urn:microsoft.com/office/officeart/2005/8/layout/orgChart1"/>
    <dgm:cxn modelId="{C58C8C52-015C-1940-B1AA-C67208034A32}" type="presOf" srcId="{23BFECF6-7913-9D44-BC50-BC34D98F6B80}" destId="{CDE538BB-34CE-1F4E-8154-A80C9E2493CC}" srcOrd="0" destOrd="0" presId="urn:microsoft.com/office/officeart/2005/8/layout/orgChart1"/>
    <dgm:cxn modelId="{41C58961-3A42-964D-B68A-44788CC09313}" type="presOf" srcId="{C069CA0C-E08F-3F4E-82FA-03466CE7B80C}" destId="{E48D270A-B593-0944-B46A-F5D8AFCCB07E}" srcOrd="0" destOrd="0" presId="urn:microsoft.com/office/officeart/2005/8/layout/orgChart1"/>
    <dgm:cxn modelId="{61A86366-F306-6F48-A830-598ED93E38C6}" type="presOf" srcId="{4E53D364-4410-D145-BE8F-CD313964C10A}" destId="{B197DB31-18B4-C042-871E-F5FA161D61CC}" srcOrd="1" destOrd="0" presId="urn:microsoft.com/office/officeart/2005/8/layout/orgChart1"/>
    <dgm:cxn modelId="{81A0C366-8F9F-D242-A7E9-903E6AD27D09}" srcId="{E38D8670-EF71-454A-BA7D-253FFDADD8B0}" destId="{23BFECF6-7913-9D44-BC50-BC34D98F6B80}" srcOrd="0" destOrd="0" parTransId="{1D1F5C85-11BB-B649-9ED1-16B3C16243DD}" sibTransId="{A3FD69DC-3CA2-A844-9ED4-09DDFE730D04}"/>
    <dgm:cxn modelId="{3682C36E-69CA-7F44-9BDD-36A5F7D481B1}" type="presOf" srcId="{A403864B-B541-BD4E-A5BF-BBB3C9F5F853}" destId="{2180ABFC-5F67-5A4C-8ACF-B716448015DE}" srcOrd="0" destOrd="0" presId="urn:microsoft.com/office/officeart/2005/8/layout/orgChart1"/>
    <dgm:cxn modelId="{74706A7A-DDFE-BE40-8490-F384038B6F72}" type="presOf" srcId="{2403F039-F92E-3B44-9C02-B4EABEF4F70F}" destId="{9844CD9B-798C-2F4D-A593-7A88B0BCB603}" srcOrd="0" destOrd="0" presId="urn:microsoft.com/office/officeart/2005/8/layout/orgChart1"/>
    <dgm:cxn modelId="{8453E57C-6EAF-0840-8811-4243E622FB88}" type="presOf" srcId="{C069CA0C-E08F-3F4E-82FA-03466CE7B80C}" destId="{8D4BA638-EC28-9548-BFE9-C7064E967878}" srcOrd="1" destOrd="0" presId="urn:microsoft.com/office/officeart/2005/8/layout/orgChart1"/>
    <dgm:cxn modelId="{60FB03A1-BF63-AC4F-9FCD-6675C5BD11D2}" srcId="{E38D8670-EF71-454A-BA7D-253FFDADD8B0}" destId="{5941761F-3BCE-6F4C-B534-41B552C01108}" srcOrd="3" destOrd="0" parTransId="{2403F039-F92E-3B44-9C02-B4EABEF4F70F}" sibTransId="{3E2D7119-28BE-C048-A977-A2EE9DAC84D9}"/>
    <dgm:cxn modelId="{8E2FCEA4-B83C-0E4B-9121-4DDB98869989}" type="presOf" srcId="{4E53D364-4410-D145-BE8F-CD313964C10A}" destId="{A5D500D1-59DB-3843-A55E-6DF230A12602}" srcOrd="0" destOrd="0" presId="urn:microsoft.com/office/officeart/2005/8/layout/orgChart1"/>
    <dgm:cxn modelId="{9ACE64CB-E5FB-4240-A656-27F3B2EC7F65}" type="presOf" srcId="{1D1F5C85-11BB-B649-9ED1-16B3C16243DD}" destId="{29430298-957B-3442-B640-E5C639C8FDF8}" srcOrd="0" destOrd="0" presId="urn:microsoft.com/office/officeart/2005/8/layout/orgChart1"/>
    <dgm:cxn modelId="{035B53D5-AD4A-0045-8DA3-AC7F31BC708C}" srcId="{E38D8670-EF71-454A-BA7D-253FFDADD8B0}" destId="{A403864B-B541-BD4E-A5BF-BBB3C9F5F853}" srcOrd="4" destOrd="0" parTransId="{E1A1FDA6-0B2A-634C-9A22-D1B3D33FA784}" sibTransId="{9F0675EE-4761-F345-AC27-CAB849E794A8}"/>
    <dgm:cxn modelId="{D5EFA3D8-03FF-0245-BA7D-AFBAEEDBF695}" type="presOf" srcId="{E1A1FDA6-0B2A-634C-9A22-D1B3D33FA784}" destId="{25A07D11-56B7-C144-A541-B2A1CDE4441D}" srcOrd="0" destOrd="0" presId="urn:microsoft.com/office/officeart/2005/8/layout/orgChart1"/>
    <dgm:cxn modelId="{479A92DF-6A01-FB43-85C2-4FB88E027748}" srcId="{CA29FE27-3B67-D145-B28A-C51A987B19A3}" destId="{E38D8670-EF71-454A-BA7D-253FFDADD8B0}" srcOrd="0" destOrd="0" parTransId="{127427A2-21BF-2648-B192-D3FBC727803B}" sibTransId="{AC6D081B-71C8-2349-95DC-8AC639AA5CE9}"/>
    <dgm:cxn modelId="{143871E5-C6FD-2342-A6A4-BF9A1AC83B95}" type="presOf" srcId="{A403864B-B541-BD4E-A5BF-BBB3C9F5F853}" destId="{E1896C19-6AB2-C14B-8B9E-9653E65735CD}" srcOrd="1" destOrd="0" presId="urn:microsoft.com/office/officeart/2005/8/layout/orgChart1"/>
    <dgm:cxn modelId="{EC8910F2-C0A5-A940-805E-A39EBB69CB10}" type="presOf" srcId="{4BA9E9AB-E8EC-A641-B521-9D932330D13D}" destId="{63617CD9-CEE5-F54B-BE3B-C418348A835B}" srcOrd="0" destOrd="0" presId="urn:microsoft.com/office/officeart/2005/8/layout/orgChart1"/>
    <dgm:cxn modelId="{31267FF5-5974-2F41-9B0E-72C3B89D3495}" type="presOf" srcId="{23BFECF6-7913-9D44-BC50-BC34D98F6B80}" destId="{0CA4471F-94FF-964E-8BFD-83F4158C20B6}" srcOrd="1" destOrd="0" presId="urn:microsoft.com/office/officeart/2005/8/layout/orgChart1"/>
    <dgm:cxn modelId="{8099FFF7-8C20-4940-825C-B797E3A2C1FC}" type="presOf" srcId="{CA29FE27-3B67-D145-B28A-C51A987B19A3}" destId="{0AAAC220-06E4-8B43-AE27-F06D6B3B50F5}" srcOrd="0" destOrd="0" presId="urn:microsoft.com/office/officeart/2005/8/layout/orgChart1"/>
    <dgm:cxn modelId="{F1D13628-F8BA-D146-967C-554299B82193}" type="presParOf" srcId="{0AAAC220-06E4-8B43-AE27-F06D6B3B50F5}" destId="{2BEFA7A9-D285-4C4C-BB0B-0CAADE3E0285}" srcOrd="0" destOrd="0" presId="urn:microsoft.com/office/officeart/2005/8/layout/orgChart1"/>
    <dgm:cxn modelId="{B3FED883-2D89-0C47-94F8-0B75B33D5A55}" type="presParOf" srcId="{2BEFA7A9-D285-4C4C-BB0B-0CAADE3E0285}" destId="{86D4D364-324F-6E4F-ACD5-DF390ED4F0A5}" srcOrd="0" destOrd="0" presId="urn:microsoft.com/office/officeart/2005/8/layout/orgChart1"/>
    <dgm:cxn modelId="{36DF58B6-8C8A-EA44-A9E2-6B39840B97DE}" type="presParOf" srcId="{86D4D364-324F-6E4F-ACD5-DF390ED4F0A5}" destId="{3D83468D-6C65-AC4D-9382-C76A02BD8BDB}" srcOrd="0" destOrd="0" presId="urn:microsoft.com/office/officeart/2005/8/layout/orgChart1"/>
    <dgm:cxn modelId="{C724B693-48FA-C549-A3DA-13250DA3C9A8}" type="presParOf" srcId="{86D4D364-324F-6E4F-ACD5-DF390ED4F0A5}" destId="{400C4EA6-0436-994B-BDC3-47AD7FBB8FAE}" srcOrd="1" destOrd="0" presId="urn:microsoft.com/office/officeart/2005/8/layout/orgChart1"/>
    <dgm:cxn modelId="{B7D193BE-1B5C-354F-8481-721C4E3D23D5}" type="presParOf" srcId="{2BEFA7A9-D285-4C4C-BB0B-0CAADE3E0285}" destId="{47B3EFFE-07A4-CA4F-97CA-D1550BAA49A4}" srcOrd="1" destOrd="0" presId="urn:microsoft.com/office/officeart/2005/8/layout/orgChart1"/>
    <dgm:cxn modelId="{CEF4BBB9-9889-4144-B149-9F5437F71D36}" type="presParOf" srcId="{47B3EFFE-07A4-CA4F-97CA-D1550BAA49A4}" destId="{191B93FB-748F-7542-9E15-E2946A7F6866}" srcOrd="0" destOrd="0" presId="urn:microsoft.com/office/officeart/2005/8/layout/orgChart1"/>
    <dgm:cxn modelId="{D6A76659-5C11-9048-8B8B-78DFCB803041}" type="presParOf" srcId="{47B3EFFE-07A4-CA4F-97CA-D1550BAA49A4}" destId="{02A4F27C-3408-054A-8589-552331D4B85F}" srcOrd="1" destOrd="0" presId="urn:microsoft.com/office/officeart/2005/8/layout/orgChart1"/>
    <dgm:cxn modelId="{7DC1D381-030C-6E46-A92C-CC213B2D01A5}" type="presParOf" srcId="{02A4F27C-3408-054A-8589-552331D4B85F}" destId="{F13950B4-8250-234F-BC96-9DC6DC85ACCE}" srcOrd="0" destOrd="0" presId="urn:microsoft.com/office/officeart/2005/8/layout/orgChart1"/>
    <dgm:cxn modelId="{983787BB-C347-DE40-AC32-DA70E0ED8398}" type="presParOf" srcId="{F13950B4-8250-234F-BC96-9DC6DC85ACCE}" destId="{E48D270A-B593-0944-B46A-F5D8AFCCB07E}" srcOrd="0" destOrd="0" presId="urn:microsoft.com/office/officeart/2005/8/layout/orgChart1"/>
    <dgm:cxn modelId="{65506AF8-4C2B-BE4F-A54B-9D44B66E27C9}" type="presParOf" srcId="{F13950B4-8250-234F-BC96-9DC6DC85ACCE}" destId="{8D4BA638-EC28-9548-BFE9-C7064E967878}" srcOrd="1" destOrd="0" presId="urn:microsoft.com/office/officeart/2005/8/layout/orgChart1"/>
    <dgm:cxn modelId="{14A3DFF0-FABD-FE4A-BA82-7662B23004C9}" type="presParOf" srcId="{02A4F27C-3408-054A-8589-552331D4B85F}" destId="{EBF93CDE-FCBA-D546-8236-8F77110B0BE5}" srcOrd="1" destOrd="0" presId="urn:microsoft.com/office/officeart/2005/8/layout/orgChart1"/>
    <dgm:cxn modelId="{0CF1B48F-32CC-C442-9701-0E6C1F1A057F}" type="presParOf" srcId="{02A4F27C-3408-054A-8589-552331D4B85F}" destId="{68232CA9-4D3A-6342-A014-BCAC687C62CE}" srcOrd="2" destOrd="0" presId="urn:microsoft.com/office/officeart/2005/8/layout/orgChart1"/>
    <dgm:cxn modelId="{CB838571-E832-B44F-9D5E-42B2527F6904}" type="presParOf" srcId="{47B3EFFE-07A4-CA4F-97CA-D1550BAA49A4}" destId="{9844CD9B-798C-2F4D-A593-7A88B0BCB603}" srcOrd="2" destOrd="0" presId="urn:microsoft.com/office/officeart/2005/8/layout/orgChart1"/>
    <dgm:cxn modelId="{0E1DC7B8-46F9-0149-A632-486D808126B2}" type="presParOf" srcId="{47B3EFFE-07A4-CA4F-97CA-D1550BAA49A4}" destId="{A7BC1C78-804C-FB4C-8606-373A18DB2544}" srcOrd="3" destOrd="0" presId="urn:microsoft.com/office/officeart/2005/8/layout/orgChart1"/>
    <dgm:cxn modelId="{D911959E-DD63-2644-9B8D-4DD973CB3E93}" type="presParOf" srcId="{A7BC1C78-804C-FB4C-8606-373A18DB2544}" destId="{754B4D53-D721-2B46-80AB-71E8E89F52E4}" srcOrd="0" destOrd="0" presId="urn:microsoft.com/office/officeart/2005/8/layout/orgChart1"/>
    <dgm:cxn modelId="{094841A0-0A1C-2241-AB52-1D01F20B68AF}" type="presParOf" srcId="{754B4D53-D721-2B46-80AB-71E8E89F52E4}" destId="{534F8C74-F4BD-514D-B778-007EE3D88CF4}" srcOrd="0" destOrd="0" presId="urn:microsoft.com/office/officeart/2005/8/layout/orgChart1"/>
    <dgm:cxn modelId="{03912ABC-47F3-364A-AC40-FD103C1A2953}" type="presParOf" srcId="{754B4D53-D721-2B46-80AB-71E8E89F52E4}" destId="{CAB941AE-DAA0-5C4C-A40F-7772D540C6AA}" srcOrd="1" destOrd="0" presId="urn:microsoft.com/office/officeart/2005/8/layout/orgChart1"/>
    <dgm:cxn modelId="{B09F7F3E-C4BD-F746-B470-F7BFBF8C532B}" type="presParOf" srcId="{A7BC1C78-804C-FB4C-8606-373A18DB2544}" destId="{82807103-44C4-9B40-A37E-5B5BA3D7F553}" srcOrd="1" destOrd="0" presId="urn:microsoft.com/office/officeart/2005/8/layout/orgChart1"/>
    <dgm:cxn modelId="{3B38E914-E1A5-6D47-91C7-EBE5E7C06905}" type="presParOf" srcId="{A7BC1C78-804C-FB4C-8606-373A18DB2544}" destId="{EA840034-CFF5-0D4E-98FA-6D89B860DA41}" srcOrd="2" destOrd="0" presId="urn:microsoft.com/office/officeart/2005/8/layout/orgChart1"/>
    <dgm:cxn modelId="{72795E06-EF39-CF4D-BCDE-4BA51C023D05}" type="presParOf" srcId="{47B3EFFE-07A4-CA4F-97CA-D1550BAA49A4}" destId="{25A07D11-56B7-C144-A541-B2A1CDE4441D}" srcOrd="4" destOrd="0" presId="urn:microsoft.com/office/officeart/2005/8/layout/orgChart1"/>
    <dgm:cxn modelId="{C6E34D21-207D-D648-A86D-C1B79B91FC81}" type="presParOf" srcId="{47B3EFFE-07A4-CA4F-97CA-D1550BAA49A4}" destId="{312AA25B-9227-4041-9915-CB35E1C28F0F}" srcOrd="5" destOrd="0" presId="urn:microsoft.com/office/officeart/2005/8/layout/orgChart1"/>
    <dgm:cxn modelId="{5FBA2F01-32DB-4A4C-B1B2-8E374D606FD3}" type="presParOf" srcId="{312AA25B-9227-4041-9915-CB35E1C28F0F}" destId="{6CB7E5B7-F528-B84B-AB6E-C0ACD00602EE}" srcOrd="0" destOrd="0" presId="urn:microsoft.com/office/officeart/2005/8/layout/orgChart1"/>
    <dgm:cxn modelId="{0D6DC596-5266-5B46-B522-480E0FF855E8}" type="presParOf" srcId="{6CB7E5B7-F528-B84B-AB6E-C0ACD00602EE}" destId="{2180ABFC-5F67-5A4C-8ACF-B716448015DE}" srcOrd="0" destOrd="0" presId="urn:microsoft.com/office/officeart/2005/8/layout/orgChart1"/>
    <dgm:cxn modelId="{F03E1F35-8972-AA4A-8C00-F7998B7A4B14}" type="presParOf" srcId="{6CB7E5B7-F528-B84B-AB6E-C0ACD00602EE}" destId="{E1896C19-6AB2-C14B-8B9E-9653E65735CD}" srcOrd="1" destOrd="0" presId="urn:microsoft.com/office/officeart/2005/8/layout/orgChart1"/>
    <dgm:cxn modelId="{C6679478-010E-D149-8848-42B05B6A078E}" type="presParOf" srcId="{312AA25B-9227-4041-9915-CB35E1C28F0F}" destId="{BC05DEBB-14E5-524C-A070-3BC29F53D8B3}" srcOrd="1" destOrd="0" presId="urn:microsoft.com/office/officeart/2005/8/layout/orgChart1"/>
    <dgm:cxn modelId="{2EBAD8A3-8E4A-A74F-B28C-3784CC5B9264}" type="presParOf" srcId="{312AA25B-9227-4041-9915-CB35E1C28F0F}" destId="{7E0272F3-3C2A-9149-9EE6-5A8CAD85432E}" srcOrd="2" destOrd="0" presId="urn:microsoft.com/office/officeart/2005/8/layout/orgChart1"/>
    <dgm:cxn modelId="{F98F5D8E-ADB1-F44C-A401-23861314BE73}" type="presParOf" srcId="{2BEFA7A9-D285-4C4C-BB0B-0CAADE3E0285}" destId="{EE9E65DF-EDC6-8749-AFD1-92334F61B285}" srcOrd="2" destOrd="0" presId="urn:microsoft.com/office/officeart/2005/8/layout/orgChart1"/>
    <dgm:cxn modelId="{A201395E-1419-AE4A-9DD1-3BAE146A17D6}" type="presParOf" srcId="{EE9E65DF-EDC6-8749-AFD1-92334F61B285}" destId="{29430298-957B-3442-B640-E5C639C8FDF8}" srcOrd="0" destOrd="0" presId="urn:microsoft.com/office/officeart/2005/8/layout/orgChart1"/>
    <dgm:cxn modelId="{60B30588-29E4-0D46-8ED2-266EB5B1507F}" type="presParOf" srcId="{EE9E65DF-EDC6-8749-AFD1-92334F61B285}" destId="{E05E6066-E2BB-8D44-AB0F-6FDD2D4DC78E}" srcOrd="1" destOrd="0" presId="urn:microsoft.com/office/officeart/2005/8/layout/orgChart1"/>
    <dgm:cxn modelId="{9E9046C0-7F52-6348-BBB8-DE1175DF05BC}" type="presParOf" srcId="{E05E6066-E2BB-8D44-AB0F-6FDD2D4DC78E}" destId="{2107D2E9-5EFA-0C4E-AE0B-D12A8B844B44}" srcOrd="0" destOrd="0" presId="urn:microsoft.com/office/officeart/2005/8/layout/orgChart1"/>
    <dgm:cxn modelId="{27469168-EB7E-BE45-A340-B79698001A7D}" type="presParOf" srcId="{2107D2E9-5EFA-0C4E-AE0B-D12A8B844B44}" destId="{CDE538BB-34CE-1F4E-8154-A80C9E2493CC}" srcOrd="0" destOrd="0" presId="urn:microsoft.com/office/officeart/2005/8/layout/orgChart1"/>
    <dgm:cxn modelId="{581DA4F7-40A7-6F45-BE56-75735B774EFB}" type="presParOf" srcId="{2107D2E9-5EFA-0C4E-AE0B-D12A8B844B44}" destId="{0CA4471F-94FF-964E-8BFD-83F4158C20B6}" srcOrd="1" destOrd="0" presId="urn:microsoft.com/office/officeart/2005/8/layout/orgChart1"/>
    <dgm:cxn modelId="{A920E237-D0BE-4A47-94F4-B52EB6EE462F}" type="presParOf" srcId="{E05E6066-E2BB-8D44-AB0F-6FDD2D4DC78E}" destId="{51DB5ED8-BE3C-A840-A975-C89597A42664}" srcOrd="1" destOrd="0" presId="urn:microsoft.com/office/officeart/2005/8/layout/orgChart1"/>
    <dgm:cxn modelId="{133036E8-416E-D743-A0BF-845CC43524F7}" type="presParOf" srcId="{E05E6066-E2BB-8D44-AB0F-6FDD2D4DC78E}" destId="{1992B544-FE51-BD4C-B0A1-217F29F7B0F0}" srcOrd="2" destOrd="0" presId="urn:microsoft.com/office/officeart/2005/8/layout/orgChart1"/>
    <dgm:cxn modelId="{140B550D-5EAB-0746-832C-A354D402E64C}" type="presParOf" srcId="{EE9E65DF-EDC6-8749-AFD1-92334F61B285}" destId="{63617CD9-CEE5-F54B-BE3B-C418348A835B}" srcOrd="2" destOrd="0" presId="urn:microsoft.com/office/officeart/2005/8/layout/orgChart1"/>
    <dgm:cxn modelId="{0C565E53-011F-2A42-867A-571B1D069426}" type="presParOf" srcId="{EE9E65DF-EDC6-8749-AFD1-92334F61B285}" destId="{331401D6-BBB7-7543-A5DA-34E678FA32ED}" srcOrd="3" destOrd="0" presId="urn:microsoft.com/office/officeart/2005/8/layout/orgChart1"/>
    <dgm:cxn modelId="{E834CB9B-1442-5E49-BB7F-2CB1B52C002F}" type="presParOf" srcId="{331401D6-BBB7-7543-A5DA-34E678FA32ED}" destId="{26237CE4-030D-6641-862F-8BD6392E143D}" srcOrd="0" destOrd="0" presId="urn:microsoft.com/office/officeart/2005/8/layout/orgChart1"/>
    <dgm:cxn modelId="{E3223E2E-9179-9A4B-BD9D-93F70701B643}" type="presParOf" srcId="{26237CE4-030D-6641-862F-8BD6392E143D}" destId="{A5D500D1-59DB-3843-A55E-6DF230A12602}" srcOrd="0" destOrd="0" presId="urn:microsoft.com/office/officeart/2005/8/layout/orgChart1"/>
    <dgm:cxn modelId="{AC2D4F81-7732-A94D-B012-B11217836E39}" type="presParOf" srcId="{26237CE4-030D-6641-862F-8BD6392E143D}" destId="{B197DB31-18B4-C042-871E-F5FA161D61CC}" srcOrd="1" destOrd="0" presId="urn:microsoft.com/office/officeart/2005/8/layout/orgChart1"/>
    <dgm:cxn modelId="{6412DE7F-AA84-AF47-BD79-96B131D056E7}" type="presParOf" srcId="{331401D6-BBB7-7543-A5DA-34E678FA32ED}" destId="{F2E0D08D-01A6-2D47-8E3C-935FDA70078A}" srcOrd="1" destOrd="0" presId="urn:microsoft.com/office/officeart/2005/8/layout/orgChart1"/>
    <dgm:cxn modelId="{1C6AB388-EBC7-DB4E-88CF-CD08F9818DC9}" type="presParOf" srcId="{331401D6-BBB7-7543-A5DA-34E678FA32ED}" destId="{AF88894E-AD59-6549-B02A-0474DC1A01E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C766A0-ACD6-4EED-90C1-B457CAB7F397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9E2C005-F768-4B80-B173-0DFE4642004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l-PL" sz="1700" dirty="0"/>
            <a:t>Partnerstwo publiczno-prywatne</a:t>
          </a:r>
          <a:endParaRPr lang="en-US" sz="1700" dirty="0"/>
        </a:p>
      </dgm:t>
    </dgm:pt>
    <dgm:pt modelId="{1911D0B4-7119-49F3-A487-8C6C12B389A9}" type="parTrans" cxnId="{EB31625F-0329-469C-BC70-D39DA5C842F8}">
      <dgm:prSet/>
      <dgm:spPr/>
      <dgm:t>
        <a:bodyPr/>
        <a:lstStyle/>
        <a:p>
          <a:endParaRPr lang="en-US"/>
        </a:p>
      </dgm:t>
    </dgm:pt>
    <dgm:pt modelId="{C320D3EA-6F73-4468-8ADF-6B6A59AA7CAD}" type="sibTrans" cxnId="{EB31625F-0329-469C-BC70-D39DA5C842F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04FE5E96-6C6F-4FE2-BC17-3D785604885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l-PL" sz="1700" dirty="0"/>
            <a:t>Project Finance</a:t>
          </a:r>
          <a:endParaRPr lang="en-US" sz="1700" dirty="0"/>
        </a:p>
      </dgm:t>
    </dgm:pt>
    <dgm:pt modelId="{03EF025D-B153-47FE-B1B6-B29885A1BF4F}" type="parTrans" cxnId="{D9E20165-819C-4260-BD92-FC8654D0AC33}">
      <dgm:prSet/>
      <dgm:spPr/>
      <dgm:t>
        <a:bodyPr/>
        <a:lstStyle/>
        <a:p>
          <a:endParaRPr lang="en-US"/>
        </a:p>
      </dgm:t>
    </dgm:pt>
    <dgm:pt modelId="{7590D1E8-171E-4E58-BA5B-3927AB607F35}" type="sibTrans" cxnId="{D9E20165-819C-4260-BD92-FC8654D0AC3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F873BC34-6B88-497D-B055-31899F8F5E5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l-PL" sz="1700" dirty="0"/>
            <a:t>Leasing i umowy o podobnym charakterze (najem, dzierżawa)</a:t>
          </a:r>
          <a:endParaRPr lang="en-US" sz="1700" dirty="0"/>
        </a:p>
      </dgm:t>
    </dgm:pt>
    <dgm:pt modelId="{10D0A1B2-A1A3-41EA-BC50-598E838188B7}" type="parTrans" cxnId="{5DB131EE-6B60-4965-991C-B700F89D2DA0}">
      <dgm:prSet/>
      <dgm:spPr/>
      <dgm:t>
        <a:bodyPr/>
        <a:lstStyle/>
        <a:p>
          <a:endParaRPr lang="en-US"/>
        </a:p>
      </dgm:t>
    </dgm:pt>
    <dgm:pt modelId="{56C45157-7640-4E71-921A-16ADB4CA1C54}" type="sibTrans" cxnId="{5DB131EE-6B60-4965-991C-B700F89D2DA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5798958-C9D5-4FC6-B7DE-A208D7EBD69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l-PL" sz="1700" dirty="0"/>
            <a:t>Fundusz </a:t>
          </a:r>
        </a:p>
        <a:p>
          <a:pPr>
            <a:lnSpc>
              <a:spcPct val="100000"/>
            </a:lnSpc>
          </a:pPr>
          <a:r>
            <a:rPr lang="pl-PL" sz="1700" i="1" dirty="0"/>
            <a:t>venture </a:t>
          </a:r>
          <a:r>
            <a:rPr lang="pl-PL" sz="1700" i="1" dirty="0" err="1"/>
            <a:t>capital</a:t>
          </a:r>
          <a:endParaRPr lang="en-US" sz="1700" dirty="0"/>
        </a:p>
      </dgm:t>
    </dgm:pt>
    <dgm:pt modelId="{7EE16F4A-88DD-42C6-811D-424C3364035F}" type="parTrans" cxnId="{A4214851-66B8-4683-BA7D-41632566C107}">
      <dgm:prSet/>
      <dgm:spPr/>
      <dgm:t>
        <a:bodyPr/>
        <a:lstStyle/>
        <a:p>
          <a:endParaRPr lang="en-US"/>
        </a:p>
      </dgm:t>
    </dgm:pt>
    <dgm:pt modelId="{2CF6E398-3F18-47E9-AB24-058CF2D6ACAF}" type="sibTrans" cxnId="{A4214851-66B8-4683-BA7D-41632566C107}">
      <dgm:prSet/>
      <dgm:spPr/>
      <dgm:t>
        <a:bodyPr/>
        <a:lstStyle/>
        <a:p>
          <a:endParaRPr lang="en-US"/>
        </a:p>
      </dgm:t>
    </dgm:pt>
    <dgm:pt modelId="{CF1460CF-19FD-48BE-B301-DBC5A283E1A7}" type="pres">
      <dgm:prSet presAssocID="{C4C766A0-ACD6-4EED-90C1-B457CAB7F397}" presName="root" presStyleCnt="0">
        <dgm:presLayoutVars>
          <dgm:dir/>
          <dgm:resizeHandles val="exact"/>
        </dgm:presLayoutVars>
      </dgm:prSet>
      <dgm:spPr/>
    </dgm:pt>
    <dgm:pt modelId="{89444818-C6A0-4DBB-AEC0-74ED05BCC6C8}" type="pres">
      <dgm:prSet presAssocID="{F9E2C005-F768-4B80-B173-0DFE4642004C}" presName="compNode" presStyleCnt="0"/>
      <dgm:spPr/>
    </dgm:pt>
    <dgm:pt modelId="{0B331CA9-A167-4D7A-BF12-B4E29925732F}" type="pres">
      <dgm:prSet presAssocID="{F9E2C005-F768-4B80-B173-0DFE4642004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ścisk dłoni"/>
        </a:ext>
      </dgm:extLst>
    </dgm:pt>
    <dgm:pt modelId="{5BDA34C6-CC9C-4197-8C78-DE291E376201}" type="pres">
      <dgm:prSet presAssocID="{F9E2C005-F768-4B80-B173-0DFE4642004C}" presName="spaceRect" presStyleCnt="0"/>
      <dgm:spPr/>
    </dgm:pt>
    <dgm:pt modelId="{406FF882-6E23-4D74-947B-F7230F9E7BF7}" type="pres">
      <dgm:prSet presAssocID="{F9E2C005-F768-4B80-B173-0DFE4642004C}" presName="textRect" presStyleLbl="revTx" presStyleIdx="0" presStyleCnt="4">
        <dgm:presLayoutVars>
          <dgm:chMax val="1"/>
          <dgm:chPref val="1"/>
        </dgm:presLayoutVars>
      </dgm:prSet>
      <dgm:spPr/>
    </dgm:pt>
    <dgm:pt modelId="{C9EACA6C-AF23-4189-BFD8-DAF6746F0DDF}" type="pres">
      <dgm:prSet presAssocID="{C320D3EA-6F73-4468-8ADF-6B6A59AA7CAD}" presName="sibTrans" presStyleCnt="0"/>
      <dgm:spPr/>
    </dgm:pt>
    <dgm:pt modelId="{6B7A1745-3BCE-4956-B2C5-9B2BF9D90311}" type="pres">
      <dgm:prSet presAssocID="{04FE5E96-6C6F-4FE2-BC17-3D7856048857}" presName="compNode" presStyleCnt="0"/>
      <dgm:spPr/>
    </dgm:pt>
    <dgm:pt modelId="{BAAEF704-BC8F-47E7-8E26-397C67EED32D}" type="pres">
      <dgm:prSet presAssocID="{04FE5E96-6C6F-4FE2-BC17-3D785604885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eniądze"/>
        </a:ext>
      </dgm:extLst>
    </dgm:pt>
    <dgm:pt modelId="{DD9AE7F8-71EE-4634-8F43-80CECC36F9A9}" type="pres">
      <dgm:prSet presAssocID="{04FE5E96-6C6F-4FE2-BC17-3D7856048857}" presName="spaceRect" presStyleCnt="0"/>
      <dgm:spPr/>
    </dgm:pt>
    <dgm:pt modelId="{02C732FF-9EF0-4FC8-BB47-0100FFAF96DF}" type="pres">
      <dgm:prSet presAssocID="{04FE5E96-6C6F-4FE2-BC17-3D7856048857}" presName="textRect" presStyleLbl="revTx" presStyleIdx="1" presStyleCnt="4">
        <dgm:presLayoutVars>
          <dgm:chMax val="1"/>
          <dgm:chPref val="1"/>
        </dgm:presLayoutVars>
      </dgm:prSet>
      <dgm:spPr/>
    </dgm:pt>
    <dgm:pt modelId="{5096D26E-A513-43C1-874D-74DD41132261}" type="pres">
      <dgm:prSet presAssocID="{7590D1E8-171E-4E58-BA5B-3927AB607F35}" presName="sibTrans" presStyleCnt="0"/>
      <dgm:spPr/>
    </dgm:pt>
    <dgm:pt modelId="{6D9BE9E4-0D02-4EEE-B8CD-DCE6AFA9A5FD}" type="pres">
      <dgm:prSet presAssocID="{F873BC34-6B88-497D-B055-31899F8F5E5E}" presName="compNode" presStyleCnt="0"/>
      <dgm:spPr/>
    </dgm:pt>
    <dgm:pt modelId="{5FAD0AD7-9A82-4646-AB75-EF528129E717}" type="pres">
      <dgm:prSet presAssocID="{F873BC34-6B88-497D-B055-31899F8F5E5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6D92EF34-A380-4FB6-9D60-796F336A37A0}" type="pres">
      <dgm:prSet presAssocID="{F873BC34-6B88-497D-B055-31899F8F5E5E}" presName="spaceRect" presStyleCnt="0"/>
      <dgm:spPr/>
    </dgm:pt>
    <dgm:pt modelId="{D128B417-D176-4408-9918-A86A00A7AC2B}" type="pres">
      <dgm:prSet presAssocID="{F873BC34-6B88-497D-B055-31899F8F5E5E}" presName="textRect" presStyleLbl="revTx" presStyleIdx="2" presStyleCnt="4">
        <dgm:presLayoutVars>
          <dgm:chMax val="1"/>
          <dgm:chPref val="1"/>
        </dgm:presLayoutVars>
      </dgm:prSet>
      <dgm:spPr/>
    </dgm:pt>
    <dgm:pt modelId="{39A4CBA8-4482-463E-B529-23A3A45D583B}" type="pres">
      <dgm:prSet presAssocID="{56C45157-7640-4E71-921A-16ADB4CA1C54}" presName="sibTrans" presStyleCnt="0"/>
      <dgm:spPr/>
    </dgm:pt>
    <dgm:pt modelId="{DE63418A-F124-4117-B8BD-A2D7D0BDD6D2}" type="pres">
      <dgm:prSet presAssocID="{D5798958-C9D5-4FC6-B7DE-A208D7EBD698}" presName="compNode" presStyleCnt="0"/>
      <dgm:spPr/>
    </dgm:pt>
    <dgm:pt modelId="{2102BA19-CBFA-4BB3-A794-108273F416C6}" type="pres">
      <dgm:prSet presAssocID="{D5798958-C9D5-4FC6-B7DE-A208D7EBD698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ggy Bank"/>
        </a:ext>
      </dgm:extLst>
    </dgm:pt>
    <dgm:pt modelId="{A19A5956-4CB7-4836-BFE9-02943A3CF5EB}" type="pres">
      <dgm:prSet presAssocID="{D5798958-C9D5-4FC6-B7DE-A208D7EBD698}" presName="spaceRect" presStyleCnt="0"/>
      <dgm:spPr/>
    </dgm:pt>
    <dgm:pt modelId="{2EC592FB-25C4-4B5D-819C-299372E9EA07}" type="pres">
      <dgm:prSet presAssocID="{D5798958-C9D5-4FC6-B7DE-A208D7EBD698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A0DD1E4E-C446-C948-B89F-D6B8847A72F8}" type="presOf" srcId="{C4C766A0-ACD6-4EED-90C1-B457CAB7F397}" destId="{CF1460CF-19FD-48BE-B301-DBC5A283E1A7}" srcOrd="0" destOrd="0" presId="urn:microsoft.com/office/officeart/2018/2/layout/IconLabelList"/>
    <dgm:cxn modelId="{A4214851-66B8-4683-BA7D-41632566C107}" srcId="{C4C766A0-ACD6-4EED-90C1-B457CAB7F397}" destId="{D5798958-C9D5-4FC6-B7DE-A208D7EBD698}" srcOrd="3" destOrd="0" parTransId="{7EE16F4A-88DD-42C6-811D-424C3364035F}" sibTransId="{2CF6E398-3F18-47E9-AB24-058CF2D6ACAF}"/>
    <dgm:cxn modelId="{EB31625F-0329-469C-BC70-D39DA5C842F8}" srcId="{C4C766A0-ACD6-4EED-90C1-B457CAB7F397}" destId="{F9E2C005-F768-4B80-B173-0DFE4642004C}" srcOrd="0" destOrd="0" parTransId="{1911D0B4-7119-49F3-A487-8C6C12B389A9}" sibTransId="{C320D3EA-6F73-4468-8ADF-6B6A59AA7CAD}"/>
    <dgm:cxn modelId="{D9E20165-819C-4260-BD92-FC8654D0AC33}" srcId="{C4C766A0-ACD6-4EED-90C1-B457CAB7F397}" destId="{04FE5E96-6C6F-4FE2-BC17-3D7856048857}" srcOrd="1" destOrd="0" parTransId="{03EF025D-B153-47FE-B1B6-B29885A1BF4F}" sibTransId="{7590D1E8-171E-4E58-BA5B-3927AB607F35}"/>
    <dgm:cxn modelId="{0D88686D-709E-3447-863D-6DC1B809AB0D}" type="presOf" srcId="{F9E2C005-F768-4B80-B173-0DFE4642004C}" destId="{406FF882-6E23-4D74-947B-F7230F9E7BF7}" srcOrd="0" destOrd="0" presId="urn:microsoft.com/office/officeart/2018/2/layout/IconLabelList"/>
    <dgm:cxn modelId="{EA262070-14CE-8E4F-AE70-DFD753B3D514}" type="presOf" srcId="{04FE5E96-6C6F-4FE2-BC17-3D7856048857}" destId="{02C732FF-9EF0-4FC8-BB47-0100FFAF96DF}" srcOrd="0" destOrd="0" presId="urn:microsoft.com/office/officeart/2018/2/layout/IconLabelList"/>
    <dgm:cxn modelId="{7D88DC95-74CD-6249-8836-E52AE279F1CB}" type="presOf" srcId="{F873BC34-6B88-497D-B055-31899F8F5E5E}" destId="{D128B417-D176-4408-9918-A86A00A7AC2B}" srcOrd="0" destOrd="0" presId="urn:microsoft.com/office/officeart/2018/2/layout/IconLabelList"/>
    <dgm:cxn modelId="{5DB131EE-6B60-4965-991C-B700F89D2DA0}" srcId="{C4C766A0-ACD6-4EED-90C1-B457CAB7F397}" destId="{F873BC34-6B88-497D-B055-31899F8F5E5E}" srcOrd="2" destOrd="0" parTransId="{10D0A1B2-A1A3-41EA-BC50-598E838188B7}" sibTransId="{56C45157-7640-4E71-921A-16ADB4CA1C54}"/>
    <dgm:cxn modelId="{453121FD-FDCE-E84B-AD7F-6A98B9396489}" type="presOf" srcId="{D5798958-C9D5-4FC6-B7DE-A208D7EBD698}" destId="{2EC592FB-25C4-4B5D-819C-299372E9EA07}" srcOrd="0" destOrd="0" presId="urn:microsoft.com/office/officeart/2018/2/layout/IconLabelList"/>
    <dgm:cxn modelId="{220ECE4D-2393-7D45-8C3A-261EF73A7D90}" type="presParOf" srcId="{CF1460CF-19FD-48BE-B301-DBC5A283E1A7}" destId="{89444818-C6A0-4DBB-AEC0-74ED05BCC6C8}" srcOrd="0" destOrd="0" presId="urn:microsoft.com/office/officeart/2018/2/layout/IconLabelList"/>
    <dgm:cxn modelId="{326075BF-E88B-654B-9305-0B18BDAE74D2}" type="presParOf" srcId="{89444818-C6A0-4DBB-AEC0-74ED05BCC6C8}" destId="{0B331CA9-A167-4D7A-BF12-B4E29925732F}" srcOrd="0" destOrd="0" presId="urn:microsoft.com/office/officeart/2018/2/layout/IconLabelList"/>
    <dgm:cxn modelId="{C487B767-2F6A-9648-BF89-E11B1C3B8211}" type="presParOf" srcId="{89444818-C6A0-4DBB-AEC0-74ED05BCC6C8}" destId="{5BDA34C6-CC9C-4197-8C78-DE291E376201}" srcOrd="1" destOrd="0" presId="urn:microsoft.com/office/officeart/2018/2/layout/IconLabelList"/>
    <dgm:cxn modelId="{AD68C9EA-6267-C442-BE43-37179022FF27}" type="presParOf" srcId="{89444818-C6A0-4DBB-AEC0-74ED05BCC6C8}" destId="{406FF882-6E23-4D74-947B-F7230F9E7BF7}" srcOrd="2" destOrd="0" presId="urn:microsoft.com/office/officeart/2018/2/layout/IconLabelList"/>
    <dgm:cxn modelId="{AEF7C9AA-5ABE-B447-9225-8D55A3C8BB39}" type="presParOf" srcId="{CF1460CF-19FD-48BE-B301-DBC5A283E1A7}" destId="{C9EACA6C-AF23-4189-BFD8-DAF6746F0DDF}" srcOrd="1" destOrd="0" presId="urn:microsoft.com/office/officeart/2018/2/layout/IconLabelList"/>
    <dgm:cxn modelId="{5CB6EAF4-CEC7-5241-86E0-7CB983479F1C}" type="presParOf" srcId="{CF1460CF-19FD-48BE-B301-DBC5A283E1A7}" destId="{6B7A1745-3BCE-4956-B2C5-9B2BF9D90311}" srcOrd="2" destOrd="0" presId="urn:microsoft.com/office/officeart/2018/2/layout/IconLabelList"/>
    <dgm:cxn modelId="{50578C8D-AC5E-4C49-87F4-BC7DE366F00A}" type="presParOf" srcId="{6B7A1745-3BCE-4956-B2C5-9B2BF9D90311}" destId="{BAAEF704-BC8F-47E7-8E26-397C67EED32D}" srcOrd="0" destOrd="0" presId="urn:microsoft.com/office/officeart/2018/2/layout/IconLabelList"/>
    <dgm:cxn modelId="{3226B826-3797-424B-91AC-411D9F0FC928}" type="presParOf" srcId="{6B7A1745-3BCE-4956-B2C5-9B2BF9D90311}" destId="{DD9AE7F8-71EE-4634-8F43-80CECC36F9A9}" srcOrd="1" destOrd="0" presId="urn:microsoft.com/office/officeart/2018/2/layout/IconLabelList"/>
    <dgm:cxn modelId="{F4F23EE5-08D6-EB46-BF8A-446AA2FB11C8}" type="presParOf" srcId="{6B7A1745-3BCE-4956-B2C5-9B2BF9D90311}" destId="{02C732FF-9EF0-4FC8-BB47-0100FFAF96DF}" srcOrd="2" destOrd="0" presId="urn:microsoft.com/office/officeart/2018/2/layout/IconLabelList"/>
    <dgm:cxn modelId="{44894289-D56D-6141-B2F2-ED9F3766BB0D}" type="presParOf" srcId="{CF1460CF-19FD-48BE-B301-DBC5A283E1A7}" destId="{5096D26E-A513-43C1-874D-74DD41132261}" srcOrd="3" destOrd="0" presId="urn:microsoft.com/office/officeart/2018/2/layout/IconLabelList"/>
    <dgm:cxn modelId="{BB41DCD1-EB03-1747-8634-09C38D47A7D2}" type="presParOf" srcId="{CF1460CF-19FD-48BE-B301-DBC5A283E1A7}" destId="{6D9BE9E4-0D02-4EEE-B8CD-DCE6AFA9A5FD}" srcOrd="4" destOrd="0" presId="urn:microsoft.com/office/officeart/2018/2/layout/IconLabelList"/>
    <dgm:cxn modelId="{FD7D1981-83FD-E54A-BB8A-679CB326B235}" type="presParOf" srcId="{6D9BE9E4-0D02-4EEE-B8CD-DCE6AFA9A5FD}" destId="{5FAD0AD7-9A82-4646-AB75-EF528129E717}" srcOrd="0" destOrd="0" presId="urn:microsoft.com/office/officeart/2018/2/layout/IconLabelList"/>
    <dgm:cxn modelId="{132C9AD7-CDB0-6F44-9352-54BF7E5F8B5A}" type="presParOf" srcId="{6D9BE9E4-0D02-4EEE-B8CD-DCE6AFA9A5FD}" destId="{6D92EF34-A380-4FB6-9D60-796F336A37A0}" srcOrd="1" destOrd="0" presId="urn:microsoft.com/office/officeart/2018/2/layout/IconLabelList"/>
    <dgm:cxn modelId="{C4EBCBB5-4B3D-CE4B-BBB7-00FC0230A2A6}" type="presParOf" srcId="{6D9BE9E4-0D02-4EEE-B8CD-DCE6AFA9A5FD}" destId="{D128B417-D176-4408-9918-A86A00A7AC2B}" srcOrd="2" destOrd="0" presId="urn:microsoft.com/office/officeart/2018/2/layout/IconLabelList"/>
    <dgm:cxn modelId="{2FCF59FC-35E7-644E-A300-D56174EF528A}" type="presParOf" srcId="{CF1460CF-19FD-48BE-B301-DBC5A283E1A7}" destId="{39A4CBA8-4482-463E-B529-23A3A45D583B}" srcOrd="5" destOrd="0" presId="urn:microsoft.com/office/officeart/2018/2/layout/IconLabelList"/>
    <dgm:cxn modelId="{91A85753-5455-6A42-A16D-F338460053B5}" type="presParOf" srcId="{CF1460CF-19FD-48BE-B301-DBC5A283E1A7}" destId="{DE63418A-F124-4117-B8BD-A2D7D0BDD6D2}" srcOrd="6" destOrd="0" presId="urn:microsoft.com/office/officeart/2018/2/layout/IconLabelList"/>
    <dgm:cxn modelId="{5DFAB48B-362A-5241-AD43-4B6FC545D988}" type="presParOf" srcId="{DE63418A-F124-4117-B8BD-A2D7D0BDD6D2}" destId="{2102BA19-CBFA-4BB3-A794-108273F416C6}" srcOrd="0" destOrd="0" presId="urn:microsoft.com/office/officeart/2018/2/layout/IconLabelList"/>
    <dgm:cxn modelId="{405D7867-3EF6-0A4C-8C36-69D1AA698D7B}" type="presParOf" srcId="{DE63418A-F124-4117-B8BD-A2D7D0BDD6D2}" destId="{A19A5956-4CB7-4836-BFE9-02943A3CF5EB}" srcOrd="1" destOrd="0" presId="urn:microsoft.com/office/officeart/2018/2/layout/IconLabelList"/>
    <dgm:cxn modelId="{54F53D0D-0F4B-6D4B-9D60-F7F8FCCBBD94}" type="presParOf" srcId="{DE63418A-F124-4117-B8BD-A2D7D0BDD6D2}" destId="{2EC592FB-25C4-4B5D-819C-299372E9EA0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617CD9-CEE5-F54B-BE3B-C418348A835B}">
      <dsp:nvSpPr>
        <dsp:cNvPr id="0" name=""/>
        <dsp:cNvSpPr/>
      </dsp:nvSpPr>
      <dsp:spPr>
        <a:xfrm>
          <a:off x="5257800" y="1133479"/>
          <a:ext cx="237891" cy="10421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2189"/>
              </a:lnTo>
              <a:lnTo>
                <a:pt x="237891" y="104218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430298-957B-3442-B640-E5C639C8FDF8}">
      <dsp:nvSpPr>
        <dsp:cNvPr id="0" name=""/>
        <dsp:cNvSpPr/>
      </dsp:nvSpPr>
      <dsp:spPr>
        <a:xfrm>
          <a:off x="5019908" y="1133479"/>
          <a:ext cx="237891" cy="1042189"/>
        </a:xfrm>
        <a:custGeom>
          <a:avLst/>
          <a:gdLst/>
          <a:ahLst/>
          <a:cxnLst/>
          <a:rect l="0" t="0" r="0" b="0"/>
          <a:pathLst>
            <a:path>
              <a:moveTo>
                <a:pt x="237891" y="0"/>
              </a:moveTo>
              <a:lnTo>
                <a:pt x="237891" y="1042189"/>
              </a:lnTo>
              <a:lnTo>
                <a:pt x="0" y="104218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A07D11-56B7-C144-A541-B2A1CDE4441D}">
      <dsp:nvSpPr>
        <dsp:cNvPr id="0" name=""/>
        <dsp:cNvSpPr/>
      </dsp:nvSpPr>
      <dsp:spPr>
        <a:xfrm>
          <a:off x="5257800" y="1133479"/>
          <a:ext cx="1725276" cy="2084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6487"/>
              </a:lnTo>
              <a:lnTo>
                <a:pt x="1725276" y="1846487"/>
              </a:lnTo>
              <a:lnTo>
                <a:pt x="1725276" y="20843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44CD9B-798C-2F4D-A593-7A88B0BCB603}">
      <dsp:nvSpPr>
        <dsp:cNvPr id="0" name=""/>
        <dsp:cNvSpPr/>
      </dsp:nvSpPr>
      <dsp:spPr>
        <a:xfrm>
          <a:off x="5257800" y="1133479"/>
          <a:ext cx="4124985" cy="20850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7152"/>
              </a:lnTo>
              <a:lnTo>
                <a:pt x="4124985" y="1847152"/>
              </a:lnTo>
              <a:lnTo>
                <a:pt x="4124985" y="20850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1B93FB-748F-7542-9E15-E2946A7F6866}">
      <dsp:nvSpPr>
        <dsp:cNvPr id="0" name=""/>
        <dsp:cNvSpPr/>
      </dsp:nvSpPr>
      <dsp:spPr>
        <a:xfrm>
          <a:off x="4548386" y="1133479"/>
          <a:ext cx="709413" cy="2085043"/>
        </a:xfrm>
        <a:custGeom>
          <a:avLst/>
          <a:gdLst/>
          <a:ahLst/>
          <a:cxnLst/>
          <a:rect l="0" t="0" r="0" b="0"/>
          <a:pathLst>
            <a:path>
              <a:moveTo>
                <a:pt x="709413" y="0"/>
              </a:moveTo>
              <a:lnTo>
                <a:pt x="709413" y="1847152"/>
              </a:lnTo>
              <a:lnTo>
                <a:pt x="0" y="1847152"/>
              </a:lnTo>
              <a:lnTo>
                <a:pt x="0" y="20850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83468D-6C65-AC4D-9382-C76A02BD8BDB}">
      <dsp:nvSpPr>
        <dsp:cNvPr id="0" name=""/>
        <dsp:cNvSpPr/>
      </dsp:nvSpPr>
      <dsp:spPr>
        <a:xfrm>
          <a:off x="4124985" y="665"/>
          <a:ext cx="2265629" cy="11328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 dirty="0"/>
            <a:t>Wydatki</a:t>
          </a:r>
          <a:br>
            <a:rPr lang="pl-PL" sz="1900" kern="1200" dirty="0"/>
          </a:br>
          <a:r>
            <a:rPr lang="pl-PL" sz="1900" kern="1200" dirty="0"/>
            <a:t>inwestycyjne</a:t>
          </a:r>
        </a:p>
      </dsp:txBody>
      <dsp:txXfrm>
        <a:off x="4124985" y="665"/>
        <a:ext cx="2265629" cy="1132814"/>
      </dsp:txXfrm>
    </dsp:sp>
    <dsp:sp modelId="{E48D270A-B593-0944-B46A-F5D8AFCCB07E}">
      <dsp:nvSpPr>
        <dsp:cNvPr id="0" name=""/>
        <dsp:cNvSpPr/>
      </dsp:nvSpPr>
      <dsp:spPr>
        <a:xfrm>
          <a:off x="3415571" y="3218523"/>
          <a:ext cx="2265629" cy="11328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 dirty="0"/>
            <a:t>Wniesienie wkładu do spółek prawa handlowego </a:t>
          </a:r>
        </a:p>
      </dsp:txBody>
      <dsp:txXfrm>
        <a:off x="3415571" y="3218523"/>
        <a:ext cx="2265629" cy="1132814"/>
      </dsp:txXfrm>
    </dsp:sp>
    <dsp:sp modelId="{534F8C74-F4BD-514D-B778-007EE3D88CF4}">
      <dsp:nvSpPr>
        <dsp:cNvPr id="0" name=""/>
        <dsp:cNvSpPr/>
      </dsp:nvSpPr>
      <dsp:spPr>
        <a:xfrm>
          <a:off x="8249970" y="3218523"/>
          <a:ext cx="2265629" cy="11328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b="0" i="0" u="none" kern="1200" dirty="0"/>
            <a:t>Zakup i objęcie akcji </a:t>
          </a:r>
          <a:endParaRPr lang="pl-PL" sz="1900" kern="1200" dirty="0"/>
        </a:p>
      </dsp:txBody>
      <dsp:txXfrm>
        <a:off x="8249970" y="3218523"/>
        <a:ext cx="2265629" cy="1132814"/>
      </dsp:txXfrm>
    </dsp:sp>
    <dsp:sp modelId="{2180ABFC-5F67-5A4C-8ACF-B716448015DE}">
      <dsp:nvSpPr>
        <dsp:cNvPr id="0" name=""/>
        <dsp:cNvSpPr/>
      </dsp:nvSpPr>
      <dsp:spPr>
        <a:xfrm>
          <a:off x="5850262" y="3217858"/>
          <a:ext cx="2265629" cy="11328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b="0" i="0" u="none" kern="1200" dirty="0"/>
            <a:t>Finansowanie lub dofinansowanie kosztów realizacji konkretnych inwestycji</a:t>
          </a:r>
          <a:endParaRPr lang="pl-PL" sz="1900" kern="1200" dirty="0"/>
        </a:p>
      </dsp:txBody>
      <dsp:txXfrm>
        <a:off x="5850262" y="3217858"/>
        <a:ext cx="2265629" cy="1132814"/>
      </dsp:txXfrm>
    </dsp:sp>
    <dsp:sp modelId="{CDE538BB-34CE-1F4E-8154-A80C9E2493CC}">
      <dsp:nvSpPr>
        <dsp:cNvPr id="0" name=""/>
        <dsp:cNvSpPr/>
      </dsp:nvSpPr>
      <dsp:spPr>
        <a:xfrm>
          <a:off x="2754279" y="1609261"/>
          <a:ext cx="2265629" cy="11328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 dirty="0"/>
            <a:t>Jednostek budżetowych</a:t>
          </a:r>
        </a:p>
      </dsp:txBody>
      <dsp:txXfrm>
        <a:off x="2754279" y="1609261"/>
        <a:ext cx="2265629" cy="1132814"/>
      </dsp:txXfrm>
    </dsp:sp>
    <dsp:sp modelId="{A5D500D1-59DB-3843-A55E-6DF230A12602}">
      <dsp:nvSpPr>
        <dsp:cNvPr id="0" name=""/>
        <dsp:cNvSpPr/>
      </dsp:nvSpPr>
      <dsp:spPr>
        <a:xfrm>
          <a:off x="5495691" y="1609261"/>
          <a:ext cx="2265629" cy="11328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 dirty="0"/>
            <a:t>Dotacje celowe</a:t>
          </a:r>
        </a:p>
      </dsp:txBody>
      <dsp:txXfrm>
        <a:off x="5495691" y="1609261"/>
        <a:ext cx="2265629" cy="11328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331CA9-A167-4D7A-BF12-B4E29925732F}">
      <dsp:nvSpPr>
        <dsp:cNvPr id="0" name=""/>
        <dsp:cNvSpPr/>
      </dsp:nvSpPr>
      <dsp:spPr>
        <a:xfrm>
          <a:off x="1138979" y="1150364"/>
          <a:ext cx="932563" cy="93256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6FF882-6E23-4D74-947B-F7230F9E7BF7}">
      <dsp:nvSpPr>
        <dsp:cNvPr id="0" name=""/>
        <dsp:cNvSpPr/>
      </dsp:nvSpPr>
      <dsp:spPr>
        <a:xfrm>
          <a:off x="569079" y="2390973"/>
          <a:ext cx="2072362" cy="81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/>
            <a:t>Partnerstwo publiczno-prywatne</a:t>
          </a:r>
          <a:endParaRPr lang="en-US" sz="1700" kern="1200" dirty="0"/>
        </a:p>
      </dsp:txBody>
      <dsp:txXfrm>
        <a:off x="569079" y="2390973"/>
        <a:ext cx="2072362" cy="810000"/>
      </dsp:txXfrm>
    </dsp:sp>
    <dsp:sp modelId="{BAAEF704-BC8F-47E7-8E26-397C67EED32D}">
      <dsp:nvSpPr>
        <dsp:cNvPr id="0" name=""/>
        <dsp:cNvSpPr/>
      </dsp:nvSpPr>
      <dsp:spPr>
        <a:xfrm>
          <a:off x="3574005" y="1150364"/>
          <a:ext cx="932563" cy="93256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C732FF-9EF0-4FC8-BB47-0100FFAF96DF}">
      <dsp:nvSpPr>
        <dsp:cNvPr id="0" name=""/>
        <dsp:cNvSpPr/>
      </dsp:nvSpPr>
      <dsp:spPr>
        <a:xfrm>
          <a:off x="3004105" y="2390973"/>
          <a:ext cx="2072362" cy="81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/>
            <a:t>Project Finance</a:t>
          </a:r>
          <a:endParaRPr lang="en-US" sz="1700" kern="1200" dirty="0"/>
        </a:p>
      </dsp:txBody>
      <dsp:txXfrm>
        <a:off x="3004105" y="2390973"/>
        <a:ext cx="2072362" cy="810000"/>
      </dsp:txXfrm>
    </dsp:sp>
    <dsp:sp modelId="{5FAD0AD7-9A82-4646-AB75-EF528129E717}">
      <dsp:nvSpPr>
        <dsp:cNvPr id="0" name=""/>
        <dsp:cNvSpPr/>
      </dsp:nvSpPr>
      <dsp:spPr>
        <a:xfrm>
          <a:off x="6009031" y="1150364"/>
          <a:ext cx="932563" cy="93256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28B417-D176-4408-9918-A86A00A7AC2B}">
      <dsp:nvSpPr>
        <dsp:cNvPr id="0" name=""/>
        <dsp:cNvSpPr/>
      </dsp:nvSpPr>
      <dsp:spPr>
        <a:xfrm>
          <a:off x="5439131" y="2390973"/>
          <a:ext cx="2072362" cy="81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/>
            <a:t>Leasing i umowy o podobnym charakterze (najem, dzierżawa)</a:t>
          </a:r>
          <a:endParaRPr lang="en-US" sz="1700" kern="1200" dirty="0"/>
        </a:p>
      </dsp:txBody>
      <dsp:txXfrm>
        <a:off x="5439131" y="2390973"/>
        <a:ext cx="2072362" cy="810000"/>
      </dsp:txXfrm>
    </dsp:sp>
    <dsp:sp modelId="{2102BA19-CBFA-4BB3-A794-108273F416C6}">
      <dsp:nvSpPr>
        <dsp:cNvPr id="0" name=""/>
        <dsp:cNvSpPr/>
      </dsp:nvSpPr>
      <dsp:spPr>
        <a:xfrm>
          <a:off x="8444057" y="1150364"/>
          <a:ext cx="932563" cy="93256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C592FB-25C4-4B5D-819C-299372E9EA07}">
      <dsp:nvSpPr>
        <dsp:cNvPr id="0" name=""/>
        <dsp:cNvSpPr/>
      </dsp:nvSpPr>
      <dsp:spPr>
        <a:xfrm>
          <a:off x="7874157" y="2390973"/>
          <a:ext cx="2072362" cy="81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/>
            <a:t>Fundusz </a:t>
          </a:r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i="1" kern="1200" dirty="0"/>
            <a:t>venture </a:t>
          </a:r>
          <a:r>
            <a:rPr lang="pl-PL" sz="1700" i="1" kern="1200" dirty="0" err="1"/>
            <a:t>capital</a:t>
          </a:r>
          <a:endParaRPr lang="en-US" sz="1700" kern="1200" dirty="0"/>
        </a:p>
      </dsp:txBody>
      <dsp:txXfrm>
        <a:off x="7874157" y="2390973"/>
        <a:ext cx="2072362" cy="81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2728AD-5F87-D38A-08E0-1BDFAA1684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4366DCE-6C19-71FC-6B69-C90B622537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D70606F-7E79-3574-1B18-9365DA564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090-59CC-634B-BE98-2EDF089385D4}" type="datetimeFigureOut">
              <a:rPr lang="pl-PL" smtClean="0"/>
              <a:t>6.11.2024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3E2C54B-178B-34B7-AAD7-A77D8D10B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E092242-2C75-6209-1DA8-1E13A2A3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D289-E94D-9E43-A9A2-2A68149BC7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9190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E90F8C-5178-03D5-5C3F-3E3490EB1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9AE1D6F-9DA4-438B-D6BD-05C5BF4149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F728FCE-405F-5C63-124E-DEA35FB3D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090-59CC-634B-BE98-2EDF089385D4}" type="datetimeFigureOut">
              <a:rPr lang="pl-PL" smtClean="0"/>
              <a:t>6.11.2024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96227E8-5265-4CC1-3103-27E10F3CC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66EE6D0-AA14-CEFF-D27F-EE659B001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D289-E94D-9E43-A9A2-2A68149BC7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7957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54E829C4-8AE6-20F6-961A-1A727789F8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F45A603-7975-1E33-F7CD-9B0028E1F8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1C8017F-97C4-F53E-2F12-9F89080F9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090-59CC-634B-BE98-2EDF089385D4}" type="datetimeFigureOut">
              <a:rPr lang="pl-PL" smtClean="0"/>
              <a:t>6.11.2024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16FC589-6C45-7414-8283-29BBF8FF4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39E33D5-2094-1CC1-AC94-775ED5409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D289-E94D-9E43-A9A2-2A68149BC7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586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0F0495-1421-3651-84AA-828B0768A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78EAA4-67A1-58C2-8359-F4F4CB0DE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E844F18-2E42-0210-51DE-CE07BD6C9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090-59CC-634B-BE98-2EDF089385D4}" type="datetimeFigureOut">
              <a:rPr lang="pl-PL" smtClean="0"/>
              <a:t>6.11.2024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DE23F60-1508-6308-AC51-FDC858417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B23A002-0E41-2A70-29FE-5ABF0F862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D289-E94D-9E43-A9A2-2A68149BC7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9434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C33C28-EF93-D86B-C0E8-F1C889049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6333DD2-57C3-C7E7-E168-6DD4BD84D8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6E3E273-4FEB-F643-04AA-BF151E1E7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090-59CC-634B-BE98-2EDF089385D4}" type="datetimeFigureOut">
              <a:rPr lang="pl-PL" smtClean="0"/>
              <a:t>6.11.2024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9D0A995-C805-DA13-C19A-48559AE87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86F8081-21EA-79C2-8C8D-E653B8292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D289-E94D-9E43-A9A2-2A68149BC7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878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4D598F-7EA9-48EE-14EB-06AB82A94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EEF9AD0-5C8B-392D-14E0-945E3D09C6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E5D7FEF-458D-75D3-5C3B-156EA833C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7FA06C3-9CEA-DD81-EDDC-3175EF7AB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090-59CC-634B-BE98-2EDF089385D4}" type="datetimeFigureOut">
              <a:rPr lang="pl-PL" smtClean="0"/>
              <a:t>6.11.2024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986BCAE-90A7-D3A8-A239-8AF4C3D1F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A162AE4-84F2-E71A-6C58-F8636CE60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D289-E94D-9E43-A9A2-2A68149BC7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306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49184F-A8CF-38F4-C79B-D6EA40EF7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F4D368A-F87A-C7FC-8D5B-9544B4B62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342334C-9370-DEBC-085F-DDA782762C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02DE2B8-D806-A935-9C90-AF8604A9F5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532A227-F3BC-E694-7715-6720764A8C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FAC46BC3-FDE3-5FDF-178F-F034708EC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090-59CC-634B-BE98-2EDF089385D4}" type="datetimeFigureOut">
              <a:rPr lang="pl-PL" smtClean="0"/>
              <a:t>6.11.2024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047C9769-5CEB-2D94-28B9-43D691CCD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E0EA7771-5ADC-3EBC-6F2D-3A6AC45F9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D289-E94D-9E43-A9A2-2A68149BC7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3854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8254A6-D772-4E33-4CFF-DF0ED4E58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F7C71147-9190-76F6-5986-F44114513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090-59CC-634B-BE98-2EDF089385D4}" type="datetimeFigureOut">
              <a:rPr lang="pl-PL" smtClean="0"/>
              <a:t>6.11.2024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5C24E5D-E5D9-3C96-C8CC-5C0F4DBDF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7A5E101-C4EA-CE63-7103-86300632C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D289-E94D-9E43-A9A2-2A68149BC7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284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F81CB560-87FB-BAEB-D97E-F15F95668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090-59CC-634B-BE98-2EDF089385D4}" type="datetimeFigureOut">
              <a:rPr lang="pl-PL" smtClean="0"/>
              <a:t>6.11.2024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6F0D11F6-41A4-3015-1E90-2E6288598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C23B631-F656-3222-9CFC-210699799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D289-E94D-9E43-A9A2-2A68149BC7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187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AD402F-1D57-65A3-1003-5DE5815B3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0B43C75-C2C9-F0AF-0819-15E33EA0EB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030CFA7-067B-4D4A-20C3-25A0345820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08537FC-DE6C-591B-CB8B-224914CE2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090-59CC-634B-BE98-2EDF089385D4}" type="datetimeFigureOut">
              <a:rPr lang="pl-PL" smtClean="0"/>
              <a:t>6.11.2024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BB69D5D-ECC6-0546-F9FF-FFCDF8A1D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D452611-0663-2565-ED3C-64F8D98F0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D289-E94D-9E43-A9A2-2A68149BC7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8496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CB290F-C661-6933-9843-87446EEC7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110066BF-E0D7-33FF-6A7D-902354477E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C76DC16-66E8-A6A5-0C43-366904CD4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F376F9B-7794-88DF-79A9-98F2F2E61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090-59CC-634B-BE98-2EDF089385D4}" type="datetimeFigureOut">
              <a:rPr lang="pl-PL" smtClean="0"/>
              <a:t>6.11.2024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A592B9E-E909-A163-8C66-169376D03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34B4478-CB34-FACF-1110-7FF0CE60A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D289-E94D-9E43-A9A2-2A68149BC7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9760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7D2FC98-FCC4-BCD9-7D24-BCDC2BA43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8CC5A22-4498-A7CF-B8D9-7BE6F7A25F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88EBEE4-6164-7A7E-15E8-BE820AC43C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7B090-59CC-634B-BE98-2EDF089385D4}" type="datetimeFigureOut">
              <a:rPr lang="pl-PL" smtClean="0"/>
              <a:t>6.11.2024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B4B2E0A-D790-B675-BA3E-FB3D7B0F40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D8CD34C-44F5-000E-17F1-4F9A7C79DA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9D289-E94D-9E43-A9A2-2A68149BC7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9434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Obraz zawierający beczka, stos&#10;&#10;Opis wygenerowany automatycznie">
            <a:extLst>
              <a:ext uri="{FF2B5EF4-FFF2-40B4-BE49-F238E27FC236}">
                <a16:creationId xmlns:a16="http://schemas.microsoft.com/office/drawing/2014/main" id="{E92057BC-7AC8-6DC4-4FD5-608E4EEAE4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F226EFD-4357-E940-F73A-55F2A8D5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 dirty="0">
                <a:solidFill>
                  <a:srgbClr val="FFFFFF"/>
                </a:solidFill>
              </a:rPr>
              <a:t>Inwestycje samorządowe – co to jest?</a:t>
            </a:r>
          </a:p>
        </p:txBody>
      </p:sp>
    </p:spTree>
    <p:extLst>
      <p:ext uri="{BB962C8B-B14F-4D97-AF65-F5344CB8AC3E}">
        <p14:creationId xmlns:p14="http://schemas.microsoft.com/office/powerpoint/2010/main" val="441649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97463E-5C5C-7071-FBC4-75F20FFE8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Finansowanie inwestycji samorządowych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3A08A29-E3ED-46CC-FC5D-917FD6B40EF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Źródła wewnętrzne </a:t>
            </a:r>
          </a:p>
          <a:p>
            <a:pPr>
              <a:buFontTx/>
              <a:buChar char="-"/>
            </a:pPr>
            <a:r>
              <a:rPr lang="pl-PL" dirty="0"/>
              <a:t>środki budżetowe gminy (podatki, opłaty);</a:t>
            </a:r>
          </a:p>
          <a:p>
            <a:pPr>
              <a:buFontTx/>
              <a:buChar char="-"/>
            </a:pPr>
            <a:r>
              <a:rPr lang="pl-PL" dirty="0"/>
              <a:t>wpływy z gospodarowania mieniem komunalnym;</a:t>
            </a:r>
          </a:p>
          <a:p>
            <a:pPr>
              <a:buFontTx/>
              <a:buChar char="-"/>
            </a:pPr>
            <a:r>
              <a:rPr lang="pl-PL" dirty="0"/>
              <a:t>wpływy z prywatyzacji majątku samorządowego;</a:t>
            </a:r>
          </a:p>
          <a:p>
            <a:pPr>
              <a:buFontTx/>
              <a:buChar char="-"/>
            </a:pPr>
            <a:r>
              <a:rPr lang="pl-PL" dirty="0"/>
              <a:t>nadwyżki budżetowe.</a:t>
            </a:r>
          </a:p>
          <a:p>
            <a:pPr>
              <a:buFontTx/>
              <a:buChar char="-"/>
            </a:pPr>
            <a:endParaRPr lang="pl-PL" dirty="0"/>
          </a:p>
          <a:p>
            <a:pPr>
              <a:buFontTx/>
              <a:buChar char="-"/>
            </a:pPr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D2C8540-5661-1268-8774-B14701D553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Źródła zewnętrzne </a:t>
            </a:r>
          </a:p>
          <a:p>
            <a:pPr>
              <a:buFontTx/>
              <a:buChar char="-"/>
            </a:pPr>
            <a:r>
              <a:rPr lang="pl-PL" dirty="0"/>
              <a:t>bezzwrotne (subwencje, dotacje, fundusze pomocowe, programy inwestycyjne władzy publicznych, partycypacja finansowa mieszkańców i innych podmiotów),</a:t>
            </a:r>
          </a:p>
          <a:p>
            <a:pPr>
              <a:buFontTx/>
              <a:buChar char="-"/>
            </a:pPr>
            <a:r>
              <a:rPr lang="pl-PL" dirty="0"/>
              <a:t>zwrotne (pożyczki, kredyty, obligacje komunalne),</a:t>
            </a:r>
          </a:p>
          <a:p>
            <a:pPr>
              <a:buFontTx/>
              <a:buChar char="-"/>
            </a:pPr>
            <a:r>
              <a:rPr lang="pl-PL" dirty="0"/>
              <a:t>partnerstwo publiczno-prywatne, </a:t>
            </a:r>
            <a:r>
              <a:rPr lang="pl-PL" i="1" dirty="0"/>
              <a:t>leasing</a:t>
            </a:r>
          </a:p>
        </p:txBody>
      </p:sp>
    </p:spTree>
    <p:extLst>
      <p:ext uri="{BB962C8B-B14F-4D97-AF65-F5344CB8AC3E}">
        <p14:creationId xmlns:p14="http://schemas.microsoft.com/office/powerpoint/2010/main" val="1953426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Symbol zastępczy zawartości 10" descr="Obraz zawierający tekst, diagram, linia, Czcionka&#10;&#10;Opis wygenerowany automatycznie">
            <a:extLst>
              <a:ext uri="{FF2B5EF4-FFF2-40B4-BE49-F238E27FC236}">
                <a16:creationId xmlns:a16="http://schemas.microsoft.com/office/drawing/2014/main" id="{21935F94-8DF3-0AD4-E0E5-3409538AE2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002623"/>
            <a:ext cx="10905066" cy="4852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239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810D16CB-0BA6-1944-6580-38F05086E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Inwestycje komunalne – zewnętrzne źródła finansowania - bezzwrotne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1A5DA23-8EA5-8062-94DD-33095963A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pl-PL" dirty="0"/>
              <a:t>Wpływy z udziału w podatkach stanowiących dochód budżetu państwa (PIT, CIT).</a:t>
            </a:r>
          </a:p>
          <a:p>
            <a:pPr marL="514350" indent="-514350">
              <a:buAutoNum type="arabicPeriod"/>
            </a:pPr>
            <a:r>
              <a:rPr lang="pl-PL" dirty="0"/>
              <a:t>Dotacje celowe (w tym otrzymywane z budżetu państwa, od innych jednostek samorządowych lub funduszy celowych na finansowanie i dofinansowanie kosztów realizacji inwestycji i zakupów inwestycyjnych).</a:t>
            </a:r>
          </a:p>
          <a:p>
            <a:pPr marL="514350" indent="-514350">
              <a:buAutoNum type="arabicPeriod"/>
            </a:pPr>
            <a:r>
              <a:rPr lang="pl-PL" dirty="0"/>
              <a:t>Subwencje ogólne (część wyrównawcza, równoważąca i oświatowa).</a:t>
            </a:r>
          </a:p>
          <a:p>
            <a:pPr marL="514350" indent="-514350">
              <a:buAutoNum type="arabicPeriod"/>
            </a:pPr>
            <a:r>
              <a:rPr lang="pl-PL" dirty="0"/>
              <a:t>Środki z budżetu UE.</a:t>
            </a:r>
          </a:p>
          <a:p>
            <a:pPr marL="514350" indent="-514350">
              <a:buAutoNum type="arabicPeriod"/>
            </a:pPr>
            <a:r>
              <a:rPr lang="pl-PL" dirty="0"/>
              <a:t>Mechanizm finansowy zewnętrzny inny niż UE.</a:t>
            </a:r>
          </a:p>
          <a:p>
            <a:pPr marL="514350" indent="-514350"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68824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48ED3E-DEB5-72C8-5263-589FE7AB1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Inwestycje komunalne – zewnętrzne źródła finansowania – zwrotne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BC6E269-E9F1-48C8-64E5-4950D51AD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pl-PL" dirty="0"/>
              <a:t>Pożyczy i kredyty komercyjne.</a:t>
            </a:r>
          </a:p>
          <a:p>
            <a:pPr marL="514350" indent="-514350">
              <a:buAutoNum type="arabicPeriod"/>
            </a:pPr>
            <a:r>
              <a:rPr lang="pl-PL" dirty="0"/>
              <a:t>Pożyczki i kredyty preferencyjne (możliwe do uzyskania przez JST poprzez Narodowy Fundusz Ochrony Środowiska I Gospodarki Wolnej, Państwowy Fundusz Rehabilitacji Osób Niepełnosprawnych albo poprzez państwowe fundusze celowe i programy rządowe dystrybuowane przez Bank Gospodarska Krajowego.</a:t>
            </a:r>
          </a:p>
          <a:p>
            <a:pPr marL="514350" indent="-514350">
              <a:buAutoNum type="arabicPeriod"/>
            </a:pPr>
            <a:r>
              <a:rPr lang="pl-PL" dirty="0"/>
              <a:t>Obligacje komunalne.</a:t>
            </a:r>
          </a:p>
          <a:p>
            <a:pPr marL="514350" indent="-514350">
              <a:buAutoNum type="arabicPeriod"/>
            </a:pPr>
            <a:r>
              <a:rPr lang="pl-PL" dirty="0"/>
              <a:t>Środki od prywatnych inwestorów. </a:t>
            </a:r>
          </a:p>
        </p:txBody>
      </p:sp>
    </p:spTree>
    <p:extLst>
      <p:ext uri="{BB962C8B-B14F-4D97-AF65-F5344CB8AC3E}">
        <p14:creationId xmlns:p14="http://schemas.microsoft.com/office/powerpoint/2010/main" val="2757720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5B6CCA-588A-3387-1C29-69D9A90F1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Ograniczenia finansowe inwestycji </a:t>
            </a:r>
            <a:r>
              <a:rPr lang="pl-PL" dirty="0" err="1"/>
              <a:t>jst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98A05A0-3FC4-9F01-B83F-D1E492BF9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ograniczone zasoby;</a:t>
            </a:r>
          </a:p>
          <a:p>
            <a:r>
              <a:rPr lang="pl-PL" dirty="0"/>
              <a:t>konieczność przestrzegania reguł fiskalnych;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konieczność ograniczenia jednych inwestycji do czasu zakończenia innych;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ograniczone instrumenty finansowych;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brak zainteresowania.</a:t>
            </a:r>
          </a:p>
        </p:txBody>
      </p:sp>
    </p:spTree>
    <p:extLst>
      <p:ext uri="{BB962C8B-B14F-4D97-AF65-F5344CB8AC3E}">
        <p14:creationId xmlns:p14="http://schemas.microsoft.com/office/powerpoint/2010/main" val="40860027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723D68E-4307-06AA-C1F8-9B6DEB78AF6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6565" b="916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511FDC3E-C27F-815D-25A1-6F9A9CC34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rgbClr val="FFFFFF"/>
                </a:solidFill>
              </a:rPr>
              <a:t>Zaangażowanie kapitału prywatnego w inwestycje infrastrukturalne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751935AA-34A7-51BB-DDA3-ED7CE0B96A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700886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775724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FE773227-EC7A-7182-73AF-20997BFA7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Czynniki determinujące dobór źródła inwestycji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3945A4C-121B-6002-1A4F-995888911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pl-PL" dirty="0"/>
              <a:t>Wewnętrzne (wielkość i położenie jednostki, potencjał dochodowy, sytuacja finansowa, postawa kadry zarządzającej, umiejętności pracowników, doświadczenia we współpracy z instytucjami finansowymi, realizowana strategia finansowa).</a:t>
            </a:r>
          </a:p>
          <a:p>
            <a:pPr marL="514350" indent="-514350">
              <a:buAutoNum type="arabicPeriod"/>
            </a:pPr>
            <a:r>
              <a:rPr lang="pl-PL" dirty="0"/>
              <a:t>Zewnętrzne (uwarunkowania prawne: ograniczenia ustawowe dotyczące realizowanych przez jednostkę zadań oraz ograniczających poziom zadłużenia gminy, poziom inflacji, stan rozwoju gospodarczego kraju, stan finansów publicznych, stabilność przepisów prawa, układ sił politycznych w ujęciu krajowym i lokalnym).</a:t>
            </a:r>
          </a:p>
          <a:p>
            <a:pPr marL="514350" indent="-514350">
              <a:buAutoNum type="arabicPeriod"/>
            </a:pPr>
            <a:r>
              <a:rPr lang="pl-PL" dirty="0"/>
              <a:t>Wynikające z samego źródła finansowania i rynku finansowego, w tym dostępność i uprawnienia dotyczące wykorzystania danego źródła lub sposobu finansowania, koszt i ryzyko związane z wykorzystaniem danej formy zasilania: stopy procentowe kredytów i pożyczek oraz ich zmienność). </a:t>
            </a:r>
          </a:p>
        </p:txBody>
      </p:sp>
    </p:spTree>
    <p:extLst>
      <p:ext uri="{BB962C8B-B14F-4D97-AF65-F5344CB8AC3E}">
        <p14:creationId xmlns:p14="http://schemas.microsoft.com/office/powerpoint/2010/main" val="2490901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062483-9F97-5FCD-CD89-35970EA78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r>
              <a:rPr lang="pl-PL" sz="5000"/>
              <a:t>Potencjał inwestycyjny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657970A-EEA7-A4EC-7E50-EBC15968F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sz="2200"/>
              <a:t>Poziom wydatków inwestycyjnych.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200"/>
              <a:t>Wielkość zobowiązań.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200"/>
              <a:t>Kwota wolna. 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200"/>
              <a:t>Inwestycje infrastrukturalne. </a:t>
            </a:r>
          </a:p>
        </p:txBody>
      </p:sp>
      <p:pic>
        <p:nvPicPr>
          <p:cNvPr id="5" name="Picture 4" descr="Kontur farmy wiatrowej">
            <a:extLst>
              <a:ext uri="{FF2B5EF4-FFF2-40B4-BE49-F238E27FC236}">
                <a16:creationId xmlns:a16="http://schemas.microsoft.com/office/drawing/2014/main" id="{7AD27018-C23E-AE21-3435-9ABEB3FC60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" r="7243"/>
          <a:stretch/>
        </p:blipFill>
        <p:spPr>
          <a:xfrm>
            <a:off x="4654296" y="980832"/>
            <a:ext cx="6903720" cy="4896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2004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9C39472-22F2-DA78-6333-F7B2A01B7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anchor="ctr">
            <a:normAutofit/>
          </a:bodyPr>
          <a:lstStyle/>
          <a:p>
            <a:pPr algn="ctr"/>
            <a:r>
              <a:rPr lang="pl-PL" sz="4000"/>
              <a:t>Potencjał inwestycyjny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6C88D58-6A7A-9E5D-0295-04A786E6F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8184" y="1459907"/>
            <a:ext cx="10175630" cy="767904"/>
          </a:xfrm>
        </p:spPr>
        <p:txBody>
          <a:bodyPr anchor="ctr">
            <a:normAutofit/>
          </a:bodyPr>
          <a:lstStyle/>
          <a:p>
            <a:r>
              <a:rPr lang="pl-PL" sz="2400" dirty="0"/>
              <a:t>oceny potencjału inwestycyjnego rozwoju samorządu lokalnego można dokonać na podstawie poniższego wzoru:</a:t>
            </a:r>
          </a:p>
          <a:p>
            <a:pPr marL="0" indent="0" algn="ctr">
              <a:buNone/>
            </a:pPr>
            <a:endParaRPr lang="pl-PL" sz="2000" dirty="0"/>
          </a:p>
        </p:txBody>
      </p:sp>
      <p:pic>
        <p:nvPicPr>
          <p:cNvPr id="5" name="Obraz 4" descr="Obraz zawierający tekst, Czcionka, paragon, biały&#10;&#10;Opis wygenerowany automatycznie">
            <a:extLst>
              <a:ext uri="{FF2B5EF4-FFF2-40B4-BE49-F238E27FC236}">
                <a16:creationId xmlns:a16="http://schemas.microsoft.com/office/drawing/2014/main" id="{3BCDA15D-4F5E-DEDD-3187-6A7890E4F5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4976" y="2601685"/>
            <a:ext cx="7507132" cy="2796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6429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F70D5D-2C7E-FBCB-C24E-7EC84B1E8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Potencjał inwestycyjny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37630B-149D-3F3A-26A8-0E9F03BC6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/>
              <a:t>wskaźnik samofinansowania jest relacją nadwyżki operacyjnej i dochodów majątkowych w wydatkach majątkowych. Wskaźnik ten obrazuje, w jakim stopniu gmina finansuje inwestycje ze środków własnych: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5" name="Obraz 4" descr="Obraz zawierający tekst, paragon, Czcionka, biały&#10;&#10;Opis wygenerowany automatycznie">
            <a:extLst>
              <a:ext uri="{FF2B5EF4-FFF2-40B4-BE49-F238E27FC236}">
                <a16:creationId xmlns:a16="http://schemas.microsoft.com/office/drawing/2014/main" id="{5B9B9889-5804-5B46-E944-F3A13651E0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682" y="3428999"/>
            <a:ext cx="7683500" cy="2747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561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C0B61C-B071-E3B4-11FA-A65EB6C8C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Inwestycje </a:t>
            </a:r>
            <a:r>
              <a:rPr lang="pl-PL" dirty="0" err="1"/>
              <a:t>jst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154AA2-ECB1-C79D-344B-5BBC6CB5D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l-PL" dirty="0"/>
              <a:t>Inwestycje jednostek samorządowych to wydatki na zakup lub wytworzenie materialnych składników majątkowych związanych z realizacją ustawowych zadań. Obejmują one działania z zakresu użyteczności publicznej i mają charakter niedochodowy. 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Obejmują:</a:t>
            </a:r>
          </a:p>
          <a:p>
            <a:pPr lvl="1"/>
            <a:r>
              <a:rPr lang="pl-PL" dirty="0"/>
              <a:t>inwestycje bezpośrednio służące poprawie poziomu życia mieszkańców,</a:t>
            </a:r>
          </a:p>
          <a:p>
            <a:pPr lvl="1"/>
            <a:r>
              <a:rPr lang="pl-PL" dirty="0"/>
              <a:t>inwestycje umożliwiające prowadzenie działalności inwestycyjnej przez innych inwestorów.</a:t>
            </a:r>
          </a:p>
        </p:txBody>
      </p:sp>
    </p:spTree>
    <p:extLst>
      <p:ext uri="{BB962C8B-B14F-4D97-AF65-F5344CB8AC3E}">
        <p14:creationId xmlns:p14="http://schemas.microsoft.com/office/powerpoint/2010/main" val="19057241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64991F-99CF-8DC1-09EA-2DB985EB2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Wydatki inwestycyjne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6FD0BD-3651-8169-C5B0-95E458517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stworzenie nowych środków trwałych,</a:t>
            </a:r>
          </a:p>
          <a:p>
            <a:r>
              <a:rPr lang="pl-PL" dirty="0"/>
              <a:t>ulepszenie majątku trwałego,</a:t>
            </a:r>
          </a:p>
          <a:p>
            <a:r>
              <a:rPr lang="pl-PL" dirty="0"/>
              <a:t>tzw. pierwsze wyposażenie inwestycji.</a:t>
            </a:r>
          </a:p>
        </p:txBody>
      </p:sp>
    </p:spTree>
    <p:extLst>
      <p:ext uri="{BB962C8B-B14F-4D97-AF65-F5344CB8AC3E}">
        <p14:creationId xmlns:p14="http://schemas.microsoft.com/office/powerpoint/2010/main" val="987107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C154DC-B402-BE55-96F7-56E820CA5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Zakaz podwójnego finansowania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5456B16-65F4-DC17-1DF5-424C3C4EA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>
                <a:effectLst/>
              </a:rPr>
              <a:t>Zasada ta jest zapisana wprost w regulacjach unijnych i krajowych dotyczących funduszy strukturalnych (m.in. w Krajowych wytycznych dotyczących kwalifikowania wydatków w ramach funduszy strukturalnych i Funduszu Spójności w okresie programowania 2007-2013), ale została rozciągnięta także na krajowe fundusze publiczne. Zgodnie z nią niedozwolone jest zrefundowanie i rozliczenie, całkowite lub częściowe danego kosztu dwa razy ze środków publicznych europejskich lub krajowych. Podwójnym finansowaniem jest w szczególności wykazanie tego samego kosztu w ramach dwóch różnych projektów współfinansowanych ze środków krajowych lub wspólnotowych.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627995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F63C7C-8B3D-E5A6-151C-78194CC13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2944" y="2308700"/>
            <a:ext cx="7616531" cy="243086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pl-PL" sz="4000" dirty="0">
                <a:solidFill>
                  <a:schemeClr val="tx2"/>
                </a:solidFill>
              </a:rPr>
              <a:t>Różnica między inwestycjami </a:t>
            </a:r>
            <a:br>
              <a:rPr lang="pl-PL" sz="4000" dirty="0">
                <a:solidFill>
                  <a:schemeClr val="tx2"/>
                </a:solidFill>
              </a:rPr>
            </a:br>
            <a:r>
              <a:rPr lang="pl-PL" sz="4000" dirty="0">
                <a:solidFill>
                  <a:schemeClr val="tx2"/>
                </a:solidFill>
              </a:rPr>
              <a:t>w biznesie a w jednostkach samorządu terytorialnego?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5884626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5AA5DD-0269-E50B-46C3-B4D934A39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Inwestycje w długim horyzoncie czasu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D7B1CCD-5CC1-96C0-15D9-5B35F7D25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zapewnienie miejsc pracy i dochodów pozwalających na niezbędny w odczuciu społecznym poziom życia, zapewnienie warunków bytu materialnego,</a:t>
            </a:r>
          </a:p>
          <a:p>
            <a:r>
              <a:rPr lang="pl-PL" dirty="0"/>
              <a:t>zapewnienie warunków rozwoju duchowego, </a:t>
            </a:r>
          </a:p>
          <a:p>
            <a:r>
              <a:rPr lang="pl-PL" dirty="0"/>
              <a:t>zapewnienie poczucia bezpieczeństwa i perspektyw na przyszłość,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zachowaniu naturalnego środowiska dla przyszłych pokoleń.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50106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E8E58D-E350-E86A-2FAA-6B1AA9F3E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Ryzyko w działalności inwestycyjnej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3BA320-125A-929E-C6EF-0521EFBC8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możliwość nieosiągnięcia założonych celów;</a:t>
            </a:r>
          </a:p>
          <a:p>
            <a:r>
              <a:rPr lang="pl-PL" dirty="0"/>
              <a:t>czynniki finansowe; </a:t>
            </a:r>
          </a:p>
          <a:p>
            <a:r>
              <a:rPr lang="pl-PL" dirty="0"/>
              <a:t>czynniki polityczne;</a:t>
            </a:r>
          </a:p>
          <a:p>
            <a:r>
              <a:rPr lang="pl-PL" dirty="0"/>
              <a:t>osiągniecie korzyści lub poniesienie straty;</a:t>
            </a:r>
          </a:p>
          <a:p>
            <a:r>
              <a:rPr lang="pl-PL" dirty="0"/>
              <a:t>zjawisko niepewności;</a:t>
            </a:r>
          </a:p>
          <a:p>
            <a:r>
              <a:rPr lang="pl-PL" dirty="0"/>
              <a:t>wielkość zaangażowanego kapitału.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577463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3BC4E3-720E-84E3-71D0-4FE087592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Wyzwania JST na drodze do realizacji planów inwestycyjnych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7E295A-9465-C2FD-455C-2DA6F2968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pl-PL" dirty="0"/>
              <a:t>Zmiana formy lub ograniczenia środków z UE.</a:t>
            </a:r>
          </a:p>
          <a:p>
            <a:pPr marL="514350" indent="-514350">
              <a:buAutoNum type="arabicPeriod"/>
            </a:pPr>
            <a:r>
              <a:rPr lang="pl-PL" dirty="0"/>
              <a:t>Zmiana zewnętrznych uwarunkowań prawnych.</a:t>
            </a:r>
          </a:p>
          <a:p>
            <a:pPr marL="514350" indent="-514350">
              <a:buAutoNum type="arabicPeriod"/>
            </a:pPr>
            <a:r>
              <a:rPr lang="pl-PL" dirty="0"/>
              <a:t>Wzrost kosztów realizacji inwestycji. </a:t>
            </a:r>
          </a:p>
          <a:p>
            <a:pPr marL="514350" indent="-514350">
              <a:buAutoNum type="arabicPeriod"/>
            </a:pPr>
            <a:r>
              <a:rPr lang="pl-PL" dirty="0"/>
              <a:t>Utrzymanie tempa inwestycji samorządowych. </a:t>
            </a:r>
          </a:p>
          <a:p>
            <a:pPr marL="514350" indent="-514350">
              <a:buAutoNum type="arabicPeriod"/>
            </a:pPr>
            <a:r>
              <a:rPr lang="pl-PL" dirty="0"/>
              <a:t>Inne.</a:t>
            </a:r>
          </a:p>
        </p:txBody>
      </p:sp>
    </p:spTree>
    <p:extLst>
      <p:ext uri="{BB962C8B-B14F-4D97-AF65-F5344CB8AC3E}">
        <p14:creationId xmlns:p14="http://schemas.microsoft.com/office/powerpoint/2010/main" val="1173749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B76D31-1685-97C2-CE1F-39979D71C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Inwestycje </a:t>
            </a:r>
            <a:r>
              <a:rPr lang="pl-PL" dirty="0" err="1"/>
              <a:t>jst</a:t>
            </a:r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45223786-8E81-B48B-8974-2AB4069888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137767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0887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9092E5-1043-BA58-8654-28DDA974E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Zdolność do inwestowania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C154AB-3237-F29D-F004-D00ED1A41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wolne środki finansowe;</a:t>
            </a:r>
          </a:p>
          <a:p>
            <a:r>
              <a:rPr lang="pl-PL" dirty="0"/>
              <a:t>zewnętrzne środki pozyskane do realizacji danych przedsięwzięć inwestycyjnych;</a:t>
            </a:r>
          </a:p>
          <a:p>
            <a:r>
              <a:rPr lang="pl-PL" dirty="0"/>
              <a:t>możliwość realizacji przedsięwzięć inwestycyjnych;</a:t>
            </a:r>
          </a:p>
          <a:p>
            <a:r>
              <a:rPr lang="pl-PL" dirty="0"/>
              <a:t>możliwości finansowe;</a:t>
            </a:r>
          </a:p>
          <a:p>
            <a:r>
              <a:rPr lang="pl-PL" dirty="0"/>
              <a:t>poparcie społeczne. </a:t>
            </a:r>
          </a:p>
        </p:txBody>
      </p:sp>
    </p:spTree>
    <p:extLst>
      <p:ext uri="{BB962C8B-B14F-4D97-AF65-F5344CB8AC3E}">
        <p14:creationId xmlns:p14="http://schemas.microsoft.com/office/powerpoint/2010/main" val="1624748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0AC0ED-4AC3-AEFC-A2FE-0099307C7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Skłonność do inwestowania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660F5C-0583-99DD-596C-72433A136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cechy decydentów publicznych;</a:t>
            </a:r>
          </a:p>
          <a:p>
            <a:r>
              <a:rPr lang="pl-PL" dirty="0"/>
              <a:t>wsparcie polityczne;</a:t>
            </a:r>
          </a:p>
          <a:p>
            <a:r>
              <a:rPr lang="pl-PL" dirty="0"/>
              <a:t>duże przedsięwzięcia inwestycyjne;</a:t>
            </a:r>
          </a:p>
          <a:p>
            <a:r>
              <a:rPr lang="pl-PL" dirty="0"/>
              <a:t>potrzeby zbiorowej społeczności lokalnej;</a:t>
            </a:r>
          </a:p>
          <a:p>
            <a:r>
              <a:rPr lang="pl-PL" dirty="0"/>
              <a:t>racjonalna polityka inwestycyjna</a:t>
            </a:r>
          </a:p>
        </p:txBody>
      </p:sp>
    </p:spTree>
    <p:extLst>
      <p:ext uri="{BB962C8B-B14F-4D97-AF65-F5344CB8AC3E}">
        <p14:creationId xmlns:p14="http://schemas.microsoft.com/office/powerpoint/2010/main" val="1663826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BF88C7-B6D1-363D-6C33-C8D65909D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Polityka inwestycyjna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2224BC-098D-42E9-3CA6-CDCB827BC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wszelka aktywność władz samorządowych mająca na celu identyfikację potrzeb gminy w zakresie infrastruktury społecznej i technicznej, jak również̇ zmierzająca do zaspokajania potrzeb społeczności lokalnej w krótkiej i dłuższej perspektywie czasu.</a:t>
            </a:r>
          </a:p>
          <a:p>
            <a:r>
              <a:rPr lang="pl-PL" dirty="0"/>
              <a:t>wykonywanie zadań publicznych, w imieniu własnym i na własną odpowiedzialność.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05597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748348-5583-C750-AEB4-60F27D984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Kształtowanie gospodarki lokalnej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F0765D-27A4-11F8-9C5A-F4652896B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polityka lokalna;</a:t>
            </a:r>
          </a:p>
          <a:p>
            <a:r>
              <a:rPr lang="pl-PL" dirty="0"/>
              <a:t>polityka planowania przestrzennego;</a:t>
            </a:r>
          </a:p>
          <a:p>
            <a:r>
              <a:rPr lang="pl-PL" dirty="0"/>
              <a:t>strategia rozwoju.</a:t>
            </a:r>
          </a:p>
        </p:txBody>
      </p:sp>
    </p:spTree>
    <p:extLst>
      <p:ext uri="{BB962C8B-B14F-4D97-AF65-F5344CB8AC3E}">
        <p14:creationId xmlns:p14="http://schemas.microsoft.com/office/powerpoint/2010/main" val="419102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36C6A5-0DAF-3A8F-2AA8-1371D1E6C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Inwestycje infrastrukturalne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3FE0BF-F8E7-0117-D28C-2E7378294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inwestycje gminne to głównie inwestycje infrastrukturalne;</a:t>
            </a:r>
          </a:p>
          <a:p>
            <a:r>
              <a:rPr lang="pl-PL" dirty="0"/>
              <a:t>charakteryzują się długim okresem realizacji oraz wysokim poziomem ryzyka;</a:t>
            </a:r>
          </a:p>
          <a:p>
            <a:r>
              <a:rPr lang="pl-PL" dirty="0"/>
              <a:t>wymagają wysokich nakładów finansowych.</a:t>
            </a:r>
          </a:p>
        </p:txBody>
      </p:sp>
    </p:spTree>
    <p:extLst>
      <p:ext uri="{BB962C8B-B14F-4D97-AF65-F5344CB8AC3E}">
        <p14:creationId xmlns:p14="http://schemas.microsoft.com/office/powerpoint/2010/main" val="3167717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92E9EB1-E6E6-40B1-0CDF-F1E8A40EC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0986" y="2491086"/>
            <a:ext cx="5709721" cy="243086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pl-PL" sz="4000" dirty="0">
                <a:solidFill>
                  <a:schemeClr val="tx2"/>
                </a:solidFill>
              </a:rPr>
              <a:t>Inwestycje w </a:t>
            </a:r>
            <a:r>
              <a:rPr lang="pl-PL" sz="4000" dirty="0" err="1">
                <a:solidFill>
                  <a:schemeClr val="tx2"/>
                </a:solidFill>
              </a:rPr>
              <a:t>jst</a:t>
            </a:r>
            <a:r>
              <a:rPr lang="pl-PL" sz="4000" dirty="0">
                <a:solidFill>
                  <a:schemeClr val="tx2"/>
                </a:solidFill>
              </a:rPr>
              <a:t> – </a:t>
            </a:r>
            <a:br>
              <a:rPr lang="pl-PL" sz="4000" dirty="0">
                <a:solidFill>
                  <a:schemeClr val="tx2"/>
                </a:solidFill>
              </a:rPr>
            </a:br>
            <a:r>
              <a:rPr lang="pl-PL" sz="4000" dirty="0">
                <a:solidFill>
                  <a:schemeClr val="tx2"/>
                </a:solidFill>
              </a:rPr>
              <a:t>które grupy interesów ze sobą rywalizują?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50632413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3775</TotalTime>
  <Words>886</Words>
  <Application>Microsoft Macintosh PowerPoint</Application>
  <PresentationFormat>Panoramiczny</PresentationFormat>
  <Paragraphs>108</Paragraphs>
  <Slides>25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Motyw pakietu Office</vt:lpstr>
      <vt:lpstr>Inwestycje samorządowe – co to jest?</vt:lpstr>
      <vt:lpstr>Inwestycje jst</vt:lpstr>
      <vt:lpstr>Inwestycje jst</vt:lpstr>
      <vt:lpstr>Zdolność do inwestowania</vt:lpstr>
      <vt:lpstr>Skłonność do inwestowania</vt:lpstr>
      <vt:lpstr>Polityka inwestycyjna</vt:lpstr>
      <vt:lpstr>Kształtowanie gospodarki lokalnej</vt:lpstr>
      <vt:lpstr>Inwestycje infrastrukturalne</vt:lpstr>
      <vt:lpstr>Prezentacja programu PowerPoint</vt:lpstr>
      <vt:lpstr>Finansowanie inwestycji samorządowych</vt:lpstr>
      <vt:lpstr>Prezentacja programu PowerPoint</vt:lpstr>
      <vt:lpstr>Inwestycje komunalne – zewnętrzne źródła finansowania - bezzwrotne</vt:lpstr>
      <vt:lpstr>Inwestycje komunalne – zewnętrzne źródła finansowania – zwrotne</vt:lpstr>
      <vt:lpstr>Ograniczenia finansowe inwestycji jst</vt:lpstr>
      <vt:lpstr>Zaangażowanie kapitału prywatnego w inwestycje infrastrukturalne</vt:lpstr>
      <vt:lpstr>Czynniki determinujące dobór źródła inwestycji</vt:lpstr>
      <vt:lpstr>Potencjał inwestycyjny </vt:lpstr>
      <vt:lpstr>Potencjał inwestycyjny </vt:lpstr>
      <vt:lpstr>Potencjał inwestycyjny </vt:lpstr>
      <vt:lpstr>Wydatki inwestycyjne</vt:lpstr>
      <vt:lpstr>Zakaz podwójnego finansowania </vt:lpstr>
      <vt:lpstr>Prezentacja programu PowerPoint</vt:lpstr>
      <vt:lpstr>Inwestycje w długim horyzoncie czasu</vt:lpstr>
      <vt:lpstr>Ryzyko w działalności inwestycyjnej</vt:lpstr>
      <vt:lpstr>Wyzwania JST na drodze do realizacji planów inwestycyjnych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Finansowanie przedsięwzięć publicznych</dc:title>
  <dc:creator>Katarzyna Baran</dc:creator>
  <cp:lastModifiedBy>Katarzyna Baran</cp:lastModifiedBy>
  <cp:revision>11</cp:revision>
  <dcterms:created xsi:type="dcterms:W3CDTF">2023-02-27T06:06:02Z</dcterms:created>
  <dcterms:modified xsi:type="dcterms:W3CDTF">2024-11-06T14:13:58Z</dcterms:modified>
</cp:coreProperties>
</file>