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42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notesMaster" Target="notesMasters/notes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presProps" Target="presProp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ableStyles" Target="tableStyles.xml"/><Relationship Id="rId20" Type="http://schemas.openxmlformats.org/officeDocument/2006/relationships/slide" Target="slides/slide15.xml"/><Relationship Id="rId41" Type="http://schemas.openxmlformats.org/officeDocument/2006/relationships/slide" Target="slides/slide3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gusława Puzio-Wacławik" userId="6bea0fe7-e6f8-46cc-af44-4aeaf195bf24" providerId="ADAL" clId="{E202D08F-BBCA-435A-9683-77EC816EB1FF}"/>
    <pc:docChg chg="delSld">
      <pc:chgData name="Bogusława Puzio-Wacławik" userId="6bea0fe7-e6f8-46cc-af44-4aeaf195bf24" providerId="ADAL" clId="{E202D08F-BBCA-435A-9683-77EC816EB1FF}" dt="2023-01-24T18:16:53.429" v="0" actId="2696"/>
      <pc:docMkLst>
        <pc:docMk/>
      </pc:docMkLst>
      <pc:sldChg chg="del">
        <pc:chgData name="Bogusława Puzio-Wacławik" userId="6bea0fe7-e6f8-46cc-af44-4aeaf195bf24" providerId="ADAL" clId="{E202D08F-BBCA-435A-9683-77EC816EB1FF}" dt="2023-01-24T18:16:53.429" v="0" actId="2696"/>
        <pc:sldMkLst>
          <pc:docMk/>
          <pc:sldMk cId="0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latin typeface="Arial"/>
              </a:rPr>
              <a:t>Kliknij, aby przesunąć slajd</a:t>
            </a: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2000" b="0" strike="noStrike" spc="-1">
                <a:latin typeface="Arial"/>
              </a:rPr>
              <a:t>Kliknij, aby edytować format notatek</a:t>
            </a:r>
          </a:p>
        </p:txBody>
      </p:sp>
      <p:sp>
        <p:nvSpPr>
          <p:cNvPr id="19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1400" b="0" strike="noStrike" spc="-1">
                <a:latin typeface="Times New Roman"/>
              </a:rPr>
              <a:t>&lt;główka&gt;</a:t>
            </a:r>
          </a:p>
        </p:txBody>
      </p:sp>
      <p:sp>
        <p:nvSpPr>
          <p:cNvPr id="19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l-PL" sz="1400" b="0" strike="noStrike" spc="-1">
                <a:latin typeface="Times New Roman"/>
              </a:rPr>
              <a:t>&lt;data/godzina&gt;</a:t>
            </a:r>
          </a:p>
        </p:txBody>
      </p:sp>
      <p:sp>
        <p:nvSpPr>
          <p:cNvPr id="19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l-PL" sz="1400" b="0" strike="noStrike" spc="-1">
                <a:latin typeface="Times New Roman"/>
              </a:rPr>
              <a:t>&lt;stopka&gt;</a:t>
            </a:r>
          </a:p>
        </p:txBody>
      </p:sp>
      <p:sp>
        <p:nvSpPr>
          <p:cNvPr id="19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37F85AAF-3659-4788-BCE3-EE32BC4BDF81}" type="slidenum">
              <a:rPr lang="pl-PL" sz="1400" b="0" strike="noStrike" spc="-1">
                <a:latin typeface="Times New Roman"/>
              </a:rPr>
              <a:t>‹#›</a:t>
            </a:fld>
            <a:endParaRPr lang="pl-PL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CustomShape 1"/>
          <p:cNvSpPr/>
          <p:nvPr/>
        </p:nvSpPr>
        <p:spPr>
          <a:xfrm>
            <a:off x="3886200" y="8686800"/>
            <a:ext cx="2971440" cy="456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 marL="216000" indent="-215640" algn="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fld id="{DAB82BAF-7C28-4C5C-B4EF-7D5009203874}" type="slidenum">
              <a:rPr lang="pl-PL" sz="1200" b="0" strike="noStrike" spc="-1">
                <a:solidFill>
                  <a:srgbClr val="000000"/>
                </a:solidFill>
                <a:latin typeface="Arial"/>
              </a:rPr>
              <a:t>3</a:t>
            </a:fld>
            <a:endParaRPr lang="pl-PL" sz="1200" b="0" strike="noStrike" spc="-1">
              <a:latin typeface="Arial"/>
            </a:endParaRPr>
          </a:p>
        </p:txBody>
      </p:sp>
      <p:sp>
        <p:nvSpPr>
          <p:cNvPr id="302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303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840" cy="4114440"/>
          </a:xfrm>
          <a:prstGeom prst="rect">
            <a:avLst/>
          </a:prstGeom>
        </p:spPr>
        <p:txBody>
          <a:bodyPr lIns="0" tIns="0" rIns="0" bIns="0"/>
          <a:lstStyle/>
          <a:p>
            <a:pPr marL="216000" indent="-215640" algn="just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  <a:ea typeface="Times New Roman"/>
              </a:rPr>
              <a:t>Koszty utraconych korzyści nie są rejestrowane w rachunkowości finansowej, bo nie są to rzeczywiste zdarzenia księgowe, lecz sytuacje typu „co by było, gdyby ...”. Muszą być jednak uwzględniane przez rachunkowość zarządczą. </a:t>
            </a:r>
            <a:endParaRPr lang="pl-PL" sz="20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51"/>
              </a:spcBef>
            </a:pPr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CustomShape 1"/>
          <p:cNvSpPr/>
          <p:nvPr/>
        </p:nvSpPr>
        <p:spPr>
          <a:xfrm>
            <a:off x="1190520" y="878040"/>
            <a:ext cx="4447800" cy="313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CustomShape 1"/>
          <p:cNvSpPr/>
          <p:nvPr/>
        </p:nvSpPr>
        <p:spPr>
          <a:xfrm>
            <a:off x="1190520" y="878040"/>
            <a:ext cx="4441680" cy="313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7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CustomShape 1"/>
          <p:cNvSpPr/>
          <p:nvPr/>
        </p:nvSpPr>
        <p:spPr>
          <a:xfrm>
            <a:off x="1190520" y="878040"/>
            <a:ext cx="4447800" cy="313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9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CustomShape 1"/>
          <p:cNvSpPr/>
          <p:nvPr/>
        </p:nvSpPr>
        <p:spPr>
          <a:xfrm>
            <a:off x="0" y="-7373880"/>
            <a:ext cx="360" cy="16136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1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CustomShape 1"/>
          <p:cNvSpPr/>
          <p:nvPr/>
        </p:nvSpPr>
        <p:spPr>
          <a:xfrm>
            <a:off x="1190520" y="878040"/>
            <a:ext cx="4447800" cy="313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CustomShape 1"/>
          <p:cNvSpPr/>
          <p:nvPr/>
        </p:nvSpPr>
        <p:spPr>
          <a:xfrm>
            <a:off x="-10482120" y="-7167600"/>
            <a:ext cx="20964240" cy="15724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5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CustomShape 1"/>
          <p:cNvSpPr/>
          <p:nvPr/>
        </p:nvSpPr>
        <p:spPr>
          <a:xfrm>
            <a:off x="0" y="-7373880"/>
            <a:ext cx="360" cy="16136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7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8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zminski.edu.pl/uploads/import/kozminski/pl/default_opisy/2989/15/1/teoria_produkcji_i_koszty.pptx" TargetMode="External"/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685800" y="2130480"/>
            <a:ext cx="7770600" cy="146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Teoria kosztów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197" name="CustomShape 2"/>
          <p:cNvSpPr/>
          <p:nvPr/>
        </p:nvSpPr>
        <p:spPr>
          <a:xfrm>
            <a:off x="1371600" y="3886200"/>
            <a:ext cx="6399000" cy="175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343080" indent="-342720" algn="just">
              <a:lnSpc>
                <a:spcPct val="100000"/>
              </a:lnSpc>
              <a:spcBef>
                <a:spcPts val="799"/>
              </a:spcBef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	</a:t>
            </a:r>
            <a:r>
              <a:rPr lang="pl-PL" sz="2800" b="1" strike="noStrike" spc="-1">
                <a:solidFill>
                  <a:srgbClr val="FF0000"/>
                </a:solidFill>
                <a:latin typeface="Arial"/>
              </a:rPr>
              <a:t>Koszt alternatywny pracy własnej </a:t>
            </a: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to próba wyceny pracy własnej właściciela. Można tego dokonać poprzez określenie poziomu wynagrodzenia, jakie mógłby osiągnąć właściciel, gdyby pracował </a:t>
            </a:r>
            <a:br/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w innej firmie, na podobnym stanowisku </a:t>
            </a:r>
            <a:br/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i posiadał podobny zakres czynności.</a:t>
            </a: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457200" y="1052280"/>
            <a:ext cx="8229240" cy="5073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343080" indent="-342720" algn="just">
              <a:lnSpc>
                <a:spcPct val="90000"/>
              </a:lnSpc>
              <a:spcBef>
                <a:spcPts val="700"/>
              </a:spcBef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	</a:t>
            </a:r>
            <a:r>
              <a:rPr lang="pl-PL" sz="2800" b="1" strike="noStrike" spc="-1">
                <a:solidFill>
                  <a:srgbClr val="FF0000"/>
                </a:solidFill>
                <a:latin typeface="Arial"/>
              </a:rPr>
              <a:t>Koszt alternatywny kapitału</a:t>
            </a: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 to próba określenia wysokości odsetek, jakie mógłby otrzymać właściciel kapitału zaangażowanego we własną firmę, gdyby zdecydował się go ulokować w banku. </a:t>
            </a:r>
            <a:endParaRPr lang="pl-PL" sz="28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00"/>
              </a:spcBef>
            </a:pPr>
            <a:endParaRPr lang="pl-PL" sz="28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00"/>
              </a:spcBef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	Ustalanie poziomu kosztów alternatywnych jest czynnością obarczoną wysokim stopniem subiektywizmu.</a:t>
            </a:r>
            <a:endParaRPr lang="pl-PL" sz="28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00"/>
              </a:spcBef>
            </a:pPr>
            <a:endParaRPr lang="pl-PL" sz="28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00"/>
              </a:spcBef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	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230400" y="360000"/>
            <a:ext cx="8229240" cy="6126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343080" indent="-342720" algn="just">
              <a:lnSpc>
                <a:spcPct val="90000"/>
              </a:lnSpc>
              <a:spcBef>
                <a:spcPts val="799"/>
              </a:spcBef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	</a:t>
            </a:r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Koszty alternatywne i koszty księgowe są </a:t>
            </a:r>
            <a:r>
              <a:rPr lang="pl-PL" sz="2600" b="1" strike="noStrike" spc="-1">
                <a:solidFill>
                  <a:srgbClr val="FF0000"/>
                </a:solidFill>
                <a:latin typeface="Arial"/>
              </a:rPr>
              <a:t>kosztami ekonomicznymi</a:t>
            </a:r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. </a:t>
            </a:r>
            <a:endParaRPr lang="pl-PL" sz="26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99"/>
              </a:spcBef>
            </a:pPr>
            <a:endParaRPr lang="pl-PL" sz="26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99"/>
              </a:spcBef>
            </a:pPr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	Im mniejsza jednostka gospodarcza tym większy udział kosztów alternatywnych </a:t>
            </a:r>
            <a:br/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w kosztach ekonomicznych. </a:t>
            </a:r>
            <a:endParaRPr lang="pl-PL" sz="26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99"/>
              </a:spcBef>
            </a:pPr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	</a:t>
            </a:r>
            <a:endParaRPr lang="pl-PL" sz="26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99"/>
              </a:spcBef>
            </a:pPr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	Jeżeli wynik finansowy księgowy jest dodatni, natomiast wynik finansowy ekonomiczny ujemny to taka działalność </a:t>
            </a:r>
            <a:br/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z ekonomicznego punktu widzenia jest nieopłacalna. </a:t>
            </a:r>
            <a:endParaRPr lang="pl-PL" sz="26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360360" y="2139840"/>
            <a:ext cx="8835840" cy="257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5000"/>
              </a:lnSpc>
            </a:pPr>
            <a:r>
              <a:rPr lang="pl-PL" sz="32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Zysk ekonomiczny (czysty zysk ekonomicznym)</a:t>
            </a: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</a:t>
            </a:r>
            <a:endParaRPr lang="pl-PL" sz="32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         Otrzymuje się go po odjęciu kosztów ekonomicznych od przychodów całkowitych przedsiębiorstwa:</a:t>
            </a:r>
            <a:endParaRPr lang="pl-PL" sz="32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32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zysk ekonomiczny = przychody całkowite - koszty ekonomiczne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/>
          <p:cNvSpPr/>
          <p:nvPr/>
        </p:nvSpPr>
        <p:spPr>
          <a:xfrm>
            <a:off x="685800" y="1706400"/>
            <a:ext cx="7389720" cy="324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97000"/>
              </a:lnSpc>
            </a:pPr>
            <a:r>
              <a:rPr lang="pl-PL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Zysk księgowywy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(rzeczywisty) – jest najczęstszą kategorią zysku, który otrzymuje się odejmując koszty rzeczywiste </a:t>
            </a:r>
            <a:r>
              <a:rPr lang="pl-PL" sz="28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(</a:t>
            </a:r>
            <a:r>
              <a:rPr lang="pl-PL" sz="28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explicite</a:t>
            </a:r>
            <a:r>
              <a:rPr lang="pl-PL" sz="28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),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poniesione na działalność produkcyjną, od przychodów całkowitych przedsiębiorstwa.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zysk księgowy przedsiębiorstwa</a:t>
            </a:r>
            <a:r>
              <a:rPr lang="pl-PL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 = </a:t>
            </a:r>
            <a:r>
              <a:rPr lang="pl-PL" sz="28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przychody całkowite - koszty rzeczywiste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Picture 2"/>
          <p:cNvPicPr/>
          <p:nvPr/>
        </p:nvPicPr>
        <p:blipFill>
          <a:blip r:embed="rId2"/>
          <a:stretch/>
        </p:blipFill>
        <p:spPr>
          <a:xfrm>
            <a:off x="575280" y="620640"/>
            <a:ext cx="8100720" cy="56916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6553080" y="6248520"/>
            <a:ext cx="1904760" cy="456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r">
              <a:lnSpc>
                <a:spcPct val="100000"/>
              </a:lnSpc>
            </a:pPr>
            <a:fld id="{B7D5DE1F-490B-4B03-A495-9FE35731FD0E}" type="slidenum">
              <a:rPr lang="pl-PL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16</a:t>
            </a:fld>
            <a:endParaRPr lang="pl-PL" sz="1400" b="0" strike="noStrike" spc="-1">
              <a:latin typeface="Arial"/>
            </a:endParaRPr>
          </a:p>
        </p:txBody>
      </p:sp>
      <p:sp>
        <p:nvSpPr>
          <p:cNvPr id="221" name="TextShape 2"/>
          <p:cNvSpPr txBox="1"/>
          <p:nvPr/>
        </p:nvSpPr>
        <p:spPr>
          <a:xfrm>
            <a:off x="684360" y="260280"/>
            <a:ext cx="7772040" cy="371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1" strike="noStrike" spc="-1">
                <a:solidFill>
                  <a:srgbClr val="000000"/>
                </a:solidFill>
                <a:latin typeface="Arial"/>
              </a:rPr>
              <a:t>ZYSK EKONOMICZNY</a:t>
            </a:r>
            <a:endParaRPr lang="pl-PL" sz="2800" b="0" strike="noStrike" spc="-1">
              <a:latin typeface="Arial"/>
            </a:endParaRPr>
          </a:p>
        </p:txBody>
      </p:sp>
      <p:graphicFrame>
        <p:nvGraphicFramePr>
          <p:cNvPr id="222" name="Object 3"/>
          <p:cNvGraphicFramePr/>
          <p:nvPr/>
        </p:nvGraphicFramePr>
        <p:xfrm>
          <a:off x="395280" y="907920"/>
          <a:ext cx="8424360" cy="5805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Word.Document.12">
                  <p:embed/>
                </p:oleObj>
              </mc:Choice>
              <mc:Fallback>
                <p:oleObj r:id="rId2" imgW="0" imgH="0" progId="Word.Document.12">
                  <p:embed/>
                  <p:pic>
                    <p:nvPicPr>
                      <p:cNvPr id="222" name="Object 3"/>
                      <p:cNvPicPr/>
                      <p:nvPr/>
                    </p:nvPicPr>
                    <p:blipFill>
                      <a:blip r:embed="rId3"/>
                      <a:stretch/>
                    </p:blipFill>
                    <p:spPr>
                      <a:xfrm>
                        <a:off x="395280" y="907920"/>
                        <a:ext cx="8424360" cy="580536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Picture 2"/>
          <p:cNvPicPr/>
          <p:nvPr/>
        </p:nvPicPr>
        <p:blipFill>
          <a:blip r:embed="rId2"/>
          <a:stretch/>
        </p:blipFill>
        <p:spPr>
          <a:xfrm>
            <a:off x="467640" y="692640"/>
            <a:ext cx="8208360" cy="56678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701640" y="374760"/>
            <a:ext cx="8099280" cy="64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Funkcja kosztów produkcji</a:t>
            </a: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– relacja między kosztami i odpowiednią wielkością produkcji.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5000"/>
              </a:lnSpc>
            </a:pPr>
            <a:endParaRPr lang="pl-PL" sz="2400" b="0" strike="noStrike" spc="-1">
              <a:latin typeface="Arial"/>
            </a:endParaRPr>
          </a:p>
          <a:p>
            <a:pPr algn="just">
              <a:lnSpc>
                <a:spcPct val="97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Krótkookresowa funkcja kosztów produkcji ma postać:</a:t>
            </a:r>
            <a:endParaRPr lang="pl-PL" sz="2400" b="0" strike="noStrike" spc="-1">
              <a:latin typeface="Arial"/>
            </a:endParaRPr>
          </a:p>
          <a:p>
            <a:pPr algn="just">
              <a:lnSpc>
                <a:spcPct val="97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KC = f (PC)</a:t>
            </a:r>
            <a:endParaRPr lang="pl-PL" sz="2400" b="0" strike="noStrike" spc="-1">
              <a:latin typeface="Arial"/>
            </a:endParaRPr>
          </a:p>
          <a:p>
            <a:pPr algn="just">
              <a:lnSpc>
                <a:spcPct val="97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gdzie:</a:t>
            </a:r>
            <a:endParaRPr lang="pl-PL" sz="2400" b="0" strike="noStrike" spc="-1">
              <a:latin typeface="Arial"/>
            </a:endParaRPr>
          </a:p>
          <a:p>
            <a:pPr algn="just">
              <a:lnSpc>
                <a:spcPct val="97000"/>
              </a:lnSpc>
            </a:pPr>
            <a:r>
              <a:rPr lang="pl-PL" sz="24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K</a:t>
            </a: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 - koszty całkowite, PC - wielkość produkcji.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     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Przedstawiona postać funkcji produkcji jest określona przy założeniu, że produkcja odbywa się w ramach danej technologii oraz dotyczy tylko jednego produktu. W zależności od tego, co jest celem analizy kosztów wyróżnia się funkcję kosztów produkcji w krótkim i w długim okresie.</a:t>
            </a:r>
            <a:endParaRPr lang="pl-PL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Picture 2"/>
          <p:cNvPicPr/>
          <p:nvPr/>
        </p:nvPicPr>
        <p:blipFill>
          <a:blip r:embed="rId2"/>
          <a:stretch/>
        </p:blipFill>
        <p:spPr>
          <a:xfrm>
            <a:off x="200160" y="620640"/>
            <a:ext cx="8763480" cy="59184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4000" b="0" strike="noStrike" spc="-1">
                <a:latin typeface="Arial"/>
              </a:rPr>
              <a:t>Koszty produkcji</a:t>
            </a:r>
            <a:br/>
            <a:r>
              <a:rPr lang="pl-PL" sz="4000" b="0" strike="noStrike" spc="-1">
                <a:latin typeface="Arial"/>
              </a:rPr>
              <a:t>(wartościowe ujęcie produkcji)	</a:t>
            </a:r>
          </a:p>
        </p:txBody>
      </p:sp>
      <p:sp>
        <p:nvSpPr>
          <p:cNvPr id="199" name="TextShape 2"/>
          <p:cNvSpPr txBox="1"/>
          <p:nvPr/>
        </p:nvSpPr>
        <p:spPr>
          <a:xfrm>
            <a:off x="685800" y="1981080"/>
            <a:ext cx="7771680" cy="4114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0" tIns="0" rIns="0" bIns="0"/>
          <a:lstStyle/>
          <a:p>
            <a:pPr>
              <a:lnSpc>
                <a:spcPct val="80000"/>
              </a:lnSpc>
            </a:pPr>
            <a:r>
              <a:rPr lang="pl-PL" sz="2800" b="0" strike="noStrike" spc="-1">
                <a:latin typeface="Arial"/>
              </a:rPr>
              <a:t>Użycie zasobów na dany efekt gospodarczy kosztuje (</a:t>
            </a:r>
            <a:r>
              <a:rPr lang="pl-PL" sz="2800" b="0" strike="noStrike" spc="-1">
                <a:solidFill>
                  <a:srgbClr val="FF6600"/>
                </a:solidFill>
                <a:latin typeface="Arial"/>
              </a:rPr>
              <a:t>nakłady mnożymy przez cenę jednostki nakładu, wartość = ilość czynnika produkcji  x jego cena, np. liczba godzin pracy x stawka godzinowa).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800" b="0" strike="noStrike" spc="-1">
                <a:solidFill>
                  <a:srgbClr val="FF6600"/>
                </a:solidFill>
                <a:latin typeface="Arial"/>
              </a:rPr>
              <a:t>Koszty zawsze określamy w jednostkach pieniężnych.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800" b="0" strike="noStrike" spc="-1">
                <a:solidFill>
                  <a:srgbClr val="FF6600"/>
                </a:solidFill>
                <a:latin typeface="Arial"/>
              </a:rPr>
              <a:t>Firmę interesują dwie grupy kosztów:</a:t>
            </a:r>
            <a:endParaRPr lang="pl-PL" sz="2800" b="0" strike="noStrike" spc="-1">
              <a:latin typeface="Arial"/>
            </a:endParaRPr>
          </a:p>
          <a:p>
            <a:pPr marL="432000" indent="-323640">
              <a:lnSpc>
                <a:spcPct val="80000"/>
              </a:lnSpc>
              <a:buClr>
                <a:srgbClr val="000000"/>
              </a:buClr>
              <a:buFont typeface="StarSymbol"/>
              <a:buChar char="-"/>
            </a:pPr>
            <a:r>
              <a:rPr lang="pl-PL" sz="2800" b="0" strike="noStrike" spc="-1">
                <a:solidFill>
                  <a:srgbClr val="FF6600"/>
                </a:solidFill>
                <a:latin typeface="Arial"/>
              </a:rPr>
              <a:t>koszty okazji</a:t>
            </a:r>
            <a:endParaRPr lang="pl-PL" sz="2800" b="0" strike="noStrike" spc="-1">
              <a:latin typeface="Arial"/>
            </a:endParaRPr>
          </a:p>
          <a:p>
            <a:pPr marL="432000" indent="-323640">
              <a:lnSpc>
                <a:spcPct val="80000"/>
              </a:lnSpc>
              <a:buClr>
                <a:srgbClr val="000000"/>
              </a:buClr>
              <a:buFont typeface="StarSymbol"/>
              <a:buChar char="-"/>
            </a:pPr>
            <a:r>
              <a:rPr lang="pl-PL" sz="2800" b="0" strike="noStrike" spc="-1">
                <a:solidFill>
                  <a:srgbClr val="FF6600"/>
                </a:solidFill>
                <a:latin typeface="Arial"/>
              </a:rPr>
              <a:t>koszty własne produkcji (księgowe)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29" name="TextShape 2"/>
          <p:cNvSpPr txBox="1"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  <p:pic>
        <p:nvPicPr>
          <p:cNvPr id="230" name="Picture 2"/>
          <p:cNvPicPr/>
          <p:nvPr/>
        </p:nvPicPr>
        <p:blipFill>
          <a:blip r:embed="rId2"/>
          <a:stretch/>
        </p:blipFill>
        <p:spPr>
          <a:xfrm>
            <a:off x="360360" y="404640"/>
            <a:ext cx="8782920" cy="63064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Picture 2"/>
          <p:cNvPicPr/>
          <p:nvPr/>
        </p:nvPicPr>
        <p:blipFill>
          <a:blip r:embed="rId2"/>
          <a:stretch/>
        </p:blipFill>
        <p:spPr>
          <a:xfrm>
            <a:off x="251640" y="253800"/>
            <a:ext cx="8640360" cy="63493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33" name="TextShape 2"/>
          <p:cNvSpPr txBox="1"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  <p:pic>
        <p:nvPicPr>
          <p:cNvPr id="234" name="Picture 2"/>
          <p:cNvPicPr/>
          <p:nvPr/>
        </p:nvPicPr>
        <p:blipFill>
          <a:blip r:embed="rId2"/>
          <a:stretch/>
        </p:blipFill>
        <p:spPr>
          <a:xfrm>
            <a:off x="0" y="260640"/>
            <a:ext cx="9143280" cy="63360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" name="Table 1"/>
          <p:cNvGraphicFramePr/>
          <p:nvPr/>
        </p:nvGraphicFramePr>
        <p:xfrm>
          <a:off x="76320" y="76320"/>
          <a:ext cx="9066960" cy="7514280"/>
        </p:xfrm>
        <a:graphic>
          <a:graphicData uri="http://schemas.openxmlformats.org/drawingml/2006/table">
            <a:tbl>
              <a:tblPr/>
              <a:tblGrid>
                <a:gridCol w="755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2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7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33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966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pl-PL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Ilość </a:t>
                      </a: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Q</a:t>
                      </a:r>
                      <a:endParaRPr lang="pl-PL" sz="2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pl-PL" sz="24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KS </a:t>
                      </a: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stałe całkowite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KZ </a:t>
                      </a: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zmienne całkowite</a:t>
                      </a:r>
                      <a:endParaRPr lang="pl-PL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KC </a:t>
                      </a: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całkowite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KK</a:t>
                      </a: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krańcowe</a:t>
                      </a:r>
                      <a:endParaRPr lang="pl-PL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KPC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przeciętne całkowite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KPZ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przeciętne zmienne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KPS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przeciętne stałe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-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-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-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-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-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65     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110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65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110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65      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105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150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40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75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52,5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22,5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130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175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25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58,3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43,3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175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220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55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43,7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11,2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240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285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65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57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48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9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340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385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100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64,2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56,7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7,5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7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     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485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530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75,7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69,3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6,4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690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735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205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91,9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86,3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5,6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xtShape 1"/>
          <p:cNvSpPr txBox="1"/>
          <p:nvPr/>
        </p:nvSpPr>
        <p:spPr>
          <a:xfrm>
            <a:off x="762120" y="457200"/>
            <a:ext cx="7771680" cy="380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3600" b="0" strike="noStrike" spc="-1">
                <a:latin typeface="Arial"/>
              </a:rPr>
              <a:t>Krzywe kosztu przeciętnego i krańcowego</a:t>
            </a:r>
          </a:p>
        </p:txBody>
      </p:sp>
      <p:sp>
        <p:nvSpPr>
          <p:cNvPr id="237" name="TextShape 2"/>
          <p:cNvSpPr txBox="1"/>
          <p:nvPr/>
        </p:nvSpPr>
        <p:spPr>
          <a:xfrm>
            <a:off x="685800" y="1447920"/>
            <a:ext cx="7771680" cy="50284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  </a:t>
            </a:r>
          </a:p>
        </p:txBody>
      </p:sp>
      <p:sp>
        <p:nvSpPr>
          <p:cNvPr id="238" name="Line 3"/>
          <p:cNvSpPr/>
          <p:nvPr/>
        </p:nvSpPr>
        <p:spPr>
          <a:xfrm flipV="1">
            <a:off x="1066680" y="1981080"/>
            <a:ext cx="360" cy="411480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9" name="Line 4"/>
          <p:cNvSpPr/>
          <p:nvPr/>
        </p:nvSpPr>
        <p:spPr>
          <a:xfrm>
            <a:off x="1066680" y="6095880"/>
            <a:ext cx="4800600" cy="36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0" name="CustomShape 5"/>
          <p:cNvSpPr/>
          <p:nvPr/>
        </p:nvSpPr>
        <p:spPr>
          <a:xfrm>
            <a:off x="915840" y="6019920"/>
            <a:ext cx="30708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0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1" name="CustomShape 6"/>
          <p:cNvSpPr/>
          <p:nvPr/>
        </p:nvSpPr>
        <p:spPr>
          <a:xfrm>
            <a:off x="538560" y="1905120"/>
            <a:ext cx="8665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Koszty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2" name="CustomShape 7"/>
          <p:cNvSpPr/>
          <p:nvPr/>
        </p:nvSpPr>
        <p:spPr>
          <a:xfrm>
            <a:off x="5551200" y="6186600"/>
            <a:ext cx="3589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3" name="CustomShape 8"/>
          <p:cNvSpPr/>
          <p:nvPr/>
        </p:nvSpPr>
        <p:spPr>
          <a:xfrm>
            <a:off x="457200" y="2590920"/>
            <a:ext cx="608760" cy="3381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110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100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90 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80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70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60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50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40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30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20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10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4" name="CustomShape 9"/>
          <p:cNvSpPr/>
          <p:nvPr/>
        </p:nvSpPr>
        <p:spPr>
          <a:xfrm>
            <a:off x="1203480" y="6033960"/>
            <a:ext cx="443484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   1      2      3      4      5      6      7      8 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5" name="CustomShape 10"/>
          <p:cNvSpPr/>
          <p:nvPr/>
        </p:nvSpPr>
        <p:spPr>
          <a:xfrm>
            <a:off x="5638680" y="5562720"/>
            <a:ext cx="18360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6" name="CustomShape 11"/>
          <p:cNvSpPr/>
          <p:nvPr/>
        </p:nvSpPr>
        <p:spPr>
          <a:xfrm>
            <a:off x="1676520" y="3048120"/>
            <a:ext cx="3388680" cy="1613880"/>
          </a:xfrm>
          <a:custGeom>
            <a:avLst/>
            <a:gdLst/>
            <a:ahLst/>
            <a:cxnLst/>
            <a:rect l="l" t="t" r="r" b="b"/>
            <a:pathLst>
              <a:path w="2135" h="1017">
                <a:moveTo>
                  <a:pt x="0" y="0"/>
                </a:moveTo>
                <a:lnTo>
                  <a:pt x="331" y="593"/>
                </a:lnTo>
                <a:lnTo>
                  <a:pt x="627" y="881"/>
                </a:lnTo>
                <a:lnTo>
                  <a:pt x="983" y="1017"/>
                </a:lnTo>
                <a:lnTo>
                  <a:pt x="1161" y="991"/>
                </a:lnTo>
                <a:lnTo>
                  <a:pt x="1339" y="949"/>
                </a:lnTo>
                <a:lnTo>
                  <a:pt x="1567" y="797"/>
                </a:lnTo>
                <a:lnTo>
                  <a:pt x="1813" y="568"/>
                </a:lnTo>
                <a:lnTo>
                  <a:pt x="2135" y="93"/>
                </a:lnTo>
              </a:path>
            </a:pathLst>
          </a:custGeom>
          <a:noFill/>
          <a:ln w="38160">
            <a:solidFill>
              <a:srgbClr val="FF66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7" name="CustomShape 12"/>
          <p:cNvSpPr/>
          <p:nvPr/>
        </p:nvSpPr>
        <p:spPr>
          <a:xfrm>
            <a:off x="5261760" y="2971800"/>
            <a:ext cx="65016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KPC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8" name="CustomShape 13"/>
          <p:cNvSpPr/>
          <p:nvPr/>
        </p:nvSpPr>
        <p:spPr>
          <a:xfrm>
            <a:off x="1666800" y="2890800"/>
            <a:ext cx="2353680" cy="2447280"/>
          </a:xfrm>
          <a:custGeom>
            <a:avLst/>
            <a:gdLst/>
            <a:ahLst/>
            <a:cxnLst/>
            <a:rect l="l" t="t" r="r" b="b"/>
            <a:pathLst>
              <a:path w="1483" h="1542">
                <a:moveTo>
                  <a:pt x="0" y="881"/>
                </a:moveTo>
                <a:lnTo>
                  <a:pt x="119" y="1178"/>
                </a:lnTo>
                <a:lnTo>
                  <a:pt x="254" y="1347"/>
                </a:lnTo>
                <a:lnTo>
                  <a:pt x="449" y="1499"/>
                </a:lnTo>
                <a:lnTo>
                  <a:pt x="670" y="1542"/>
                </a:lnTo>
                <a:lnTo>
                  <a:pt x="847" y="1457"/>
                </a:lnTo>
                <a:lnTo>
                  <a:pt x="966" y="1305"/>
                </a:lnTo>
                <a:lnTo>
                  <a:pt x="1051" y="1152"/>
                </a:lnTo>
                <a:lnTo>
                  <a:pt x="1195" y="847"/>
                </a:lnTo>
                <a:lnTo>
                  <a:pt x="1347" y="432"/>
                </a:lnTo>
                <a:lnTo>
                  <a:pt x="1483" y="0"/>
                </a:lnTo>
              </a:path>
            </a:pathLst>
          </a:custGeom>
          <a:noFill/>
          <a:ln w="38160">
            <a:solidFill>
              <a:srgbClr val="C0504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9" name="CustomShape 14"/>
          <p:cNvSpPr/>
          <p:nvPr/>
        </p:nvSpPr>
        <p:spPr>
          <a:xfrm>
            <a:off x="4025520" y="2376360"/>
            <a:ext cx="48564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KK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50" name="CustomShape 15"/>
          <p:cNvSpPr/>
          <p:nvPr/>
        </p:nvSpPr>
        <p:spPr>
          <a:xfrm>
            <a:off x="1828800" y="4038480"/>
            <a:ext cx="3047400" cy="1004040"/>
          </a:xfrm>
          <a:custGeom>
            <a:avLst/>
            <a:gdLst/>
            <a:ahLst/>
            <a:cxnLst/>
            <a:rect l="l" t="t" r="r" b="b"/>
            <a:pathLst>
              <a:path w="2135" h="1017">
                <a:moveTo>
                  <a:pt x="0" y="0"/>
                </a:moveTo>
                <a:lnTo>
                  <a:pt x="331" y="593"/>
                </a:lnTo>
                <a:lnTo>
                  <a:pt x="627" y="881"/>
                </a:lnTo>
                <a:lnTo>
                  <a:pt x="983" y="1017"/>
                </a:lnTo>
                <a:lnTo>
                  <a:pt x="1161" y="991"/>
                </a:lnTo>
                <a:lnTo>
                  <a:pt x="1339" y="949"/>
                </a:lnTo>
                <a:lnTo>
                  <a:pt x="1567" y="797"/>
                </a:lnTo>
                <a:lnTo>
                  <a:pt x="1813" y="568"/>
                </a:lnTo>
                <a:lnTo>
                  <a:pt x="2135" y="93"/>
                </a:ln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1" name="CustomShape 16"/>
          <p:cNvSpPr/>
          <p:nvPr/>
        </p:nvSpPr>
        <p:spPr>
          <a:xfrm>
            <a:off x="4940640" y="3900600"/>
            <a:ext cx="62568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KPZ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52" name="CustomShape 17"/>
          <p:cNvSpPr/>
          <p:nvPr/>
        </p:nvSpPr>
        <p:spPr>
          <a:xfrm>
            <a:off x="1600200" y="4876920"/>
            <a:ext cx="3580560" cy="990000"/>
          </a:xfrm>
          <a:custGeom>
            <a:avLst/>
            <a:gdLst/>
            <a:ahLst/>
            <a:cxnLst/>
            <a:rect l="l" t="t" r="r" b="b"/>
            <a:pathLst>
              <a:path w="2256" h="624">
                <a:moveTo>
                  <a:pt x="0" y="0"/>
                </a:moveTo>
                <a:lnTo>
                  <a:pt x="113" y="209"/>
                </a:lnTo>
                <a:lnTo>
                  <a:pt x="308" y="353"/>
                </a:lnTo>
                <a:lnTo>
                  <a:pt x="596" y="480"/>
                </a:lnTo>
                <a:lnTo>
                  <a:pt x="918" y="556"/>
                </a:lnTo>
                <a:lnTo>
                  <a:pt x="1273" y="607"/>
                </a:lnTo>
                <a:lnTo>
                  <a:pt x="1612" y="624"/>
                </a:lnTo>
                <a:lnTo>
                  <a:pt x="1951" y="624"/>
                </a:lnTo>
                <a:lnTo>
                  <a:pt x="2256" y="624"/>
                </a:lnTo>
              </a:path>
            </a:pathLst>
          </a:custGeom>
          <a:noFill/>
          <a:ln w="57240">
            <a:solidFill>
              <a:srgbClr val="4F81B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CustomShape 18"/>
          <p:cNvSpPr/>
          <p:nvPr/>
        </p:nvSpPr>
        <p:spPr>
          <a:xfrm>
            <a:off x="5245560" y="5653080"/>
            <a:ext cx="6379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KPS</a:t>
            </a: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609480" y="152280"/>
            <a:ext cx="7771680" cy="9136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4000" b="0" strike="noStrike" spc="-1">
                <a:latin typeface="Arial"/>
              </a:rPr>
              <a:t>Krzywe kosztów a krzywe produktów</a:t>
            </a:r>
          </a:p>
        </p:txBody>
      </p:sp>
      <p:sp>
        <p:nvSpPr>
          <p:cNvPr id="255" name="TextShape 2"/>
          <p:cNvSpPr txBox="1"/>
          <p:nvPr/>
        </p:nvSpPr>
        <p:spPr>
          <a:xfrm>
            <a:off x="685800" y="1219320"/>
            <a:ext cx="7771680" cy="5180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  </a:t>
            </a:r>
          </a:p>
        </p:txBody>
      </p:sp>
      <p:sp>
        <p:nvSpPr>
          <p:cNvPr id="256" name="Line 3"/>
          <p:cNvSpPr/>
          <p:nvPr/>
        </p:nvSpPr>
        <p:spPr>
          <a:xfrm flipV="1">
            <a:off x="1752480" y="1828800"/>
            <a:ext cx="360" cy="426708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7" name="Line 4"/>
          <p:cNvSpPr/>
          <p:nvPr/>
        </p:nvSpPr>
        <p:spPr>
          <a:xfrm>
            <a:off x="1752480" y="6095880"/>
            <a:ext cx="3505320" cy="36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8" name="CustomShape 5"/>
          <p:cNvSpPr/>
          <p:nvPr/>
        </p:nvSpPr>
        <p:spPr>
          <a:xfrm>
            <a:off x="5246280" y="6033960"/>
            <a:ext cx="3589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59" name="CustomShape 6"/>
          <p:cNvSpPr/>
          <p:nvPr/>
        </p:nvSpPr>
        <p:spPr>
          <a:xfrm>
            <a:off x="1357200" y="5958000"/>
            <a:ext cx="30708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0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0" name="CustomShape 7"/>
          <p:cNvSpPr/>
          <p:nvPr/>
        </p:nvSpPr>
        <p:spPr>
          <a:xfrm>
            <a:off x="919080" y="1752480"/>
            <a:ext cx="91836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KK, PK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1" name="CustomShape 8"/>
          <p:cNvSpPr/>
          <p:nvPr/>
        </p:nvSpPr>
        <p:spPr>
          <a:xfrm>
            <a:off x="2362320" y="3048120"/>
            <a:ext cx="2724840" cy="2110680"/>
          </a:xfrm>
          <a:custGeom>
            <a:avLst/>
            <a:gdLst/>
            <a:ahLst/>
            <a:cxnLst/>
            <a:rect l="l" t="t" r="r" b="b"/>
            <a:pathLst>
              <a:path w="1717" h="1330">
                <a:moveTo>
                  <a:pt x="0" y="0"/>
                </a:moveTo>
                <a:lnTo>
                  <a:pt x="65" y="271"/>
                </a:lnTo>
                <a:lnTo>
                  <a:pt x="150" y="568"/>
                </a:lnTo>
                <a:lnTo>
                  <a:pt x="268" y="847"/>
                </a:lnTo>
                <a:lnTo>
                  <a:pt x="404" y="1084"/>
                </a:lnTo>
                <a:lnTo>
                  <a:pt x="582" y="1262"/>
                </a:lnTo>
                <a:lnTo>
                  <a:pt x="853" y="1330"/>
                </a:lnTo>
                <a:lnTo>
                  <a:pt x="1107" y="1203"/>
                </a:lnTo>
                <a:lnTo>
                  <a:pt x="1251" y="1059"/>
                </a:lnTo>
                <a:lnTo>
                  <a:pt x="1429" y="779"/>
                </a:lnTo>
                <a:lnTo>
                  <a:pt x="1590" y="432"/>
                </a:lnTo>
                <a:lnTo>
                  <a:pt x="1717" y="76"/>
                </a:lnTo>
              </a:path>
            </a:pathLst>
          </a:custGeom>
          <a:noFill/>
          <a:ln w="38160">
            <a:solidFill>
              <a:srgbClr val="FF66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2" name="CustomShape 9"/>
          <p:cNvSpPr/>
          <p:nvPr/>
        </p:nvSpPr>
        <p:spPr>
          <a:xfrm>
            <a:off x="2298600" y="1962000"/>
            <a:ext cx="2726640" cy="2339280"/>
          </a:xfrm>
          <a:custGeom>
            <a:avLst/>
            <a:gdLst/>
            <a:ahLst/>
            <a:cxnLst/>
            <a:rect l="l" t="t" r="r" b="b"/>
            <a:pathLst>
              <a:path w="1718" h="1474">
                <a:moveTo>
                  <a:pt x="1718" y="1474"/>
                </a:moveTo>
                <a:lnTo>
                  <a:pt x="1650" y="1204"/>
                </a:lnTo>
                <a:lnTo>
                  <a:pt x="1561" y="908"/>
                </a:lnTo>
                <a:lnTo>
                  <a:pt x="1439" y="631"/>
                </a:lnTo>
                <a:lnTo>
                  <a:pt x="1263" y="280"/>
                </a:lnTo>
                <a:lnTo>
                  <a:pt x="1063" y="54"/>
                </a:lnTo>
                <a:lnTo>
                  <a:pt x="871" y="0"/>
                </a:lnTo>
                <a:lnTo>
                  <a:pt x="710" y="47"/>
                </a:lnTo>
                <a:lnTo>
                  <a:pt x="576" y="170"/>
                </a:lnTo>
                <a:lnTo>
                  <a:pt x="382" y="407"/>
                </a:lnTo>
                <a:lnTo>
                  <a:pt x="255" y="695"/>
                </a:lnTo>
                <a:lnTo>
                  <a:pt x="123" y="1063"/>
                </a:lnTo>
                <a:lnTo>
                  <a:pt x="0" y="1421"/>
                </a:lnTo>
              </a:path>
            </a:pathLst>
          </a:custGeom>
          <a:noFill/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3" name="CustomShape 10"/>
          <p:cNvSpPr/>
          <p:nvPr/>
        </p:nvSpPr>
        <p:spPr>
          <a:xfrm>
            <a:off x="5244840" y="2909880"/>
            <a:ext cx="48564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KK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4" name="CustomShape 11"/>
          <p:cNvSpPr/>
          <p:nvPr/>
        </p:nvSpPr>
        <p:spPr>
          <a:xfrm>
            <a:off x="5168520" y="4052880"/>
            <a:ext cx="48564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PK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5" name="CustomShape 12"/>
          <p:cNvSpPr/>
          <p:nvPr/>
        </p:nvSpPr>
        <p:spPr>
          <a:xfrm>
            <a:off x="3011040" y="5181480"/>
            <a:ext cx="143640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Min kosztów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6" name="CustomShape 13"/>
          <p:cNvSpPr/>
          <p:nvPr/>
        </p:nvSpPr>
        <p:spPr>
          <a:xfrm>
            <a:off x="3080520" y="1523880"/>
            <a:ext cx="15631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Max produktu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7" name="Line 14"/>
          <p:cNvSpPr/>
          <p:nvPr/>
        </p:nvSpPr>
        <p:spPr>
          <a:xfrm>
            <a:off x="3708360" y="1989000"/>
            <a:ext cx="360" cy="4103640"/>
          </a:xfrm>
          <a:prstGeom prst="line">
            <a:avLst/>
          </a:prstGeom>
          <a:ln w="9360" cap="rnd">
            <a:solidFill>
              <a:srgbClr val="000000"/>
            </a:solidFill>
            <a:custDash>
              <a:ds d="1000000" sp="4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Picture 2"/>
          <p:cNvPicPr/>
          <p:nvPr/>
        </p:nvPicPr>
        <p:blipFill>
          <a:blip r:embed="rId2"/>
          <a:stretch/>
        </p:blipFill>
        <p:spPr>
          <a:xfrm>
            <a:off x="395640" y="318240"/>
            <a:ext cx="8568360" cy="63817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Picture 2"/>
          <p:cNvPicPr/>
          <p:nvPr/>
        </p:nvPicPr>
        <p:blipFill>
          <a:blip r:embed="rId2"/>
          <a:stretch/>
        </p:blipFill>
        <p:spPr>
          <a:xfrm>
            <a:off x="395640" y="1772640"/>
            <a:ext cx="8155800" cy="4742640"/>
          </a:xfrm>
          <a:prstGeom prst="rect">
            <a:avLst/>
          </a:prstGeom>
          <a:ln w="9360">
            <a:noFill/>
          </a:ln>
        </p:spPr>
      </p:pic>
      <p:sp>
        <p:nvSpPr>
          <p:cNvPr id="270" name="CustomShape 1"/>
          <p:cNvSpPr/>
          <p:nvPr/>
        </p:nvSpPr>
        <p:spPr>
          <a:xfrm>
            <a:off x="611640" y="332640"/>
            <a:ext cx="7776000" cy="118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1" strike="noStrike" spc="-1">
                <a:solidFill>
                  <a:srgbClr val="000000"/>
                </a:solidFill>
                <a:latin typeface="Arial"/>
                <a:ea typeface="DejaVu Sans"/>
              </a:rPr>
              <a:t>Krzywa kosztów całkowitych w długim okresie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Każda krótkookresowa kosztów całkowitych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(KC1, KC2, …, KCn) staje się punktem na krzywej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kosztów całkowitych w długim okresie.</a:t>
            </a: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Koszty całkowite w długim okresie</a:t>
            </a:r>
          </a:p>
        </p:txBody>
      </p:sp>
      <p:sp>
        <p:nvSpPr>
          <p:cNvPr id="272" name="TextShape 2"/>
          <p:cNvSpPr txBox="1"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  <p:pic>
        <p:nvPicPr>
          <p:cNvPr id="273" name="Picture 2"/>
          <p:cNvPicPr/>
          <p:nvPr/>
        </p:nvPicPr>
        <p:blipFill>
          <a:blip r:embed="rId2"/>
          <a:stretch/>
        </p:blipFill>
        <p:spPr>
          <a:xfrm>
            <a:off x="755640" y="1087920"/>
            <a:ext cx="5472000" cy="5281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CustomShape 1"/>
          <p:cNvSpPr/>
          <p:nvPr/>
        </p:nvSpPr>
        <p:spPr>
          <a:xfrm>
            <a:off x="684360" y="657000"/>
            <a:ext cx="7918200" cy="435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97000"/>
              </a:lnSpc>
            </a:pPr>
            <a:r>
              <a:rPr lang="pl-PL" sz="24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Efekty skali produkcji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odnoszą się do procesów produkcji, w których </a:t>
            </a:r>
            <a:r>
              <a:rPr lang="pl-PL" sz="24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wszystkie czynniki są zmienne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a zmiany dokonują się według stałych proporcji, bez względu na to, czy dany proces produkcji charakteryzuje wysoka praco-, czy kapitałochłonnością.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Istnienie efektów skali produkcji stwierdza się w odniesieniu do analiz długookresowych, wyróżniając: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Stałe efekty skali produkcji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- wszystkie czynniki produkcji zmieniają się proporcjonalnie i produkcja zmienia się w tej samej proporcji. Oznacza to, na przykład, że podwojeniu nakładów czynników produkcji towarzyszy dwukrotny wzrost produkcji.</a:t>
            </a:r>
            <a:endParaRPr lang="pl-PL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6553080" y="6248520"/>
            <a:ext cx="1904760" cy="456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r">
              <a:lnSpc>
                <a:spcPct val="100000"/>
              </a:lnSpc>
            </a:pPr>
            <a:fld id="{C543DCDA-604A-4185-A523-02E666E169F8}" type="slidenum">
              <a:rPr lang="pl-PL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3</a:t>
            </a:fld>
            <a:endParaRPr lang="pl-PL" sz="1400" b="0" strike="noStrike" spc="-1">
              <a:latin typeface="Arial"/>
            </a:endParaRPr>
          </a:p>
        </p:txBody>
      </p:sp>
      <p:sp>
        <p:nvSpPr>
          <p:cNvPr id="201" name="TextShape 2"/>
          <p:cNvSpPr txBox="1"/>
          <p:nvPr/>
        </p:nvSpPr>
        <p:spPr>
          <a:xfrm>
            <a:off x="685800" y="22824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1" strike="noStrike" spc="-1">
                <a:solidFill>
                  <a:srgbClr val="000000"/>
                </a:solidFill>
                <a:latin typeface="Arial"/>
              </a:rPr>
              <a:t>Koszty alternatywne</a:t>
            </a:r>
            <a:br/>
            <a:r>
              <a:rPr lang="pl-PL" sz="3200" b="1" strike="noStrike" spc="-1">
                <a:solidFill>
                  <a:srgbClr val="000000"/>
                </a:solidFill>
                <a:latin typeface="Arial"/>
              </a:rPr>
              <a:t>(koszty utraconych korzyści</a:t>
            </a: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)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02" name="TextShape 3"/>
          <p:cNvSpPr txBox="1"/>
          <p:nvPr/>
        </p:nvSpPr>
        <p:spPr>
          <a:xfrm>
            <a:off x="762120" y="1828800"/>
            <a:ext cx="7772040" cy="411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36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Koszty te występują wówczas, gdy wybór jednej możliwości działania wymaga rezygnacji z innej. </a:t>
            </a:r>
            <a:endParaRPr lang="pl-PL" sz="28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Jeśli mamy kilka możliwości wyboru, </a:t>
            </a:r>
            <a:r>
              <a:rPr lang="pl-PL" sz="2800" b="1" strike="noStrike" spc="-1">
                <a:solidFill>
                  <a:srgbClr val="000000"/>
                </a:solidFill>
                <a:latin typeface="Arial"/>
                <a:ea typeface="Times New Roman"/>
              </a:rPr>
              <a:t>koszty utraconych korzyści są efektem</a:t>
            </a:r>
            <a:r>
              <a:rPr lang="pl-PL" sz="28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 (zyskiem, marżą brutto) </a:t>
            </a:r>
            <a:r>
              <a:rPr lang="pl-PL" sz="2800" b="1" strike="noStrike" spc="-1">
                <a:solidFill>
                  <a:srgbClr val="000000"/>
                </a:solidFill>
                <a:latin typeface="Arial"/>
                <a:ea typeface="Times New Roman"/>
              </a:rPr>
              <a:t>z najbardziej zyskownego przedsięwzięcia, które zostało zaniechane</a:t>
            </a:r>
            <a:r>
              <a:rPr lang="pl-PL" sz="28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, a jego środki zostały wykorzystane w innym celu. 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609480" y="457200"/>
            <a:ext cx="7770600" cy="38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97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Malejące efekty skali produkcji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- wszystkie czynniki produkcji zmieniają się proporcjonalnie, natomiast produkcja zmienia się mniej niż proporcjonalnie. Występuje to wtedy, gdy podwojeniu nakładów czynników produkcji towarzyszy mniejszy niż dwukrotny wzrost produkcji.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Rosnące efekty skali produkcji 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wszystkie czynniki produkcji zmieniają się proporcjonalnie, natomiast produkcja zmienia się więcej niż proporcjonalnie. Występuje to wtedy, gdy podwojeniu nakładów czynników produkcji towarzyszy większy niż dwukrotny wzrost produkcji.</a:t>
            </a:r>
            <a:endParaRPr lang="pl-PL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Picture 2"/>
          <p:cNvPicPr/>
          <p:nvPr/>
        </p:nvPicPr>
        <p:blipFill>
          <a:blip r:embed="rId2"/>
          <a:stretch/>
        </p:blipFill>
        <p:spPr>
          <a:xfrm>
            <a:off x="275040" y="260640"/>
            <a:ext cx="8616600" cy="63532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Shape 1"/>
          <p:cNvSpPr txBox="1"/>
          <p:nvPr/>
        </p:nvSpPr>
        <p:spPr>
          <a:xfrm>
            <a:off x="838080" y="152280"/>
            <a:ext cx="7771680" cy="685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Korzyści i niekorzyści skali</a:t>
            </a:r>
          </a:p>
        </p:txBody>
      </p:sp>
      <p:sp>
        <p:nvSpPr>
          <p:cNvPr id="278" name="TextShape 2"/>
          <p:cNvSpPr txBox="1"/>
          <p:nvPr/>
        </p:nvSpPr>
        <p:spPr>
          <a:xfrm>
            <a:off x="685800" y="990720"/>
            <a:ext cx="7771680" cy="510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  </a:t>
            </a:r>
          </a:p>
        </p:txBody>
      </p:sp>
      <p:sp>
        <p:nvSpPr>
          <p:cNvPr id="279" name="Line 3"/>
          <p:cNvSpPr/>
          <p:nvPr/>
        </p:nvSpPr>
        <p:spPr>
          <a:xfrm flipV="1">
            <a:off x="1447560" y="2209680"/>
            <a:ext cx="360" cy="396252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0" name="Line 4"/>
          <p:cNvSpPr/>
          <p:nvPr/>
        </p:nvSpPr>
        <p:spPr>
          <a:xfrm>
            <a:off x="1447560" y="6172200"/>
            <a:ext cx="3886200" cy="36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1" name="CustomShape 5"/>
          <p:cNvSpPr/>
          <p:nvPr/>
        </p:nvSpPr>
        <p:spPr>
          <a:xfrm>
            <a:off x="1280880" y="6110280"/>
            <a:ext cx="30708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0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82" name="CustomShape 6"/>
          <p:cNvSpPr/>
          <p:nvPr/>
        </p:nvSpPr>
        <p:spPr>
          <a:xfrm>
            <a:off x="1062360" y="2147760"/>
            <a:ext cx="1712520" cy="638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Koszty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długookresowe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83" name="CustomShape 7"/>
          <p:cNvSpPr/>
          <p:nvPr/>
        </p:nvSpPr>
        <p:spPr>
          <a:xfrm>
            <a:off x="5490720" y="6172200"/>
            <a:ext cx="3589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84" name="CustomShape 8"/>
          <p:cNvSpPr/>
          <p:nvPr/>
        </p:nvSpPr>
        <p:spPr>
          <a:xfrm>
            <a:off x="1752480" y="3962520"/>
            <a:ext cx="3631320" cy="1294560"/>
          </a:xfrm>
          <a:custGeom>
            <a:avLst/>
            <a:gdLst/>
            <a:ahLst/>
            <a:cxnLst/>
            <a:rect l="l" t="t" r="r" b="b"/>
            <a:pathLst>
              <a:path w="2288" h="816">
                <a:moveTo>
                  <a:pt x="0" y="0"/>
                </a:moveTo>
                <a:lnTo>
                  <a:pt x="216" y="368"/>
                </a:lnTo>
                <a:lnTo>
                  <a:pt x="600" y="696"/>
                </a:lnTo>
                <a:lnTo>
                  <a:pt x="1064" y="816"/>
                </a:lnTo>
                <a:lnTo>
                  <a:pt x="1520" y="728"/>
                </a:lnTo>
                <a:lnTo>
                  <a:pt x="1928" y="448"/>
                </a:lnTo>
                <a:lnTo>
                  <a:pt x="2288" y="128"/>
                </a:ln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5" name="CustomShape 9"/>
          <p:cNvSpPr/>
          <p:nvPr/>
        </p:nvSpPr>
        <p:spPr>
          <a:xfrm>
            <a:off x="1828800" y="2438280"/>
            <a:ext cx="3440880" cy="3047400"/>
          </a:xfrm>
          <a:custGeom>
            <a:avLst/>
            <a:gdLst/>
            <a:ahLst/>
            <a:cxnLst/>
            <a:rect l="l" t="t" r="r" b="b"/>
            <a:pathLst>
              <a:path w="2176" h="1688">
                <a:moveTo>
                  <a:pt x="0" y="1560"/>
                </a:moveTo>
                <a:lnTo>
                  <a:pt x="344" y="1688"/>
                </a:lnTo>
                <a:lnTo>
                  <a:pt x="720" y="1688"/>
                </a:lnTo>
                <a:lnTo>
                  <a:pt x="1048" y="1544"/>
                </a:lnTo>
                <a:lnTo>
                  <a:pt x="1384" y="1272"/>
                </a:lnTo>
                <a:lnTo>
                  <a:pt x="1680" y="952"/>
                </a:lnTo>
                <a:lnTo>
                  <a:pt x="1976" y="456"/>
                </a:lnTo>
                <a:lnTo>
                  <a:pt x="2176" y="0"/>
                </a:lnTo>
              </a:path>
            </a:pathLst>
          </a:custGeom>
          <a:noFill/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6" name="CustomShape 10"/>
          <p:cNvSpPr/>
          <p:nvPr/>
        </p:nvSpPr>
        <p:spPr>
          <a:xfrm>
            <a:off x="5446080" y="2438280"/>
            <a:ext cx="66240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LMC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87" name="CustomShape 11"/>
          <p:cNvSpPr/>
          <p:nvPr/>
        </p:nvSpPr>
        <p:spPr>
          <a:xfrm>
            <a:off x="5596920" y="3962520"/>
            <a:ext cx="62424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LAC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88" name="CustomShape 12"/>
          <p:cNvSpPr/>
          <p:nvPr/>
        </p:nvSpPr>
        <p:spPr>
          <a:xfrm>
            <a:off x="3328560" y="4476600"/>
            <a:ext cx="391320" cy="1004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6000" b="0" strike="noStrike" spc="-1">
                <a:solidFill>
                  <a:srgbClr val="000000"/>
                </a:solidFill>
                <a:latin typeface="Arial"/>
                <a:ea typeface="DejaVu Sans"/>
              </a:rPr>
              <a:t>.</a:t>
            </a:r>
            <a:endParaRPr lang="pl-PL" sz="6000" b="0" strike="noStrike" spc="-1">
              <a:latin typeface="Arial"/>
            </a:endParaRPr>
          </a:p>
        </p:txBody>
      </p:sp>
      <p:sp>
        <p:nvSpPr>
          <p:cNvPr id="289" name="CustomShape 13"/>
          <p:cNvSpPr/>
          <p:nvPr/>
        </p:nvSpPr>
        <p:spPr>
          <a:xfrm>
            <a:off x="3352680" y="4800600"/>
            <a:ext cx="30420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E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90" name="CustomShape 14"/>
          <p:cNvSpPr/>
          <p:nvPr/>
        </p:nvSpPr>
        <p:spPr>
          <a:xfrm rot="2400000">
            <a:off x="2066760" y="4289040"/>
            <a:ext cx="100512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korzyści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91" name="CustomShape 15"/>
          <p:cNvSpPr/>
          <p:nvPr/>
        </p:nvSpPr>
        <p:spPr>
          <a:xfrm rot="19467600">
            <a:off x="4098240" y="4256280"/>
            <a:ext cx="1308600" cy="3639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niekorzyści</a:t>
            </a: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93" name="TextShape 2"/>
          <p:cNvSpPr txBox="1"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  <p:pic>
        <p:nvPicPr>
          <p:cNvPr id="294" name="Picture 2"/>
          <p:cNvPicPr/>
          <p:nvPr/>
        </p:nvPicPr>
        <p:blipFill>
          <a:blip r:embed="rId2"/>
          <a:stretch/>
        </p:blipFill>
        <p:spPr>
          <a:xfrm>
            <a:off x="323640" y="135720"/>
            <a:ext cx="8352360" cy="64738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Picture 2"/>
          <p:cNvPicPr/>
          <p:nvPr/>
        </p:nvPicPr>
        <p:blipFill>
          <a:blip r:embed="rId2"/>
          <a:stretch/>
        </p:blipFill>
        <p:spPr>
          <a:xfrm>
            <a:off x="74160" y="620640"/>
            <a:ext cx="7953480" cy="49654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97" name="TextShape 2"/>
          <p:cNvSpPr txBox="1"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  <p:pic>
        <p:nvPicPr>
          <p:cNvPr id="298" name="Picture 2"/>
          <p:cNvPicPr/>
          <p:nvPr/>
        </p:nvPicPr>
        <p:blipFill>
          <a:blip r:embed="rId2"/>
          <a:stretch/>
        </p:blipFill>
        <p:spPr>
          <a:xfrm>
            <a:off x="406440" y="476640"/>
            <a:ext cx="8269200" cy="58608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Źródła:</a:t>
            </a:r>
          </a:p>
        </p:txBody>
      </p:sp>
      <p:sp>
        <p:nvSpPr>
          <p:cNvPr id="300" name="TextShape 2"/>
          <p:cNvSpPr txBox="1"/>
          <p:nvPr/>
        </p:nvSpPr>
        <p:spPr>
          <a:xfrm>
            <a:off x="251640" y="54864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u="sng" strike="noStrike" spc="-1">
                <a:solidFill>
                  <a:srgbClr val="0000FF"/>
                </a:solidFill>
                <a:uFillTx/>
                <a:latin typeface="Arial"/>
                <a:hlinkClick r:id="rId2"/>
              </a:rPr>
              <a:t>http://www.kozminski.edu.pl/uploads/import/kozminski/pl/default_opisy/2989/15/1/teoria_produkcji_i_koszty.pptx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FF"/>
                </a:solidFill>
                <a:latin typeface="Arial"/>
              </a:rPr>
              <a:t>D. Begg, S. Fisher, Dornbush, Mikroekonomia, PWE, Warszawa 2006.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FF"/>
                </a:solidFill>
                <a:latin typeface="Arial"/>
              </a:rPr>
              <a:t>Oraz Teoria Kosztów prezentowana w innych podręcznikach do Mikroekonomii.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539640" y="720720"/>
            <a:ext cx="8099280" cy="4768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95000"/>
              </a:lnSpc>
            </a:pPr>
            <a:r>
              <a:rPr lang="pl-PL" sz="2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Koszty rzeczywiste (księgowe, jawne)</a:t>
            </a:r>
            <a:r>
              <a:rPr lang="pl-PL" sz="2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– związane są z zakupem czynników wykorzystywanych do produkcji (praca, kapitał, ziemia, technologia itp.). Koszty te otrzymuje się mnożąc ilość nabywanych czynników przez cenę jednostkową. </a:t>
            </a:r>
            <a:endParaRPr lang="pl-PL" sz="2600" b="0" strike="noStrike" spc="-1">
              <a:latin typeface="Arial"/>
            </a:endParaRPr>
          </a:p>
          <a:p>
            <a:pPr algn="just"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      Koszty rzeczywiste, będące faktycznymi wydatkami na zakup czynników produkcji są nazywane również </a:t>
            </a:r>
            <a:r>
              <a:rPr lang="pl-PL" sz="2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kosztami explicite</a:t>
            </a:r>
            <a:r>
              <a:rPr lang="pl-PL" sz="2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.</a:t>
            </a:r>
            <a:endParaRPr lang="pl-PL" sz="26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179280" y="2803680"/>
            <a:ext cx="8859600" cy="300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685800" y="228600"/>
            <a:ext cx="7771680" cy="685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4000" b="0" strike="noStrike" spc="-1">
                <a:latin typeface="Arial"/>
              </a:rPr>
              <a:t>Koszty okazji</a:t>
            </a:r>
          </a:p>
        </p:txBody>
      </p:sp>
      <p:sp>
        <p:nvSpPr>
          <p:cNvPr id="206" name="TextShape 2"/>
          <p:cNvSpPr txBox="1"/>
          <p:nvPr/>
        </p:nvSpPr>
        <p:spPr>
          <a:xfrm>
            <a:off x="685800" y="1066680"/>
            <a:ext cx="7771680" cy="50284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pl-PL" sz="2800" b="0" strike="noStrike" spc="-1">
                <a:latin typeface="Arial"/>
              </a:rPr>
              <a:t>Kosztem użycia zasobów w dany sposób jest wartość tego, co te zasoby mogłyby wytworzyć, gdyby zostały użyte w najlepszy alternatywny sposób.</a:t>
            </a: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latin typeface="Arial"/>
              </a:rPr>
              <a:t>Kosztem wyprodukowania danego towaru jest wartość tego czego trzeba się wyrzec, aby ten towar wytworzyć</a:t>
            </a: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latin typeface="Arial"/>
              </a:rPr>
              <a:t>Te tracone korzyści to koszty okazji (koszty alternatywne, koszty traconych korzyści)</a:t>
            </a:r>
          </a:p>
          <a:p>
            <a:pPr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685800" y="0"/>
            <a:ext cx="7771680" cy="1142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Przykład kosztów okazji</a:t>
            </a:r>
          </a:p>
        </p:txBody>
      </p:sp>
      <p:sp>
        <p:nvSpPr>
          <p:cNvPr id="208" name="TextShape 2"/>
          <p:cNvSpPr txBox="1"/>
          <p:nvPr/>
        </p:nvSpPr>
        <p:spPr>
          <a:xfrm>
            <a:off x="685800" y="1066680"/>
            <a:ext cx="7771680" cy="5333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90000"/>
              </a:lnSpc>
            </a:pPr>
            <a:r>
              <a:rPr lang="pl-PL" sz="2400" b="0" strike="noStrike" spc="-1">
                <a:latin typeface="Arial"/>
              </a:rPr>
              <a:t>Koszty okazji zastosowania nakładów pracy</a:t>
            </a: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latin typeface="Arial"/>
              </a:rPr>
              <a:t>Mamy małą firmę, której właściciel sam pracuje. Firma przynosi mu roczny zysk w wysokości 40.000 PLN (przychody minus koszty księgowe). Właściciel jest wybitnym specjalistą i otrzymał ofertę pracy w innej dużej firmie za 60.000 PLN rocznie.</a:t>
            </a: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latin typeface="Arial"/>
              </a:rPr>
              <a:t>Ta alternatywna roczna pensja to koszt okazji zastosowania jego pracy, wartość dostępnej najlepszej alternatywy czy wielkość traconych korzyści. W naszym przykładzie księgowa/y obliczyła zysk na 40.000 PLN,  odejmując od przychodów poniesione koszty (100.000 minus 60.000)</a:t>
            </a:r>
          </a:p>
          <a:p>
            <a:pPr>
              <a:lnSpc>
                <a:spcPct val="90000"/>
              </a:lnSpc>
            </a:pPr>
            <a:endParaRPr lang="pl-PL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762120" y="304920"/>
            <a:ext cx="7771680" cy="83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3600" b="0" strike="noStrike" spc="-1">
                <a:latin typeface="Arial"/>
              </a:rPr>
              <a:t>Koszt księgowy a koszt ekonomiczny</a:t>
            </a:r>
          </a:p>
        </p:txBody>
      </p:sp>
      <p:sp>
        <p:nvSpPr>
          <p:cNvPr id="210" name="TextShape 2"/>
          <p:cNvSpPr txBox="1"/>
          <p:nvPr/>
        </p:nvSpPr>
        <p:spPr>
          <a:xfrm>
            <a:off x="762120" y="1371600"/>
            <a:ext cx="7771680" cy="495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endParaRPr lang="pl-PL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100.000 – 60.000(koszty księgowe) = 40.000 zysk księgowy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100.000 – 60.000 – 60.000 (utracona pensja – koszty okazji jego pracy)= -20.000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CustomShape 1"/>
          <p:cNvSpPr/>
          <p:nvPr/>
        </p:nvSpPr>
        <p:spPr>
          <a:xfrm>
            <a:off x="720720" y="1440000"/>
            <a:ext cx="8099280" cy="4498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93000"/>
              </a:lnSpc>
            </a:pPr>
            <a:r>
              <a:rPr lang="pl-PL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Koszty alternatywne (ukryte, okazji)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- koszty związane z utratą korzyści z uwzględnieniem dostępnych zasobów zakupionych na rzecz innej działalności</a:t>
            </a:r>
            <a:r>
              <a:rPr lang="pl-PL" sz="28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.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95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Koszty te nazywane są również </a:t>
            </a:r>
            <a:r>
              <a:rPr lang="pl-PL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kosztami implicite</a:t>
            </a:r>
            <a:r>
              <a:rPr lang="pl-PL" sz="28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.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Jednym z elementów </a:t>
            </a:r>
            <a:r>
              <a:rPr lang="pl-PL" sz="28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kosztów implicite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jest </a:t>
            </a:r>
            <a:r>
              <a:rPr lang="pl-PL" sz="28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zysk normalny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. 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95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Stanowi on tę część zysku, którą otrzymuje przedsiębiorca-właściciel, przeznaczający środki finansowe na zakup czynników produkcji.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609480" y="228600"/>
            <a:ext cx="7771680" cy="1142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Koszt okazji zastosowania kapitału</a:t>
            </a:r>
          </a:p>
        </p:txBody>
      </p:sp>
      <p:sp>
        <p:nvSpPr>
          <p:cNvPr id="213" name="TextShape 2"/>
          <p:cNvSpPr txBox="1"/>
          <p:nvPr/>
        </p:nvSpPr>
        <p:spPr>
          <a:xfrm>
            <a:off x="685800" y="1981080"/>
            <a:ext cx="7771680" cy="411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90000"/>
              </a:lnSpc>
            </a:pPr>
            <a:r>
              <a:rPr lang="pl-PL" sz="2800" b="0" strike="noStrike" spc="-1">
                <a:latin typeface="Arial"/>
              </a:rPr>
              <a:t>Mając 200.000 PLN właściciel podejmuje się produkcji określonych dóbr (np. kostki brukowej). Rocznie produkcja ta przynosi mu zysk 20.000 PLN.</a:t>
            </a:r>
          </a:p>
          <a:p>
            <a:pPr>
              <a:lnSpc>
                <a:spcPct val="90000"/>
              </a:lnSpc>
            </a:pPr>
            <a:r>
              <a:rPr lang="pl-PL" sz="2800" b="0" strike="noStrike" spc="-1">
                <a:latin typeface="Arial"/>
              </a:rPr>
              <a:t>Alternatywą będzie tu lokata pieniędzy w banku np. na 10% rocznie (koszty okazji zastosowania kapitału).</a:t>
            </a:r>
          </a:p>
          <a:p>
            <a:pPr>
              <a:lnSpc>
                <a:spcPct val="90000"/>
              </a:lnSpc>
            </a:pPr>
            <a:r>
              <a:rPr lang="pl-PL" sz="2800" b="0" strike="noStrike" spc="-1">
                <a:latin typeface="Arial"/>
              </a:rPr>
              <a:t>Uwzględnienie do kosztów produkcji dodatkowo 20.000 PLN kosztów okazji powoduje, że rzeczywisty zysk wynosi.....0.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1302</Words>
  <Application>Microsoft Office PowerPoint</Application>
  <PresentationFormat>Pokaz na ekranie (4:3)</PresentationFormat>
  <Paragraphs>215</Paragraphs>
  <Slides>36</Slides>
  <Notes>8</Notes>
  <HiddenSlides>0</HiddenSlides>
  <MMClips>0</MMClips>
  <ScaleCrop>false</ScaleCrop>
  <HeadingPairs>
    <vt:vector size="8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5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36</vt:i4>
      </vt:variant>
    </vt:vector>
  </HeadingPairs>
  <TitlesOfParts>
    <vt:vector size="48" baseType="lpstr">
      <vt:lpstr>Arial</vt:lpstr>
      <vt:lpstr>Calibri</vt:lpstr>
      <vt:lpstr>StarSymbol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Microsoft Word Document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>bogusia</dc:creator>
  <dc:description/>
  <cp:lastModifiedBy>Bogusława Puzio-Wacławik</cp:lastModifiedBy>
  <cp:revision>30</cp:revision>
  <dcterms:created xsi:type="dcterms:W3CDTF">2012-12-05T13:08:21Z</dcterms:created>
  <dcterms:modified xsi:type="dcterms:W3CDTF">2023-01-24T18:17:02Z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8</vt:i4>
  </property>
  <property fmtid="{D5CDD505-2E9C-101B-9397-08002B2CF9AE}" pid="8" name="PresentationFormat">
    <vt:lpwstr>Pokaz na ekranie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32</vt:i4>
  </property>
</Properties>
</file>