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21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226FF3FA-85D4-495C-9AB3-E004320480AA}" type="datetimeFigureOut">
              <a:rPr lang="pl-PL" smtClean="0"/>
              <a:t>01.04.2023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26FF3FA-85D4-495C-9AB3-E004320480AA}" type="datetimeFigureOut">
              <a:rPr lang="pl-PL" smtClean="0"/>
              <a:t>01.04.2023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26FF3FA-85D4-495C-9AB3-E004320480AA}" type="datetimeFigureOut">
              <a:rPr lang="pl-PL" smtClean="0"/>
              <a:t>01.04.2023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26FF3FA-85D4-495C-9AB3-E004320480AA}" type="datetimeFigureOut">
              <a:rPr lang="pl-PL" smtClean="0"/>
              <a:t>01.04.2023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226FF3FA-85D4-495C-9AB3-E004320480AA}" type="datetimeFigureOut">
              <a:rPr lang="pl-PL" smtClean="0"/>
              <a:t>01.04.2023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226FF3FA-85D4-495C-9AB3-E004320480AA}" type="datetimeFigureOut">
              <a:rPr lang="pl-PL" smtClean="0"/>
              <a:t>01.04.2023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226FF3FA-85D4-495C-9AB3-E004320480AA}" type="datetimeFigureOut">
              <a:rPr lang="pl-PL" smtClean="0"/>
              <a:t>01.04.2023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26FF3FA-85D4-495C-9AB3-E004320480AA}" type="datetimeFigureOut">
              <a:rPr lang="pl-PL" smtClean="0"/>
              <a:t>01.04.2023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26FF3FA-85D4-495C-9AB3-E004320480AA}" type="datetimeFigureOut">
              <a:rPr lang="pl-PL" smtClean="0"/>
              <a:t>01.04.2023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26FF3FA-85D4-495C-9AB3-E004320480AA}" type="datetimeFigureOut">
              <a:rPr lang="pl-PL" smtClean="0"/>
              <a:t>01.04.2023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26FF3FA-85D4-495C-9AB3-E004320480AA}" type="datetimeFigureOut">
              <a:rPr lang="pl-PL" smtClean="0"/>
              <a:t>01.04.2023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FF3FA-85D4-495C-9AB3-E004320480AA}" type="datetimeFigureOut">
              <a:rPr lang="pl-PL" smtClean="0"/>
              <a:t>01.04.2023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B806-B896-405F-8D2C-782F88756F11}"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err="1"/>
              <a:t>Research</a:t>
            </a:r>
            <a:r>
              <a:rPr lang="pl-PL" dirty="0"/>
              <a:t> </a:t>
            </a:r>
            <a:r>
              <a:rPr lang="pl-PL" dirty="0" err="1"/>
              <a:t>Methods</a:t>
            </a:r>
            <a:r>
              <a:rPr lang="pl-PL" dirty="0"/>
              <a:t> </a:t>
            </a:r>
            <a:br>
              <a:rPr lang="pl-PL" dirty="0"/>
            </a:br>
            <a:r>
              <a:rPr lang="pl-PL" dirty="0"/>
              <a:t>in Business and Economics 4</a:t>
            </a:r>
          </a:p>
        </p:txBody>
      </p:sp>
      <p:sp>
        <p:nvSpPr>
          <p:cNvPr id="3" name="Podtytuł 2"/>
          <p:cNvSpPr>
            <a:spLocks noGrp="1"/>
          </p:cNvSpPr>
          <p:nvPr>
            <p:ph type="subTitle" idx="1"/>
          </p:nvPr>
        </p:nvSpPr>
        <p:spPr/>
        <p:txBody>
          <a:bodyPr/>
          <a:lstStyle/>
          <a:p>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 </a:t>
            </a:r>
            <a:r>
              <a:rPr lang="pl-PL" dirty="0" err="1"/>
              <a:t>example</a:t>
            </a:r>
            <a:r>
              <a:rPr lang="pl-PL" dirty="0"/>
              <a:t> of </a:t>
            </a:r>
            <a:r>
              <a:rPr lang="pl-PL" dirty="0" err="1"/>
              <a:t>dying</a:t>
            </a:r>
            <a:r>
              <a:rPr lang="pl-PL" dirty="0"/>
              <a:t> </a:t>
            </a:r>
            <a:r>
              <a:rPr lang="pl-PL" dirty="0" err="1"/>
              <a:t>topic</a:t>
            </a:r>
            <a:endParaRPr lang="pl-PL" dirty="0"/>
          </a:p>
        </p:txBody>
      </p:sp>
      <p:pic>
        <p:nvPicPr>
          <p:cNvPr id="7170" name="Picture 2"/>
          <p:cNvPicPr>
            <a:picLocks noChangeAspect="1" noChangeArrowheads="1"/>
          </p:cNvPicPr>
          <p:nvPr/>
        </p:nvPicPr>
        <p:blipFill>
          <a:blip r:embed="rId2" cstate="print"/>
          <a:srcRect/>
          <a:stretch>
            <a:fillRect/>
          </a:stretch>
        </p:blipFill>
        <p:spPr bwMode="auto">
          <a:xfrm>
            <a:off x="0" y="1321176"/>
            <a:ext cx="9170287" cy="5132159"/>
          </a:xfrm>
          <a:prstGeom prst="rect">
            <a:avLst/>
          </a:prstGeom>
          <a:noFill/>
          <a:ln w="9525">
            <a:noFill/>
            <a:miter lim="800000"/>
            <a:headEnd/>
            <a:tailEnd/>
          </a:ln>
        </p:spPr>
      </p:pic>
      <p:sp>
        <p:nvSpPr>
          <p:cNvPr id="5" name="Elipsa 4"/>
          <p:cNvSpPr/>
          <p:nvPr/>
        </p:nvSpPr>
        <p:spPr>
          <a:xfrm>
            <a:off x="2699792" y="2564904"/>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Elipsa 6"/>
          <p:cNvSpPr/>
          <p:nvPr/>
        </p:nvSpPr>
        <p:spPr>
          <a:xfrm>
            <a:off x="2852192" y="3717032"/>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Elipsa 7"/>
          <p:cNvSpPr/>
          <p:nvPr/>
        </p:nvSpPr>
        <p:spPr>
          <a:xfrm>
            <a:off x="2483768" y="5733256"/>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a:t>Most </a:t>
            </a:r>
            <a:r>
              <a:rPr lang="pl-PL" sz="2800" dirty="0" err="1"/>
              <a:t>cited</a:t>
            </a:r>
            <a:r>
              <a:rPr lang="pl-PL" sz="2800" dirty="0"/>
              <a:t> </a:t>
            </a:r>
            <a:r>
              <a:rPr lang="pl-PL" sz="2800" dirty="0" err="1"/>
              <a:t>articles</a:t>
            </a:r>
            <a:r>
              <a:rPr lang="pl-PL" sz="2800" dirty="0"/>
              <a:t> </a:t>
            </a:r>
            <a:r>
              <a:rPr lang="pl-PL" sz="2800" dirty="0" err="1"/>
              <a:t>are</a:t>
            </a:r>
            <a:r>
              <a:rPr lang="pl-PL" sz="2800" dirty="0"/>
              <a:t> </a:t>
            </a:r>
            <a:r>
              <a:rPr lang="pl-PL" sz="2800" dirty="0" err="1"/>
              <a:t>quite</a:t>
            </a:r>
            <a:r>
              <a:rPr lang="pl-PL" sz="2800" dirty="0"/>
              <a:t> old, </a:t>
            </a:r>
            <a:r>
              <a:rPr lang="pl-PL" sz="2800" dirty="0" err="1"/>
              <a:t>very</a:t>
            </a:r>
            <a:r>
              <a:rPr lang="pl-PL" sz="2800" dirty="0"/>
              <a:t> </a:t>
            </a:r>
            <a:r>
              <a:rPr lang="pl-PL" sz="2800" dirty="0" err="1"/>
              <a:t>few</a:t>
            </a:r>
            <a:r>
              <a:rPr lang="pl-PL" sz="2800" dirty="0"/>
              <a:t> </a:t>
            </a:r>
            <a:r>
              <a:rPr lang="pl-PL" sz="2800" dirty="0" err="1"/>
              <a:t>relevant</a:t>
            </a:r>
            <a:r>
              <a:rPr lang="pl-PL" sz="2800" dirty="0"/>
              <a:t> </a:t>
            </a:r>
            <a:r>
              <a:rPr lang="pl-PL" sz="2800" dirty="0" err="1"/>
              <a:t>papers</a:t>
            </a:r>
            <a:r>
              <a:rPr lang="pl-PL" sz="2800" dirty="0"/>
              <a:t>, and </a:t>
            </a:r>
            <a:r>
              <a:rPr lang="pl-PL" sz="2800" dirty="0" err="1"/>
              <a:t>the</a:t>
            </a:r>
            <a:r>
              <a:rPr lang="pl-PL" sz="2800" dirty="0"/>
              <a:t> </a:t>
            </a:r>
            <a:r>
              <a:rPr lang="pl-PL" sz="2800" dirty="0" err="1"/>
              <a:t>relevant</a:t>
            </a:r>
            <a:r>
              <a:rPr lang="pl-PL" sz="2800" dirty="0"/>
              <a:t> </a:t>
            </a:r>
            <a:r>
              <a:rPr lang="pl-PL" sz="2800" dirty="0" err="1"/>
              <a:t>ones</a:t>
            </a:r>
            <a:r>
              <a:rPr lang="pl-PL" sz="2800" dirty="0"/>
              <a:t> </a:t>
            </a:r>
            <a:r>
              <a:rPr lang="pl-PL" sz="2800" dirty="0" err="1"/>
              <a:t>cover</a:t>
            </a:r>
            <a:r>
              <a:rPr lang="pl-PL" sz="2800" dirty="0"/>
              <a:t> </a:t>
            </a:r>
            <a:r>
              <a:rPr lang="pl-PL" sz="2800" dirty="0" err="1"/>
              <a:t>very</a:t>
            </a:r>
            <a:r>
              <a:rPr lang="pl-PL" sz="2800" dirty="0"/>
              <a:t> old </a:t>
            </a:r>
            <a:r>
              <a:rPr lang="pl-PL" sz="2800" dirty="0" err="1"/>
              <a:t>times</a:t>
            </a:r>
            <a:r>
              <a:rPr lang="pl-PL" sz="2800" dirty="0"/>
              <a:t> (</a:t>
            </a:r>
            <a:r>
              <a:rPr lang="pl-PL" sz="2800" dirty="0" err="1"/>
              <a:t>f.i</a:t>
            </a:r>
            <a:r>
              <a:rPr lang="pl-PL" sz="2800" dirty="0"/>
              <a:t> 1818-1950)</a:t>
            </a:r>
          </a:p>
        </p:txBody>
      </p:sp>
      <p:pic>
        <p:nvPicPr>
          <p:cNvPr id="8194" name="Picture 2"/>
          <p:cNvPicPr>
            <a:picLocks noChangeAspect="1" noChangeArrowheads="1"/>
          </p:cNvPicPr>
          <p:nvPr/>
        </p:nvPicPr>
        <p:blipFill>
          <a:blip r:embed="rId2" cstate="print"/>
          <a:srcRect/>
          <a:stretch>
            <a:fillRect/>
          </a:stretch>
        </p:blipFill>
        <p:spPr bwMode="auto">
          <a:xfrm>
            <a:off x="0" y="2187615"/>
            <a:ext cx="8892479" cy="4670385"/>
          </a:xfrm>
          <a:prstGeom prst="rect">
            <a:avLst/>
          </a:prstGeom>
          <a:noFill/>
          <a:ln w="9525">
            <a:noFill/>
            <a:miter lim="800000"/>
            <a:headEnd/>
            <a:tailEnd/>
          </a:ln>
        </p:spPr>
      </p:pic>
      <p:sp>
        <p:nvSpPr>
          <p:cNvPr id="5" name="Prostokąt zaokrąglony 4"/>
          <p:cNvSpPr/>
          <p:nvPr/>
        </p:nvSpPr>
        <p:spPr>
          <a:xfrm>
            <a:off x="1043608" y="4293096"/>
            <a:ext cx="5832648"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Ok., </a:t>
            </a:r>
            <a:r>
              <a:rPr lang="pl-PL" sz="2800" dirty="0" err="1"/>
              <a:t>let’s</a:t>
            </a:r>
            <a:r>
              <a:rPr lang="pl-PL" sz="2800" dirty="0"/>
              <a:t> </a:t>
            </a:r>
            <a:r>
              <a:rPr lang="pl-PL" sz="2800" dirty="0" err="1"/>
              <a:t>assume</a:t>
            </a:r>
            <a:r>
              <a:rPr lang="pl-PL" sz="2800" dirty="0"/>
              <a:t> </a:t>
            </a:r>
            <a:r>
              <a:rPr lang="pl-PL" sz="2800" dirty="0" err="1"/>
              <a:t>that</a:t>
            </a:r>
            <a:r>
              <a:rPr lang="pl-PL" sz="2800" dirty="0"/>
              <a:t> </a:t>
            </a:r>
            <a:r>
              <a:rPr lang="pl-PL" sz="2800" dirty="0" err="1"/>
              <a:t>we’re</a:t>
            </a:r>
            <a:r>
              <a:rPr lang="pl-PL" sz="2800" dirty="0"/>
              <a:t> </a:t>
            </a:r>
            <a:r>
              <a:rPr lang="pl-PL" sz="2800" dirty="0" err="1"/>
              <a:t>interested</a:t>
            </a:r>
            <a:r>
              <a:rPr lang="pl-PL" sz="2800" dirty="0"/>
              <a:t> </a:t>
            </a:r>
            <a:r>
              <a:rPr lang="pl-PL" sz="2800" dirty="0" err="1"/>
              <a:t>in</a:t>
            </a:r>
            <a:r>
              <a:rPr lang="pl-PL" sz="2800" dirty="0"/>
              <a:t> </a:t>
            </a:r>
            <a:r>
              <a:rPr lang="pl-PL" sz="2800" dirty="0" err="1"/>
              <a:t>this</a:t>
            </a:r>
            <a:r>
              <a:rPr lang="pl-PL" sz="2800" dirty="0"/>
              <a:t> paper</a:t>
            </a:r>
          </a:p>
        </p:txBody>
      </p:sp>
      <p:pic>
        <p:nvPicPr>
          <p:cNvPr id="9218" name="Picture 2"/>
          <p:cNvPicPr>
            <a:picLocks noChangeAspect="1" noChangeArrowheads="1"/>
          </p:cNvPicPr>
          <p:nvPr/>
        </p:nvPicPr>
        <p:blipFill>
          <a:blip r:embed="rId2" cstate="print"/>
          <a:srcRect/>
          <a:stretch>
            <a:fillRect/>
          </a:stretch>
        </p:blipFill>
        <p:spPr bwMode="auto">
          <a:xfrm>
            <a:off x="0" y="2009285"/>
            <a:ext cx="9144000" cy="4848715"/>
          </a:xfrm>
          <a:prstGeom prst="rect">
            <a:avLst/>
          </a:prstGeom>
          <a:noFill/>
          <a:ln w="9525">
            <a:noFill/>
            <a:miter lim="800000"/>
            <a:headEnd/>
            <a:tailEnd/>
          </a:ln>
        </p:spPr>
      </p:pic>
      <p:sp>
        <p:nvSpPr>
          <p:cNvPr id="5" name="Prostokąt 4"/>
          <p:cNvSpPr/>
          <p:nvPr/>
        </p:nvSpPr>
        <p:spPr>
          <a:xfrm>
            <a:off x="971600" y="2780928"/>
            <a:ext cx="6192688"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400" dirty="0" err="1"/>
              <a:t>If</a:t>
            </a:r>
            <a:r>
              <a:rPr lang="pl-PL" sz="2400" dirty="0"/>
              <a:t> </a:t>
            </a:r>
            <a:r>
              <a:rPr lang="pl-PL" sz="2400" dirty="0" err="1"/>
              <a:t>you</a:t>
            </a:r>
            <a:r>
              <a:rPr lang="pl-PL" sz="2400" dirty="0"/>
              <a:t> </a:t>
            </a:r>
            <a:r>
              <a:rPr lang="pl-PL" sz="2400" dirty="0" err="1"/>
              <a:t>try</a:t>
            </a:r>
            <a:r>
              <a:rPr lang="pl-PL" sz="2400" dirty="0"/>
              <a:t> to do </a:t>
            </a:r>
            <a:r>
              <a:rPr lang="pl-PL" sz="2400" dirty="0" err="1"/>
              <a:t>it</a:t>
            </a:r>
            <a:r>
              <a:rPr lang="pl-PL" sz="2400" dirty="0"/>
              <a:t> </a:t>
            </a:r>
            <a:r>
              <a:rPr lang="pl-PL" sz="2400" dirty="0" err="1"/>
              <a:t>outside</a:t>
            </a:r>
            <a:r>
              <a:rPr lang="pl-PL" sz="2400" dirty="0"/>
              <a:t> </a:t>
            </a:r>
            <a:r>
              <a:rPr lang="pl-PL" sz="2400" dirty="0" err="1"/>
              <a:t>the</a:t>
            </a:r>
            <a:r>
              <a:rPr lang="pl-PL" sz="2400" dirty="0"/>
              <a:t> campus, </a:t>
            </a:r>
            <a:r>
              <a:rPr lang="pl-PL" sz="2400" dirty="0" err="1"/>
              <a:t>you</a:t>
            </a:r>
            <a:r>
              <a:rPr lang="pl-PL" sz="2400" dirty="0"/>
              <a:t> will not be </a:t>
            </a:r>
            <a:r>
              <a:rPr lang="pl-PL" sz="2400" dirty="0" err="1"/>
              <a:t>able</a:t>
            </a:r>
            <a:r>
              <a:rPr lang="pl-PL" sz="2400" dirty="0"/>
              <a:t> to </a:t>
            </a:r>
            <a:r>
              <a:rPr lang="pl-PL" sz="2400" dirty="0" err="1"/>
              <a:t>download</a:t>
            </a:r>
            <a:r>
              <a:rPr lang="pl-PL" sz="2400" dirty="0"/>
              <a:t> </a:t>
            </a:r>
            <a:r>
              <a:rPr lang="pl-PL" sz="2400" dirty="0" err="1"/>
              <a:t>the</a:t>
            </a:r>
            <a:r>
              <a:rPr lang="pl-PL" sz="2400" dirty="0"/>
              <a:t> paper </a:t>
            </a:r>
            <a:r>
              <a:rPr lang="pl-PL" sz="2400" dirty="0" err="1"/>
              <a:t>directly</a:t>
            </a:r>
            <a:r>
              <a:rPr lang="pl-PL" sz="2400" dirty="0"/>
              <a:t>. </a:t>
            </a:r>
            <a:r>
              <a:rPr lang="pl-PL" sz="2400" dirty="0" err="1"/>
              <a:t>When</a:t>
            </a:r>
            <a:r>
              <a:rPr lang="pl-PL" sz="2400" dirty="0"/>
              <a:t> </a:t>
            </a:r>
            <a:r>
              <a:rPr lang="pl-PL" sz="2400" dirty="0" err="1"/>
              <a:t>you</a:t>
            </a:r>
            <a:r>
              <a:rPr lang="pl-PL" sz="2400" dirty="0"/>
              <a:t> </a:t>
            </a:r>
            <a:r>
              <a:rPr lang="pl-PL" sz="2400" dirty="0" err="1"/>
              <a:t>click</a:t>
            </a:r>
            <a:r>
              <a:rPr lang="pl-PL" sz="2400" dirty="0"/>
              <a:t> on </a:t>
            </a:r>
            <a:r>
              <a:rPr lang="pl-PL" sz="2400" dirty="0" err="1"/>
              <a:t>it</a:t>
            </a:r>
            <a:r>
              <a:rPr lang="pl-PL" sz="2400" dirty="0"/>
              <a:t>, </a:t>
            </a:r>
            <a:r>
              <a:rPr lang="pl-PL" sz="2400" dirty="0" err="1"/>
              <a:t>you</a:t>
            </a:r>
            <a:r>
              <a:rPr lang="pl-PL" sz="2400" dirty="0"/>
              <a:t> will be </a:t>
            </a:r>
            <a:r>
              <a:rPr lang="pl-PL" sz="2400" dirty="0" err="1"/>
              <a:t>redirected</a:t>
            </a:r>
            <a:r>
              <a:rPr lang="pl-PL" sz="2400" dirty="0"/>
              <a:t> to </a:t>
            </a:r>
            <a:r>
              <a:rPr lang="pl-PL" sz="2400" dirty="0" err="1"/>
              <a:t>the</a:t>
            </a:r>
            <a:r>
              <a:rPr lang="pl-PL" sz="2400" dirty="0"/>
              <a:t> </a:t>
            </a:r>
            <a:r>
              <a:rPr lang="pl-PL" sz="2400" dirty="0" err="1"/>
              <a:t>web</a:t>
            </a:r>
            <a:r>
              <a:rPr lang="pl-PL" sz="2400" dirty="0"/>
              <a:t> </a:t>
            </a:r>
            <a:r>
              <a:rPr lang="pl-PL" sz="2400" dirty="0" err="1"/>
              <a:t>page</a:t>
            </a:r>
            <a:r>
              <a:rPr lang="pl-PL" sz="2400" dirty="0"/>
              <a:t> of </a:t>
            </a:r>
            <a:r>
              <a:rPr lang="pl-PL" sz="2400" dirty="0" err="1"/>
              <a:t>the</a:t>
            </a:r>
            <a:r>
              <a:rPr lang="pl-PL" sz="2400" dirty="0"/>
              <a:t> </a:t>
            </a:r>
            <a:r>
              <a:rPr lang="pl-PL" sz="2400" dirty="0" err="1"/>
              <a:t>publisher</a:t>
            </a:r>
            <a:r>
              <a:rPr lang="pl-PL" sz="2400" dirty="0"/>
              <a:t>.</a:t>
            </a:r>
          </a:p>
        </p:txBody>
      </p:sp>
      <p:pic>
        <p:nvPicPr>
          <p:cNvPr id="10242" name="Picture 2"/>
          <p:cNvPicPr>
            <a:picLocks noChangeAspect="1" noChangeArrowheads="1"/>
          </p:cNvPicPr>
          <p:nvPr/>
        </p:nvPicPr>
        <p:blipFill>
          <a:blip r:embed="rId2" cstate="print"/>
          <a:srcRect/>
          <a:stretch>
            <a:fillRect/>
          </a:stretch>
        </p:blipFill>
        <p:spPr bwMode="auto">
          <a:xfrm>
            <a:off x="0" y="1478850"/>
            <a:ext cx="9144000" cy="513122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dirty="0"/>
              <a:t>But </a:t>
            </a:r>
            <a:r>
              <a:rPr lang="pl-PL" sz="2400" dirty="0" err="1"/>
              <a:t>there</a:t>
            </a:r>
            <a:r>
              <a:rPr lang="pl-PL" sz="2400" dirty="0"/>
              <a:t> </a:t>
            </a:r>
            <a:r>
              <a:rPr lang="pl-PL" sz="2400" dirty="0" err="1"/>
              <a:t>you</a:t>
            </a:r>
            <a:r>
              <a:rPr lang="pl-PL" sz="2400" dirty="0"/>
              <a:t> </a:t>
            </a:r>
            <a:r>
              <a:rPr lang="pl-PL" sz="2400" dirty="0" err="1"/>
              <a:t>can</a:t>
            </a:r>
            <a:r>
              <a:rPr lang="pl-PL" sz="2400" dirty="0"/>
              <a:t> </a:t>
            </a:r>
            <a:r>
              <a:rPr lang="pl-PL" sz="2400" dirty="0" err="1"/>
              <a:t>read</a:t>
            </a:r>
            <a:r>
              <a:rPr lang="pl-PL" sz="2400" dirty="0"/>
              <a:t> </a:t>
            </a:r>
            <a:r>
              <a:rPr lang="pl-PL" sz="2400" dirty="0" err="1"/>
              <a:t>the</a:t>
            </a:r>
            <a:r>
              <a:rPr lang="pl-PL" sz="2400" dirty="0"/>
              <a:t> </a:t>
            </a:r>
            <a:r>
              <a:rPr lang="pl-PL" sz="2400" dirty="0" err="1"/>
              <a:t>abstract</a:t>
            </a:r>
            <a:r>
              <a:rPr lang="pl-PL" sz="2400" dirty="0"/>
              <a:t>. As </a:t>
            </a:r>
            <a:r>
              <a:rPr lang="pl-PL" sz="2400" dirty="0" err="1"/>
              <a:t>you</a:t>
            </a:r>
            <a:r>
              <a:rPr lang="pl-PL" sz="2400" dirty="0"/>
              <a:t> </a:t>
            </a:r>
            <a:r>
              <a:rPr lang="pl-PL" sz="2400" dirty="0" err="1"/>
              <a:t>can</a:t>
            </a:r>
            <a:r>
              <a:rPr lang="pl-PL" sz="2400" dirty="0"/>
              <a:t> </a:t>
            </a:r>
            <a:r>
              <a:rPr lang="pl-PL" sz="2400" dirty="0" err="1"/>
              <a:t>see</a:t>
            </a:r>
            <a:r>
              <a:rPr lang="pl-PL" sz="2400" dirty="0"/>
              <a:t>, </a:t>
            </a:r>
            <a:r>
              <a:rPr lang="pl-PL" sz="2400" dirty="0" err="1"/>
              <a:t>the</a:t>
            </a:r>
            <a:r>
              <a:rPr lang="pl-PL" sz="2400" dirty="0"/>
              <a:t> paper </a:t>
            </a:r>
            <a:r>
              <a:rPr lang="pl-PL" sz="2400" dirty="0" err="1"/>
              <a:t>contains</a:t>
            </a:r>
            <a:r>
              <a:rPr lang="pl-PL" sz="2400" dirty="0"/>
              <a:t> </a:t>
            </a:r>
            <a:r>
              <a:rPr lang="pl-PL" sz="2400" dirty="0" err="1"/>
              <a:t>some</a:t>
            </a:r>
            <a:r>
              <a:rPr lang="pl-PL" sz="2400" dirty="0"/>
              <a:t> </a:t>
            </a:r>
            <a:r>
              <a:rPr lang="pl-PL" sz="2400" dirty="0" err="1"/>
              <a:t>literature</a:t>
            </a:r>
            <a:r>
              <a:rPr lang="pl-PL" sz="2400" dirty="0"/>
              <a:t> </a:t>
            </a:r>
            <a:r>
              <a:rPr lang="pl-PL" sz="2400" dirty="0" err="1"/>
              <a:t>review</a:t>
            </a:r>
            <a:r>
              <a:rPr lang="pl-PL" sz="2400" dirty="0"/>
              <a:t> on </a:t>
            </a:r>
            <a:r>
              <a:rPr lang="pl-PL" sz="2400" dirty="0" err="1"/>
              <a:t>family</a:t>
            </a:r>
            <a:r>
              <a:rPr lang="pl-PL" sz="2400" dirty="0"/>
              <a:t> </a:t>
            </a:r>
            <a:r>
              <a:rPr lang="pl-PL" sz="2400" dirty="0" err="1"/>
              <a:t>firms</a:t>
            </a:r>
            <a:r>
              <a:rPr lang="pl-PL" sz="2400" dirty="0"/>
              <a:t>, </a:t>
            </a:r>
            <a:r>
              <a:rPr lang="pl-PL" sz="2400" dirty="0" err="1"/>
              <a:t>which</a:t>
            </a:r>
            <a:r>
              <a:rPr lang="pl-PL" sz="2400" dirty="0"/>
              <a:t> we </a:t>
            </a:r>
            <a:r>
              <a:rPr lang="pl-PL" sz="2400" dirty="0" err="1"/>
              <a:t>find</a:t>
            </a:r>
            <a:r>
              <a:rPr lang="pl-PL" sz="2400" dirty="0"/>
              <a:t> </a:t>
            </a:r>
            <a:r>
              <a:rPr lang="pl-PL" sz="2400" dirty="0" err="1"/>
              <a:t>interesting</a:t>
            </a:r>
            <a:r>
              <a:rPr lang="pl-PL" sz="2400" dirty="0"/>
              <a:t>.</a:t>
            </a:r>
          </a:p>
        </p:txBody>
      </p:sp>
      <p:pic>
        <p:nvPicPr>
          <p:cNvPr id="11266" name="Picture 2"/>
          <p:cNvPicPr>
            <a:picLocks noChangeAspect="1" noChangeArrowheads="1"/>
          </p:cNvPicPr>
          <p:nvPr/>
        </p:nvPicPr>
        <p:blipFill>
          <a:blip r:embed="rId2" cstate="print"/>
          <a:srcRect/>
          <a:stretch>
            <a:fillRect/>
          </a:stretch>
        </p:blipFill>
        <p:spPr bwMode="auto">
          <a:xfrm>
            <a:off x="0" y="1412776"/>
            <a:ext cx="8988272" cy="1800200"/>
          </a:xfrm>
          <a:prstGeom prst="rect">
            <a:avLst/>
          </a:prstGeom>
          <a:noFill/>
          <a:ln w="9525">
            <a:noFill/>
            <a:miter lim="800000"/>
            <a:headEnd/>
            <a:tailEnd/>
          </a:ln>
        </p:spPr>
      </p:pic>
      <p:sp>
        <p:nvSpPr>
          <p:cNvPr id="5" name="pole tekstowe 4"/>
          <p:cNvSpPr txBox="1"/>
          <p:nvPr/>
        </p:nvSpPr>
        <p:spPr>
          <a:xfrm>
            <a:off x="395536" y="3861048"/>
            <a:ext cx="8381910" cy="646331"/>
          </a:xfrm>
          <a:prstGeom prst="rect">
            <a:avLst/>
          </a:prstGeom>
          <a:noFill/>
        </p:spPr>
        <p:txBody>
          <a:bodyPr wrap="none" rtlCol="0">
            <a:spAutoFit/>
          </a:bodyPr>
          <a:lstStyle/>
          <a:p>
            <a:r>
              <a:rPr lang="pl-PL" dirty="0" err="1"/>
              <a:t>Clicking</a:t>
            </a:r>
            <a:r>
              <a:rPr lang="pl-PL" dirty="0"/>
              <a:t> on „Get PDF” </a:t>
            </a:r>
            <a:r>
              <a:rPr lang="pl-PL" dirty="0" err="1"/>
              <a:t>button</a:t>
            </a:r>
            <a:r>
              <a:rPr lang="pl-PL" dirty="0"/>
              <a:t> </a:t>
            </a:r>
            <a:r>
              <a:rPr lang="pl-PL" dirty="0" err="1"/>
              <a:t>outside</a:t>
            </a:r>
            <a:r>
              <a:rPr lang="pl-PL" dirty="0"/>
              <a:t> campus will not </a:t>
            </a:r>
            <a:r>
              <a:rPr lang="pl-PL" dirty="0" err="1"/>
              <a:t>work</a:t>
            </a:r>
            <a:r>
              <a:rPr lang="pl-PL" dirty="0"/>
              <a:t>… </a:t>
            </a:r>
            <a:r>
              <a:rPr lang="pl-PL" dirty="0" err="1"/>
              <a:t>Probably</a:t>
            </a:r>
            <a:r>
              <a:rPr lang="pl-PL" dirty="0"/>
              <a:t> </a:t>
            </a:r>
            <a:r>
              <a:rPr lang="pl-PL" dirty="0" err="1"/>
              <a:t>they</a:t>
            </a:r>
            <a:r>
              <a:rPr lang="pl-PL" dirty="0"/>
              <a:t> will </a:t>
            </a:r>
            <a:r>
              <a:rPr lang="pl-PL" dirty="0" err="1"/>
              <a:t>ask</a:t>
            </a:r>
            <a:r>
              <a:rPr lang="pl-PL" dirty="0"/>
              <a:t> </a:t>
            </a:r>
            <a:r>
              <a:rPr lang="pl-PL" dirty="0" err="1"/>
              <a:t>you</a:t>
            </a:r>
            <a:r>
              <a:rPr lang="pl-PL" dirty="0"/>
              <a:t> </a:t>
            </a:r>
          </a:p>
          <a:p>
            <a:r>
              <a:rPr lang="pl-PL" dirty="0"/>
              <a:t>for </a:t>
            </a:r>
            <a:r>
              <a:rPr lang="pl-PL" dirty="0" err="1"/>
              <a:t>money</a:t>
            </a:r>
            <a:r>
              <a:rPr lang="pl-PL" dirty="0" err="1">
                <a:sym typeface="Wingdings" pitchFamily="2" charset="2"/>
              </a:rPr>
              <a:t></a:t>
            </a: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36912"/>
            <a:ext cx="8229600" cy="1143000"/>
          </a:xfrm>
        </p:spPr>
        <p:txBody>
          <a:bodyPr/>
          <a:lstStyle/>
          <a:p>
            <a:r>
              <a:rPr lang="pl-PL" dirty="0"/>
              <a:t>So, </a:t>
            </a:r>
            <a:r>
              <a:rPr lang="pl-PL" dirty="0" err="1"/>
              <a:t>how</a:t>
            </a:r>
            <a:r>
              <a:rPr lang="pl-PL" dirty="0"/>
              <a:t> to </a:t>
            </a:r>
            <a:r>
              <a:rPr lang="pl-PL" dirty="0" err="1"/>
              <a:t>download</a:t>
            </a:r>
            <a:r>
              <a:rPr lang="pl-PL" dirty="0"/>
              <a:t> </a:t>
            </a:r>
            <a:r>
              <a:rPr lang="pl-PL" dirty="0" err="1"/>
              <a:t>this</a:t>
            </a:r>
            <a:r>
              <a:rPr lang="pl-PL" dirty="0"/>
              <a:t> paper?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Option</a:t>
            </a:r>
            <a:r>
              <a:rPr lang="pl-PL" dirty="0"/>
              <a:t> 1 – </a:t>
            </a:r>
            <a:r>
              <a:rPr lang="pl-PL" dirty="0" err="1"/>
              <a:t>check</a:t>
            </a:r>
            <a:r>
              <a:rPr lang="pl-PL" dirty="0"/>
              <a:t> </a:t>
            </a:r>
            <a:r>
              <a:rPr lang="pl-PL" dirty="0" err="1"/>
              <a:t>google</a:t>
            </a:r>
            <a:endParaRPr lang="pl-PL" dirty="0"/>
          </a:p>
        </p:txBody>
      </p:sp>
      <p:sp>
        <p:nvSpPr>
          <p:cNvPr id="3" name="Symbol zastępczy zawartości 2"/>
          <p:cNvSpPr>
            <a:spLocks noGrp="1"/>
          </p:cNvSpPr>
          <p:nvPr>
            <p:ph idx="1"/>
          </p:nvPr>
        </p:nvSpPr>
        <p:spPr>
          <a:xfrm>
            <a:off x="457200" y="1600201"/>
            <a:ext cx="8229600" cy="1396752"/>
          </a:xfrm>
        </p:spPr>
        <p:txBody>
          <a:bodyPr/>
          <a:lstStyle/>
          <a:p>
            <a:pPr>
              <a:buNone/>
            </a:pPr>
            <a:r>
              <a:rPr lang="pl-PL" dirty="0"/>
              <a:t>First, </a:t>
            </a:r>
            <a:r>
              <a:rPr lang="pl-PL" dirty="0" err="1"/>
              <a:t>check</a:t>
            </a:r>
            <a:r>
              <a:rPr lang="pl-PL" dirty="0"/>
              <a:t> </a:t>
            </a:r>
            <a:r>
              <a:rPr lang="pl-PL" dirty="0" err="1"/>
              <a:t>google</a:t>
            </a:r>
            <a:r>
              <a:rPr lang="pl-PL" dirty="0"/>
              <a:t> scholar – </a:t>
            </a:r>
            <a:r>
              <a:rPr lang="pl-PL" dirty="0" err="1"/>
              <a:t>very</a:t>
            </a:r>
            <a:r>
              <a:rPr lang="pl-PL" dirty="0"/>
              <a:t> </a:t>
            </a:r>
            <a:r>
              <a:rPr lang="pl-PL" dirty="0" err="1"/>
              <a:t>often</a:t>
            </a:r>
            <a:r>
              <a:rPr lang="pl-PL" dirty="0"/>
              <a:t> </a:t>
            </a:r>
            <a:r>
              <a:rPr lang="pl-PL" dirty="0" err="1"/>
              <a:t>you</a:t>
            </a:r>
            <a:r>
              <a:rPr lang="pl-PL" dirty="0"/>
              <a:t> </a:t>
            </a:r>
            <a:r>
              <a:rPr lang="pl-PL" dirty="0" err="1"/>
              <a:t>just</a:t>
            </a:r>
            <a:r>
              <a:rPr lang="pl-PL" dirty="0"/>
              <a:t> </a:t>
            </a:r>
            <a:r>
              <a:rPr lang="pl-PL" dirty="0" err="1"/>
              <a:t>need</a:t>
            </a:r>
            <a:r>
              <a:rPr lang="pl-PL" dirty="0"/>
              <a:t> to </a:t>
            </a:r>
            <a:r>
              <a:rPr lang="pl-PL" dirty="0" err="1"/>
              <a:t>click</a:t>
            </a:r>
            <a:r>
              <a:rPr lang="pl-PL" dirty="0"/>
              <a:t> on </a:t>
            </a:r>
            <a:r>
              <a:rPr lang="pl-PL" dirty="0" err="1"/>
              <a:t>the</a:t>
            </a:r>
            <a:r>
              <a:rPr lang="pl-PL" dirty="0"/>
              <a:t> </a:t>
            </a:r>
            <a:r>
              <a:rPr lang="pl-PL" dirty="0" err="1"/>
              <a:t>right</a:t>
            </a:r>
            <a:r>
              <a:rPr lang="pl-PL" dirty="0"/>
              <a:t>, </a:t>
            </a:r>
            <a:r>
              <a:rPr lang="pl-PL" dirty="0" err="1"/>
              <a:t>like</a:t>
            </a:r>
            <a:r>
              <a:rPr lang="pl-PL" dirty="0"/>
              <a:t> </a:t>
            </a:r>
            <a:r>
              <a:rPr lang="pl-PL" dirty="0" err="1"/>
              <a:t>in</a:t>
            </a:r>
            <a:r>
              <a:rPr lang="pl-PL" dirty="0"/>
              <a:t> </a:t>
            </a:r>
            <a:r>
              <a:rPr lang="pl-PL" dirty="0" err="1"/>
              <a:t>this</a:t>
            </a:r>
            <a:r>
              <a:rPr lang="pl-PL" dirty="0"/>
              <a:t> </a:t>
            </a:r>
            <a:r>
              <a:rPr lang="pl-PL" dirty="0" err="1"/>
              <a:t>case</a:t>
            </a:r>
            <a:endParaRPr lang="pl-PL" dirty="0"/>
          </a:p>
        </p:txBody>
      </p:sp>
      <p:pic>
        <p:nvPicPr>
          <p:cNvPr id="12290" name="Picture 2"/>
          <p:cNvPicPr>
            <a:picLocks noChangeAspect="1" noChangeArrowheads="1"/>
          </p:cNvPicPr>
          <p:nvPr/>
        </p:nvPicPr>
        <p:blipFill>
          <a:blip r:embed="rId2" cstate="print"/>
          <a:srcRect/>
          <a:stretch>
            <a:fillRect/>
          </a:stretch>
        </p:blipFill>
        <p:spPr bwMode="auto">
          <a:xfrm>
            <a:off x="0" y="2780928"/>
            <a:ext cx="9324975" cy="1323975"/>
          </a:xfrm>
          <a:prstGeom prst="rect">
            <a:avLst/>
          </a:prstGeom>
          <a:noFill/>
          <a:ln w="9525">
            <a:noFill/>
            <a:miter lim="800000"/>
            <a:headEnd/>
            <a:tailEnd/>
          </a:ln>
        </p:spPr>
      </p:pic>
      <p:sp>
        <p:nvSpPr>
          <p:cNvPr id="5" name="Elipsa 4"/>
          <p:cNvSpPr/>
          <p:nvPr/>
        </p:nvSpPr>
        <p:spPr>
          <a:xfrm>
            <a:off x="6660232" y="2564904"/>
            <a:ext cx="252028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179512" y="4581128"/>
            <a:ext cx="8639545" cy="461665"/>
          </a:xfrm>
          <a:prstGeom prst="rect">
            <a:avLst/>
          </a:prstGeom>
          <a:noFill/>
        </p:spPr>
        <p:txBody>
          <a:bodyPr wrap="none" rtlCol="0">
            <a:spAutoFit/>
          </a:bodyPr>
          <a:lstStyle/>
          <a:p>
            <a:r>
              <a:rPr lang="pl-PL" sz="2400" dirty="0" err="1"/>
              <a:t>Second</a:t>
            </a:r>
            <a:r>
              <a:rPr lang="pl-PL" sz="2400" dirty="0"/>
              <a:t>, </a:t>
            </a:r>
            <a:r>
              <a:rPr lang="pl-PL" sz="2400" dirty="0" err="1"/>
              <a:t>check</a:t>
            </a:r>
            <a:r>
              <a:rPr lang="pl-PL" sz="2400" dirty="0"/>
              <a:t> general </a:t>
            </a:r>
            <a:r>
              <a:rPr lang="pl-PL" sz="2400" dirty="0" err="1"/>
              <a:t>google</a:t>
            </a:r>
            <a:r>
              <a:rPr lang="pl-PL" sz="2400" dirty="0"/>
              <a:t> by </a:t>
            </a:r>
            <a:r>
              <a:rPr lang="pl-PL" sz="2400" dirty="0" err="1"/>
              <a:t>typing</a:t>
            </a:r>
            <a:r>
              <a:rPr lang="pl-PL" sz="2400" dirty="0"/>
              <a:t> </a:t>
            </a:r>
            <a:r>
              <a:rPr lang="pl-PL" sz="2400" dirty="0" err="1"/>
              <a:t>the</a:t>
            </a:r>
            <a:r>
              <a:rPr lang="pl-PL" sz="2400" dirty="0"/>
              <a:t> </a:t>
            </a:r>
            <a:r>
              <a:rPr lang="pl-PL" sz="2400" dirty="0" err="1"/>
              <a:t>title</a:t>
            </a:r>
            <a:r>
              <a:rPr lang="pl-PL" sz="2400" dirty="0"/>
              <a:t> </a:t>
            </a:r>
            <a:r>
              <a:rPr lang="pl-PL" sz="2400" dirty="0" err="1"/>
              <a:t>into</a:t>
            </a:r>
            <a:r>
              <a:rPr lang="pl-PL" sz="2400" dirty="0"/>
              <a:t> </a:t>
            </a:r>
            <a:r>
              <a:rPr lang="pl-PL" sz="2400" dirty="0" err="1"/>
              <a:t>search</a:t>
            </a:r>
            <a:r>
              <a:rPr lang="pl-PL" sz="2400" dirty="0"/>
              <a:t> </a:t>
            </a:r>
            <a:r>
              <a:rPr lang="pl-PL" sz="2400" dirty="0" err="1"/>
              <a:t>window</a:t>
            </a:r>
            <a:endParaRPr lang="pl-PL"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28650" y="604838"/>
            <a:ext cx="7885113" cy="5648325"/>
          </a:xfrm>
          <a:prstGeom prst="rect">
            <a:avLst/>
          </a:prstGeom>
          <a:noFill/>
          <a:ln w="9525">
            <a:noFill/>
            <a:miter lim="800000"/>
            <a:headEnd/>
            <a:tailEnd/>
          </a:ln>
        </p:spPr>
      </p:pic>
      <p:sp>
        <p:nvSpPr>
          <p:cNvPr id="5" name="Elipsa 4"/>
          <p:cNvSpPr/>
          <p:nvPr/>
        </p:nvSpPr>
        <p:spPr>
          <a:xfrm>
            <a:off x="1259632" y="2924944"/>
            <a:ext cx="6552728"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Here</a:t>
            </a:r>
            <a:r>
              <a:rPr lang="pl-PL" dirty="0"/>
              <a:t>, </a:t>
            </a:r>
            <a:r>
              <a:rPr lang="pl-PL" dirty="0" err="1"/>
              <a:t>you</a:t>
            </a:r>
            <a:r>
              <a:rPr lang="pl-PL" dirty="0"/>
              <a:t> </a:t>
            </a:r>
            <a:r>
              <a:rPr lang="pl-PL" dirty="0" err="1"/>
              <a:t>can</a:t>
            </a:r>
            <a:r>
              <a:rPr lang="pl-PL" dirty="0"/>
              <a:t> enter a </a:t>
            </a:r>
            <a:r>
              <a:rPr lang="pl-PL" dirty="0" err="1"/>
              <a:t>different</a:t>
            </a:r>
            <a:r>
              <a:rPr lang="pl-PL" dirty="0"/>
              <a:t> </a:t>
            </a:r>
            <a:r>
              <a:rPr lang="pl-PL" dirty="0" err="1"/>
              <a:t>web</a:t>
            </a:r>
            <a:r>
              <a:rPr lang="pl-PL" dirty="0"/>
              <a:t> </a:t>
            </a:r>
            <a:r>
              <a:rPr lang="pl-PL" dirty="0" err="1"/>
              <a:t>page</a:t>
            </a:r>
            <a:r>
              <a:rPr lang="pl-PL" dirty="0"/>
              <a:t> of </a:t>
            </a:r>
            <a:r>
              <a:rPr lang="pl-PL" dirty="0" err="1"/>
              <a:t>the</a:t>
            </a:r>
            <a:r>
              <a:rPr lang="pl-PL" dirty="0"/>
              <a:t> </a:t>
            </a:r>
            <a:r>
              <a:rPr lang="pl-PL" dirty="0" err="1"/>
              <a:t>publisher</a:t>
            </a:r>
            <a:r>
              <a:rPr lang="pl-PL" dirty="0"/>
              <a:t>…</a:t>
            </a:r>
          </a:p>
        </p:txBody>
      </p:sp>
      <p:pic>
        <p:nvPicPr>
          <p:cNvPr id="14338" name="Picture 2"/>
          <p:cNvPicPr>
            <a:picLocks noChangeAspect="1" noChangeArrowheads="1"/>
          </p:cNvPicPr>
          <p:nvPr/>
        </p:nvPicPr>
        <p:blipFill>
          <a:blip r:embed="rId2" cstate="print"/>
          <a:srcRect/>
          <a:stretch>
            <a:fillRect/>
          </a:stretch>
        </p:blipFill>
        <p:spPr bwMode="auto">
          <a:xfrm>
            <a:off x="0" y="1707221"/>
            <a:ext cx="8964488" cy="447450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Surprisingly</a:t>
            </a:r>
            <a:r>
              <a:rPr lang="pl-PL" dirty="0"/>
              <a:t>, </a:t>
            </a:r>
            <a:r>
              <a:rPr lang="pl-PL" dirty="0" err="1"/>
              <a:t>here</a:t>
            </a:r>
            <a:r>
              <a:rPr lang="pl-PL" dirty="0"/>
              <a:t> </a:t>
            </a:r>
            <a:r>
              <a:rPr lang="pl-PL" dirty="0" err="1"/>
              <a:t>the</a:t>
            </a:r>
            <a:r>
              <a:rPr lang="pl-PL" dirty="0"/>
              <a:t> </a:t>
            </a:r>
            <a:r>
              <a:rPr lang="pl-PL" dirty="0" err="1"/>
              <a:t>download</a:t>
            </a:r>
            <a:r>
              <a:rPr lang="pl-PL" dirty="0"/>
              <a:t> </a:t>
            </a:r>
            <a:r>
              <a:rPr lang="pl-PL" dirty="0" err="1"/>
              <a:t>option</a:t>
            </a:r>
            <a:r>
              <a:rPr lang="pl-PL" dirty="0"/>
              <a:t> </a:t>
            </a:r>
            <a:r>
              <a:rPr lang="pl-PL" dirty="0" err="1"/>
              <a:t>works</a:t>
            </a:r>
            <a:r>
              <a:rPr lang="pl-PL" dirty="0" err="1">
                <a:sym typeface="Wingdings" pitchFamily="2" charset="2"/>
              </a:rPr>
              <a:t></a:t>
            </a:r>
            <a:endParaRPr lang="pl-PL" dirty="0"/>
          </a:p>
        </p:txBody>
      </p:sp>
      <p:pic>
        <p:nvPicPr>
          <p:cNvPr id="15362" name="Picture 2"/>
          <p:cNvPicPr>
            <a:picLocks noChangeAspect="1" noChangeArrowheads="1"/>
          </p:cNvPicPr>
          <p:nvPr/>
        </p:nvPicPr>
        <p:blipFill>
          <a:blip r:embed="rId2" cstate="print"/>
          <a:srcRect/>
          <a:stretch>
            <a:fillRect/>
          </a:stretch>
        </p:blipFill>
        <p:spPr bwMode="auto">
          <a:xfrm>
            <a:off x="0" y="1575625"/>
            <a:ext cx="8964488" cy="47251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Internet </a:t>
            </a:r>
            <a:r>
              <a:rPr lang="pl-PL" dirty="0" err="1"/>
              <a:t>search</a:t>
            </a:r>
            <a:endParaRPr lang="pl-PL" dirty="0"/>
          </a:p>
        </p:txBody>
      </p:sp>
      <p:sp>
        <p:nvSpPr>
          <p:cNvPr id="3" name="Symbol zastępczy zawartości 2"/>
          <p:cNvSpPr>
            <a:spLocks noGrp="1"/>
          </p:cNvSpPr>
          <p:nvPr>
            <p:ph idx="1"/>
          </p:nvPr>
        </p:nvSpPr>
        <p:spPr/>
        <p:txBody>
          <a:bodyPr/>
          <a:lstStyle/>
          <a:p>
            <a:pPr>
              <a:buNone/>
            </a:pPr>
            <a:endParaRPr lang="pl-PL" dirty="0"/>
          </a:p>
          <a:p>
            <a:pPr>
              <a:buNone/>
            </a:pPr>
            <a:r>
              <a:rPr lang="pl-PL" dirty="0"/>
              <a:t>First, </a:t>
            </a:r>
            <a:r>
              <a:rPr lang="pl-PL" dirty="0" err="1"/>
              <a:t>try</a:t>
            </a:r>
            <a:r>
              <a:rPr lang="pl-PL" dirty="0"/>
              <a:t> to </a:t>
            </a:r>
            <a:r>
              <a:rPr lang="pl-PL" dirty="0" err="1"/>
              <a:t>type</a:t>
            </a:r>
            <a:r>
              <a:rPr lang="pl-PL" dirty="0"/>
              <a:t> </a:t>
            </a:r>
            <a:r>
              <a:rPr lang="pl-PL" dirty="0" err="1"/>
              <a:t>some</a:t>
            </a:r>
            <a:r>
              <a:rPr lang="pl-PL" dirty="0"/>
              <a:t> </a:t>
            </a:r>
            <a:r>
              <a:rPr lang="pl-PL" dirty="0" err="1"/>
              <a:t>keywords</a:t>
            </a:r>
            <a:r>
              <a:rPr lang="pl-PL" dirty="0"/>
              <a:t> of </a:t>
            </a:r>
            <a:r>
              <a:rPr lang="pl-PL" dirty="0" err="1"/>
              <a:t>interest</a:t>
            </a:r>
            <a:r>
              <a:rPr lang="pl-PL" dirty="0"/>
              <a:t> to general </a:t>
            </a:r>
            <a:r>
              <a:rPr lang="pl-PL" dirty="0" err="1"/>
              <a:t>google</a:t>
            </a:r>
            <a:endParaRPr lang="pl-PL" dirty="0"/>
          </a:p>
          <a:p>
            <a:pPr>
              <a:buNone/>
            </a:pPr>
            <a:endParaRPr lang="pl-PL" dirty="0"/>
          </a:p>
          <a:p>
            <a:pPr>
              <a:buNone/>
            </a:pPr>
            <a:r>
              <a:rPr lang="pl-PL" dirty="0"/>
              <a:t>For </a:t>
            </a:r>
            <a:r>
              <a:rPr lang="pl-PL" dirty="0" err="1"/>
              <a:t>instance</a:t>
            </a:r>
            <a:r>
              <a:rPr lang="pl-PL" dirty="0"/>
              <a:t>: </a:t>
            </a:r>
            <a:r>
              <a:rPr lang="pl-PL" dirty="0" err="1"/>
              <a:t>internationalization</a:t>
            </a:r>
            <a:r>
              <a:rPr lang="pl-PL" dirty="0"/>
              <a:t> of </a:t>
            </a:r>
            <a:r>
              <a:rPr lang="pl-PL" dirty="0" err="1"/>
              <a:t>enterprise</a:t>
            </a: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a:t>
            </a:r>
            <a:r>
              <a:rPr lang="pl-PL" dirty="0" err="1"/>
              <a:t>Additionally</a:t>
            </a:r>
            <a:r>
              <a:rPr lang="pl-PL" dirty="0"/>
              <a:t>, on general </a:t>
            </a:r>
            <a:r>
              <a:rPr lang="pl-PL" dirty="0" err="1"/>
              <a:t>google</a:t>
            </a:r>
            <a:r>
              <a:rPr lang="pl-PL" dirty="0"/>
              <a:t> </a:t>
            </a:r>
            <a:r>
              <a:rPr lang="pl-PL" dirty="0" err="1"/>
              <a:t>you</a:t>
            </a:r>
            <a:r>
              <a:rPr lang="pl-PL" dirty="0"/>
              <a:t> </a:t>
            </a:r>
            <a:r>
              <a:rPr lang="pl-PL" dirty="0" err="1"/>
              <a:t>can</a:t>
            </a:r>
            <a:r>
              <a:rPr lang="pl-PL" dirty="0"/>
              <a:t> </a:t>
            </a:r>
            <a:r>
              <a:rPr lang="pl-PL" dirty="0" err="1"/>
              <a:t>sometimes</a:t>
            </a:r>
            <a:r>
              <a:rPr lang="pl-PL" dirty="0"/>
              <a:t> </a:t>
            </a:r>
            <a:r>
              <a:rPr lang="pl-PL" dirty="0" err="1"/>
              <a:t>find</a:t>
            </a:r>
            <a:r>
              <a:rPr lang="pl-PL" dirty="0"/>
              <a:t> a draft </a:t>
            </a:r>
            <a:r>
              <a:rPr lang="pl-PL" dirty="0" err="1"/>
              <a:t>version</a:t>
            </a:r>
            <a:r>
              <a:rPr lang="pl-PL" dirty="0"/>
              <a:t> of </a:t>
            </a:r>
            <a:r>
              <a:rPr lang="pl-PL" dirty="0" err="1"/>
              <a:t>the</a:t>
            </a:r>
            <a:r>
              <a:rPr lang="pl-PL" dirty="0"/>
              <a:t> paper and/</a:t>
            </a:r>
            <a:r>
              <a:rPr lang="pl-PL" dirty="0" err="1"/>
              <a:t>or</a:t>
            </a:r>
            <a:r>
              <a:rPr lang="pl-PL" dirty="0"/>
              <a:t> </a:t>
            </a:r>
            <a:r>
              <a:rPr lang="pl-PL" dirty="0" err="1"/>
              <a:t>working</a:t>
            </a:r>
            <a:r>
              <a:rPr lang="pl-PL" dirty="0"/>
              <a:t> paper – </a:t>
            </a:r>
            <a:r>
              <a:rPr lang="pl-PL" dirty="0" err="1"/>
              <a:t>which</a:t>
            </a:r>
            <a:r>
              <a:rPr lang="pl-PL" dirty="0"/>
              <a:t> </a:t>
            </a:r>
            <a:r>
              <a:rPr lang="pl-PL" dirty="0" err="1"/>
              <a:t>can</a:t>
            </a:r>
            <a:r>
              <a:rPr lang="pl-PL" dirty="0"/>
              <a:t> </a:t>
            </a:r>
            <a:r>
              <a:rPr lang="pl-PL" dirty="0" err="1"/>
              <a:t>serve</a:t>
            </a:r>
            <a:r>
              <a:rPr lang="pl-PL" dirty="0"/>
              <a:t> as a </a:t>
            </a:r>
            <a:r>
              <a:rPr lang="pl-PL" dirty="0" err="1"/>
              <a:t>proxy</a:t>
            </a:r>
            <a:r>
              <a:rPr lang="pl-PL" dirty="0"/>
              <a:t> for paper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Option</a:t>
            </a:r>
            <a:r>
              <a:rPr lang="pl-PL" dirty="0"/>
              <a:t> 2 – </a:t>
            </a:r>
            <a:r>
              <a:rPr lang="pl-PL" dirty="0" err="1"/>
              <a:t>our</a:t>
            </a:r>
            <a:r>
              <a:rPr lang="pl-PL" dirty="0"/>
              <a:t> </a:t>
            </a:r>
            <a:r>
              <a:rPr lang="pl-PL" dirty="0" err="1"/>
              <a:t>library</a:t>
            </a:r>
            <a:endParaRPr lang="pl-PL" dirty="0"/>
          </a:p>
        </p:txBody>
      </p:sp>
      <p:pic>
        <p:nvPicPr>
          <p:cNvPr id="16386" name="Picture 2"/>
          <p:cNvPicPr>
            <a:picLocks noChangeAspect="1" noChangeArrowheads="1"/>
          </p:cNvPicPr>
          <p:nvPr/>
        </p:nvPicPr>
        <p:blipFill>
          <a:blip r:embed="rId2" cstate="print"/>
          <a:srcRect/>
          <a:stretch>
            <a:fillRect/>
          </a:stretch>
        </p:blipFill>
        <p:spPr bwMode="auto">
          <a:xfrm>
            <a:off x="392113" y="2564904"/>
            <a:ext cx="8751887" cy="2381250"/>
          </a:xfrm>
          <a:prstGeom prst="rect">
            <a:avLst/>
          </a:prstGeom>
          <a:noFill/>
          <a:ln w="9525">
            <a:noFill/>
            <a:miter lim="800000"/>
            <a:headEnd/>
            <a:tailEnd/>
          </a:ln>
        </p:spPr>
      </p:pic>
      <p:sp>
        <p:nvSpPr>
          <p:cNvPr id="5" name="Prostokąt zaokrąglony 4"/>
          <p:cNvSpPr/>
          <p:nvPr/>
        </p:nvSpPr>
        <p:spPr>
          <a:xfrm>
            <a:off x="1187624" y="3933056"/>
            <a:ext cx="5760640"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Go to </a:t>
            </a:r>
            <a:r>
              <a:rPr lang="pl-PL" dirty="0" err="1"/>
              <a:t>databases</a:t>
            </a:r>
            <a:r>
              <a:rPr lang="pl-PL" dirty="0"/>
              <a:t> (</a:t>
            </a:r>
            <a:r>
              <a:rPr lang="pl-PL" dirty="0" err="1"/>
              <a:t>when</a:t>
            </a:r>
            <a:r>
              <a:rPr lang="pl-PL" dirty="0"/>
              <a:t> </a:t>
            </a:r>
            <a:r>
              <a:rPr lang="pl-PL" dirty="0" err="1"/>
              <a:t>being</a:t>
            </a:r>
            <a:r>
              <a:rPr lang="pl-PL" dirty="0"/>
              <a:t> </a:t>
            </a:r>
            <a:r>
              <a:rPr lang="pl-PL" dirty="0" err="1"/>
              <a:t>outside</a:t>
            </a:r>
            <a:r>
              <a:rPr lang="pl-PL" dirty="0"/>
              <a:t> campus – </a:t>
            </a:r>
            <a:r>
              <a:rPr lang="pl-PL" dirty="0" err="1"/>
              <a:t>you</a:t>
            </a:r>
            <a:r>
              <a:rPr lang="pl-PL" dirty="0"/>
              <a:t> </a:t>
            </a:r>
            <a:r>
              <a:rPr lang="pl-PL" dirty="0" err="1"/>
              <a:t>must</a:t>
            </a:r>
            <a:r>
              <a:rPr lang="pl-PL" dirty="0"/>
              <a:t> register first)</a:t>
            </a:r>
          </a:p>
        </p:txBody>
      </p:sp>
      <p:pic>
        <p:nvPicPr>
          <p:cNvPr id="4" name="Obraz 3">
            <a:extLst>
              <a:ext uri="{FF2B5EF4-FFF2-40B4-BE49-F238E27FC236}">
                <a16:creationId xmlns:a16="http://schemas.microsoft.com/office/drawing/2014/main" id="{66AA8BC3-54A6-4122-8F55-76ABF850CB57}"/>
              </a:ext>
            </a:extLst>
          </p:cNvPr>
          <p:cNvPicPr>
            <a:picLocks noChangeAspect="1"/>
          </p:cNvPicPr>
          <p:nvPr/>
        </p:nvPicPr>
        <p:blipFill>
          <a:blip r:embed="rId2"/>
          <a:stretch>
            <a:fillRect/>
          </a:stretch>
        </p:blipFill>
        <p:spPr>
          <a:xfrm>
            <a:off x="19799" y="1469912"/>
            <a:ext cx="9144000" cy="5055431"/>
          </a:xfrm>
          <a:prstGeom prst="rect">
            <a:avLst/>
          </a:prstGeom>
        </p:spPr>
      </p:pic>
      <p:sp>
        <p:nvSpPr>
          <p:cNvPr id="7" name="Elipsa 5">
            <a:extLst>
              <a:ext uri="{FF2B5EF4-FFF2-40B4-BE49-F238E27FC236}">
                <a16:creationId xmlns:a16="http://schemas.microsoft.com/office/drawing/2014/main" id="{4E2E56E8-46FF-43C0-BC11-FD7DD3AB52F7}"/>
              </a:ext>
            </a:extLst>
          </p:cNvPr>
          <p:cNvSpPr/>
          <p:nvPr/>
        </p:nvSpPr>
        <p:spPr>
          <a:xfrm>
            <a:off x="4211960" y="1844824"/>
            <a:ext cx="151216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err="1"/>
              <a:t>Try</a:t>
            </a:r>
            <a:r>
              <a:rPr lang="pl-PL" sz="2800" dirty="0"/>
              <a:t> </a:t>
            </a:r>
            <a:r>
              <a:rPr lang="pl-PL" sz="2800" dirty="0" err="1"/>
              <a:t>various</a:t>
            </a:r>
            <a:r>
              <a:rPr lang="pl-PL" sz="2800" dirty="0"/>
              <a:t> </a:t>
            </a:r>
            <a:r>
              <a:rPr lang="pl-PL" sz="2800" dirty="0" err="1"/>
              <a:t>databases</a:t>
            </a:r>
            <a:r>
              <a:rPr lang="pl-PL" sz="2800" dirty="0"/>
              <a:t>, </a:t>
            </a:r>
            <a:br>
              <a:rPr lang="pl-PL" sz="2800" dirty="0"/>
            </a:br>
            <a:r>
              <a:rPr lang="pl-PL" sz="2800" dirty="0"/>
              <a:t>the most popular </a:t>
            </a:r>
            <a:r>
              <a:rPr lang="pl-PL" sz="2800" dirty="0" err="1"/>
              <a:t>are</a:t>
            </a:r>
            <a:r>
              <a:rPr lang="pl-PL" sz="2800" dirty="0"/>
              <a:t> EBSCO and </a:t>
            </a:r>
            <a:r>
              <a:rPr lang="pl-PL" sz="2800" dirty="0" err="1"/>
              <a:t>willey</a:t>
            </a:r>
            <a:r>
              <a:rPr lang="pl-PL" sz="2800" dirty="0"/>
              <a:t> online </a:t>
            </a:r>
            <a:r>
              <a:rPr lang="pl-PL" sz="2800" dirty="0" err="1"/>
              <a:t>library</a:t>
            </a:r>
            <a:endParaRPr lang="pl-PL"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Option</a:t>
            </a:r>
            <a:r>
              <a:rPr lang="pl-PL" dirty="0"/>
              <a:t> 3</a:t>
            </a:r>
          </a:p>
        </p:txBody>
      </p:sp>
      <p:sp>
        <p:nvSpPr>
          <p:cNvPr id="3" name="Symbol zastępczy zawartości 2"/>
          <p:cNvSpPr>
            <a:spLocks noGrp="1"/>
          </p:cNvSpPr>
          <p:nvPr>
            <p:ph idx="1"/>
          </p:nvPr>
        </p:nvSpPr>
        <p:spPr/>
        <p:txBody>
          <a:bodyPr/>
          <a:lstStyle/>
          <a:p>
            <a:pPr>
              <a:buNone/>
            </a:pPr>
            <a:endParaRPr lang="pl-PL" dirty="0"/>
          </a:p>
          <a:p>
            <a:pPr>
              <a:buNone/>
            </a:pPr>
            <a:r>
              <a:rPr lang="pl-PL" dirty="0" err="1"/>
              <a:t>Check</a:t>
            </a:r>
            <a:r>
              <a:rPr lang="pl-PL" dirty="0"/>
              <a:t> </a:t>
            </a:r>
            <a:r>
              <a:rPr lang="pl-PL" dirty="0" err="1"/>
              <a:t>the</a:t>
            </a:r>
            <a:r>
              <a:rPr lang="pl-PL" dirty="0"/>
              <a:t> </a:t>
            </a:r>
            <a:r>
              <a:rPr lang="pl-PL" dirty="0" err="1"/>
              <a:t>following</a:t>
            </a:r>
            <a:r>
              <a:rPr lang="pl-PL" dirty="0"/>
              <a:t>:</a:t>
            </a:r>
          </a:p>
          <a:p>
            <a:pPr>
              <a:buNone/>
            </a:pPr>
            <a:endParaRPr lang="pl-PL" dirty="0"/>
          </a:p>
          <a:p>
            <a:pPr>
              <a:buNone/>
            </a:pPr>
            <a:r>
              <a:rPr lang="pl-PL" dirty="0" err="1"/>
              <a:t>Social</a:t>
            </a:r>
            <a:r>
              <a:rPr lang="pl-PL" dirty="0"/>
              <a:t> science </a:t>
            </a:r>
            <a:r>
              <a:rPr lang="pl-PL" dirty="0" err="1"/>
              <a:t>research</a:t>
            </a:r>
            <a:r>
              <a:rPr lang="pl-PL" dirty="0"/>
              <a:t> </a:t>
            </a:r>
            <a:r>
              <a:rPr lang="pl-PL" dirty="0" err="1"/>
              <a:t>network</a:t>
            </a:r>
            <a:endParaRPr lang="pl-PL" dirty="0"/>
          </a:p>
          <a:p>
            <a:pPr>
              <a:buNone/>
            </a:pPr>
            <a:r>
              <a:rPr lang="pl-PL" dirty="0" err="1"/>
              <a:t>Researchgate</a:t>
            </a:r>
            <a:endParaRPr lang="pl-PL" dirty="0"/>
          </a:p>
          <a:p>
            <a:pPr>
              <a:buNone/>
            </a:pPr>
            <a:r>
              <a:rPr lang="pl-PL" dirty="0" err="1"/>
              <a:t>Academia.edu</a:t>
            </a: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Option</a:t>
            </a:r>
            <a:r>
              <a:rPr lang="pl-PL" dirty="0"/>
              <a:t> 4</a:t>
            </a:r>
          </a:p>
        </p:txBody>
      </p:sp>
      <p:sp>
        <p:nvSpPr>
          <p:cNvPr id="3" name="Symbol zastępczy zawartości 2"/>
          <p:cNvSpPr>
            <a:spLocks noGrp="1"/>
          </p:cNvSpPr>
          <p:nvPr>
            <p:ph idx="1"/>
          </p:nvPr>
        </p:nvSpPr>
        <p:spPr/>
        <p:txBody>
          <a:bodyPr/>
          <a:lstStyle/>
          <a:p>
            <a:pPr>
              <a:buNone/>
            </a:pPr>
            <a:r>
              <a:rPr lang="pl-PL" dirty="0"/>
              <a:t>	</a:t>
            </a:r>
          </a:p>
          <a:p>
            <a:pPr>
              <a:buNone/>
            </a:pPr>
            <a:endParaRPr lang="pl-PL" dirty="0"/>
          </a:p>
          <a:p>
            <a:pPr>
              <a:buNone/>
            </a:pPr>
            <a:endParaRPr lang="pl-PL" dirty="0"/>
          </a:p>
          <a:p>
            <a:pPr>
              <a:buNone/>
            </a:pPr>
            <a:r>
              <a:rPr lang="pl-PL" dirty="0"/>
              <a:t>	</a:t>
            </a:r>
            <a:r>
              <a:rPr lang="pl-PL" dirty="0" err="1"/>
              <a:t>Ask</a:t>
            </a:r>
            <a:r>
              <a:rPr lang="pl-PL" dirty="0"/>
              <a:t> </a:t>
            </a:r>
            <a:r>
              <a:rPr lang="pl-PL" dirty="0" err="1"/>
              <a:t>your</a:t>
            </a:r>
            <a:r>
              <a:rPr lang="pl-PL" dirty="0"/>
              <a:t> </a:t>
            </a:r>
            <a:r>
              <a:rPr lang="pl-PL" dirty="0" err="1"/>
              <a:t>friend</a:t>
            </a:r>
            <a:r>
              <a:rPr lang="pl-PL" dirty="0"/>
              <a:t> </a:t>
            </a:r>
            <a:r>
              <a:rPr lang="pl-PL" dirty="0" err="1"/>
              <a:t>from</a:t>
            </a:r>
            <a:r>
              <a:rPr lang="pl-PL" dirty="0"/>
              <a:t> a </a:t>
            </a:r>
            <a:r>
              <a:rPr lang="pl-PL" dirty="0" err="1"/>
              <a:t>different</a:t>
            </a:r>
            <a:r>
              <a:rPr lang="pl-PL" dirty="0"/>
              <a:t> </a:t>
            </a:r>
            <a:r>
              <a:rPr lang="pl-PL" dirty="0" err="1"/>
              <a:t>university</a:t>
            </a:r>
            <a:r>
              <a:rPr lang="pl-PL" dirty="0"/>
              <a:t> to </a:t>
            </a:r>
            <a:r>
              <a:rPr lang="pl-PL" dirty="0" err="1"/>
              <a:t>check</a:t>
            </a:r>
            <a:r>
              <a:rPr lang="pl-PL" dirty="0"/>
              <a:t> his/</a:t>
            </a:r>
            <a:r>
              <a:rPr lang="pl-PL" dirty="0" err="1"/>
              <a:t>her</a:t>
            </a:r>
            <a:r>
              <a:rPr lang="pl-PL" dirty="0"/>
              <a:t> </a:t>
            </a:r>
            <a:r>
              <a:rPr lang="pl-PL" dirty="0" err="1"/>
              <a:t>library</a:t>
            </a:r>
            <a:r>
              <a:rPr lang="pl-PL" dirty="0"/>
              <a:t> </a:t>
            </a:r>
            <a:r>
              <a:rPr lang="pl-PL" dirty="0" err="1"/>
              <a:t>database</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Option</a:t>
            </a:r>
            <a:r>
              <a:rPr lang="pl-PL" dirty="0"/>
              <a:t> 5</a:t>
            </a:r>
          </a:p>
        </p:txBody>
      </p:sp>
      <p:sp>
        <p:nvSpPr>
          <p:cNvPr id="3" name="Symbol zastępczy zawartości 2"/>
          <p:cNvSpPr>
            <a:spLocks noGrp="1"/>
          </p:cNvSpPr>
          <p:nvPr>
            <p:ph idx="1"/>
          </p:nvPr>
        </p:nvSpPr>
        <p:spPr/>
        <p:txBody>
          <a:bodyPr>
            <a:normAutofit lnSpcReduction="10000"/>
          </a:bodyPr>
          <a:lstStyle/>
          <a:p>
            <a:pPr>
              <a:buNone/>
            </a:pPr>
            <a:r>
              <a:rPr lang="pl-PL" dirty="0"/>
              <a:t>	E-mail </a:t>
            </a:r>
            <a:r>
              <a:rPr lang="pl-PL" dirty="0" err="1"/>
              <a:t>the</a:t>
            </a:r>
            <a:r>
              <a:rPr lang="pl-PL" dirty="0"/>
              <a:t> </a:t>
            </a:r>
            <a:r>
              <a:rPr lang="pl-PL" dirty="0" err="1"/>
              <a:t>author</a:t>
            </a:r>
            <a:r>
              <a:rPr lang="pl-PL" dirty="0"/>
              <a:t> (</a:t>
            </a:r>
            <a:r>
              <a:rPr lang="pl-PL" dirty="0" err="1"/>
              <a:t>corresponding</a:t>
            </a:r>
            <a:r>
              <a:rPr lang="pl-PL" dirty="0"/>
              <a:t> </a:t>
            </a:r>
            <a:r>
              <a:rPr lang="pl-PL" dirty="0" err="1"/>
              <a:t>author</a:t>
            </a:r>
            <a:r>
              <a:rPr lang="pl-PL" dirty="0"/>
              <a:t>, </a:t>
            </a:r>
            <a:r>
              <a:rPr lang="pl-PL" dirty="0" err="1"/>
              <a:t>indicated</a:t>
            </a:r>
            <a:r>
              <a:rPr lang="pl-PL" dirty="0"/>
              <a:t> on </a:t>
            </a:r>
            <a:r>
              <a:rPr lang="pl-PL" dirty="0" err="1"/>
              <a:t>the</a:t>
            </a:r>
            <a:r>
              <a:rPr lang="pl-PL" dirty="0"/>
              <a:t> </a:t>
            </a:r>
            <a:r>
              <a:rPr lang="pl-PL" dirty="0" err="1"/>
              <a:t>web</a:t>
            </a:r>
            <a:r>
              <a:rPr lang="pl-PL" dirty="0"/>
              <a:t> </a:t>
            </a:r>
            <a:r>
              <a:rPr lang="pl-PL" dirty="0" err="1"/>
              <a:t>page</a:t>
            </a:r>
            <a:r>
              <a:rPr lang="pl-PL" dirty="0"/>
              <a:t> of </a:t>
            </a:r>
            <a:r>
              <a:rPr lang="pl-PL" dirty="0" err="1"/>
              <a:t>the</a:t>
            </a:r>
            <a:r>
              <a:rPr lang="pl-PL" dirty="0"/>
              <a:t> </a:t>
            </a:r>
            <a:r>
              <a:rPr lang="pl-PL" dirty="0" err="1"/>
              <a:t>journal</a:t>
            </a:r>
            <a:r>
              <a:rPr lang="pl-PL" dirty="0"/>
              <a:t>)</a:t>
            </a:r>
          </a:p>
          <a:p>
            <a:pPr>
              <a:buNone/>
            </a:pPr>
            <a:endParaRPr lang="pl-PL" dirty="0"/>
          </a:p>
          <a:p>
            <a:pPr>
              <a:buNone/>
            </a:pPr>
            <a:r>
              <a:rPr lang="pl-PL" dirty="0"/>
              <a:t>Or</a:t>
            </a:r>
          </a:p>
          <a:p>
            <a:pPr>
              <a:buNone/>
            </a:pPr>
            <a:endParaRPr lang="pl-PL" dirty="0"/>
          </a:p>
          <a:p>
            <a:pPr>
              <a:buNone/>
            </a:pPr>
            <a:r>
              <a:rPr lang="pl-PL" dirty="0"/>
              <a:t>	</a:t>
            </a:r>
            <a:r>
              <a:rPr lang="pl-PL" dirty="0" err="1"/>
              <a:t>Ask</a:t>
            </a:r>
            <a:r>
              <a:rPr lang="pl-PL" dirty="0"/>
              <a:t> for help on community profile (</a:t>
            </a:r>
            <a:r>
              <a:rPr lang="pl-PL" dirty="0" err="1"/>
              <a:t>f.i</a:t>
            </a:r>
            <a:r>
              <a:rPr lang="pl-PL" dirty="0"/>
              <a:t>. FB)</a:t>
            </a:r>
          </a:p>
          <a:p>
            <a:pPr>
              <a:buNone/>
            </a:pPr>
            <a:endParaRPr lang="pl-PL" dirty="0"/>
          </a:p>
          <a:p>
            <a:pPr>
              <a:buNone/>
            </a:pPr>
            <a:r>
              <a:rPr lang="pl-PL" dirty="0"/>
              <a:t>(</a:t>
            </a:r>
            <a:r>
              <a:rPr lang="pl-PL" dirty="0" err="1"/>
              <a:t>both</a:t>
            </a:r>
            <a:r>
              <a:rPr lang="pl-PL" dirty="0"/>
              <a:t> of </a:t>
            </a:r>
            <a:r>
              <a:rPr lang="pl-PL" dirty="0" err="1"/>
              <a:t>theese</a:t>
            </a:r>
            <a:r>
              <a:rPr lang="pl-PL" dirty="0"/>
              <a:t> </a:t>
            </a:r>
            <a:r>
              <a:rPr lang="pl-PL" dirty="0" err="1"/>
              <a:t>might</a:t>
            </a:r>
            <a:r>
              <a:rPr lang="pl-PL" dirty="0"/>
              <a:t> </a:t>
            </a:r>
            <a:r>
              <a:rPr lang="pl-PL" dirty="0" err="1"/>
              <a:t>take</a:t>
            </a:r>
            <a:r>
              <a:rPr lang="pl-PL" dirty="0"/>
              <a:t> </a:t>
            </a:r>
            <a:r>
              <a:rPr lang="pl-PL" dirty="0" err="1"/>
              <a:t>some</a:t>
            </a:r>
            <a:r>
              <a:rPr lang="pl-PL" dirty="0"/>
              <a:t> time)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How</a:t>
            </a:r>
            <a:r>
              <a:rPr lang="pl-PL" dirty="0"/>
              <a:t> </a:t>
            </a:r>
            <a:r>
              <a:rPr lang="pl-PL" dirty="0" err="1"/>
              <a:t>google</a:t>
            </a:r>
            <a:r>
              <a:rPr lang="pl-PL" dirty="0"/>
              <a:t> scholar </a:t>
            </a:r>
            <a:r>
              <a:rPr lang="pl-PL" dirty="0" err="1"/>
              <a:t>can</a:t>
            </a:r>
            <a:r>
              <a:rPr lang="pl-PL" dirty="0"/>
              <a:t> be </a:t>
            </a:r>
            <a:r>
              <a:rPr lang="pl-PL" dirty="0" err="1"/>
              <a:t>more</a:t>
            </a:r>
            <a:r>
              <a:rPr lang="pl-PL" dirty="0"/>
              <a:t> </a:t>
            </a:r>
            <a:r>
              <a:rPr lang="pl-PL" dirty="0" err="1"/>
              <a:t>helpful</a:t>
            </a:r>
            <a:r>
              <a:rPr lang="pl-PL" dirty="0"/>
              <a:t>?</a:t>
            </a:r>
          </a:p>
        </p:txBody>
      </p:sp>
      <p:pic>
        <p:nvPicPr>
          <p:cNvPr id="19458" name="Picture 2"/>
          <p:cNvPicPr>
            <a:picLocks noChangeAspect="1" noChangeArrowheads="1"/>
          </p:cNvPicPr>
          <p:nvPr/>
        </p:nvPicPr>
        <p:blipFill>
          <a:blip r:embed="rId2" cstate="print"/>
          <a:srcRect/>
          <a:stretch>
            <a:fillRect/>
          </a:stretch>
        </p:blipFill>
        <p:spPr bwMode="auto">
          <a:xfrm>
            <a:off x="99611" y="2564904"/>
            <a:ext cx="8943191" cy="1728192"/>
          </a:xfrm>
          <a:prstGeom prst="rect">
            <a:avLst/>
          </a:prstGeom>
          <a:noFill/>
          <a:ln w="9525">
            <a:noFill/>
            <a:miter lim="800000"/>
            <a:headEnd/>
            <a:tailEnd/>
          </a:ln>
        </p:spPr>
      </p:pic>
      <p:sp>
        <p:nvSpPr>
          <p:cNvPr id="5" name="Elipsa 4"/>
          <p:cNvSpPr/>
          <p:nvPr/>
        </p:nvSpPr>
        <p:spPr>
          <a:xfrm>
            <a:off x="395536" y="3861048"/>
            <a:ext cx="122413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1259632" y="5517232"/>
            <a:ext cx="6627135" cy="369332"/>
          </a:xfrm>
          <a:prstGeom prst="rect">
            <a:avLst/>
          </a:prstGeom>
          <a:noFill/>
        </p:spPr>
        <p:txBody>
          <a:bodyPr wrap="none" rtlCol="0">
            <a:spAutoFit/>
          </a:bodyPr>
          <a:lstStyle/>
          <a:p>
            <a:r>
              <a:rPr lang="pl-PL" dirty="0"/>
              <a:t>„</a:t>
            </a:r>
            <a:r>
              <a:rPr lang="pl-PL" dirty="0" err="1"/>
              <a:t>Cited</a:t>
            </a:r>
            <a:r>
              <a:rPr lang="pl-PL" dirty="0"/>
              <a:t>” </a:t>
            </a:r>
            <a:r>
              <a:rPr lang="pl-PL" dirty="0" err="1"/>
              <a:t>button</a:t>
            </a:r>
            <a:r>
              <a:rPr lang="pl-PL" dirty="0"/>
              <a:t> – </a:t>
            </a:r>
            <a:r>
              <a:rPr lang="pl-PL" dirty="0" err="1"/>
              <a:t>shows</a:t>
            </a:r>
            <a:r>
              <a:rPr lang="pl-PL" dirty="0"/>
              <a:t> </a:t>
            </a:r>
            <a:r>
              <a:rPr lang="pl-PL" dirty="0" err="1"/>
              <a:t>all</a:t>
            </a:r>
            <a:r>
              <a:rPr lang="pl-PL" dirty="0"/>
              <a:t> </a:t>
            </a:r>
            <a:r>
              <a:rPr lang="pl-PL" dirty="0" err="1"/>
              <a:t>papers</a:t>
            </a:r>
            <a:r>
              <a:rPr lang="pl-PL" dirty="0"/>
              <a:t> </a:t>
            </a:r>
            <a:r>
              <a:rPr lang="pl-PL" dirty="0" err="1"/>
              <a:t>which</a:t>
            </a:r>
            <a:r>
              <a:rPr lang="pl-PL" dirty="0"/>
              <a:t> </a:t>
            </a:r>
            <a:r>
              <a:rPr lang="pl-PL" dirty="0" err="1"/>
              <a:t>have</a:t>
            </a:r>
            <a:r>
              <a:rPr lang="pl-PL" dirty="0"/>
              <a:t> </a:t>
            </a:r>
            <a:r>
              <a:rPr lang="pl-PL" dirty="0" err="1"/>
              <a:t>been</a:t>
            </a:r>
            <a:r>
              <a:rPr lang="pl-PL" dirty="0"/>
              <a:t> </a:t>
            </a:r>
            <a:r>
              <a:rPr lang="pl-PL" dirty="0" err="1"/>
              <a:t>citing</a:t>
            </a:r>
            <a:r>
              <a:rPr lang="pl-PL" dirty="0"/>
              <a:t> </a:t>
            </a:r>
            <a:r>
              <a:rPr lang="pl-PL" dirty="0" err="1"/>
              <a:t>this</a:t>
            </a:r>
            <a:r>
              <a:rPr lang="pl-PL" dirty="0"/>
              <a:t> </a:t>
            </a:r>
            <a:r>
              <a:rPr lang="pl-PL" dirty="0" err="1"/>
              <a:t>article</a:t>
            </a:r>
            <a:r>
              <a:rPr lang="pl-PL"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412776"/>
            <a:ext cx="8229600" cy="1143000"/>
          </a:xfrm>
        </p:spPr>
        <p:txBody>
          <a:bodyPr>
            <a:normAutofit fontScale="90000"/>
          </a:bodyPr>
          <a:lstStyle/>
          <a:p>
            <a:r>
              <a:rPr lang="pl-PL" dirty="0"/>
              <a:t>So </a:t>
            </a:r>
            <a:r>
              <a:rPr lang="pl-PL" dirty="0" err="1"/>
              <a:t>if</a:t>
            </a:r>
            <a:r>
              <a:rPr lang="pl-PL" dirty="0"/>
              <a:t> </a:t>
            </a:r>
            <a:r>
              <a:rPr lang="pl-PL" dirty="0" err="1"/>
              <a:t>you</a:t>
            </a:r>
            <a:r>
              <a:rPr lang="pl-PL" dirty="0"/>
              <a:t> </a:t>
            </a:r>
            <a:r>
              <a:rPr lang="pl-PL" dirty="0" err="1"/>
              <a:t>liked</a:t>
            </a:r>
            <a:r>
              <a:rPr lang="pl-PL" dirty="0"/>
              <a:t> </a:t>
            </a:r>
            <a:r>
              <a:rPr lang="pl-PL" dirty="0" err="1"/>
              <a:t>the</a:t>
            </a:r>
            <a:r>
              <a:rPr lang="pl-PL" dirty="0"/>
              <a:t> paper, </a:t>
            </a:r>
            <a:r>
              <a:rPr lang="pl-PL" dirty="0" err="1"/>
              <a:t>the</a:t>
            </a:r>
            <a:r>
              <a:rPr lang="pl-PL" dirty="0"/>
              <a:t> </a:t>
            </a:r>
            <a:r>
              <a:rPr lang="pl-PL" dirty="0" err="1"/>
              <a:t>other</a:t>
            </a:r>
            <a:r>
              <a:rPr lang="pl-PL" dirty="0"/>
              <a:t> </a:t>
            </a:r>
            <a:r>
              <a:rPr lang="pl-PL" dirty="0" err="1"/>
              <a:t>papers</a:t>
            </a:r>
            <a:r>
              <a:rPr lang="pl-PL" dirty="0"/>
              <a:t> </a:t>
            </a:r>
            <a:r>
              <a:rPr lang="pl-PL" dirty="0" err="1"/>
              <a:t>that</a:t>
            </a:r>
            <a:r>
              <a:rPr lang="pl-PL" dirty="0"/>
              <a:t> </a:t>
            </a:r>
            <a:r>
              <a:rPr lang="pl-PL" dirty="0" err="1"/>
              <a:t>cite</a:t>
            </a:r>
            <a:r>
              <a:rPr lang="pl-PL" dirty="0"/>
              <a:t> </a:t>
            </a:r>
            <a:r>
              <a:rPr lang="pl-PL" dirty="0" err="1"/>
              <a:t>it</a:t>
            </a:r>
            <a:r>
              <a:rPr lang="pl-PL" dirty="0"/>
              <a:t> </a:t>
            </a:r>
            <a:r>
              <a:rPr lang="pl-PL" dirty="0" err="1"/>
              <a:t>might</a:t>
            </a:r>
            <a:r>
              <a:rPr lang="pl-PL" dirty="0"/>
              <a:t> be </a:t>
            </a:r>
            <a:r>
              <a:rPr lang="pl-PL" dirty="0" err="1"/>
              <a:t>also</a:t>
            </a:r>
            <a:r>
              <a:rPr lang="pl-PL" dirty="0"/>
              <a:t> </a:t>
            </a:r>
            <a:r>
              <a:rPr lang="pl-PL" dirty="0" err="1"/>
              <a:t>important</a:t>
            </a:r>
            <a:endParaRPr lang="pl-PL" dirty="0"/>
          </a:p>
        </p:txBody>
      </p:sp>
      <p:sp>
        <p:nvSpPr>
          <p:cNvPr id="4" name="Tytuł 1"/>
          <p:cNvSpPr txBox="1">
            <a:spLocks/>
          </p:cNvSpPr>
          <p:nvPr/>
        </p:nvSpPr>
        <p:spPr>
          <a:xfrm>
            <a:off x="539552" y="364502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0" i="0" u="none" strike="noStrike" kern="1200" cap="none" spc="0" normalizeH="0" baseline="0" noProof="0" dirty="0" err="1">
                <a:ln>
                  <a:noFill/>
                </a:ln>
                <a:solidFill>
                  <a:schemeClr val="tx1"/>
                </a:solidFill>
                <a:effectLst/>
                <a:uLnTx/>
                <a:uFillTx/>
                <a:latin typeface="+mj-lt"/>
                <a:ea typeface="+mj-ea"/>
                <a:cs typeface="+mj-cs"/>
              </a:rPr>
              <a:t>Moreover</a:t>
            </a:r>
            <a:r>
              <a:rPr kumimoji="0" lang="pl-PL" sz="4000" b="0" i="0" u="none" strike="noStrike" kern="1200" cap="none" spc="0" normalizeH="0" baseline="0" noProof="0" dirty="0">
                <a:ln>
                  <a:noFill/>
                </a:ln>
                <a:solidFill>
                  <a:schemeClr val="tx1"/>
                </a:solidFill>
                <a:effectLst/>
                <a:uLnTx/>
                <a:uFillTx/>
                <a:latin typeface="+mj-lt"/>
                <a:ea typeface="+mj-ea"/>
                <a:cs typeface="+mj-cs"/>
              </a:rPr>
              <a:t>, </a:t>
            </a:r>
            <a:r>
              <a:rPr kumimoji="0" lang="pl-PL" sz="4000" b="0" i="0" u="none" strike="noStrike" kern="1200" cap="none" spc="0" normalizeH="0" baseline="0" noProof="0" dirty="0" err="1">
                <a:ln>
                  <a:noFill/>
                </a:ln>
                <a:solidFill>
                  <a:schemeClr val="tx1"/>
                </a:solidFill>
                <a:effectLst/>
                <a:uLnTx/>
                <a:uFillTx/>
                <a:latin typeface="+mj-lt"/>
                <a:ea typeface="+mj-ea"/>
                <a:cs typeface="+mj-cs"/>
              </a:rPr>
              <a:t>if</a:t>
            </a:r>
            <a:r>
              <a:rPr kumimoji="0" lang="pl-PL" sz="4000" b="0" i="0" u="none" strike="noStrike" kern="1200" cap="none" spc="0" normalizeH="0" baseline="0" noProof="0" dirty="0">
                <a:ln>
                  <a:noFill/>
                </a:ln>
                <a:solidFill>
                  <a:schemeClr val="tx1"/>
                </a:solidFill>
                <a:effectLst/>
                <a:uLnTx/>
                <a:uFillTx/>
                <a:latin typeface="+mj-lt"/>
                <a:ea typeface="+mj-ea"/>
                <a:cs typeface="+mj-cs"/>
              </a:rPr>
              <a:t> </a:t>
            </a:r>
            <a:r>
              <a:rPr kumimoji="0" lang="pl-PL" sz="4000" b="0" i="0" u="none" strike="noStrike" kern="1200" cap="none" spc="0" normalizeH="0" baseline="0" noProof="0" dirty="0" err="1">
                <a:ln>
                  <a:noFill/>
                </a:ln>
                <a:solidFill>
                  <a:schemeClr val="tx1"/>
                </a:solidFill>
                <a:effectLst/>
                <a:uLnTx/>
                <a:uFillTx/>
                <a:latin typeface="+mj-lt"/>
                <a:ea typeface="+mj-ea"/>
                <a:cs typeface="+mj-cs"/>
              </a:rPr>
              <a:t>it</a:t>
            </a:r>
            <a:r>
              <a:rPr lang="pl-PL" sz="4000" dirty="0">
                <a:latin typeface="+mj-lt"/>
                <a:ea typeface="+mj-ea"/>
                <a:cs typeface="+mj-cs"/>
              </a:rPr>
              <a:t>’s a </a:t>
            </a:r>
            <a:r>
              <a:rPr lang="pl-PL" sz="4000" dirty="0" err="1">
                <a:latin typeface="+mj-lt"/>
                <a:ea typeface="+mj-ea"/>
                <a:cs typeface="+mj-cs"/>
              </a:rPr>
              <a:t>review</a:t>
            </a:r>
            <a:r>
              <a:rPr lang="pl-PL" sz="4000" dirty="0">
                <a:latin typeface="+mj-lt"/>
                <a:ea typeface="+mj-ea"/>
                <a:cs typeface="+mj-cs"/>
              </a:rPr>
              <a:t> of </a:t>
            </a:r>
            <a:r>
              <a:rPr lang="pl-PL" sz="4000" dirty="0" err="1">
                <a:latin typeface="+mj-lt"/>
                <a:ea typeface="+mj-ea"/>
                <a:cs typeface="+mj-cs"/>
              </a:rPr>
              <a:t>literature</a:t>
            </a:r>
            <a:r>
              <a:rPr lang="pl-PL" sz="4000" dirty="0">
                <a:latin typeface="+mj-lt"/>
                <a:ea typeface="+mj-ea"/>
                <a:cs typeface="+mj-cs"/>
              </a:rPr>
              <a:t> – </a:t>
            </a:r>
            <a:r>
              <a:rPr lang="pl-PL" sz="4000" dirty="0" err="1">
                <a:latin typeface="+mj-lt"/>
                <a:ea typeface="+mj-ea"/>
                <a:cs typeface="+mj-cs"/>
              </a:rPr>
              <a:t>you</a:t>
            </a:r>
            <a:r>
              <a:rPr lang="pl-PL" sz="4000" dirty="0">
                <a:latin typeface="+mj-lt"/>
                <a:ea typeface="+mj-ea"/>
                <a:cs typeface="+mj-cs"/>
              </a:rPr>
              <a:t> </a:t>
            </a:r>
            <a:r>
              <a:rPr lang="pl-PL" sz="4000" dirty="0" err="1">
                <a:latin typeface="+mj-lt"/>
                <a:ea typeface="+mj-ea"/>
                <a:cs typeface="+mj-cs"/>
              </a:rPr>
              <a:t>can</a:t>
            </a:r>
            <a:r>
              <a:rPr lang="pl-PL" sz="4000" dirty="0">
                <a:latin typeface="+mj-lt"/>
                <a:ea typeface="+mj-ea"/>
                <a:cs typeface="+mj-cs"/>
              </a:rPr>
              <a:t> </a:t>
            </a:r>
            <a:r>
              <a:rPr lang="pl-PL" sz="4000" dirty="0" err="1">
                <a:latin typeface="+mj-lt"/>
                <a:ea typeface="+mj-ea"/>
                <a:cs typeface="+mj-cs"/>
              </a:rPr>
              <a:t>quickly</a:t>
            </a:r>
            <a:r>
              <a:rPr lang="pl-PL" sz="4000" dirty="0">
                <a:latin typeface="+mj-lt"/>
                <a:ea typeface="+mj-ea"/>
                <a:cs typeface="+mj-cs"/>
              </a:rPr>
              <a:t> </a:t>
            </a:r>
            <a:r>
              <a:rPr lang="pl-PL" sz="4000" dirty="0" err="1">
                <a:latin typeface="+mj-lt"/>
                <a:ea typeface="+mj-ea"/>
                <a:cs typeface="+mj-cs"/>
              </a:rPr>
              <a:t>update</a:t>
            </a:r>
            <a:r>
              <a:rPr lang="pl-PL" sz="4000" dirty="0">
                <a:latin typeface="+mj-lt"/>
                <a:ea typeface="+mj-ea"/>
                <a:cs typeface="+mj-cs"/>
              </a:rPr>
              <a:t> </a:t>
            </a:r>
            <a:r>
              <a:rPr lang="pl-PL" sz="4000" dirty="0" err="1">
                <a:latin typeface="+mj-lt"/>
                <a:ea typeface="+mj-ea"/>
                <a:cs typeface="+mj-cs"/>
              </a:rPr>
              <a:t>the</a:t>
            </a:r>
            <a:r>
              <a:rPr lang="pl-PL" sz="4000" dirty="0">
                <a:latin typeface="+mj-lt"/>
                <a:ea typeface="+mj-ea"/>
                <a:cs typeface="+mj-cs"/>
              </a:rPr>
              <a:t> </a:t>
            </a:r>
            <a:r>
              <a:rPr lang="pl-PL" sz="4000" dirty="0" err="1">
                <a:latin typeface="+mj-lt"/>
                <a:ea typeface="+mj-ea"/>
                <a:cs typeface="+mj-cs"/>
              </a:rPr>
              <a:t>review</a:t>
            </a:r>
            <a:r>
              <a:rPr lang="pl-PL" sz="4000" dirty="0">
                <a:latin typeface="+mj-lt"/>
                <a:ea typeface="+mj-ea"/>
                <a:cs typeface="+mj-cs"/>
              </a:rPr>
              <a:t> by </a:t>
            </a:r>
            <a:r>
              <a:rPr lang="pl-PL" sz="4000" dirty="0" err="1">
                <a:latin typeface="+mj-lt"/>
                <a:ea typeface="+mj-ea"/>
                <a:cs typeface="+mj-cs"/>
              </a:rPr>
              <a:t>adding</a:t>
            </a:r>
            <a:r>
              <a:rPr lang="pl-PL" sz="4000" dirty="0">
                <a:latin typeface="+mj-lt"/>
                <a:ea typeface="+mj-ea"/>
                <a:cs typeface="+mj-cs"/>
              </a:rPr>
              <a:t> </a:t>
            </a:r>
            <a:r>
              <a:rPr lang="pl-PL" sz="4000" dirty="0" err="1">
                <a:latin typeface="+mj-lt"/>
                <a:ea typeface="+mj-ea"/>
                <a:cs typeface="+mj-cs"/>
              </a:rPr>
              <a:t>more</a:t>
            </a:r>
            <a:r>
              <a:rPr lang="pl-PL" sz="4000" dirty="0">
                <a:latin typeface="+mj-lt"/>
                <a:ea typeface="+mj-ea"/>
                <a:cs typeface="+mj-cs"/>
              </a:rPr>
              <a:t> </a:t>
            </a:r>
            <a:r>
              <a:rPr lang="pl-PL" sz="4000" dirty="0" err="1">
                <a:latin typeface="+mj-lt"/>
                <a:ea typeface="+mj-ea"/>
                <a:cs typeface="+mj-cs"/>
              </a:rPr>
              <a:t>recent</a:t>
            </a:r>
            <a:r>
              <a:rPr lang="pl-PL" sz="4000" dirty="0">
                <a:latin typeface="+mj-lt"/>
                <a:ea typeface="+mj-ea"/>
                <a:cs typeface="+mj-cs"/>
              </a:rPr>
              <a:t>, </a:t>
            </a:r>
            <a:r>
              <a:rPr lang="pl-PL" sz="4000" dirty="0" err="1">
                <a:latin typeface="+mj-lt"/>
                <a:ea typeface="+mj-ea"/>
                <a:cs typeface="+mj-cs"/>
              </a:rPr>
              <a:t>relevant</a:t>
            </a:r>
            <a:r>
              <a:rPr lang="pl-PL" sz="4000" dirty="0">
                <a:latin typeface="+mj-lt"/>
                <a:ea typeface="+mj-ea"/>
                <a:cs typeface="+mj-cs"/>
              </a:rPr>
              <a:t> </a:t>
            </a:r>
            <a:r>
              <a:rPr lang="pl-PL" sz="4000" dirty="0" err="1">
                <a:latin typeface="+mj-lt"/>
                <a:ea typeface="+mj-ea"/>
                <a:cs typeface="+mj-cs"/>
              </a:rPr>
              <a:t>papers</a:t>
            </a:r>
            <a:r>
              <a:rPr lang="pl-PL" sz="4000" dirty="0">
                <a:latin typeface="+mj-lt"/>
                <a:ea typeface="+mj-ea"/>
                <a:cs typeface="+mj-cs"/>
              </a:rPr>
              <a:t>.</a:t>
            </a:r>
            <a:endParaRPr kumimoji="0" lang="pl-PL"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980728"/>
          </a:xfrm>
        </p:spPr>
        <p:txBody>
          <a:bodyPr>
            <a:normAutofit fontScale="90000"/>
          </a:bodyPr>
          <a:lstStyle/>
          <a:p>
            <a:r>
              <a:rPr lang="pl-PL" sz="2800" dirty="0"/>
              <a:t>393 </a:t>
            </a:r>
            <a:r>
              <a:rPr lang="pl-PL" sz="2800" dirty="0" err="1"/>
              <a:t>thousand</a:t>
            </a:r>
            <a:r>
              <a:rPr lang="pl-PL" sz="2800" dirty="0"/>
              <a:t> </a:t>
            </a:r>
            <a:r>
              <a:rPr lang="pl-PL" sz="2800" dirty="0" err="1"/>
              <a:t>matches</a:t>
            </a:r>
            <a:r>
              <a:rPr lang="pl-PL" sz="2800" dirty="0"/>
              <a:t>, </a:t>
            </a:r>
            <a:r>
              <a:rPr lang="pl-PL" sz="2800" dirty="0" err="1"/>
              <a:t>including</a:t>
            </a:r>
            <a:r>
              <a:rPr lang="pl-PL" sz="2800" dirty="0"/>
              <a:t> </a:t>
            </a:r>
            <a:r>
              <a:rPr lang="pl-PL" sz="2800" dirty="0" err="1"/>
              <a:t>some</a:t>
            </a:r>
            <a:r>
              <a:rPr lang="pl-PL" sz="2800" dirty="0"/>
              <a:t> </a:t>
            </a:r>
            <a:r>
              <a:rPr lang="pl-PL" sz="2800" dirty="0" err="1"/>
              <a:t>academic</a:t>
            </a:r>
            <a:r>
              <a:rPr lang="pl-PL" sz="2800" dirty="0"/>
              <a:t> </a:t>
            </a:r>
            <a:r>
              <a:rPr lang="pl-PL" sz="2800" dirty="0" err="1"/>
              <a:t>papers</a:t>
            </a:r>
            <a:r>
              <a:rPr lang="pl-PL" sz="2800" dirty="0"/>
              <a:t>, but </a:t>
            </a:r>
            <a:r>
              <a:rPr lang="pl-PL" sz="2800" dirty="0" err="1"/>
              <a:t>also</a:t>
            </a:r>
            <a:r>
              <a:rPr lang="pl-PL" sz="2800" dirty="0"/>
              <a:t> </a:t>
            </a:r>
            <a:r>
              <a:rPr lang="pl-PL" sz="2800" dirty="0" err="1"/>
              <a:t>research</a:t>
            </a:r>
            <a:r>
              <a:rPr lang="pl-PL" sz="2800" dirty="0"/>
              <a:t> </a:t>
            </a:r>
            <a:r>
              <a:rPr lang="pl-PL" sz="2800" dirty="0" err="1"/>
              <a:t>project</a:t>
            </a:r>
            <a:r>
              <a:rPr lang="pl-PL" sz="2800" dirty="0"/>
              <a:t> </a:t>
            </a:r>
            <a:r>
              <a:rPr lang="pl-PL" sz="2800" dirty="0" err="1"/>
              <a:t>web</a:t>
            </a:r>
            <a:r>
              <a:rPr lang="pl-PL" sz="2800" dirty="0"/>
              <a:t> </a:t>
            </a:r>
            <a:r>
              <a:rPr lang="pl-PL" sz="2800" dirty="0" err="1"/>
              <a:t>pages</a:t>
            </a:r>
            <a:r>
              <a:rPr lang="pl-PL" sz="2800" dirty="0"/>
              <a:t> and commercial </a:t>
            </a:r>
            <a:r>
              <a:rPr lang="pl-PL" sz="2800" dirty="0" err="1"/>
              <a:t>venues</a:t>
            </a:r>
            <a:endParaRPr lang="pl-PL" sz="2800" dirty="0"/>
          </a:p>
        </p:txBody>
      </p:sp>
      <p:pic>
        <p:nvPicPr>
          <p:cNvPr id="1026" name="Picture 2"/>
          <p:cNvPicPr>
            <a:picLocks noChangeAspect="1" noChangeArrowheads="1"/>
          </p:cNvPicPr>
          <p:nvPr/>
        </p:nvPicPr>
        <p:blipFill>
          <a:blip r:embed="rId2" cstate="print"/>
          <a:srcRect/>
          <a:stretch>
            <a:fillRect/>
          </a:stretch>
        </p:blipFill>
        <p:spPr bwMode="auto">
          <a:xfrm>
            <a:off x="611560" y="1200150"/>
            <a:ext cx="7875587" cy="5657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1st and </a:t>
            </a:r>
            <a:r>
              <a:rPr lang="pl-PL" dirty="0" err="1"/>
              <a:t>more</a:t>
            </a:r>
            <a:r>
              <a:rPr lang="pl-PL" dirty="0"/>
              <a:t> </a:t>
            </a:r>
            <a:r>
              <a:rPr lang="pl-PL" dirty="0" err="1"/>
              <a:t>basic</a:t>
            </a:r>
            <a:r>
              <a:rPr lang="pl-PL" dirty="0"/>
              <a:t> </a:t>
            </a:r>
            <a:r>
              <a:rPr lang="pl-PL" dirty="0" err="1"/>
              <a:t>tool</a:t>
            </a:r>
            <a:r>
              <a:rPr lang="pl-PL" dirty="0"/>
              <a:t> for </a:t>
            </a:r>
            <a:r>
              <a:rPr lang="pl-PL" dirty="0" err="1"/>
              <a:t>students</a:t>
            </a:r>
            <a:r>
              <a:rPr lang="pl-PL" dirty="0"/>
              <a:t>: </a:t>
            </a:r>
            <a:r>
              <a:rPr lang="pl-PL" dirty="0" err="1"/>
              <a:t>google</a:t>
            </a:r>
            <a:r>
              <a:rPr lang="pl-PL" dirty="0"/>
              <a:t> scholar</a:t>
            </a:r>
          </a:p>
        </p:txBody>
      </p:sp>
      <p:pic>
        <p:nvPicPr>
          <p:cNvPr id="2050" name="Picture 2"/>
          <p:cNvPicPr>
            <a:picLocks noChangeAspect="1" noChangeArrowheads="1"/>
          </p:cNvPicPr>
          <p:nvPr/>
        </p:nvPicPr>
        <p:blipFill>
          <a:blip r:embed="rId2" cstate="print"/>
          <a:srcRect/>
          <a:stretch>
            <a:fillRect/>
          </a:stretch>
        </p:blipFill>
        <p:spPr bwMode="auto">
          <a:xfrm>
            <a:off x="899592" y="2132856"/>
            <a:ext cx="7485063" cy="4238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Now</a:t>
            </a:r>
            <a:r>
              <a:rPr lang="pl-PL" dirty="0"/>
              <a:t> much </a:t>
            </a:r>
            <a:r>
              <a:rPr lang="pl-PL" dirty="0" err="1"/>
              <a:t>better</a:t>
            </a:r>
            <a:r>
              <a:rPr lang="pl-PL" dirty="0"/>
              <a:t>: 127 </a:t>
            </a:r>
            <a:r>
              <a:rPr lang="pl-PL" dirty="0" err="1"/>
              <a:t>thousand</a:t>
            </a:r>
            <a:r>
              <a:rPr lang="pl-PL" dirty="0"/>
              <a:t> </a:t>
            </a:r>
            <a:r>
              <a:rPr lang="pl-PL" dirty="0" err="1"/>
              <a:t>matches</a:t>
            </a:r>
            <a:endParaRPr lang="pl-PL" dirty="0"/>
          </a:p>
        </p:txBody>
      </p:sp>
      <p:pic>
        <p:nvPicPr>
          <p:cNvPr id="3074" name="Picture 2"/>
          <p:cNvPicPr>
            <a:picLocks noChangeAspect="1" noChangeArrowheads="1"/>
          </p:cNvPicPr>
          <p:nvPr/>
        </p:nvPicPr>
        <p:blipFill>
          <a:blip r:embed="rId2" cstate="print"/>
          <a:srcRect/>
          <a:stretch>
            <a:fillRect/>
          </a:stretch>
        </p:blipFill>
        <p:spPr bwMode="auto">
          <a:xfrm>
            <a:off x="-1" y="1698788"/>
            <a:ext cx="9128487" cy="482655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Google scholar</a:t>
            </a:r>
          </a:p>
        </p:txBody>
      </p:sp>
      <p:sp>
        <p:nvSpPr>
          <p:cNvPr id="3" name="Symbol zastępczy zawartości 2"/>
          <p:cNvSpPr>
            <a:spLocks noGrp="1"/>
          </p:cNvSpPr>
          <p:nvPr>
            <p:ph idx="1"/>
          </p:nvPr>
        </p:nvSpPr>
        <p:spPr/>
        <p:txBody>
          <a:bodyPr/>
          <a:lstStyle/>
          <a:p>
            <a:r>
              <a:rPr lang="pl-PL" dirty="0" err="1"/>
              <a:t>Articles</a:t>
            </a:r>
            <a:r>
              <a:rPr lang="pl-PL" dirty="0"/>
              <a:t> </a:t>
            </a:r>
            <a:r>
              <a:rPr lang="pl-PL" dirty="0" err="1"/>
              <a:t>ranked</a:t>
            </a:r>
            <a:r>
              <a:rPr lang="pl-PL" dirty="0"/>
              <a:t> by </a:t>
            </a:r>
            <a:r>
              <a:rPr lang="pl-PL" dirty="0" err="1"/>
              <a:t>keyword</a:t>
            </a:r>
            <a:r>
              <a:rPr lang="pl-PL" dirty="0"/>
              <a:t> </a:t>
            </a:r>
            <a:r>
              <a:rPr lang="pl-PL" dirty="0" err="1"/>
              <a:t>relevance</a:t>
            </a:r>
            <a:r>
              <a:rPr lang="pl-PL" dirty="0"/>
              <a:t>, but </a:t>
            </a:r>
            <a:r>
              <a:rPr lang="pl-PL" dirty="0" err="1"/>
              <a:t>also</a:t>
            </a:r>
            <a:r>
              <a:rPr lang="pl-PL" dirty="0"/>
              <a:t> by numer of </a:t>
            </a:r>
            <a:r>
              <a:rPr lang="pl-PL" dirty="0" err="1"/>
              <a:t>citations</a:t>
            </a:r>
            <a:r>
              <a:rPr lang="pl-PL" dirty="0"/>
              <a:t> (</a:t>
            </a:r>
            <a:r>
              <a:rPr lang="pl-PL" dirty="0" err="1"/>
              <a:t>proxy</a:t>
            </a:r>
            <a:r>
              <a:rPr lang="pl-PL" dirty="0"/>
              <a:t> for </a:t>
            </a:r>
            <a:r>
              <a:rPr lang="pl-PL" dirty="0" err="1"/>
              <a:t>popularity</a:t>
            </a:r>
            <a:r>
              <a:rPr lang="pl-PL" dirty="0"/>
              <a:t>)</a:t>
            </a:r>
          </a:p>
          <a:p>
            <a:endParaRPr lang="pl-PL" dirty="0"/>
          </a:p>
          <a:p>
            <a:r>
              <a:rPr lang="pl-PL" dirty="0" err="1"/>
              <a:t>If</a:t>
            </a:r>
            <a:r>
              <a:rPr lang="pl-PL" dirty="0"/>
              <a:t> </a:t>
            </a:r>
            <a:r>
              <a:rPr lang="pl-PL" dirty="0" err="1"/>
              <a:t>assessed</a:t>
            </a:r>
            <a:r>
              <a:rPr lang="pl-PL" dirty="0"/>
              <a:t> on </a:t>
            </a:r>
            <a:r>
              <a:rPr lang="pl-PL" dirty="0" err="1"/>
              <a:t>the</a:t>
            </a:r>
            <a:r>
              <a:rPr lang="pl-PL" dirty="0"/>
              <a:t> campus, </a:t>
            </a:r>
            <a:r>
              <a:rPr lang="pl-PL" dirty="0" err="1"/>
              <a:t>you</a:t>
            </a:r>
            <a:r>
              <a:rPr lang="pl-PL" dirty="0"/>
              <a:t> </a:t>
            </a:r>
            <a:r>
              <a:rPr lang="pl-PL" dirty="0" err="1"/>
              <a:t>should</a:t>
            </a:r>
            <a:r>
              <a:rPr lang="pl-PL" dirty="0"/>
              <a:t> </a:t>
            </a:r>
            <a:r>
              <a:rPr lang="pl-PL" dirty="0" err="1"/>
              <a:t>have</a:t>
            </a:r>
            <a:r>
              <a:rPr lang="pl-PL" dirty="0"/>
              <a:t> an immediate </a:t>
            </a:r>
            <a:r>
              <a:rPr lang="pl-PL" dirty="0" err="1"/>
              <a:t>access</a:t>
            </a:r>
            <a:r>
              <a:rPr lang="pl-PL" dirty="0"/>
              <a:t> to paper </a:t>
            </a:r>
            <a:r>
              <a:rPr lang="pl-PL" dirty="0" err="1"/>
              <a:t>if</a:t>
            </a:r>
            <a:r>
              <a:rPr lang="pl-PL" dirty="0"/>
              <a:t> we </a:t>
            </a:r>
            <a:r>
              <a:rPr lang="pl-PL" dirty="0" err="1"/>
              <a:t>have</a:t>
            </a:r>
            <a:r>
              <a:rPr lang="pl-PL" dirty="0"/>
              <a:t> </a:t>
            </a:r>
            <a:r>
              <a:rPr lang="pl-PL" dirty="0" err="1"/>
              <a:t>the</a:t>
            </a:r>
            <a:r>
              <a:rPr lang="pl-PL" dirty="0"/>
              <a:t> </a:t>
            </a:r>
            <a:r>
              <a:rPr lang="pl-PL" dirty="0" err="1"/>
              <a:t>subscription</a:t>
            </a:r>
            <a:r>
              <a:rPr lang="pl-PL" dirty="0"/>
              <a:t> via </a:t>
            </a:r>
            <a:r>
              <a:rPr lang="pl-PL" dirty="0" err="1"/>
              <a:t>library</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Now</a:t>
            </a:r>
            <a:r>
              <a:rPr lang="pl-PL" dirty="0"/>
              <a:t>, </a:t>
            </a:r>
            <a:r>
              <a:rPr lang="pl-PL" dirty="0" err="1"/>
              <a:t>let’s</a:t>
            </a:r>
            <a:r>
              <a:rPr lang="pl-PL" dirty="0"/>
              <a:t> </a:t>
            </a:r>
            <a:r>
              <a:rPr lang="pl-PL" dirty="0" err="1"/>
              <a:t>pick</a:t>
            </a:r>
            <a:r>
              <a:rPr lang="pl-PL" dirty="0"/>
              <a:t> a </a:t>
            </a:r>
            <a:r>
              <a:rPr lang="pl-PL" dirty="0" err="1"/>
              <a:t>more</a:t>
            </a:r>
            <a:r>
              <a:rPr lang="pl-PL" dirty="0"/>
              <a:t> </a:t>
            </a:r>
            <a:r>
              <a:rPr lang="pl-PL" dirty="0" err="1"/>
              <a:t>specific</a:t>
            </a:r>
            <a:r>
              <a:rPr lang="pl-PL" dirty="0"/>
              <a:t> </a:t>
            </a:r>
            <a:r>
              <a:rPr lang="pl-PL" dirty="0" err="1"/>
              <a:t>topic</a:t>
            </a:r>
            <a:endParaRPr lang="pl-PL" dirty="0"/>
          </a:p>
        </p:txBody>
      </p:sp>
      <p:pic>
        <p:nvPicPr>
          <p:cNvPr id="4098" name="Picture 2"/>
          <p:cNvPicPr>
            <a:picLocks noChangeAspect="1" noChangeArrowheads="1"/>
          </p:cNvPicPr>
          <p:nvPr/>
        </p:nvPicPr>
        <p:blipFill>
          <a:blip r:embed="rId2" cstate="print"/>
          <a:srcRect/>
          <a:stretch>
            <a:fillRect/>
          </a:stretch>
        </p:blipFill>
        <p:spPr bwMode="auto">
          <a:xfrm>
            <a:off x="0" y="1589692"/>
            <a:ext cx="9143999" cy="448725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err="1"/>
              <a:t>Then</a:t>
            </a:r>
            <a:r>
              <a:rPr lang="pl-PL" sz="2800" dirty="0"/>
              <a:t> </a:t>
            </a:r>
            <a:r>
              <a:rPr lang="pl-PL" sz="2800" dirty="0" err="1"/>
              <a:t>you</a:t>
            </a:r>
            <a:r>
              <a:rPr lang="pl-PL" sz="2800" dirty="0"/>
              <a:t> </a:t>
            </a:r>
            <a:r>
              <a:rPr lang="pl-PL" sz="2800" dirty="0" err="1"/>
              <a:t>can</a:t>
            </a:r>
            <a:r>
              <a:rPr lang="pl-PL" sz="2800" dirty="0"/>
              <a:t> </a:t>
            </a:r>
            <a:r>
              <a:rPr lang="pl-PL" sz="2800" dirty="0" err="1"/>
              <a:t>narrow</a:t>
            </a:r>
            <a:r>
              <a:rPr lang="pl-PL" sz="2800" dirty="0"/>
              <a:t> </a:t>
            </a:r>
            <a:r>
              <a:rPr lang="pl-PL" sz="2800" dirty="0" err="1"/>
              <a:t>your</a:t>
            </a:r>
            <a:r>
              <a:rPr lang="pl-PL" sz="2800" dirty="0"/>
              <a:t> </a:t>
            </a:r>
            <a:r>
              <a:rPr lang="pl-PL" sz="2800" dirty="0" err="1"/>
              <a:t>search</a:t>
            </a:r>
            <a:r>
              <a:rPr lang="pl-PL" sz="2800" dirty="0"/>
              <a:t> by </a:t>
            </a:r>
            <a:r>
              <a:rPr lang="pl-PL" sz="2800" dirty="0" err="1"/>
              <a:t>adding</a:t>
            </a:r>
            <a:r>
              <a:rPr lang="pl-PL" sz="2800" dirty="0"/>
              <a:t> </a:t>
            </a:r>
            <a:r>
              <a:rPr lang="pl-PL" sz="2800" dirty="0" err="1"/>
              <a:t>geographical</a:t>
            </a:r>
            <a:r>
              <a:rPr lang="pl-PL" sz="2800" dirty="0"/>
              <a:t> </a:t>
            </a:r>
            <a:r>
              <a:rPr lang="pl-PL" sz="2800" dirty="0" err="1"/>
              <a:t>location</a:t>
            </a:r>
            <a:r>
              <a:rPr lang="pl-PL" sz="2800" dirty="0"/>
              <a:t> and by </a:t>
            </a:r>
            <a:r>
              <a:rPr lang="pl-PL" sz="2800" dirty="0" err="1"/>
              <a:t>setting</a:t>
            </a:r>
            <a:r>
              <a:rPr lang="pl-PL" sz="2800" dirty="0"/>
              <a:t> </a:t>
            </a:r>
            <a:r>
              <a:rPr lang="pl-PL" sz="2800" dirty="0" err="1"/>
              <a:t>the</a:t>
            </a:r>
            <a:r>
              <a:rPr lang="pl-PL" sz="2800" dirty="0"/>
              <a:t> </a:t>
            </a:r>
            <a:r>
              <a:rPr lang="pl-PL" sz="2800" dirty="0" err="1"/>
              <a:t>timeframe</a:t>
            </a:r>
            <a:endParaRPr lang="pl-PL" sz="2800" dirty="0"/>
          </a:p>
        </p:txBody>
      </p:sp>
      <p:pic>
        <p:nvPicPr>
          <p:cNvPr id="5122" name="Picture 2"/>
          <p:cNvPicPr>
            <a:picLocks noChangeAspect="1" noChangeArrowheads="1"/>
          </p:cNvPicPr>
          <p:nvPr/>
        </p:nvPicPr>
        <p:blipFill>
          <a:blip r:embed="rId2" cstate="print"/>
          <a:srcRect/>
          <a:stretch>
            <a:fillRect/>
          </a:stretch>
        </p:blipFill>
        <p:spPr bwMode="auto">
          <a:xfrm>
            <a:off x="1" y="1606748"/>
            <a:ext cx="9076796" cy="48465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92696"/>
            <a:ext cx="8229600" cy="1143000"/>
          </a:xfrm>
        </p:spPr>
        <p:txBody>
          <a:bodyPr>
            <a:noAutofit/>
          </a:bodyPr>
          <a:lstStyle/>
          <a:p>
            <a:r>
              <a:rPr lang="pl-PL" sz="2800" dirty="0" err="1"/>
              <a:t>This</a:t>
            </a:r>
            <a:r>
              <a:rPr lang="pl-PL" sz="2800" dirty="0"/>
              <a:t> </a:t>
            </a:r>
            <a:r>
              <a:rPr lang="pl-PL" sz="2800" dirty="0" err="1"/>
              <a:t>topic</a:t>
            </a:r>
            <a:r>
              <a:rPr lang="pl-PL" sz="2800" dirty="0"/>
              <a:t> </a:t>
            </a:r>
            <a:r>
              <a:rPr lang="pl-PL" sz="2800" dirty="0" err="1"/>
              <a:t>is</a:t>
            </a:r>
            <a:r>
              <a:rPr lang="pl-PL" sz="2800" dirty="0"/>
              <a:t> </a:t>
            </a:r>
            <a:r>
              <a:rPr lang="pl-PL" sz="2800" dirty="0" err="1"/>
              <a:t>still</a:t>
            </a:r>
            <a:r>
              <a:rPr lang="pl-PL" sz="2800" dirty="0"/>
              <a:t> </a:t>
            </a:r>
            <a:r>
              <a:rPr lang="pl-PL" sz="2800" dirty="0" err="1"/>
              <a:t>very</a:t>
            </a:r>
            <a:r>
              <a:rPr lang="pl-PL" sz="2800" dirty="0"/>
              <a:t> </a:t>
            </a:r>
            <a:r>
              <a:rPr lang="pl-PL" sz="2800" dirty="0" err="1"/>
              <a:t>recent</a:t>
            </a:r>
            <a:r>
              <a:rPr lang="pl-PL" sz="2800" dirty="0"/>
              <a:t>, so no big </a:t>
            </a:r>
            <a:r>
              <a:rPr lang="pl-PL" sz="2800" dirty="0" err="1"/>
              <a:t>changes</a:t>
            </a:r>
            <a:r>
              <a:rPr lang="pl-PL" sz="2800" dirty="0"/>
              <a:t> </a:t>
            </a:r>
            <a:r>
              <a:rPr lang="pl-PL" sz="2800" dirty="0" err="1"/>
              <a:t>here</a:t>
            </a:r>
            <a:r>
              <a:rPr lang="pl-PL" sz="2800" dirty="0"/>
              <a:t>. But </a:t>
            </a:r>
            <a:r>
              <a:rPr lang="pl-PL" sz="2800" dirty="0" err="1"/>
              <a:t>you</a:t>
            </a:r>
            <a:r>
              <a:rPr lang="pl-PL" sz="2800" dirty="0"/>
              <a:t> </a:t>
            </a:r>
            <a:r>
              <a:rPr lang="pl-PL" sz="2800" dirty="0" err="1"/>
              <a:t>can</a:t>
            </a:r>
            <a:r>
              <a:rPr lang="pl-PL" sz="2800" dirty="0"/>
              <a:t> </a:t>
            </a:r>
            <a:r>
              <a:rPr lang="pl-PL" sz="2800" dirty="0" err="1"/>
              <a:t>check</a:t>
            </a:r>
            <a:r>
              <a:rPr lang="pl-PL" sz="2800" dirty="0"/>
              <a:t> </a:t>
            </a:r>
            <a:r>
              <a:rPr lang="pl-PL" sz="2800" dirty="0" err="1"/>
              <a:t>if</a:t>
            </a:r>
            <a:r>
              <a:rPr lang="pl-PL" sz="2800" dirty="0"/>
              <a:t> </a:t>
            </a:r>
            <a:r>
              <a:rPr lang="pl-PL" sz="2800" dirty="0" err="1"/>
              <a:t>the</a:t>
            </a:r>
            <a:r>
              <a:rPr lang="pl-PL" sz="2800" dirty="0"/>
              <a:t> </a:t>
            </a:r>
            <a:r>
              <a:rPr lang="pl-PL" sz="2800" dirty="0" err="1"/>
              <a:t>topic</a:t>
            </a:r>
            <a:r>
              <a:rPr lang="pl-PL" sz="2800" dirty="0"/>
              <a:t> </a:t>
            </a:r>
            <a:r>
              <a:rPr lang="pl-PL" sz="2800" dirty="0" err="1"/>
              <a:t>is</a:t>
            </a:r>
            <a:r>
              <a:rPr lang="pl-PL" sz="2800" dirty="0"/>
              <a:t> a) not </a:t>
            </a:r>
            <a:r>
              <a:rPr lang="pl-PL" sz="2800" dirty="0" err="1"/>
              <a:t>too</a:t>
            </a:r>
            <a:r>
              <a:rPr lang="pl-PL" sz="2800" dirty="0"/>
              <a:t> </a:t>
            </a:r>
            <a:r>
              <a:rPr lang="pl-PL" sz="2800" dirty="0" err="1"/>
              <a:t>narrow</a:t>
            </a:r>
            <a:r>
              <a:rPr lang="pl-PL" sz="2800" dirty="0"/>
              <a:t> b) </a:t>
            </a:r>
            <a:r>
              <a:rPr lang="pl-PL" sz="2800" dirty="0" err="1"/>
              <a:t>still</a:t>
            </a:r>
            <a:r>
              <a:rPr lang="pl-PL" sz="2800" dirty="0"/>
              <a:t> popular (</a:t>
            </a:r>
            <a:r>
              <a:rPr lang="pl-PL" sz="2800" dirty="0" err="1"/>
              <a:t>i.e</a:t>
            </a:r>
            <a:r>
              <a:rPr lang="pl-PL" sz="2800" dirty="0"/>
              <a:t>. </a:t>
            </a:r>
            <a:r>
              <a:rPr lang="pl-PL" sz="2800" dirty="0" err="1"/>
              <a:t>it</a:t>
            </a:r>
            <a:r>
              <a:rPr lang="pl-PL" sz="2800" dirty="0"/>
              <a:t> </a:t>
            </a:r>
            <a:r>
              <a:rPr lang="pl-PL" sz="2800" dirty="0" err="1"/>
              <a:t>is</a:t>
            </a:r>
            <a:r>
              <a:rPr lang="pl-PL" sz="2800" dirty="0"/>
              <a:t> not a „</a:t>
            </a:r>
            <a:r>
              <a:rPr lang="pl-PL" sz="2800" dirty="0" err="1"/>
              <a:t>dying</a:t>
            </a:r>
            <a:r>
              <a:rPr lang="pl-PL" sz="2800" dirty="0"/>
              <a:t> </a:t>
            </a:r>
            <a:r>
              <a:rPr lang="pl-PL" sz="2800" dirty="0" err="1"/>
              <a:t>topic</a:t>
            </a:r>
            <a:r>
              <a:rPr lang="pl-PL" sz="2800" dirty="0"/>
              <a:t>”)</a:t>
            </a:r>
            <a:endParaRPr lang="pl-PL" dirty="0"/>
          </a:p>
        </p:txBody>
      </p:sp>
      <p:pic>
        <p:nvPicPr>
          <p:cNvPr id="6146" name="Picture 2"/>
          <p:cNvPicPr>
            <a:picLocks noChangeAspect="1" noChangeArrowheads="1"/>
          </p:cNvPicPr>
          <p:nvPr/>
        </p:nvPicPr>
        <p:blipFill>
          <a:blip r:embed="rId2" cstate="print"/>
          <a:srcRect/>
          <a:stretch>
            <a:fillRect/>
          </a:stretch>
        </p:blipFill>
        <p:spPr bwMode="auto">
          <a:xfrm>
            <a:off x="0" y="2276872"/>
            <a:ext cx="9144000" cy="419206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TotalTime>
  <Words>566</Words>
  <Application>Microsoft Office PowerPoint</Application>
  <PresentationFormat>Pokaz na ekranie (4:3)</PresentationFormat>
  <Paragraphs>57</Paragraphs>
  <Slides>28</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28</vt:i4>
      </vt:variant>
    </vt:vector>
  </HeadingPairs>
  <TitlesOfParts>
    <vt:vector size="31" baseType="lpstr">
      <vt:lpstr>Arial</vt:lpstr>
      <vt:lpstr>Calibri</vt:lpstr>
      <vt:lpstr>Motyw pakietu Office</vt:lpstr>
      <vt:lpstr>Research Methods  in Business and Economics 4</vt:lpstr>
      <vt:lpstr>Internet search</vt:lpstr>
      <vt:lpstr>393 thousand matches, including some academic papers, but also research project web pages and commercial venues</vt:lpstr>
      <vt:lpstr>1st and more basic tool for students: google scholar</vt:lpstr>
      <vt:lpstr>Now much better: 127 thousand matches</vt:lpstr>
      <vt:lpstr>Google scholar</vt:lpstr>
      <vt:lpstr>Now, let’s pick a more specific topic</vt:lpstr>
      <vt:lpstr>Then you can narrow your search by adding geographical location and by setting the timeframe</vt:lpstr>
      <vt:lpstr>This topic is still very recent, so no big changes here. But you can check if the topic is a) not too narrow b) still popular (i.e. it is not a „dying topic”)</vt:lpstr>
      <vt:lpstr>An example of dying topic</vt:lpstr>
      <vt:lpstr>Most cited articles are quite old, very few relevant papers, and the relevant ones cover very old times (f.i 1818-1950)</vt:lpstr>
      <vt:lpstr>Ok., let’s assume that we’re interested in this paper</vt:lpstr>
      <vt:lpstr>If you try to do it outside the campus, you will not be able to download the paper directly. When you click on it, you will be redirected to the web page of the publisher.</vt:lpstr>
      <vt:lpstr>But there you can read the abstract. As you can see, the paper contains some literature review on family firms, which we find interesting.</vt:lpstr>
      <vt:lpstr>So, how to download this paper?</vt:lpstr>
      <vt:lpstr>Option 1 – check google</vt:lpstr>
      <vt:lpstr>Prezentacja programu PowerPoint</vt:lpstr>
      <vt:lpstr>Here, you can enter a different web page of the publisher…</vt:lpstr>
      <vt:lpstr>Surprisingly, here the download option works</vt:lpstr>
      <vt:lpstr>Prezentacja programu PowerPoint</vt:lpstr>
      <vt:lpstr>Option 2 – our library</vt:lpstr>
      <vt:lpstr>Go to databases (when being outside campus – you must register first)</vt:lpstr>
      <vt:lpstr>Try various databases,  the most popular are EBSCO and willey online library</vt:lpstr>
      <vt:lpstr>Option 3</vt:lpstr>
      <vt:lpstr>Option 4</vt:lpstr>
      <vt:lpstr>Option 5</vt:lpstr>
      <vt:lpstr>How google scholar can be more helpful?</vt:lpstr>
      <vt:lpstr>So if you liked the paper, the other papers that cite it might be also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in Business and Economics4</dc:title>
  <dc:creator>brzozowj</dc:creator>
  <cp:lastModifiedBy>Magdalena Zajączkowska</cp:lastModifiedBy>
  <cp:revision>17</cp:revision>
  <dcterms:created xsi:type="dcterms:W3CDTF">2016-03-21T19:05:45Z</dcterms:created>
  <dcterms:modified xsi:type="dcterms:W3CDTF">2023-04-01T19:15:44Z</dcterms:modified>
</cp:coreProperties>
</file>